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31"/>
  </p:notesMasterIdLst>
  <p:sldIdLst>
    <p:sldId id="256" r:id="rId2"/>
    <p:sldId id="339" r:id="rId3"/>
    <p:sldId id="263" r:id="rId4"/>
    <p:sldId id="264" r:id="rId5"/>
    <p:sldId id="270" r:id="rId6"/>
    <p:sldId id="340" r:id="rId7"/>
    <p:sldId id="357" r:id="rId8"/>
    <p:sldId id="300" r:id="rId9"/>
    <p:sldId id="351" r:id="rId10"/>
    <p:sldId id="335" r:id="rId11"/>
    <p:sldId id="315" r:id="rId12"/>
    <p:sldId id="358" r:id="rId13"/>
    <p:sldId id="302" r:id="rId14"/>
    <p:sldId id="342" r:id="rId15"/>
    <p:sldId id="287" r:id="rId16"/>
    <p:sldId id="355" r:id="rId17"/>
    <p:sldId id="350" r:id="rId18"/>
    <p:sldId id="359" r:id="rId19"/>
    <p:sldId id="349" r:id="rId20"/>
    <p:sldId id="319" r:id="rId21"/>
    <p:sldId id="321" r:id="rId22"/>
    <p:sldId id="294" r:id="rId23"/>
    <p:sldId id="354" r:id="rId24"/>
    <p:sldId id="323" r:id="rId25"/>
    <p:sldId id="320" r:id="rId26"/>
    <p:sldId id="328" r:id="rId27"/>
    <p:sldId id="360" r:id="rId28"/>
    <p:sldId id="329" r:id="rId29"/>
    <p:sldId id="29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 Tung" initials="VT" lastIdx="0" clrIdx="0">
    <p:extLst>
      <p:ext uri="{19B8F6BF-5375-455C-9EA6-DF929625EA0E}">
        <p15:presenceInfo xmlns:p15="http://schemas.microsoft.com/office/powerpoint/2012/main" userId="cd79fb97743c93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FF"/>
    <a:srgbClr val="5757FE"/>
    <a:srgbClr val="0E0977"/>
    <a:srgbClr val="331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40" autoAdjust="0"/>
  </p:normalViewPr>
  <p:slideViewPr>
    <p:cSldViewPr snapToGrid="0">
      <p:cViewPr varScale="1">
        <p:scale>
          <a:sx n="108" d="100"/>
          <a:sy n="108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912A-A208-42D9-A720-8DE28239B8A7}" type="datetimeFigureOut">
              <a:rPr lang="en-US" smtClean="0"/>
              <a:t>26/8/2014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18607-3D9B-4A9C-8DAB-21C2EFF4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4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3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BC0-5CD8-4890-A623-D66634BB65F3}" type="datetime1">
              <a:rPr lang="en-US" smtClean="0"/>
              <a:t>26/8/2014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5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185-A3BE-472A-9684-02EC53B78E9C}" type="datetime1">
              <a:rPr lang="en-US" smtClean="0"/>
              <a:t>26/8/2014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C072-7611-44F1-8610-08EC694A07F0}" type="datetime1">
              <a:rPr lang="en-US" smtClean="0"/>
              <a:t>26/8/2014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13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64BB-9B41-4DDB-8F12-C699973B51D9}" type="datetime1">
              <a:rPr lang="en-US" smtClean="0"/>
              <a:t>26/8/2014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E24-E9F9-4D7D-AA60-094D056CDCCC}" type="datetime1">
              <a:rPr lang="en-US" smtClean="0"/>
              <a:t>26/8/2014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114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F059-9ED2-4DE0-9CE9-79B3768F8997}" type="datetime1">
              <a:rPr lang="en-US" smtClean="0"/>
              <a:t>26/8/2014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458-ED39-4ADA-96F0-D6B8F204BA60}" type="datetime1">
              <a:rPr lang="en-US" smtClean="0"/>
              <a:t>26/8/2014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9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18-DB90-41A6-9235-464ECA7F10A4}" type="datetime1">
              <a:rPr lang="en-US" smtClean="0"/>
              <a:t>26/8/2014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F81-F5DA-44FE-9562-697A179B7B0A}" type="datetime1">
              <a:rPr lang="en-US" smtClean="0"/>
              <a:t>26/8/2014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4FCE-4BC4-48F1-BAFC-21B3F6D1AE28}" type="datetime1">
              <a:rPr lang="en-US" smtClean="0"/>
              <a:t>26/8/2014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F337-B4F3-41ED-A235-1EB8E27F4ADC}" type="datetime1">
              <a:rPr lang="en-US" smtClean="0"/>
              <a:t>26/8/2014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D94-FFAA-495D-AC0F-ABD4E676F73C}" type="datetime1">
              <a:rPr lang="en-US" smtClean="0"/>
              <a:t>26/8/2014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93CF-BB28-48CF-8B44-80D6F3490EEE}" type="datetime1">
              <a:rPr lang="en-US" smtClean="0"/>
              <a:t>26/8/2014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00D2-0E83-4CFE-91DB-6D88FAA3DB5C}" type="datetime1">
              <a:rPr lang="en-US" smtClean="0"/>
              <a:t>26/8/2014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1A5-A2E0-4093-B454-C6FF04ED1192}" type="datetime1">
              <a:rPr lang="en-US" smtClean="0"/>
              <a:t>26/8/2014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091-B738-4B29-8138-F2365DA6C833}" type="datetime1">
              <a:rPr lang="en-US" smtClean="0"/>
              <a:t>26/8/2014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4A8F-7631-40DF-9D95-F8A285B7E60E}" type="datetime1">
              <a:rPr lang="en-US" smtClean="0"/>
              <a:t>26/8/2014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8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27.png"/><Relationship Id="rId5" Type="http://schemas.openxmlformats.org/officeDocument/2006/relationships/tags" Target="../tags/tag19.xml"/><Relationship Id="rId10" Type="http://schemas.openxmlformats.org/officeDocument/2006/relationships/image" Target="../media/image26.png"/><Relationship Id="rId4" Type="http://schemas.openxmlformats.org/officeDocument/2006/relationships/tags" Target="../tags/tag18.xml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formatik.uni-trier.de/~ley/db/conf/cade/ijcar2012.html#JovanovicM12" TargetMode="External"/><Relationship Id="rId4" Type="http://schemas.openxmlformats.org/officeDocument/2006/relationships/hyperlink" Target="http://www.informatik.uni-trier.de/~ley/pers/hd/j/Jovanovic:Dejan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39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8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47.png"/><Relationship Id="rId5" Type="http://schemas.openxmlformats.org/officeDocument/2006/relationships/tags" Target="../tags/tag31.xml"/><Relationship Id="rId15" Type="http://schemas.openxmlformats.org/officeDocument/2006/relationships/image" Target="../media/image370.png"/><Relationship Id="rId10" Type="http://schemas.openxmlformats.org/officeDocument/2006/relationships/image" Target="../media/image46.png"/><Relationship Id="rId4" Type="http://schemas.openxmlformats.org/officeDocument/2006/relationships/tags" Target="../tags/tag30.xml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tags" Target="../tags/tag3.xml"/><Relationship Id="rId16" Type="http://schemas.openxmlformats.org/officeDocument/2006/relationships/image" Target="../media/image11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6.png"/><Relationship Id="rId5" Type="http://schemas.openxmlformats.org/officeDocument/2006/relationships/tags" Target="../tags/tag6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tags" Target="../tags/tag5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9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8.png"/><Relationship Id="rId5" Type="http://schemas.openxmlformats.org/officeDocument/2006/relationships/tags" Target="../tags/tag13.xml"/><Relationship Id="rId10" Type="http://schemas.openxmlformats.org/officeDocument/2006/relationships/image" Target="../media/image17.png"/><Relationship Id="rId4" Type="http://schemas.openxmlformats.org/officeDocument/2006/relationships/tags" Target="../tags/tag12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307" y="2201984"/>
            <a:ext cx="8915399" cy="2262781"/>
          </a:xfrm>
        </p:spPr>
        <p:txBody>
          <a:bodyPr>
            <a:noAutofit/>
          </a:bodyPr>
          <a:lstStyle/>
          <a:p>
            <a:r>
              <a:rPr lang="en-US" sz="4000" dirty="0"/>
              <a:t>Equality handling and efficiency improvement of SMT for</a:t>
            </a:r>
            <a:br>
              <a:rPr lang="en-US" sz="4000" dirty="0"/>
            </a:br>
            <a:r>
              <a:rPr lang="en-US" sz="4000" dirty="0"/>
              <a:t>non-linear constraints over reals.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Vu Xuan Tung – Ogawa </a:t>
            </a:r>
            <a:r>
              <a:rPr lang="en-US" sz="2400" dirty="0" smtClean="0"/>
              <a:t>Lab </a:t>
            </a:r>
            <a:r>
              <a:rPr lang="en-US" sz="2400" dirty="0" smtClean="0"/>
              <a:t>- JAIST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this work:</a:t>
            </a:r>
          </a:p>
          <a:p>
            <a:pPr lvl="1"/>
            <a:r>
              <a:rPr lang="en-US" sz="2400" dirty="0" smtClean="0"/>
              <a:t>Improve the efficiency of </a:t>
            </a:r>
            <a:r>
              <a:rPr lang="en-US" sz="2400" dirty="0" err="1" smtClean="0"/>
              <a:t>raSAT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Handle equality.</a:t>
            </a:r>
          </a:p>
          <a:p>
            <a:pPr lvl="1"/>
            <a:r>
              <a:rPr lang="en-US" sz="2400" dirty="0" smtClean="0"/>
              <a:t>Handle polynomial constraints over Integer (QF_NIA).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92624" y="1398494"/>
                <a:ext cx="10699376" cy="5459506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/>
                  <a:t>Exploration of:</a:t>
                </a:r>
                <a:endParaRPr lang="en-US" sz="2400" dirty="0"/>
              </a:p>
              <a:p>
                <a:pPr lvl="1"/>
                <a:r>
                  <a:rPr lang="en-US" sz="2400" dirty="0" smtClean="0"/>
                  <a:t> </a:t>
                </a:r>
                <a:r>
                  <a:rPr lang="en-US" sz="2400" dirty="0"/>
                  <a:t>test </a:t>
                </a:r>
                <a:r>
                  <a:rPr lang="en-US" sz="2400" dirty="0" smtClean="0"/>
                  <a:t>cases: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/>
                  <a:t>variables, 2 values for 1 variable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test </a:t>
                </a:r>
                <a:r>
                  <a:rPr lang="en-US" sz="2400" dirty="0">
                    <a:sym typeface="Wingdings" panose="05000000000000000000" pitchFamily="2" charset="2"/>
                  </a:rPr>
                  <a:t>cases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.</a:t>
                </a:r>
                <a:r>
                  <a:rPr lang="en-US" sz="2400" dirty="0" smtClean="0"/>
                  <a:t> </a:t>
                </a:r>
              </a:p>
              <a:p>
                <a:pPr lvl="2"/>
                <a:r>
                  <a:rPr lang="en-US" sz="2400" dirty="0" smtClean="0"/>
                  <a:t>Example: x: -1.94, 3.7;  y: 0.98, 3.65</a:t>
                </a:r>
              </a:p>
              <a:p>
                <a:pPr lvl="3"/>
                <a:r>
                  <a:rPr lang="en-US" sz="2400" dirty="0" smtClean="0"/>
                  <a:t>4 test cases: (x, y) = (-1,9, 0.98), (-1.9, 3.65), (3.7, 0.98), (3.7, 3.65)</a:t>
                </a:r>
              </a:p>
              <a:p>
                <a:pPr lvl="1"/>
                <a:r>
                  <a:rPr lang="en-US" sz="2400" dirty="0" smtClean="0"/>
                  <a:t> boxes: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variables are decomposed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boxes</a:t>
                </a:r>
                <a:r>
                  <a:rPr lang="en-US" sz="2400" dirty="0" smtClean="0"/>
                  <a:t>.</a:t>
                </a:r>
              </a:p>
              <a:p>
                <a:pPr lvl="2"/>
                <a:r>
                  <a:rPr lang="en-US" sz="2400" dirty="0" smtClean="0"/>
                  <a:t>Example:</a:t>
                </a:r>
              </a:p>
              <a:p>
                <a:pPr lvl="2"/>
                <a:endParaRPr lang="en-US" sz="2400" dirty="0"/>
              </a:p>
              <a:p>
                <a:pPr lvl="3"/>
                <a:endParaRPr lang="en-US" sz="2400" dirty="0"/>
              </a:p>
              <a:p>
                <a:pPr lvl="3"/>
                <a:r>
                  <a:rPr lang="en-US" sz="2400" dirty="0" smtClean="0"/>
                  <a:t>4 boxes:   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2624" y="1398494"/>
                <a:ext cx="10699376" cy="5459506"/>
              </a:xfrm>
              <a:blipFill rotWithShape="0">
                <a:blip r:embed="rId8"/>
                <a:stretch>
                  <a:fillRect l="-912" t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77" y="4347164"/>
            <a:ext cx="4671115" cy="3002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77" y="4830119"/>
            <a:ext cx="4848225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006" y="5798797"/>
            <a:ext cx="3042502" cy="3002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006" y="6197093"/>
            <a:ext cx="2807764" cy="3002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14" y="6197092"/>
            <a:ext cx="2571205" cy="3002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373" y="5768704"/>
            <a:ext cx="2807764" cy="3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0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655805"/>
            <a:ext cx="8915400" cy="3777622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3000" dirty="0"/>
              <a:t>Soundness.</a:t>
            </a:r>
          </a:p>
          <a:p>
            <a:pPr marL="857250" lvl="1" indent="-457200"/>
            <a:r>
              <a:rPr lang="en-US" sz="3000" dirty="0"/>
              <a:t>Floating point arithmetic: round-off, overflow errors.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3000" dirty="0"/>
              <a:t>Equality handling.</a:t>
            </a:r>
          </a:p>
          <a:p>
            <a:pPr lvl="1"/>
            <a:r>
              <a:rPr lang="en-US" sz="3000" dirty="0"/>
              <a:t>Using the intermediate value theorem.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0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28388" y="2990781"/>
            <a:ext cx="4742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Current status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1</a:t>
            </a:r>
            <a:r>
              <a:rPr lang="en-US" sz="4400" dirty="0" smtClean="0"/>
              <a:t>. </a:t>
            </a:r>
            <a:r>
              <a:rPr lang="en-US" sz="4400" dirty="0" smtClean="0"/>
              <a:t>Exploration of test cases, boxes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0833" y="1488893"/>
                <a:ext cx="11467069" cy="5225833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n variables </a:t>
                </a:r>
                <a:r>
                  <a:rPr lang="en-US" sz="2400" dirty="0">
                    <a:sym typeface="Wingdings" panose="05000000000000000000" pitchFamily="2" charset="2"/>
                  </a:rPr>
                  <a:t>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>
                    <a:sym typeface="Wingdings" panose="05000000000000000000" pitchFamily="2" charset="2"/>
                  </a:rPr>
                  <a:t> test </a:t>
                </a:r>
                <a:r>
                  <a:rPr lang="en-US" sz="2400" dirty="0">
                    <a:sym typeface="Wingdings" panose="05000000000000000000" pitchFamily="2" charset="2"/>
                  </a:rPr>
                  <a:t>cases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.</a:t>
                </a:r>
              </a:p>
              <a:p>
                <a:r>
                  <a:rPr lang="en-US" sz="2400" dirty="0" smtClean="0">
                    <a:sym typeface="Wingdings" panose="05000000000000000000" pitchFamily="2" charset="2"/>
                  </a:rPr>
                  <a:t>Priority on variables: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Choice of constraint: </a:t>
                </a:r>
                <a:r>
                  <a:rPr lang="en-US" sz="2400" dirty="0" smtClean="0">
                    <a:solidFill>
                      <a:srgbClr val="2525FF"/>
                    </a:solidFill>
                    <a:sym typeface="Wingdings" panose="05000000000000000000" pitchFamily="2" charset="2"/>
                  </a:rPr>
                  <a:t>Dependency</a:t>
                </a:r>
                <a:br>
                  <a:rPr lang="en-US" sz="2400" dirty="0" smtClean="0">
                    <a:solidFill>
                      <a:srgbClr val="2525FF"/>
                    </a:solidFill>
                    <a:sym typeface="Wingdings" panose="05000000000000000000" pitchFamily="2" charset="2"/>
                  </a:rPr>
                </a:br>
                <a:r>
                  <a:rPr lang="en-US" sz="2400" dirty="0" smtClean="0">
                    <a:sym typeface="Wingdings" panose="05000000000000000000" pitchFamily="2" charset="2"/>
                  </a:rPr>
                  <a:t>between constraints</a:t>
                </a:r>
                <a:endParaRPr lang="en-US" sz="2400" dirty="0">
                  <a:solidFill>
                    <a:srgbClr val="2525FF"/>
                  </a:solidFill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400" dirty="0" smtClean="0"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400" dirty="0" smtClean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en-US" sz="2400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en-US" sz="2400" dirty="0" smtClean="0">
                  <a:sym typeface="Wingdings" panose="05000000000000000000" pitchFamily="2" charset="2"/>
                </a:endParaRPr>
              </a:p>
              <a:p>
                <a:pPr marL="914400" lvl="1" indent="-457200">
                  <a:buFont typeface="+mj-lt"/>
                  <a:buAutoNum type="arabicPeriod" startAt="2"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Choice of variables in one constraints: </a:t>
                </a:r>
                <a:r>
                  <a:rPr lang="en-US" sz="2400" dirty="0" smtClean="0">
                    <a:solidFill>
                      <a:srgbClr val="5757FE"/>
                    </a:solidFill>
                    <a:sym typeface="Wingdings" panose="05000000000000000000" pitchFamily="2" charset="2"/>
                  </a:rPr>
                  <a:t>Sensitivity</a:t>
                </a:r>
              </a:p>
              <a:p>
                <a:pPr marL="857250" lvl="2" indent="0">
                  <a:buNone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E.g. with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400" dirty="0" smtClean="0">
                    <a:sym typeface="Wingdings" panose="05000000000000000000" pitchFamily="2" charset="2"/>
                  </a:rPr>
                  <a:t>: x is more sensible than y.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0833" y="1488893"/>
                <a:ext cx="11467069" cy="5225833"/>
              </a:xfrm>
              <a:blipFill rotWithShape="0">
                <a:blip r:embed="rId3"/>
                <a:stretch>
                  <a:fillRect l="-744" t="-933" b="-3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583" y="1264555"/>
            <a:ext cx="3524250" cy="37242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667066" y="6194854"/>
            <a:ext cx="446837" cy="22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410465" y="6194854"/>
            <a:ext cx="1210963" cy="26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7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2</a:t>
            </a:r>
            <a:r>
              <a:rPr lang="en-US" sz="4800" dirty="0" smtClean="0"/>
              <a:t>. </a:t>
            </a:r>
            <a:r>
              <a:rPr lang="en-US" sz="4800" dirty="0" smtClean="0"/>
              <a:t>SAT, UNSAT verification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385" y="1995066"/>
            <a:ext cx="10290220" cy="4739244"/>
          </a:xfrm>
        </p:spPr>
        <p:txBody>
          <a:bodyPr>
            <a:noAutofit/>
          </a:bodyPr>
          <a:lstStyle/>
          <a:p>
            <a:r>
              <a:rPr lang="en-US" sz="2400" dirty="0" smtClean="0"/>
              <a:t>Round-off, overflow errors can make the result unsound.</a:t>
            </a:r>
          </a:p>
          <a:p>
            <a:r>
              <a:rPr lang="en-US" sz="2400" dirty="0" err="1" smtClean="0"/>
              <a:t>iRRAM</a:t>
            </a:r>
            <a:r>
              <a:rPr lang="en-US" sz="2400" dirty="0" smtClean="0"/>
              <a:t>:</a:t>
            </a:r>
            <a:endParaRPr lang="en-US" sz="2400" dirty="0"/>
          </a:p>
          <a:p>
            <a:pPr lvl="1"/>
            <a:r>
              <a:rPr lang="en-US" sz="2400" dirty="0" smtClean="0"/>
              <a:t>C</a:t>
            </a:r>
            <a:r>
              <a:rPr lang="en-US" sz="2400" dirty="0"/>
              <a:t>++ </a:t>
            </a:r>
            <a:r>
              <a:rPr lang="en-US" sz="2400" dirty="0" smtClean="0"/>
              <a:t>package</a:t>
            </a:r>
          </a:p>
          <a:p>
            <a:pPr lvl="1"/>
            <a:r>
              <a:rPr lang="en-US" sz="2400" dirty="0" smtClean="0"/>
              <a:t>Error-bounded </a:t>
            </a:r>
            <a:r>
              <a:rPr lang="en-US" sz="2400" dirty="0"/>
              <a:t>real </a:t>
            </a:r>
            <a:r>
              <a:rPr lang="en-US" sz="2400" dirty="0" smtClean="0"/>
              <a:t>arithmetic</a:t>
            </a:r>
          </a:p>
          <a:p>
            <a:r>
              <a:rPr lang="en-US" sz="2400" b="1" dirty="0"/>
              <a:t>Integrated</a:t>
            </a:r>
            <a:r>
              <a:rPr lang="en-US" sz="2400" dirty="0"/>
              <a:t> </a:t>
            </a:r>
            <a:r>
              <a:rPr lang="en-US" sz="2400" dirty="0" err="1"/>
              <a:t>iRRAM</a:t>
            </a:r>
            <a:r>
              <a:rPr lang="en-US" sz="2400" dirty="0"/>
              <a:t> into </a:t>
            </a:r>
            <a:r>
              <a:rPr lang="en-US" sz="2400" dirty="0" err="1"/>
              <a:t>raSAT</a:t>
            </a:r>
            <a:r>
              <a:rPr lang="en-US" sz="2400" dirty="0"/>
              <a:t> for </a:t>
            </a:r>
            <a:r>
              <a:rPr lang="en-US" sz="2400" dirty="0">
                <a:solidFill>
                  <a:srgbClr val="00B050"/>
                </a:solidFill>
              </a:rPr>
              <a:t>SAT verification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Future work</a:t>
            </a:r>
            <a:r>
              <a:rPr lang="en-US" sz="2400" dirty="0" smtClean="0"/>
              <a:t>: Verify </a:t>
            </a:r>
            <a:r>
              <a:rPr lang="en-US" sz="2400" dirty="0" smtClean="0">
                <a:solidFill>
                  <a:srgbClr val="FF0000"/>
                </a:solidFill>
              </a:rPr>
              <a:t>UNSAT results</a:t>
            </a:r>
            <a:endParaRPr lang="en-US" sz="2400" dirty="0"/>
          </a:p>
          <a:p>
            <a:pPr lvl="1"/>
            <a:r>
              <a:rPr lang="en-US" sz="2400" dirty="0" smtClean="0"/>
              <a:t>Improve UNSAT 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smtClean="0"/>
              <a:t>Equality handling.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62368" y="2059661"/>
                <a:ext cx="10847789" cy="42808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Intermediate value </a:t>
                </a:r>
                <a:r>
                  <a:rPr lang="en-US" sz="2400" dirty="0" smtClean="0"/>
                  <a:t>theorem</a:t>
                </a:r>
              </a:p>
              <a:p>
                <a:r>
                  <a:rPr lang="en-US" sz="2400" dirty="0"/>
                  <a:t>Single </a:t>
                </a:r>
                <a:r>
                  <a:rPr lang="en-US" sz="2400" dirty="0" smtClean="0"/>
                  <a:t>equality:</a:t>
                </a:r>
                <a:r>
                  <a:rPr lang="en-US" sz="2400" dirty="0"/>
                  <a:t> </a:t>
                </a:r>
                <a:r>
                  <a:rPr lang="en-US" sz="2400" b="1" dirty="0" smtClean="0"/>
                  <a:t>Done </a:t>
                </a:r>
                <a:r>
                  <a:rPr lang="en-US" sz="2400" b="1" dirty="0"/>
                  <a:t>in previous </a:t>
                </a:r>
                <a:r>
                  <a:rPr lang="en-US" sz="2400" b="1" dirty="0" smtClean="0"/>
                  <a:t>work</a:t>
                </a:r>
              </a:p>
              <a:p>
                <a:r>
                  <a:rPr lang="en-US" sz="2400" dirty="0"/>
                  <a:t>Multiple equalities:</a:t>
                </a:r>
              </a:p>
              <a:p>
                <a:pPr lvl="1"/>
                <a:r>
                  <a:rPr lang="en-US" sz="2400" dirty="0"/>
                  <a:t>Number of variables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 number of equations</a:t>
                </a:r>
              </a:p>
              <a:p>
                <a:pPr lvl="1"/>
                <a:r>
                  <a:rPr lang="en-US" sz="2400" b="1" dirty="0"/>
                  <a:t>To be done</a:t>
                </a:r>
                <a:r>
                  <a:rPr lang="en-US" sz="2400" dirty="0"/>
                  <a:t>.</a:t>
                </a:r>
              </a:p>
              <a:p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2368" y="2059661"/>
                <a:ext cx="10847789" cy="4280848"/>
              </a:xfrm>
              <a:blipFill rotWithShape="0">
                <a:blip r:embed="rId2"/>
                <a:stretch>
                  <a:fillRect l="-899" t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Extend for QF_NIA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10177670" cy="474427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Current approaches:</a:t>
            </a:r>
          </a:p>
          <a:p>
            <a:pPr lvl="1"/>
            <a:r>
              <a:rPr lang="en-US" sz="2400" dirty="0" smtClean="0"/>
              <a:t>Bit blasting: suffers with high degree of polynomials.</a:t>
            </a:r>
          </a:p>
          <a:p>
            <a:pPr lvl="1"/>
            <a:r>
              <a:rPr lang="en-US" sz="2400" dirty="0" smtClean="0"/>
              <a:t>Linearization: </a:t>
            </a:r>
          </a:p>
          <a:p>
            <a:pPr lvl="2"/>
            <a:r>
              <a:rPr lang="en-US" sz="2400" dirty="0" smtClean="0"/>
              <a:t>Bit-blast one operand of a multiplication.</a:t>
            </a:r>
          </a:p>
          <a:p>
            <a:r>
              <a:rPr lang="en-US" sz="2400" dirty="0" smtClean="0"/>
              <a:t>Can be solved by </a:t>
            </a:r>
            <a:r>
              <a:rPr lang="en-US" sz="2400" dirty="0" err="1" smtClean="0"/>
              <a:t>raSAT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Decomposition: </a:t>
            </a:r>
            <a:r>
              <a:rPr lang="en-US" sz="2400" dirty="0" smtClean="0">
                <a:solidFill>
                  <a:srgbClr val="FF0000"/>
                </a:solidFill>
              </a:rPr>
              <a:t>Stop</a:t>
            </a:r>
            <a:r>
              <a:rPr lang="en-US" sz="2400" dirty="0" smtClean="0"/>
              <a:t> when length of interval is 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sz="2400" dirty="0" smtClean="0"/>
              <a:t>Generate </a:t>
            </a:r>
            <a:r>
              <a:rPr lang="en-US" sz="2400" b="1" dirty="0" smtClean="0"/>
              <a:t>integer</a:t>
            </a:r>
            <a:r>
              <a:rPr lang="en-US" sz="2400" dirty="0" smtClean="0"/>
              <a:t> test cases.</a:t>
            </a:r>
          </a:p>
          <a:p>
            <a:pPr lvl="1"/>
            <a:r>
              <a:rPr lang="en-US" sz="2400" b="1" dirty="0" smtClean="0"/>
              <a:t>Future work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8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309" y="1743972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Participated in SMT-COMP 2014: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over 4 solvers of QF_NRA</a:t>
            </a:r>
          </a:p>
          <a:p>
            <a:r>
              <a:rPr lang="en-US" sz="2400" dirty="0" smtClean="0"/>
              <a:t>Preliminary experiments on </a:t>
            </a:r>
            <a:r>
              <a:rPr lang="en-US" sz="2400" dirty="0" err="1" smtClean="0"/>
              <a:t>SMTlib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Mostly focus on </a:t>
            </a:r>
            <a:r>
              <a:rPr lang="en-US" sz="2400" dirty="0" err="1" smtClean="0"/>
              <a:t>Zankl</a:t>
            </a:r>
            <a:r>
              <a:rPr lang="en-US" sz="2400" dirty="0" smtClean="0"/>
              <a:t> family (166 benchmarks).</a:t>
            </a:r>
          </a:p>
          <a:p>
            <a:pPr lvl="1"/>
            <a:r>
              <a:rPr lang="en-US" sz="2400" dirty="0" smtClean="0"/>
              <a:t>Around 50 problems solved (depending on tuning).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395" y="3060263"/>
            <a:ext cx="1247775" cy="2962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6195" y="3060263"/>
            <a:ext cx="1219200" cy="2819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1695" y="6139822"/>
            <a:ext cx="115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4"/>
              </a:rPr>
              <a:t>Dejan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Jovanovic</a:t>
            </a:r>
            <a:r>
              <a:rPr lang="en-US" dirty="0"/>
              <a:t>, Leonardo </a:t>
            </a:r>
            <a:r>
              <a:rPr lang="en-US" dirty="0" err="1"/>
              <a:t>Mendonça</a:t>
            </a:r>
            <a:r>
              <a:rPr lang="en-US" dirty="0"/>
              <a:t> de </a:t>
            </a:r>
            <a:r>
              <a:rPr lang="en-US" dirty="0" err="1"/>
              <a:t>Moura</a:t>
            </a:r>
            <a:r>
              <a:rPr lang="en-US" dirty="0"/>
              <a:t>: </a:t>
            </a:r>
            <a:r>
              <a:rPr lang="en-US" b="1" dirty="0"/>
              <a:t>Solving Non-linear Arithmetic.</a:t>
            </a:r>
            <a:r>
              <a:rPr lang="en-US" dirty="0"/>
              <a:t> </a:t>
            </a:r>
            <a:r>
              <a:rPr lang="en-US" dirty="0">
                <a:hlinkClick r:id="rId5"/>
              </a:rPr>
              <a:t>IJCAR 2012</a:t>
            </a:r>
            <a:r>
              <a:rPr lang="en-US" dirty="0"/>
              <a:t>: 339-354</a:t>
            </a:r>
          </a:p>
        </p:txBody>
      </p:sp>
    </p:spTree>
    <p:extLst>
      <p:ext uri="{BB962C8B-B14F-4D97-AF65-F5344CB8AC3E}">
        <p14:creationId xmlns:p14="http://schemas.microsoft.com/office/powerpoint/2010/main" val="1585972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84376" y="3099081"/>
            <a:ext cx="951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attention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305" y="624110"/>
            <a:ext cx="10336696" cy="1280890"/>
          </a:xfrm>
        </p:spPr>
        <p:txBody>
          <a:bodyPr/>
          <a:lstStyle/>
          <a:p>
            <a:r>
              <a:rPr lang="en-US" dirty="0" smtClean="0"/>
              <a:t>Non-linear (polynomial) </a:t>
            </a:r>
            <a:r>
              <a:rPr lang="en-US" dirty="0"/>
              <a:t>constraints </a:t>
            </a:r>
            <a:r>
              <a:rPr lang="en-US" altLang="ja-JP" dirty="0" smtClean="0"/>
              <a:t>over reals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1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89" y="1934524"/>
            <a:ext cx="4761905" cy="476190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5464885" y="3840479"/>
            <a:ext cx="935915" cy="962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05" y="1398528"/>
            <a:ext cx="4034790" cy="3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4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5588" y="2990781"/>
            <a:ext cx="8167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Doctor course 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Proposal</a:t>
            </a:r>
            <a:endParaRPr lang="en-US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Equality extension: </a:t>
            </a:r>
            <a:r>
              <a:rPr lang="en-US" sz="3200" dirty="0" err="1" smtClean="0"/>
              <a:t>Grobner</a:t>
            </a:r>
            <a:r>
              <a:rPr lang="en-US" sz="3200" dirty="0" smtClean="0"/>
              <a:t> basis.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UNSAT proof generation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277946" cy="1280890"/>
          </a:xfrm>
        </p:spPr>
        <p:txBody>
          <a:bodyPr>
            <a:noAutofit/>
          </a:bodyPr>
          <a:lstStyle/>
          <a:p>
            <a:r>
              <a:rPr lang="en-US" sz="4000" dirty="0" smtClean="0"/>
              <a:t>1</a:t>
            </a:r>
            <a:r>
              <a:rPr lang="en-US" sz="4000" dirty="0"/>
              <a:t>. Equality extension: </a:t>
            </a:r>
            <a:r>
              <a:rPr lang="en-US" sz="4000" dirty="0" err="1"/>
              <a:t>Grobner</a:t>
            </a:r>
            <a:r>
              <a:rPr lang="en-US" sz="4000" dirty="0"/>
              <a:t> basis</a:t>
            </a:r>
            <a:r>
              <a:rPr lang="en-US" sz="4000" dirty="0" smtClean="0"/>
              <a:t>.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6822" y="1400432"/>
                <a:ext cx="11055177" cy="5457567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Intermediate value theorem: </a:t>
                </a:r>
              </a:p>
              <a:p>
                <a:pPr lvl="1"/>
                <a:r>
                  <a:rPr lang="en-US" sz="2400" dirty="0" smtClean="0"/>
                  <a:t>Restriction: Number of variables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number </a:t>
                </a:r>
                <a:r>
                  <a:rPr lang="en-US" sz="2400" dirty="0" smtClean="0"/>
                  <a:t>of equations</a:t>
                </a:r>
              </a:p>
              <a:p>
                <a:pPr lvl="1"/>
                <a:r>
                  <a:rPr lang="en-US" sz="2400" dirty="0" smtClean="0"/>
                  <a:t>For </a:t>
                </a:r>
                <a:r>
                  <a:rPr lang="en-US" sz="2400" dirty="0" smtClean="0"/>
                  <a:t>complete equality handling: </a:t>
                </a:r>
                <a:r>
                  <a:rPr lang="en-US" sz="2400" dirty="0" err="1" smtClean="0"/>
                  <a:t>Grobner</a:t>
                </a:r>
                <a:r>
                  <a:rPr lang="en-US" sz="2400" dirty="0" smtClean="0"/>
                  <a:t> basis</a:t>
                </a:r>
                <a:r>
                  <a:rPr lang="en-US" sz="2400" dirty="0" smtClean="0"/>
                  <a:t>.</a:t>
                </a:r>
              </a:p>
              <a:p>
                <a:r>
                  <a:rPr lang="en-US" sz="2400" dirty="0" err="1" smtClean="0"/>
                  <a:t>Grobner</a:t>
                </a:r>
                <a:r>
                  <a:rPr lang="en-US" sz="2400" dirty="0" smtClean="0"/>
                  <a:t> basis computation was implemented in </a:t>
                </a:r>
                <a:r>
                  <a:rPr lang="en-US" sz="2400" dirty="0" err="1" smtClean="0"/>
                  <a:t>Mathemtica</a:t>
                </a:r>
                <a:r>
                  <a:rPr lang="en-US" sz="2400" dirty="0" smtClean="0"/>
                  <a:t>, Reduce</a:t>
                </a:r>
              </a:p>
              <a:p>
                <a:pPr lvl="1"/>
                <a:r>
                  <a:rPr lang="en-US" sz="2400" dirty="0" smtClean="0"/>
                  <a:t>as standalone library,</a:t>
                </a:r>
              </a:p>
              <a:p>
                <a:pPr lvl="1"/>
                <a:r>
                  <a:rPr lang="en-US" sz="2400" dirty="0"/>
                  <a:t>m</a:t>
                </a:r>
                <a:r>
                  <a:rPr lang="en-US" sz="2400" dirty="0" smtClean="0"/>
                  <a:t>ight </a:t>
                </a:r>
                <a:r>
                  <a:rPr lang="en-US" sz="2400" dirty="0" smtClean="0"/>
                  <a:t>not have been seriously considered in solving polynomial constraints.</a:t>
                </a:r>
              </a:p>
              <a:p>
                <a:r>
                  <a:rPr lang="en-US" sz="2400" dirty="0" smtClean="0"/>
                  <a:t>We expect to adapt the computation algorithms to the purpose of proving </a:t>
                </a:r>
                <a:r>
                  <a:rPr lang="en-US" sz="2400" dirty="0" err="1" smtClean="0"/>
                  <a:t>satisfiabilitiy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unsatisfiability</a:t>
                </a:r>
                <a:r>
                  <a:rPr lang="en-US" sz="2400" dirty="0" smtClean="0"/>
                  <a:t> of constraints.</a:t>
                </a:r>
              </a:p>
              <a:p>
                <a:pPr lvl="1"/>
                <a:r>
                  <a:rPr lang="en-US" sz="2400" dirty="0" smtClean="0"/>
                  <a:t>During computation process, we expect to integrate decision procedure of constraints so that we might decide SAT (UNSAT) before finishing </a:t>
                </a:r>
                <a:r>
                  <a:rPr lang="en-US" sz="2400" dirty="0" err="1" smtClean="0"/>
                  <a:t>Grobner</a:t>
                </a:r>
                <a:r>
                  <a:rPr lang="en-US" sz="2400" dirty="0" smtClean="0"/>
                  <a:t> basis computation.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6822" y="1400432"/>
                <a:ext cx="11055177" cy="5457567"/>
              </a:xfrm>
              <a:blipFill rotWithShape="0">
                <a:blip r:embed="rId2"/>
                <a:stretch>
                  <a:fillRect l="-772" t="-894" b="-1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 smtClean="0"/>
              <a:t>Grobner</a:t>
            </a:r>
            <a:r>
              <a:rPr lang="en-US" dirty="0" smtClean="0"/>
              <a:t> basis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23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799" y="1905000"/>
            <a:ext cx="4502969" cy="18089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183271"/>
            <a:ext cx="3881505" cy="4014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800" y="4994858"/>
            <a:ext cx="8978247" cy="47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dirty="0" err="1" smtClean="0"/>
              <a:t>Grobner</a:t>
            </a:r>
            <a:r>
              <a:rPr lang="en-US" dirty="0" smtClean="0"/>
              <a:t> basis - Algorithms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418167"/>
            <a:ext cx="10704410" cy="5068591"/>
          </a:xfrm>
        </p:spPr>
        <p:txBody>
          <a:bodyPr>
            <a:noAutofit/>
          </a:bodyPr>
          <a:lstStyle/>
          <a:p>
            <a:r>
              <a:rPr lang="en-US" sz="2500" dirty="0" err="1" smtClean="0"/>
              <a:t>Buchberger</a:t>
            </a:r>
            <a:r>
              <a:rPr lang="en-US" sz="2500" dirty="0" smtClean="0"/>
              <a:t> </a:t>
            </a:r>
            <a:r>
              <a:rPr lang="en-US" sz="2500" dirty="0" smtClean="0"/>
              <a:t>Algorithm.</a:t>
            </a:r>
          </a:p>
          <a:p>
            <a:pPr lvl="1"/>
            <a:r>
              <a:rPr lang="en-US" sz="2300" dirty="0" smtClean="0"/>
              <a:t>Reduce </a:t>
            </a:r>
            <a:r>
              <a:rPr lang="en-US" sz="2300" b="1" dirty="0"/>
              <a:t>one</a:t>
            </a:r>
            <a:r>
              <a:rPr lang="en-US" sz="2300" dirty="0"/>
              <a:t> s-pair at a time</a:t>
            </a:r>
            <a:endParaRPr lang="en-US" sz="2300" dirty="0" smtClean="0"/>
          </a:p>
          <a:p>
            <a:r>
              <a:rPr lang="en-US" sz="2500" dirty="0" smtClean="0"/>
              <a:t>           algorithms. </a:t>
            </a:r>
          </a:p>
          <a:p>
            <a:pPr lvl="1"/>
            <a:r>
              <a:rPr lang="en-US" sz="2300" dirty="0" smtClean="0"/>
              <a:t>Reduce </a:t>
            </a:r>
            <a:r>
              <a:rPr lang="en-US" sz="2300" b="1" dirty="0" smtClean="0"/>
              <a:t>many</a:t>
            </a:r>
            <a:r>
              <a:rPr lang="en-US" sz="2300" dirty="0" smtClean="0"/>
              <a:t> </a:t>
            </a:r>
            <a:r>
              <a:rPr lang="en-US" sz="2300" dirty="0"/>
              <a:t>s-pair</a:t>
            </a:r>
            <a:r>
              <a:rPr lang="en-US" sz="2300" dirty="0" smtClean="0"/>
              <a:t> </a:t>
            </a:r>
            <a:r>
              <a:rPr lang="en-US" sz="2300" dirty="0"/>
              <a:t>at </a:t>
            </a:r>
            <a:r>
              <a:rPr lang="en-US" sz="2300" dirty="0" smtClean="0"/>
              <a:t>once.</a:t>
            </a:r>
          </a:p>
          <a:p>
            <a:r>
              <a:rPr lang="en-US" sz="2500" dirty="0" smtClean="0"/>
              <a:t>Need more investigations on algorithms and on how to adapt them to </a:t>
            </a:r>
            <a:r>
              <a:rPr lang="en-US" sz="2500" dirty="0" err="1" smtClean="0"/>
              <a:t>raSAT</a:t>
            </a:r>
            <a:r>
              <a:rPr lang="en-US" sz="2500" dirty="0"/>
              <a:t>.</a:t>
            </a:r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253" y="2496818"/>
            <a:ext cx="7905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UNSAT proof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499" y="1714499"/>
            <a:ext cx="10238961" cy="514350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Proof of UNSAT can be used to extract Craig </a:t>
            </a:r>
            <a:r>
              <a:rPr lang="en-US" sz="2800" dirty="0" err="1" smtClean="0"/>
              <a:t>interpolants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Craig </a:t>
            </a:r>
            <a:r>
              <a:rPr lang="en-US" sz="2800" dirty="0" err="1" smtClean="0"/>
              <a:t>interpolants</a:t>
            </a:r>
            <a:r>
              <a:rPr lang="en-US" sz="2800" dirty="0" smtClean="0"/>
              <a:t> have applications in:</a:t>
            </a:r>
          </a:p>
          <a:p>
            <a:pPr lvl="1"/>
            <a:r>
              <a:rPr lang="en-US" sz="2800" dirty="0" smtClean="0"/>
              <a:t>Abstraction refinement.</a:t>
            </a:r>
          </a:p>
          <a:p>
            <a:pPr lvl="1"/>
            <a:r>
              <a:rPr lang="en-US" sz="2800" dirty="0" smtClean="0"/>
              <a:t>Invariant generation.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ost </a:t>
            </a:r>
            <a:r>
              <a:rPr lang="en-US" sz="2800" dirty="0"/>
              <a:t>of the current works focus on </a:t>
            </a:r>
            <a:r>
              <a:rPr lang="en-US" sz="2800" dirty="0" smtClean="0"/>
              <a:t>Linear Arithmetic.</a:t>
            </a:r>
          </a:p>
          <a:p>
            <a:r>
              <a:rPr lang="en-US" sz="2800" dirty="0" smtClean="0"/>
              <a:t>Not much research on </a:t>
            </a:r>
            <a:r>
              <a:rPr lang="en-US" sz="2800" dirty="0" err="1" smtClean="0"/>
              <a:t>interpolants</a:t>
            </a:r>
            <a:r>
              <a:rPr lang="en-US" sz="2800" dirty="0" smtClean="0"/>
              <a:t> of polynomial constraints.</a:t>
            </a:r>
          </a:p>
          <a:p>
            <a:pPr lvl="1"/>
            <a:r>
              <a:rPr lang="en-US" sz="2800" dirty="0" smtClean="0"/>
              <a:t>Such </a:t>
            </a:r>
            <a:r>
              <a:rPr lang="en-US" sz="2800" dirty="0" err="1" smtClean="0"/>
              <a:t>interpolants</a:t>
            </a:r>
            <a:r>
              <a:rPr lang="en-US" sz="2800" dirty="0" smtClean="0"/>
              <a:t> arise during verification of complex systems such as hybrid ones.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345" y="2169647"/>
            <a:ext cx="10633655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Two kinds of proofs: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</a:t>
            </a:r>
            <a:r>
              <a:rPr lang="en-US" sz="2400" dirty="0" smtClean="0"/>
              <a:t>esolution proof: produced by SAT solver.</a:t>
            </a:r>
          </a:p>
          <a:p>
            <a:pPr lvl="1"/>
            <a:r>
              <a:rPr lang="en-US" sz="2400" dirty="0"/>
              <a:t>Resolution rule:</a:t>
            </a:r>
          </a:p>
          <a:p>
            <a:pPr lvl="1"/>
            <a:r>
              <a:rPr lang="en-US" sz="2200" dirty="0" smtClean="0"/>
              <a:t> Interpolation from resolution proof is </a:t>
            </a:r>
            <a:r>
              <a:rPr lang="en-US" sz="2200" dirty="0" err="1" smtClean="0"/>
              <a:t>straitforward</a:t>
            </a:r>
            <a:r>
              <a:rPr lang="en-US" sz="2200" dirty="0" smtClean="0"/>
              <a:t>.</a:t>
            </a: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Proof of conflict clauses:</a:t>
            </a:r>
            <a:r>
              <a:rPr lang="en-US" sz="2400" dirty="0"/>
              <a:t> </a:t>
            </a:r>
            <a:r>
              <a:rPr lang="en-US" sz="2400" dirty="0" smtClean="0"/>
              <a:t>produced by theory solver of </a:t>
            </a:r>
            <a:r>
              <a:rPr lang="en-US" sz="2400" dirty="0" err="1" smtClean="0"/>
              <a:t>raSAT</a:t>
            </a:r>
            <a:r>
              <a:rPr lang="en-US" sz="2400" dirty="0" smtClean="0"/>
              <a:t>.</a:t>
            </a:r>
          </a:p>
          <a:p>
            <a:pPr marL="857250" lvl="1" indent="-457200"/>
            <a:r>
              <a:rPr lang="en-US" sz="2200" dirty="0" smtClean="0"/>
              <a:t>Theory solver also infers </a:t>
            </a:r>
            <a:r>
              <a:rPr lang="en-US" sz="2200" dirty="0" err="1" smtClean="0"/>
              <a:t>interpolants</a:t>
            </a:r>
            <a:r>
              <a:rPr lang="en-US" sz="2200" dirty="0" smtClean="0"/>
              <a:t> from this proof.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041" y="3263284"/>
            <a:ext cx="3449955" cy="3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idea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7150" indent="0">
                  <a:buNone/>
                </a:pPr>
                <a:r>
                  <a:rPr lang="en-US" sz="2400" dirty="0"/>
                  <a:t>Example: </a:t>
                </a:r>
                <a:endParaRPr lang="en-US" sz="240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Intervals: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First, IA cannot conclude UNSAT. 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𝑒𝑐𝑜𝑚𝑝𝑜𝑠𝑒𝑑</m:t>
                        </m:r>
                      </m:e>
                    </m:groupCh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⋁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∈[1,10]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∈[1,10]⋀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479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583" y="3226133"/>
            <a:ext cx="2546985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1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95384" y="5262603"/>
            <a:ext cx="10916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From resolution proof, we can infer              as final </a:t>
            </a:r>
            <a:r>
              <a:rPr lang="en-US" sz="2400" dirty="0" err="1" smtClean="0"/>
              <a:t>interpolant</a:t>
            </a:r>
            <a:r>
              <a:rPr lang="en-US" sz="2400" dirty="0" smtClean="0"/>
              <a:t> of A and B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0470" y="5296452"/>
            <a:ext cx="1019209" cy="4278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91" y="2583153"/>
            <a:ext cx="4649058" cy="10536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53" y="1653864"/>
            <a:ext cx="4093734" cy="2936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38" y="1674897"/>
            <a:ext cx="4205951" cy="2912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155" y="2172810"/>
            <a:ext cx="6089186" cy="15037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83" y="3991519"/>
            <a:ext cx="1865319" cy="2616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506" y="3972318"/>
            <a:ext cx="2451559" cy="3000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77799" y="765190"/>
                <a:ext cx="51589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&lt;1,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799" y="765190"/>
                <a:ext cx="5158976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08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84376" y="3099081"/>
            <a:ext cx="951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attention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Polynomial constraints over reals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Polynomial constraints solving has applications in:</a:t>
            </a:r>
          </a:p>
          <a:p>
            <a:r>
              <a:rPr lang="en-US" sz="2400" dirty="0"/>
              <a:t>Automatic termination </a:t>
            </a:r>
            <a:r>
              <a:rPr lang="en-US" sz="2400" dirty="0" smtClean="0"/>
              <a:t>proving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sz="2400" dirty="0" err="1" smtClean="0"/>
              <a:t>Roundoff</a:t>
            </a:r>
            <a:r>
              <a:rPr lang="en-US" sz="2400" dirty="0" smtClean="0"/>
              <a:t> error and overflow error analysis.</a:t>
            </a:r>
          </a:p>
          <a:p>
            <a:r>
              <a:rPr lang="en-US" sz="2400" dirty="0" smtClean="0"/>
              <a:t>Invariant </a:t>
            </a:r>
            <a:r>
              <a:rPr lang="en-US" sz="2400" dirty="0" smtClean="0"/>
              <a:t>generation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constraints over reals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08206"/>
            <a:ext cx="10791423" cy="504979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1930, </a:t>
            </a:r>
            <a:r>
              <a:rPr lang="en-US" sz="2400" dirty="0" err="1" smtClean="0"/>
              <a:t>Tarski</a:t>
            </a:r>
            <a:r>
              <a:rPr lang="en-US" sz="2400" dirty="0" smtClean="0"/>
              <a:t>: polynomial constraints is decidable</a:t>
            </a:r>
          </a:p>
          <a:p>
            <a:r>
              <a:rPr lang="en-US" sz="2400" dirty="0" smtClean="0"/>
              <a:t>Methods:</a:t>
            </a:r>
          </a:p>
          <a:p>
            <a:pPr lvl="1"/>
            <a:r>
              <a:rPr lang="en-US" sz="2400" dirty="0" smtClean="0"/>
              <a:t>QE-CAD: complete but DEXP complexity.</a:t>
            </a:r>
          </a:p>
          <a:p>
            <a:pPr lvl="1"/>
            <a:r>
              <a:rPr lang="en-US" sz="2400" dirty="0" smtClean="0"/>
              <a:t>Interval constraint propagation: ISAT uses interval arithmetic (IA) only, ability of solving SAT problem is limited.</a:t>
            </a:r>
          </a:p>
          <a:p>
            <a:pPr lvl="1"/>
            <a:r>
              <a:rPr lang="en-US" sz="2400" dirty="0" smtClean="0"/>
              <a:t>Bit-blasting: (UCLID, </a:t>
            </a:r>
            <a:r>
              <a:rPr lang="en-US" sz="2400" dirty="0" err="1" smtClean="0"/>
              <a:t>MiniSmt</a:t>
            </a:r>
            <a:r>
              <a:rPr lang="en-US" sz="2400" dirty="0" smtClean="0"/>
              <a:t>) suffers with high number of variables or high degree of polynomials.</a:t>
            </a:r>
          </a:p>
          <a:p>
            <a:pPr lvl="1"/>
            <a:r>
              <a:rPr lang="en-US" sz="2400" dirty="0" smtClean="0"/>
              <a:t>Linearization: suffers with high degree of polynomials (</a:t>
            </a:r>
            <a:r>
              <a:rPr lang="en-US" sz="2400" dirty="0" err="1" smtClean="0"/>
              <a:t>Barcelogic</a:t>
            </a:r>
            <a:r>
              <a:rPr lang="en-US" sz="2400" dirty="0" smtClean="0"/>
              <a:t>, CORD).</a:t>
            </a:r>
          </a:p>
          <a:p>
            <a:pPr lvl="1"/>
            <a:r>
              <a:rPr lang="en-US" sz="2400" dirty="0" smtClean="0"/>
              <a:t>Virtual substitution: Z3, SMT-RAT. Needs root formulas of polynomial </a:t>
            </a:r>
          </a:p>
          <a:p>
            <a:pPr marL="457200" lvl="1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 </a:t>
            </a:r>
            <a:r>
              <a:rPr lang="en-US" sz="2400" dirty="0" smtClean="0"/>
              <a:t>degree &lt;= 5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40700" y="3689002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raSAT</a:t>
            </a:r>
            <a:r>
              <a:rPr lang="en-US" sz="2400" dirty="0" smtClean="0"/>
              <a:t>: IA +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737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raSAT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579" y="1638300"/>
                <a:ext cx="10397821" cy="454942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Developed by Dr. </a:t>
                </a:r>
                <a:r>
                  <a:rPr lang="en-US" sz="2400" dirty="0" err="1" smtClean="0"/>
                  <a:t>Khanh</a:t>
                </a:r>
                <a:r>
                  <a:rPr lang="en-US" sz="2400" dirty="0" smtClean="0"/>
                  <a:t> To who took his PhD in our lab.</a:t>
                </a:r>
              </a:p>
              <a:p>
                <a:r>
                  <a:rPr lang="en-US" sz="2400" dirty="0" smtClean="0"/>
                  <a:t>An SMT solver (initially) for solving polynomial strict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Inequalities</a:t>
                </a:r>
                <a:r>
                  <a:rPr lang="en-US" sz="2400" dirty="0" smtClean="0"/>
                  <a:t>:</a:t>
                </a:r>
              </a:p>
              <a:p>
                <a:pPr lvl="1"/>
                <a:r>
                  <a:rPr lang="en-US" sz="2400" dirty="0"/>
                  <a:t>A</a:t>
                </a:r>
                <a:r>
                  <a:rPr lang="en-US" sz="2400" dirty="0" smtClean="0"/>
                  <a:t>pproximation can be used.</a:t>
                </a:r>
                <a:endParaRPr lang="en-US" sz="2400" dirty="0"/>
              </a:p>
              <a:p>
                <a:pPr lvl="1"/>
                <a:r>
                  <a:rPr lang="en-US" sz="2400" b="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/>
                  <a:t> has a real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</a:p>
              <a:p>
                <a:pPr lvl="2"/>
                <a:r>
                  <a:rPr lang="en-US" sz="2400" dirty="0" smtClean="0"/>
                  <a:t>Because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continuous,</a:t>
                </a:r>
              </a:p>
              <a:p>
                <a:pPr lvl="2"/>
                <a:r>
                  <a:rPr lang="en-US" sz="2400" dirty="0"/>
                  <a:t>T</a:t>
                </a:r>
                <a:r>
                  <a:rPr lang="en-US" sz="2400" dirty="0" smtClean="0"/>
                  <a:t>here is some rational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such that</a:t>
                </a: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400" dirty="0" smtClean="0"/>
              </a:p>
              <a:p>
                <a:pPr marL="57150" indent="0">
                  <a:buNone/>
                </a:pPr>
                <a:r>
                  <a:rPr lang="en-US" sz="2400" dirty="0" smtClean="0"/>
                  <a:t> </a:t>
                </a:r>
              </a:p>
              <a:p>
                <a:pPr marL="457200" lvl="1" indent="0">
                  <a:buNone/>
                </a:pPr>
                <a:endParaRPr lang="en-US" sz="2400" dirty="0" smtClean="0"/>
              </a:p>
              <a:p>
                <a:pPr lvl="1"/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579" y="1638300"/>
                <a:ext cx="10397821" cy="4549421"/>
              </a:xfrm>
              <a:blipFill rotWithShape="0">
                <a:blip r:embed="rId3"/>
                <a:stretch>
                  <a:fillRect l="-821" t="-1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02" y="3976131"/>
            <a:ext cx="4876190" cy="5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703" y="624110"/>
            <a:ext cx="9992497" cy="1277974"/>
          </a:xfrm>
        </p:spPr>
        <p:txBody>
          <a:bodyPr/>
          <a:lstStyle/>
          <a:p>
            <a:r>
              <a:rPr lang="en-US" dirty="0"/>
              <a:t>Over approximation </a:t>
            </a:r>
            <a:r>
              <a:rPr lang="en-US" dirty="0" smtClean="0"/>
              <a:t>- </a:t>
            </a:r>
            <a:r>
              <a:rPr lang="en-US" dirty="0"/>
              <a:t>Interval </a:t>
            </a:r>
            <a:r>
              <a:rPr lang="en-US" dirty="0" smtClean="0"/>
              <a:t>arithmetic (IA)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6</a:t>
            </a:fld>
            <a:endParaRPr lang="en-US"/>
          </a:p>
        </p:txBody>
      </p:sp>
      <p:pic>
        <p:nvPicPr>
          <p:cNvPr id="102" name="Picture 10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8" y="1619709"/>
            <a:ext cx="1704975" cy="31623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810" y="1628040"/>
            <a:ext cx="1432560" cy="314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29266" y="1453338"/>
            <a:ext cx="1346433" cy="1347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Interval arithmetic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023253" y="2076677"/>
            <a:ext cx="3491080" cy="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019500" y="2080061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503" y="1969794"/>
            <a:ext cx="661035" cy="3143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51" y="1954576"/>
            <a:ext cx="4499610" cy="31623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029" y="2749165"/>
            <a:ext cx="4615653" cy="73517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310788" y="3141677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196871" y="319538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827163" y="4343846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542865" y="43629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104301" y="43438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77" name="Picture 7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058" y="3546247"/>
            <a:ext cx="2207895" cy="31623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6625109" y="3976131"/>
            <a:ext cx="173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IA-UNSAT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02" y="4951183"/>
            <a:ext cx="4876190" cy="552381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4112537" y="53145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419919" y="5306697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135621" y="532583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642777" y="4993256"/>
            <a:ext cx="173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IA-VALID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61" y="5917198"/>
            <a:ext cx="4876190" cy="552381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4112537" y="62504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653216" y="6284913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417207" y="626634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642776" y="5962555"/>
            <a:ext cx="23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IA-UNKNOWN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8988727" y="3976130"/>
            <a:ext cx="2074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UNSAT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015855" y="4989307"/>
            <a:ext cx="215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SAT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7" name="Right Arrow 96"/>
          <p:cNvSpPr/>
          <p:nvPr/>
        </p:nvSpPr>
        <p:spPr>
          <a:xfrm>
            <a:off x="8171529" y="4206962"/>
            <a:ext cx="81719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Arrow 97"/>
          <p:cNvSpPr/>
          <p:nvPr/>
        </p:nvSpPr>
        <p:spPr>
          <a:xfrm>
            <a:off x="8122508" y="5227373"/>
            <a:ext cx="89334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9417099" y="5942767"/>
            <a:ext cx="23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UNKNOWN</a:t>
            </a:r>
            <a:endParaRPr lang="en-US" sz="2400" dirty="0"/>
          </a:p>
        </p:txBody>
      </p:sp>
      <p:sp>
        <p:nvSpPr>
          <p:cNvPr id="100" name="Right Arrow 99"/>
          <p:cNvSpPr/>
          <p:nvPr/>
        </p:nvSpPr>
        <p:spPr>
          <a:xfrm>
            <a:off x="8798011" y="6193387"/>
            <a:ext cx="58904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84" y="2389082"/>
            <a:ext cx="4192012" cy="253642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351" y="2399262"/>
            <a:ext cx="5487967" cy="24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2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703" y="624110"/>
            <a:ext cx="9992497" cy="1277974"/>
          </a:xfrm>
        </p:spPr>
        <p:txBody>
          <a:bodyPr/>
          <a:lstStyle/>
          <a:p>
            <a:r>
              <a:rPr lang="en-US" dirty="0"/>
              <a:t>Under approximation -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32" y="1660784"/>
            <a:ext cx="2516505" cy="3314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3" y="1664552"/>
            <a:ext cx="1533525" cy="314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3611" y="1460536"/>
            <a:ext cx="2378278" cy="143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Testing:</a:t>
            </a:r>
          </a:p>
          <a:p>
            <a:pPr algn="ctr"/>
            <a:r>
              <a:rPr lang="en-US" dirty="0" smtClean="0"/>
              <a:t>Randomly generate values for variables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023253" y="2076677"/>
            <a:ext cx="3491080" cy="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978991" y="1628040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7530891" y="1444423"/>
            <a:ext cx="485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SAT </a:t>
            </a:r>
            <a:r>
              <a:rPr lang="en-US" sz="2400" dirty="0" smtClean="0"/>
              <a:t>with variables assignment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3" y="4446018"/>
            <a:ext cx="4145228" cy="300247"/>
          </a:xfrm>
          <a:prstGeom prst="rect">
            <a:avLst/>
          </a:prstGeom>
        </p:spPr>
      </p:pic>
      <p:sp>
        <p:nvSpPr>
          <p:cNvPr id="38" name="Right Arrow 37"/>
          <p:cNvSpPr/>
          <p:nvPr/>
        </p:nvSpPr>
        <p:spPr>
          <a:xfrm>
            <a:off x="7031301" y="2519894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646601" y="2338908"/>
            <a:ext cx="23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UNKNOWN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4522842" y="4027194"/>
            <a:ext cx="2378278" cy="143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Testing:</a:t>
            </a:r>
          </a:p>
          <a:p>
            <a:pPr algn="ctr"/>
            <a:r>
              <a:rPr lang="en-US" dirty="0" smtClean="0"/>
              <a:t>Randomly generate values for variables</a:t>
            </a:r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>
            <a:off x="980223" y="4823997"/>
            <a:ext cx="3491080" cy="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954" y="5582391"/>
            <a:ext cx="2177620" cy="3671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318" y="6066631"/>
            <a:ext cx="2159652" cy="354202"/>
          </a:xfrm>
          <a:prstGeom prst="rect">
            <a:avLst/>
          </a:prstGeom>
        </p:spPr>
      </p:pic>
      <p:sp>
        <p:nvSpPr>
          <p:cNvPr id="54" name="Right Arrow 53"/>
          <p:cNvSpPr/>
          <p:nvPr/>
        </p:nvSpPr>
        <p:spPr>
          <a:xfrm>
            <a:off x="6947766" y="4755655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14247" y="4617885"/>
            <a:ext cx="1476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SAT</a:t>
            </a:r>
            <a:r>
              <a:rPr lang="en-US" sz="2400" dirty="0" smtClean="0"/>
              <a:t> with </a:t>
            </a:r>
            <a:endParaRPr lang="en-US" sz="2400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933" y="4690602"/>
            <a:ext cx="1941195" cy="31623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51427" y="3439648"/>
            <a:ext cx="296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89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409" y="56390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68917" y="1157493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33399" y="1580787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37006" y="2565679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79441" y="3535946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Interval Arithmetic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7118884" y="2042452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129001" y="1800148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048806" y="1642463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</a:t>
            </a:r>
          </a:p>
          <a:p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153146" y="1411509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81060" y="2588410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8265226" y="3736000"/>
            <a:ext cx="1105007" cy="473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7967638" y="2019473"/>
            <a:ext cx="2060970" cy="15164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8231650" y="2430494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53146" y="331716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IA-UNSAT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33399" y="522374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7118884" y="4366943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19222" y="4537549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IA-UNKNOWN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788882" y="3997611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218960" y="5282573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8942968" y="4428701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IA-VALID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118088" y="5544183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998122" y="5198436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TEST-SAT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51080" y="411750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4148881" y="4579169"/>
            <a:ext cx="1984518" cy="875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4375451" y="505954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4148881" y="2057962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4313602" y="2606975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4148881" y="1811619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4184688" y="1811619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61916" y="1460220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370233" y="3535945"/>
            <a:ext cx="1316749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 Core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7131200" y="875754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1489" y="551295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2308" y="77934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5784" y="3745886"/>
                <a:ext cx="306532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0,10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0,4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4,10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4" y="3745886"/>
                <a:ext cx="3065326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6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Completeness (strict inequality)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72" y="2736734"/>
            <a:ext cx="3209524" cy="25142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90" y="2760785"/>
            <a:ext cx="2514286" cy="23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4401" y="5157517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raSAT</a:t>
            </a:r>
            <a:r>
              <a:rPr lang="en-US" dirty="0" smtClean="0"/>
              <a:t> eventually detects SAT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38471" y="53421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UNSAT detected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09635" y="5342183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UNSAT failed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939" y="2760785"/>
            <a:ext cx="3209524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25"/>
  <p:tag name="ORIGINALWIDTH" val="1588.5"/>
  <p:tag name="LATEXADDIN" val="\documentclass{article}&#10;\usepackage{amsmath}&#10;\pagestyle{empty}&#10;\begin{document}&#10;&#10;&#10;$\exists x, y (x^2 + y^2 &lt; 1 \land x * y &gt; 1)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603.75"/>
  <p:tag name="LATEXADDIN" val="\documentclass{article}&#10;\usepackage{amsmath}&#10;\pagestyle{empty}&#10;\begin{document}&#10;&#10;$x_i \in [l_i, h_i],$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708.5"/>
  <p:tag name="LATEXADDIN" val="\documentclass{article}&#10;\usepackage{amsmath}&#10;\usepackage{color}&#10;\pagestyle{empty}&#10;\begin{document}&#10;&#10;&#10;$\color{blue}x * y &gt; 0, x \in [-2, 4], y \in [-1, 5]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"/>
  <p:tag name="ORIGINALWIDTH" val="640.5"/>
  <p:tag name="LATEXADDIN" val="\documentclass{article}&#10;\usepackage{amsmath}&#10;\pagestyle{empty}&#10;\begin{document}&#10;&#10;&#10;$x: -1.9, 3.7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"/>
  <p:tag name="ORIGINALWIDTH" val="658.5"/>
  <p:tag name="LATEXADDIN" val="\documentclass{article}&#10;\usepackage{amsmath}&#10;\pagestyle{empty}&#10;\begin{document}&#10;&#10;&#10;$y: 0.98, 3.65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764.25"/>
  <p:tag name="LATEXADDIN" val="\documentclass{article}&#10;\usepackage{amsmath}&#10;\pagestyle{empty}&#10;\begin{document}&#10;&#10;&#10;\{x:3.7, y:0.98\}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925.25"/>
  <p:tag name="LATEXADDIN" val="\documentclass{article}&#10;\usepackage{amsmath}&#10;\usepackage{color}&#10;\pagestyle{empty}&#10;\begin{document}&#10;&#10;&#10;$x \in [-2, 4] \rightarrow x \in [-2, 1] \lor x \in [1, 4]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908.75"/>
  <p:tag name="LATEXADDIN" val="\documentclass{article}&#10;\usepackage{amsmath}&#10;\pagestyle{empty}&#10;\begin{document}&#10;&#10;$y \in [-1, 5] \rightarrow y \in [-1, 2] \lor y \in [2, 5]$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254"/>
  <p:tag name="LATEXADDIN" val="\documentclass{article}&#10;\usepackage{amsmath}&#10;\usepackage{color}&#10;\pagestyle{empty}&#10;\begin{document}&#10;&#10;&#10;$x \in [-2, 1] \land y \in [-1, 2]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157.25"/>
  <p:tag name="LATEXADDIN" val="\documentclass{article}&#10;\usepackage{amsmath}&#10;\usepackage{color}&#10;\pagestyle{empty}&#10;\begin{document}&#10;&#10;&#10;$x \in [1, 4] \land y \in [-1, 2]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059.75"/>
  <p:tag name="LATEXADDIN" val="\documentclass{article}&#10;\usepackage{amsmath}&#10;\usepackage{color}&#10;\pagestyle{empty}&#10;\begin{document}&#10;&#10;&#10;$x \in [1, 4] \land y \in [2, 5]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671.25"/>
  <p:tag name="LATEXADDIN" val="\documentclass{article}&#10;\usepackage{amsmath}&#10;\pagestyle{empty}&#10;\begin{document}&#10;&#10;&#10;$f(x_1,...,x_n),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157.25"/>
  <p:tag name="LATEXADDIN" val="\documentclass{article}&#10;\usepackage{amsmath}&#10;\usepackage{color}&#10;\pagestyle{empty}&#10;\begin{document}&#10;&#10;&#10;$x \in [-2, 1] \land y \in [2, 5]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8"/>
  <p:tag name="ORIGINALWIDTH" val="1389"/>
  <p:tag name="LATEXADDIN" val="\documentclass{article}&#10;\usepackage{amsmath}&#10;\pagestyle{empty}&#10;\begin{document}&#10;&#10;Equations:&#10;&#10;$f_1 = x^2 + y^2 + z^2 - 1 = 0$&#10;&#10;$f_2 = x^2 + z^2  - y = 0$&#10;&#10;$f_3 = x - z = 0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5"/>
  <p:tag name="ORIGINALWIDTH" val="1095"/>
  <p:tag name="LATEXADDIN" val="\documentclass{article}&#10;\usepackage{amsmath}&#10;\pagestyle{empty}&#10;\begin{document}&#10;&#10;&#10;Ordering: $x &gt; y &gt; z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"/>
  <p:tag name="ORIGINALWIDTH" val="2578.5"/>
  <p:tag name="LATEXADDIN" val="\documentclass{article}&#10;\usepackage{amsmath}&#10;\pagestyle{empty}&#10;\begin{document}&#10;&#10;Grobner basis: $\{-1 + 2z^2 + 4z^4, y - 2z^2, x - z\}$&#10;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.75"/>
  <p:tag name="ORIGINALWIDTH" val="311.25"/>
  <p:tag name="LATEXADDIN" val="\documentclass{article}&#10;\usepackage{amsmath}&#10;\pagestyle{empty}&#10;\begin{document}&#10;&#10;$F_4, F_5$&#10;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358.25"/>
  <p:tag name="LATEXADDIN" val="\documentclass{article}&#10;\usepackage{amsmath}&#10;\pagestyle{empty}&#10;\begin{document}&#10;&#10;$(a \lor b) \land (\neg a \lor c) \rightarrow b \lor c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2.25"/>
  <p:tag name="ORIGINALWIDTH" val="1002.75"/>
  <p:tag name="LATEXADDIN" val="\documentclass{article}&#10;\usepackage{amsmath}&#10;\pagestyle{empty}&#10;\begin{document}&#10;&#10;&#10;: $A \land B$ is UNSAT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4"/>
  <p:tag name="ORIGINALWIDTH" val="1959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&#10;% Optional to turn on the short abbreviations&#10;\EnableBpAbbreviations&#10;\begin{document}&#10;&#10;\begin{center}&#10;\AXC{$xz&gt;1$} \AXC{$x \in [0, 1]$} \AXC{$z \in [0, 1]$} \BIC{$xz \in [0, 1]$} \BIC{$1&lt;1$}&#10;\DP &#10;\end{center}&#10;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72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% Optional to turn on the short abbreviations&#10;\EnableBpAbbreviations&#10;\begin{document}&#10;&#10;$x \in [0,1] \land y \in [0,10] \land z \in [0,1]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787.2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% Optional to turn on the short abbreviations&#10;\EnableBpAbbreviations&#10;\begin{document}&#10;&#10;$x \in [1,10] \land y \in [0,10] \land z \in [0,1]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564"/>
  <p:tag name="LATEXADDIN" val="\documentclass{article}&#10;\usepackage{amsmath}&#10;\pagestyle{empty}&#10;\begin{document}&#10;&#10;$x_i \in [l_i, h_i]$&#10;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39"/>
  <p:tag name="ORIGINALWIDTH" val="2587.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&#10;% Optional to turn on the short abbreviations&#10;\EnableBpAbbreviations&#10;\begin{document}&#10;&#10;\begin{center}&#10;\AXC{$x^2+y^2&lt;1$} \AXC{$y \in [0, 10]$} \UnaryInfC{$y^2 \in [0, 100]$} \BIC{$x^2 &lt; 1$}&#10;\AXC{$x \in [1, 10]$} \UnaryInfC{$x^2 \in [1, 100]$} \BIC{$1&lt;1$}&#10;\DP&#10;\end{center}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25"/>
  <p:tag name="ORIGINALWIDTH" val="786"/>
  <p:tag name="LATEXADDIN" val="\documentclass{article}&#10;\usepackage{amsmath}&#10;\pagestyle{empty}&#10;\begin{document}&#10;&#10;&#10;Interpolant: $\top$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5"/>
  <p:tag name="ORIGINALWIDTH" val="1041.75"/>
  <p:tag name="LATEXADDIN" val="\documentclass{article}&#10;\usepackage{amsmath}&#10;\pagestyle{empty}&#10;\begin{document}&#10;&#10;Interpolant: $x^2 &lt; 1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260.25"/>
  <p:tag name="LATEXADDIN" val="\documentclass{article}&#10;\usepackage{amsmath}&#10;\pagestyle{empty}&#10;\begin{document}&#10;&#10;[l, h],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71.5"/>
  <p:tag name="LATEXADDIN" val="\documentclass{article}&#10;\usepackage{amsmath}&#10;\pagestyle{empty}&#10;\begin{document}&#10;&#10;$\{ f(x_1,...,x_n)| x_i \in [l_i,h_i]\} \subseteq [l, h]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69.25"/>
  <p:tag name="LATEXADDIN" val="\documentclass{article}&#10;\usepackage{amsmath}&#10;\pagestyle{empty}&#10;\begin{document}&#10;&#10;&#10;$f(x_1,...,x_n) &gt; 0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2045.25"/>
  <p:tag name="LATEXADDIN" val="\documentclass{article}&#10;\usepackage{amsmath}&#10;\usepackage{color}&#10;\pagestyle{empty}&#10;\begin{document}&#10;&#10;&#10;\color{blue} Example: $x * y, x \in [-2, 4], y \in [-1, 5]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34.5"/>
  <p:tag name="LATEXADDIN" val="\documentclass{article}&#10;\usepackage{amsmath}&#10;\usepackage{color}&#10;\pagestyle{empty}&#10;\begin{document}&#10;&#10;&#10;$\color{blue} [-10, 20], \{x*y|x \in [-2, 4], y \in [-1, 5]\} \subseteq [-10, 20]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.5"/>
  <p:tag name="ORIGINALWIDTH" val="990.75"/>
  <p:tag name="LATEXADDIN" val="\documentclass{article}&#10;\usepackage{amsmath}&#10;\pagestyle{empty}&#10;\begin{document}&#10;&#10;&#10;$\land f_j(x_1,...,x_n) &gt; 0$&#10;&#10;\end{document}"/>
  <p:tag name="IGUANATEXSIZE" val="20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15727</TotalTime>
  <Words>840</Words>
  <Application>Microsoft Office PowerPoint</Application>
  <PresentationFormat>Widescreen</PresentationFormat>
  <Paragraphs>225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Meiryo</vt:lpstr>
      <vt:lpstr>Arial</vt:lpstr>
      <vt:lpstr>Calibri</vt:lpstr>
      <vt:lpstr>Cambria Math</vt:lpstr>
      <vt:lpstr>Century Gothic</vt:lpstr>
      <vt:lpstr>Wingdings</vt:lpstr>
      <vt:lpstr>Wingdings 3</vt:lpstr>
      <vt:lpstr>Wisp</vt:lpstr>
      <vt:lpstr>Equality handling and efficiency improvement of SMT for non-linear constraints over reals.</vt:lpstr>
      <vt:lpstr>Non-linear (polynomial) constraints over reals</vt:lpstr>
      <vt:lpstr>Polynomial constraints over reals</vt:lpstr>
      <vt:lpstr>Polynomial constraints over reals</vt:lpstr>
      <vt:lpstr>raSAT</vt:lpstr>
      <vt:lpstr>Over approximation - Interval arithmetic (IA)</vt:lpstr>
      <vt:lpstr>Under approximation - Testing</vt:lpstr>
      <vt:lpstr>PowerPoint Presentation</vt:lpstr>
      <vt:lpstr>Completeness (strict inequality)</vt:lpstr>
      <vt:lpstr>raSAT</vt:lpstr>
      <vt:lpstr>Problems</vt:lpstr>
      <vt:lpstr>Problems.</vt:lpstr>
      <vt:lpstr>PowerPoint Presentation</vt:lpstr>
      <vt:lpstr>1. Exploration of test cases, boxes</vt:lpstr>
      <vt:lpstr>2. SAT, UNSAT verification</vt:lpstr>
      <vt:lpstr>3. Equality handling.</vt:lpstr>
      <vt:lpstr>6. Extend for QF_NIA</vt:lpstr>
      <vt:lpstr>raSAT</vt:lpstr>
      <vt:lpstr>PowerPoint Presentation</vt:lpstr>
      <vt:lpstr>PowerPoint Presentation</vt:lpstr>
      <vt:lpstr>Problems.</vt:lpstr>
      <vt:lpstr>1. Equality extension: Grobner basis.</vt:lpstr>
      <vt:lpstr>1. Grobner basis – Example</vt:lpstr>
      <vt:lpstr>1. Grobner basis - Algorithms </vt:lpstr>
      <vt:lpstr>2. UNSAT proof generation</vt:lpstr>
      <vt:lpstr>Primary idea</vt:lpstr>
      <vt:lpstr>Primary idea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raSAT – an SMT solver for Polynomial constraints</dc:title>
  <dc:creator>Vu Tung</dc:creator>
  <cp:lastModifiedBy>Vu Tung</cp:lastModifiedBy>
  <cp:revision>1357</cp:revision>
  <dcterms:created xsi:type="dcterms:W3CDTF">2014-04-21T06:38:43Z</dcterms:created>
  <dcterms:modified xsi:type="dcterms:W3CDTF">2014-08-26T17:24:11Z</dcterms:modified>
</cp:coreProperties>
</file>