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6"/>
  </p:notesMasterIdLst>
  <p:sldIdLst>
    <p:sldId id="256" r:id="rId2"/>
    <p:sldId id="257" r:id="rId3"/>
    <p:sldId id="314" r:id="rId4"/>
    <p:sldId id="258" r:id="rId5"/>
    <p:sldId id="260" r:id="rId6"/>
    <p:sldId id="263" r:id="rId7"/>
    <p:sldId id="264" r:id="rId8"/>
    <p:sldId id="270" r:id="rId9"/>
    <p:sldId id="300" r:id="rId10"/>
    <p:sldId id="335" r:id="rId11"/>
    <p:sldId id="334" r:id="rId12"/>
    <p:sldId id="315" r:id="rId13"/>
    <p:sldId id="332" r:id="rId14"/>
    <p:sldId id="302" r:id="rId15"/>
    <p:sldId id="287" r:id="rId16"/>
    <p:sldId id="317" r:id="rId17"/>
    <p:sldId id="289" r:id="rId18"/>
    <p:sldId id="333" r:id="rId19"/>
    <p:sldId id="337" r:id="rId20"/>
    <p:sldId id="303" r:id="rId21"/>
    <p:sldId id="305" r:id="rId22"/>
    <p:sldId id="338" r:id="rId23"/>
    <p:sldId id="291" r:id="rId24"/>
    <p:sldId id="293" r:id="rId25"/>
    <p:sldId id="319" r:id="rId26"/>
    <p:sldId id="321" r:id="rId27"/>
    <p:sldId id="294" r:id="rId28"/>
    <p:sldId id="323" r:id="rId29"/>
    <p:sldId id="336" r:id="rId30"/>
    <p:sldId id="320" r:id="rId31"/>
    <p:sldId id="322" r:id="rId32"/>
    <p:sldId id="328" r:id="rId33"/>
    <p:sldId id="329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40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19/8/2014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19/8/2014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19/8/2014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19/8/2014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19/8/2014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19/8/2014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19/8/2014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19/8/2014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19/8/2014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19/8/2014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19/8/2014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19/8/2014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19/8/2014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19/8/2014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19/8/2014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19/8/2014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19/8/2014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19/8/2014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9.png"/><Relationship Id="rId2" Type="http://schemas.openxmlformats.org/officeDocument/2006/relationships/tags" Target="../tags/tag7.xml"/><Relationship Id="rId16" Type="http://schemas.openxmlformats.org/officeDocument/2006/relationships/image" Target="../media/image18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image" Target="../media/image17.png"/><Relationship Id="rId10" Type="http://schemas.openxmlformats.org/officeDocument/2006/relationships/tags" Target="../tags/tag15.xml"/><Relationship Id="rId19" Type="http://schemas.openxmlformats.org/officeDocument/2006/relationships/image" Target="../media/image21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28.png"/><Relationship Id="rId5" Type="http://schemas.openxmlformats.org/officeDocument/2006/relationships/tags" Target="../tags/tag23.xml"/><Relationship Id="rId10" Type="http://schemas.openxmlformats.org/officeDocument/2006/relationships/image" Target="../media/image27.png"/><Relationship Id="rId4" Type="http://schemas.openxmlformats.org/officeDocument/2006/relationships/tags" Target="../tags/tag22.xml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/>
              <a:t>Equality handling and efficiency improvement of SMT 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In this work:</a:t>
            </a:r>
          </a:p>
          <a:p>
            <a:pPr lvl="1"/>
            <a:r>
              <a:rPr lang="en-US" sz="2600" dirty="0" smtClean="0"/>
              <a:t>Improve the efficiency of </a:t>
            </a:r>
            <a:r>
              <a:rPr lang="en-US" sz="2600" dirty="0" err="1" smtClean="0"/>
              <a:t>raSAT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Extend it to handle equality.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68977" y="2990781"/>
            <a:ext cx="3260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SAT, UNSAT results verification.</a:t>
            </a:r>
          </a:p>
          <a:p>
            <a:pPr marL="457200" indent="-457200"/>
            <a:r>
              <a:rPr lang="en-US" sz="2800" dirty="0" smtClean="0"/>
              <a:t>Round-off</a:t>
            </a:r>
            <a:r>
              <a:rPr lang="en-US" sz="2800" dirty="0"/>
              <a:t>, overflow errors</a:t>
            </a:r>
            <a:r>
              <a:rPr lang="en-US" sz="2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UNSAT core. </a:t>
            </a:r>
          </a:p>
          <a:p>
            <a:pPr marL="857250" lvl="1" indent="-457200"/>
            <a:r>
              <a:rPr lang="en-US" sz="2600" dirty="0" smtClean="0"/>
              <a:t>Running time: high, often causes timeout.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Testing phase. </a:t>
            </a:r>
          </a:p>
          <a:p>
            <a:pPr marL="857250" lvl="1" indent="-457200"/>
            <a:r>
              <a:rPr lang="en-US" sz="2600" dirty="0" smtClean="0"/>
              <a:t>Testing consumes time and memory.</a:t>
            </a:r>
          </a:p>
          <a:p>
            <a:pPr marL="857250" lvl="1" indent="-457200"/>
            <a:r>
              <a:rPr lang="en-US" sz="2600" dirty="0" smtClean="0"/>
              <a:t>   </a:t>
            </a:r>
            <a:r>
              <a:rPr lang="en-US" sz="2600" dirty="0"/>
              <a:t>variables </a:t>
            </a:r>
            <a:r>
              <a:rPr lang="en-US" sz="2600" dirty="0">
                <a:sym typeface="Wingdings" panose="05000000000000000000" pitchFamily="2" charset="2"/>
              </a:rPr>
              <a:t>       test cases.</a:t>
            </a:r>
            <a:endParaRPr lang="en-US" sz="2600" dirty="0" smtClean="0"/>
          </a:p>
          <a:p>
            <a:pPr lvl="2"/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70" y="5435398"/>
            <a:ext cx="289560" cy="211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311" y="5471594"/>
            <a:ext cx="160020" cy="13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0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69206" y="1770845"/>
                <a:ext cx="10122794" cy="5087155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4"/>
                </a:pPr>
                <a:r>
                  <a:rPr lang="en-US" sz="2400" dirty="0" smtClean="0"/>
                  <a:t>Decomposition phase.</a:t>
                </a:r>
              </a:p>
              <a:p>
                <a:pPr lvl="1"/>
                <a:r>
                  <a:rPr lang="en-US" sz="2400" dirty="0"/>
                  <a:t>All variables in Test-UNSAT constraint are decomposed.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variables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combinations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/>
                  <a:t>One interval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</m:oMath>
                </a14:m>
                <a:r>
                  <a:rPr lang="en-US" sz="2400" dirty="0"/>
                  <a:t> two intervals.</a:t>
                </a:r>
              </a:p>
              <a:p>
                <a:pPr lvl="2"/>
                <a:r>
                  <a:rPr lang="en-US" sz="2400" dirty="0" smtClean="0"/>
                  <a:t>Which interval to be selected first is up to </a:t>
                </a:r>
                <a:r>
                  <a:rPr lang="en-US" sz="2400" dirty="0" err="1" smtClean="0"/>
                  <a:t>miniSAT</a:t>
                </a:r>
                <a:r>
                  <a:rPr lang="en-US" sz="2400" dirty="0" smtClean="0"/>
                  <a:t>.</a:t>
                </a:r>
              </a:p>
              <a:p>
                <a:pPr lvl="2"/>
                <a:r>
                  <a:rPr lang="en-US" sz="2400" dirty="0" smtClean="0"/>
                  <a:t>We would have criteria to evaluate decomposed intervals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 decide which one to be selected next.</a:t>
                </a:r>
                <a:endParaRPr lang="en-US" sz="2400" dirty="0" smtClean="0"/>
              </a:p>
              <a:p>
                <a:pPr>
                  <a:buFont typeface="+mj-lt"/>
                  <a:buAutoNum type="arabicPeriod" startAt="4"/>
                </a:pPr>
                <a:r>
                  <a:rPr lang="en-US" sz="2400" dirty="0" smtClean="0"/>
                  <a:t>Equality </a:t>
                </a:r>
                <a:r>
                  <a:rPr lang="en-US" sz="2400" dirty="0"/>
                  <a:t>handling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 smtClean="0"/>
                  <a:t>Using the intermediate value theorem.</a:t>
                </a:r>
              </a:p>
              <a:p>
                <a:pPr lvl="1"/>
                <a:r>
                  <a:rPr lang="en-US" sz="2400" dirty="0" smtClean="0"/>
                  <a:t>Using </a:t>
                </a:r>
                <a:r>
                  <a:rPr lang="en-US" sz="2400" dirty="0" err="1" smtClean="0"/>
                  <a:t>Grobner</a:t>
                </a:r>
                <a:r>
                  <a:rPr lang="en-US" sz="2400" dirty="0" smtClean="0"/>
                  <a:t> basis.</a:t>
                </a:r>
                <a:endParaRPr lang="vi-VN" sz="24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9206" y="1770845"/>
                <a:ext cx="10122794" cy="5087155"/>
              </a:xfrm>
              <a:blipFill rotWithShape="0">
                <a:blip r:embed="rId2"/>
                <a:stretch>
                  <a:fillRect l="-903" t="-958" r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8388" y="2990781"/>
            <a:ext cx="4742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Current 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1. SAT, UNSAT verification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828" y="1764406"/>
            <a:ext cx="10290220" cy="47392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Round-off, overflow errors can make the result unsound.</a:t>
            </a:r>
          </a:p>
          <a:p>
            <a:r>
              <a:rPr lang="en-US" sz="2800" dirty="0"/>
              <a:t>Integrated </a:t>
            </a:r>
            <a:r>
              <a:rPr lang="en-US" sz="2800" dirty="0" err="1"/>
              <a:t>iRRAM</a:t>
            </a:r>
            <a:r>
              <a:rPr lang="en-US" sz="2800" dirty="0"/>
              <a:t> </a:t>
            </a:r>
            <a:r>
              <a:rPr lang="en-US" sz="2800" dirty="0" smtClean="0"/>
              <a:t>into </a:t>
            </a:r>
            <a:r>
              <a:rPr lang="en-US" sz="2800" dirty="0" err="1"/>
              <a:t>raSAT</a:t>
            </a:r>
            <a:r>
              <a:rPr lang="en-US" sz="2800" dirty="0"/>
              <a:t> for </a:t>
            </a:r>
            <a:r>
              <a:rPr lang="en-US" sz="2800" dirty="0">
                <a:solidFill>
                  <a:srgbClr val="FF0000"/>
                </a:solidFill>
              </a:rPr>
              <a:t>SAT verification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iRRAM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sz="2600" dirty="0" smtClean="0"/>
              <a:t>C</a:t>
            </a:r>
            <a:r>
              <a:rPr lang="en-US" sz="2600" dirty="0"/>
              <a:t>++ </a:t>
            </a:r>
            <a:r>
              <a:rPr lang="en-US" sz="2600" dirty="0" smtClean="0"/>
              <a:t>package</a:t>
            </a:r>
          </a:p>
          <a:p>
            <a:pPr lvl="1"/>
            <a:r>
              <a:rPr lang="en-US" sz="2600" dirty="0" smtClean="0"/>
              <a:t>Error-bounded </a:t>
            </a:r>
            <a:r>
              <a:rPr lang="en-US" sz="2600" dirty="0"/>
              <a:t>real </a:t>
            </a:r>
            <a:r>
              <a:rPr lang="en-US" sz="2600" dirty="0" smtClean="0"/>
              <a:t>arithmetic</a:t>
            </a:r>
          </a:p>
          <a:p>
            <a:r>
              <a:rPr lang="en-US" sz="2800" dirty="0" smtClean="0"/>
              <a:t>Experiments:</a:t>
            </a:r>
          </a:p>
          <a:p>
            <a:pPr lvl="1"/>
            <a:r>
              <a:rPr lang="en-US" sz="2400" dirty="0" smtClean="0"/>
              <a:t>Rarely </a:t>
            </a:r>
            <a:r>
              <a:rPr lang="en-US" sz="2400" dirty="0" err="1" smtClean="0"/>
              <a:t>iRRAM</a:t>
            </a:r>
            <a:r>
              <a:rPr lang="en-US" sz="2400" dirty="0" smtClean="0"/>
              <a:t> detects error.</a:t>
            </a:r>
          </a:p>
          <a:p>
            <a:pPr lvl="1"/>
            <a:r>
              <a:rPr lang="en-US" sz="2400" dirty="0" smtClean="0"/>
              <a:t>Two times: </a:t>
            </a:r>
            <a:r>
              <a:rPr lang="en-US" sz="2400" dirty="0" err="1" smtClean="0"/>
              <a:t>zankle</a:t>
            </a:r>
            <a:r>
              <a:rPr lang="en-US" sz="2400" dirty="0" smtClean="0"/>
              <a:t>/matrix_2_all_6.smt2</a:t>
            </a:r>
          </a:p>
          <a:p>
            <a:r>
              <a:rPr lang="en-US" sz="2600" dirty="0" smtClean="0"/>
              <a:t>Future work: Verify UNSAT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2. UNSAT core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2133600"/>
            <a:ext cx="10477500" cy="3777622"/>
          </a:xfrm>
        </p:spPr>
        <p:txBody>
          <a:bodyPr>
            <a:noAutofit/>
          </a:bodyPr>
          <a:lstStyle/>
          <a:p>
            <a:r>
              <a:rPr lang="en-US" sz="2800" dirty="0" smtClean="0"/>
              <a:t>UNSAT core prevents some </a:t>
            </a:r>
            <a:r>
              <a:rPr lang="en-US" sz="2800" dirty="0" err="1" smtClean="0"/>
              <a:t>unsatisfiable</a:t>
            </a:r>
            <a:r>
              <a:rPr lang="en-US" sz="2800" dirty="0" smtClean="0"/>
              <a:t> combination of intervals to be selected in the future.</a:t>
            </a:r>
          </a:p>
          <a:p>
            <a:pPr lvl="1"/>
            <a:r>
              <a:rPr lang="en-US" sz="2800" dirty="0" smtClean="0"/>
              <a:t>Subset of constraints: idea of previous work, not yet done.</a:t>
            </a:r>
          </a:p>
          <a:p>
            <a:pPr lvl="1"/>
            <a:r>
              <a:rPr lang="en-US" sz="2800" dirty="0" smtClean="0"/>
              <a:t>Sub-polynomial: </a:t>
            </a:r>
            <a:r>
              <a:rPr lang="en-US" sz="2800" dirty="0"/>
              <a:t>Done in previous work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 smtClean="0"/>
              <a:t>Subset of variables: new idea, implemented in </a:t>
            </a:r>
            <a:r>
              <a:rPr lang="en-US" sz="2800" dirty="0" err="1" smtClean="0"/>
              <a:t>raSAT</a:t>
            </a:r>
            <a:r>
              <a:rPr lang="en-US" sz="2800" dirty="0" smtClean="0"/>
              <a:t>.</a:t>
            </a:r>
            <a:endParaRPr lang="en-US" sz="1800" dirty="0"/>
          </a:p>
          <a:p>
            <a:pPr lvl="2"/>
            <a:r>
              <a:rPr lang="en-US" sz="2800" dirty="0" smtClean="0"/>
              <a:t>Showed good results when variables are bounded</a:t>
            </a:r>
            <a:r>
              <a:rPr lang="en-US" sz="2400" dirty="0" smtClean="0"/>
              <a:t>.</a:t>
            </a:r>
          </a:p>
          <a:p>
            <a:pPr lvl="1"/>
            <a:r>
              <a:rPr lang="en-US" sz="2600" dirty="0" smtClean="0"/>
              <a:t>Future: UNSAT core with infinity bounds.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3. Testing phase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532586"/>
            <a:ext cx="10077123" cy="5048518"/>
          </a:xfrm>
        </p:spPr>
        <p:txBody>
          <a:bodyPr>
            <a:noAutofit/>
          </a:bodyPr>
          <a:lstStyle/>
          <a:p>
            <a:r>
              <a:rPr lang="en-US" sz="2800" dirty="0" smtClean="0"/>
              <a:t>Testing time is quite high, memory consuming: </a:t>
            </a:r>
          </a:p>
          <a:p>
            <a:pPr marL="457200" lvl="1" indent="0">
              <a:buNone/>
            </a:pPr>
            <a:r>
              <a:rPr lang="en-US" sz="2800" dirty="0" smtClean="0"/>
              <a:t>Limit test cases to a fixed number.</a:t>
            </a:r>
          </a:p>
          <a:p>
            <a:pPr lvl="1"/>
            <a:r>
              <a:rPr lang="en-US" sz="2800" dirty="0" smtClean="0"/>
              <a:t>More important variables: 2 test-cases: Sensitivity provided by AF2.</a:t>
            </a:r>
          </a:p>
          <a:p>
            <a:pPr lvl="1"/>
            <a:r>
              <a:rPr lang="en-US" sz="2800" dirty="0" smtClean="0"/>
              <a:t>Other variables: 1 test case.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Testing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869" y="1806053"/>
            <a:ext cx="9484743" cy="4840407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sz="2800" dirty="0" smtClean="0"/>
              <a:t>Testing experiments</a:t>
            </a:r>
          </a:p>
          <a:p>
            <a:pPr lvl="1"/>
            <a:r>
              <a:rPr lang="en-US" sz="2600" dirty="0" smtClean="0"/>
              <a:t>Tested on </a:t>
            </a:r>
            <a:r>
              <a:rPr lang="en-US" sz="2600" dirty="0" err="1" smtClean="0"/>
              <a:t>Zankl</a:t>
            </a:r>
            <a:r>
              <a:rPr lang="en-US" sz="2600" dirty="0" smtClean="0"/>
              <a:t> family: 166 problems generated from termination problems.</a:t>
            </a:r>
          </a:p>
          <a:p>
            <a:pPr lvl="1"/>
            <a:r>
              <a:rPr lang="en-US" sz="2600" dirty="0" smtClean="0"/>
              <a:t>m: the number of variables to generate 2 test </a:t>
            </a:r>
            <a:r>
              <a:rPr lang="en-US" sz="2600" smtClean="0"/>
              <a:t>cases</a:t>
            </a:r>
            <a:r>
              <a:rPr lang="en-US" sz="2600" smtClean="0"/>
              <a:t>.</a:t>
            </a:r>
            <a:endParaRPr lang="en-US" sz="2600" dirty="0" smtClean="0"/>
          </a:p>
          <a:p>
            <a:pPr lvl="1"/>
            <a:r>
              <a:rPr lang="en-US" sz="2600" dirty="0" smtClean="0"/>
              <a:t>m=10</a:t>
            </a:r>
            <a:r>
              <a:rPr lang="en-US" sz="2600" dirty="0"/>
              <a:t>: 43 problems in </a:t>
            </a:r>
            <a:r>
              <a:rPr lang="en-US" sz="2600" dirty="0" err="1"/>
              <a:t>Zankl</a:t>
            </a:r>
            <a:r>
              <a:rPr lang="en-US" sz="2600" dirty="0"/>
              <a:t> solved</a:t>
            </a:r>
            <a:r>
              <a:rPr lang="en-US" sz="2600" dirty="0" smtClean="0"/>
              <a:t>.</a:t>
            </a:r>
            <a:endParaRPr lang="en-US" sz="2600" dirty="0" smtClean="0"/>
          </a:p>
          <a:p>
            <a:pPr lvl="1"/>
            <a:r>
              <a:rPr lang="en-US" sz="2600" dirty="0" smtClean="0"/>
              <a:t>m=15</a:t>
            </a:r>
            <a:r>
              <a:rPr lang="en-US" sz="2600" dirty="0"/>
              <a:t>: 44 problems</a:t>
            </a:r>
            <a:r>
              <a:rPr lang="en-US" sz="2600" dirty="0" smtClean="0"/>
              <a:t>.</a:t>
            </a:r>
            <a:endParaRPr lang="en-US" sz="2600" dirty="0" smtClean="0"/>
          </a:p>
          <a:p>
            <a:pPr lvl="1"/>
            <a:r>
              <a:rPr lang="en-US" sz="2600" dirty="0" smtClean="0"/>
              <a:t>m=20</a:t>
            </a:r>
            <a:r>
              <a:rPr lang="en-US" sz="2600" dirty="0"/>
              <a:t>: 46 problems.</a:t>
            </a:r>
            <a:endParaRPr lang="en-US" sz="2600" dirty="0" smtClean="0"/>
          </a:p>
          <a:p>
            <a:r>
              <a:rPr lang="en-US" sz="2800" dirty="0" smtClean="0"/>
              <a:t>Not much improvements in solved problems</a:t>
            </a:r>
          </a:p>
          <a:p>
            <a:r>
              <a:rPr lang="en-US" sz="2800" dirty="0" smtClean="0"/>
              <a:t>More balance between testing time, IA time, </a:t>
            </a:r>
            <a:r>
              <a:rPr lang="en-US" sz="2800" dirty="0" err="1" smtClean="0"/>
              <a:t>miniSAT</a:t>
            </a:r>
            <a:r>
              <a:rPr lang="en-US" sz="2800" dirty="0" smtClean="0"/>
              <a:t> time.</a:t>
            </a:r>
            <a:endParaRPr lang="en-US" sz="28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59838" y="4838479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Testing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Future:</a:t>
            </a:r>
          </a:p>
          <a:p>
            <a:r>
              <a:rPr lang="en-US" sz="2800" dirty="0" smtClean="0"/>
              <a:t>Test with the condition that</a:t>
            </a:r>
          </a:p>
          <a:p>
            <a:r>
              <a:rPr lang="en-US" sz="2800" dirty="0" smtClean="0"/>
              <a:t> Use Sturm sequence to guide test generation:</a:t>
            </a:r>
          </a:p>
          <a:p>
            <a:pPr lvl="1"/>
            <a:r>
              <a:rPr lang="en-US" sz="2600" dirty="0" smtClean="0"/>
              <a:t>Sturm sequence is used to determines the number of roots of polynomial over an interval</a:t>
            </a:r>
            <a:endParaRPr lang="en-US" sz="2600" dirty="0"/>
          </a:p>
          <a:p>
            <a:pPr lvl="1"/>
            <a:r>
              <a:rPr lang="en-US" sz="2600" dirty="0" smtClean="0"/>
              <a:t>Find witnesses (as intervals) of sign changes and generate test case for each part in which sign of polynomial does not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00" y="2806700"/>
            <a:ext cx="3108960" cy="1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Contents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Introduction.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Problems.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Current status.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Doctor course proposal.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All variables in Test-UNSAT constraint are decomposed.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variables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combinations.</a:t>
                </a:r>
              </a:p>
              <a:p>
                <a:r>
                  <a:rPr lang="en-US" sz="2400" dirty="0" smtClean="0"/>
                  <a:t>Limit the number of variables to be decomposed based on sensitivity.</a:t>
                </a:r>
              </a:p>
              <a:p>
                <a:r>
                  <a:rPr lang="en-US" sz="2400" dirty="0" smtClean="0"/>
                  <a:t>Experiments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without threshold </a:t>
                </a:r>
                <a:r>
                  <a:rPr lang="en-US" sz="2400" dirty="0" smtClean="0"/>
                  <a:t>for intervals:</a:t>
                </a:r>
              </a:p>
              <a:p>
                <a:pPr lvl="1"/>
                <a:r>
                  <a:rPr lang="en-US" sz="2400" dirty="0" smtClean="0"/>
                  <a:t>All variables: solved 43 problems in </a:t>
                </a:r>
                <a:r>
                  <a:rPr lang="en-US" sz="2400" dirty="0" err="1" smtClean="0"/>
                  <a:t>Zankl</a:t>
                </a:r>
                <a:r>
                  <a:rPr lang="en-US" sz="2400" dirty="0"/>
                  <a:t>.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1 variable: 50</a:t>
                </a:r>
              </a:p>
              <a:p>
                <a:pPr lvl="1"/>
                <a:r>
                  <a:rPr lang="en-US" sz="2400" dirty="0" smtClean="0"/>
                  <a:t>2 variables: 47</a:t>
                </a:r>
              </a:p>
              <a:p>
                <a:pPr lvl="1"/>
                <a:r>
                  <a:rPr lang="en-US" sz="2400" dirty="0" smtClean="0"/>
                  <a:t>3 variables: 45</a:t>
                </a:r>
              </a:p>
              <a:p>
                <a:pPr lvl="1"/>
                <a:r>
                  <a:rPr lang="en-US" sz="2400" dirty="0" smtClean="0"/>
                  <a:t>4 variables: 46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  <a:blipFill rotWithShape="0">
                <a:blip r:embed="rId2"/>
                <a:stretch>
                  <a:fillRect l="-871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Decomposition - box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 smtClean="0"/>
                  <a:t>One interval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</m:oMath>
                </a14:m>
                <a:r>
                  <a:rPr lang="en-US" sz="2800" dirty="0" smtClean="0"/>
                  <a:t> two intervals.</a:t>
                </a:r>
                <a:endParaRPr lang="en-US" sz="2600" dirty="0"/>
              </a:p>
              <a:p>
                <a:pPr lvl="1"/>
                <a:r>
                  <a:rPr lang="en-US" sz="2400" dirty="0" smtClean="0"/>
                  <a:t>Each interval is evaluated by IA.</a:t>
                </a:r>
              </a:p>
              <a:p>
                <a:pPr lvl="1"/>
                <a:r>
                  <a:rPr lang="en-US" sz="2400" dirty="0" smtClean="0"/>
                  <a:t>Force </a:t>
                </a:r>
                <a:r>
                  <a:rPr lang="en-US" sz="2400" dirty="0" err="1" smtClean="0"/>
                  <a:t>miniSAT</a:t>
                </a:r>
                <a:r>
                  <a:rPr lang="en-US" sz="2400" dirty="0" smtClean="0"/>
                  <a:t> to select the box which is more likely to make the constraint SAT.</a:t>
                </a:r>
              </a:p>
              <a:p>
                <a:r>
                  <a:rPr lang="en-US" sz="2600" dirty="0" smtClean="0"/>
                  <a:t>Currently, we evaluate intervals by IA, choosing the interval with longer SAT length.</a:t>
                </a:r>
              </a:p>
              <a:p>
                <a:pPr lvl="1"/>
                <a:r>
                  <a:rPr lang="en-US" sz="2400" dirty="0"/>
                  <a:t> </a:t>
                </a:r>
                <a:endParaRPr lang="en-US" sz="2400" dirty="0" smtClean="0"/>
              </a:p>
              <a:p>
                <a:r>
                  <a:rPr lang="en-US" sz="2800" dirty="0" smtClean="0"/>
                  <a:t>Experiments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with threshold = 0.1</a:t>
                </a:r>
                <a:r>
                  <a:rPr lang="en-US" sz="2800" dirty="0" smtClean="0"/>
                  <a:t> for intervals: </a:t>
                </a:r>
              </a:p>
              <a:p>
                <a:pPr lvl="1"/>
                <a:r>
                  <a:rPr lang="en-US" sz="2400" dirty="0" smtClean="0"/>
                  <a:t>1 variable decomposed: 42 problems.</a:t>
                </a:r>
              </a:p>
              <a:p>
                <a:pPr lvl="1"/>
                <a:r>
                  <a:rPr lang="en-US" sz="2400" dirty="0" smtClean="0"/>
                  <a:t>2 variables </a:t>
                </a:r>
                <a:r>
                  <a:rPr lang="en-US" sz="2400" dirty="0"/>
                  <a:t>decomposed: </a:t>
                </a:r>
                <a:r>
                  <a:rPr lang="en-US" sz="2400" dirty="0" smtClean="0"/>
                  <a:t>46 </a:t>
                </a:r>
                <a:r>
                  <a:rPr lang="en-US" sz="2400" dirty="0"/>
                  <a:t>problems.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  <a:blipFill rotWithShape="0">
                <a:blip r:embed="rId3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4368800"/>
            <a:ext cx="519493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Future:</a:t>
            </a:r>
          </a:p>
          <a:p>
            <a:r>
              <a:rPr lang="en-US" sz="2400" dirty="0" smtClean="0"/>
              <a:t>Box selection: Evaluate intervals using sum of SAT length of all constraints.</a:t>
            </a:r>
          </a:p>
          <a:p>
            <a:r>
              <a:rPr lang="en-US" sz="2400" dirty="0" smtClean="0"/>
              <a:t>Currently, balanced decomposition 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Unbalanced decomposition using sensitivity.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4090673"/>
            <a:ext cx="47148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84" y="2133600"/>
            <a:ext cx="9880528" cy="42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Intermediate value </a:t>
            </a:r>
          </a:p>
          <a:p>
            <a:pPr marL="0" indent="0">
              <a:buNone/>
            </a:pPr>
            <a:r>
              <a:rPr lang="en-US" sz="2800" dirty="0" smtClean="0"/>
              <a:t>theorem</a:t>
            </a:r>
          </a:p>
          <a:p>
            <a:r>
              <a:rPr lang="en-US" sz="2800" dirty="0" smtClean="0"/>
              <a:t>Single equality:</a:t>
            </a:r>
            <a:endParaRPr lang="en-US" sz="2000" dirty="0"/>
          </a:p>
          <a:p>
            <a:pPr lvl="1"/>
            <a:r>
              <a:rPr lang="en-US" sz="2800" dirty="0" smtClean="0"/>
              <a:t>Done in previous</a:t>
            </a:r>
          </a:p>
          <a:p>
            <a:pPr marL="457200" lvl="1" indent="0">
              <a:buNone/>
            </a:pPr>
            <a:r>
              <a:rPr lang="en-US" sz="2800" dirty="0" smtClean="0"/>
              <a:t>Work.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41" y="1330033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Intermediate value 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theorem</a:t>
                </a:r>
              </a:p>
              <a:p>
                <a:r>
                  <a:rPr lang="en-US" sz="3200" dirty="0" smtClean="0"/>
                  <a:t>Multiple equalities:</a:t>
                </a:r>
              </a:p>
              <a:p>
                <a:pPr lvl="1"/>
                <a:r>
                  <a:rPr lang="en-US" sz="3000" dirty="0" smtClean="0"/>
                  <a:t>Number of</a:t>
                </a:r>
              </a:p>
              <a:p>
                <a:pPr marL="457200" lvl="1" indent="0">
                  <a:buNone/>
                </a:pPr>
                <a:r>
                  <a:rPr lang="en-US" sz="3000" dirty="0"/>
                  <a:t>v</a:t>
                </a:r>
                <a:r>
                  <a:rPr lang="en-US" sz="3000" dirty="0" smtClean="0"/>
                  <a:t>ariables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000" dirty="0" smtClean="0"/>
                  <a:t> number </a:t>
                </a:r>
              </a:p>
              <a:p>
                <a:pPr marL="457200" lvl="1" indent="0">
                  <a:buNone/>
                </a:pPr>
                <a:r>
                  <a:rPr lang="en-US" sz="3000" dirty="0" smtClean="0"/>
                  <a:t>of equations</a:t>
                </a:r>
              </a:p>
              <a:p>
                <a:pPr lvl="1"/>
                <a:r>
                  <a:rPr lang="en-US" sz="3200" dirty="0" smtClean="0"/>
                  <a:t>To be done.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  <a:blipFill rotWithShape="0">
                <a:blip r:embed="rId2"/>
                <a:stretch>
                  <a:fillRect l="-1791" t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53" y="1264555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5588" y="2990781"/>
            <a:ext cx="8167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Doctor course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Proposal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Equality extension: </a:t>
            </a:r>
            <a:r>
              <a:rPr lang="en-US" sz="3200" dirty="0" err="1" smtClean="0"/>
              <a:t>Grobner</a:t>
            </a:r>
            <a:r>
              <a:rPr lang="en-US" sz="3200" dirty="0" smtClean="0"/>
              <a:t> basis.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UNSAT proof generation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Intermediate value theorem: restrictions.</a:t>
            </a:r>
          </a:p>
          <a:p>
            <a:pPr lvl="1"/>
            <a:r>
              <a:rPr lang="en-US" sz="2600" dirty="0" smtClean="0"/>
              <a:t>For complete equality handling: </a:t>
            </a:r>
            <a:r>
              <a:rPr lang="en-US" sz="2600" dirty="0" err="1" smtClean="0"/>
              <a:t>Grobner</a:t>
            </a:r>
            <a:r>
              <a:rPr lang="en-US" sz="2600" dirty="0" smtClean="0"/>
              <a:t>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basis.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69959"/>
                <a:ext cx="10704410" cy="5068591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err="1" smtClean="0"/>
                  <a:t>Buchberger</a:t>
                </a:r>
                <a:r>
                  <a:rPr lang="en-US" sz="2400" dirty="0" smtClean="0"/>
                  <a:t> Algorithm</a:t>
                </a:r>
              </a:p>
              <a:p>
                <a:pPr lvl="1"/>
                <a:r>
                  <a:rPr lang="en-US" sz="2400" dirty="0" smtClean="0"/>
                  <a:t>Distributive normal form: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 smtClean="0"/>
              </a:p>
              <a:p>
                <a:pPr lvl="2"/>
                <a:r>
                  <a:rPr lang="en-US" sz="2400" dirty="0"/>
                  <a:t>associativity and </a:t>
                </a:r>
                <a:r>
                  <a:rPr lang="en-US" sz="2400" dirty="0" err="1"/>
                  <a:t>commutativity</a:t>
                </a:r>
                <a:r>
                  <a:rPr lang="en-US" sz="2400" dirty="0"/>
                  <a:t> of addition and </a:t>
                </a:r>
                <a:r>
                  <a:rPr lang="en-US" sz="2400" dirty="0" smtClean="0"/>
                  <a:t>multiplication</a:t>
                </a:r>
              </a:p>
              <a:p>
                <a:pPr lvl="1"/>
                <a:r>
                  <a:rPr lang="en-US" sz="2400" dirty="0" smtClean="0"/>
                  <a:t>Division algorithm between polynomials.</a:t>
                </a:r>
              </a:p>
              <a:p>
                <a:r>
                  <a:rPr lang="en-US" sz="2400" dirty="0"/>
                  <a:t>We will use the rewrite approach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 smtClean="0"/>
                  <a:t>Take advantages of efficient (AC) rewriting of rewriting framework.</a:t>
                </a:r>
              </a:p>
              <a:p>
                <a:pPr lvl="1"/>
                <a:r>
                  <a:rPr lang="en-US" sz="2400" dirty="0"/>
                  <a:t>W</a:t>
                </a:r>
                <a:r>
                  <a:rPr lang="en-US" sz="2400" dirty="0" smtClean="0"/>
                  <a:t>e will use Maude, a high performance rewriting framework.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69959"/>
                <a:ext cx="10704410" cy="5068591"/>
              </a:xfrm>
              <a:blipFill rotWithShape="0">
                <a:blip r:embed="rId2"/>
                <a:stretch>
                  <a:fillRect l="-797" t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313" y="1635617"/>
            <a:ext cx="10049299" cy="5074275"/>
          </a:xfrm>
        </p:spPr>
        <p:txBody>
          <a:bodyPr>
            <a:noAutofit/>
          </a:bodyPr>
          <a:lstStyle/>
          <a:p>
            <a:r>
              <a:rPr lang="en-US" sz="2400" dirty="0" smtClean="0"/>
              <a:t>Maximal completion:</a:t>
            </a:r>
          </a:p>
          <a:p>
            <a:pPr lvl="1"/>
            <a:r>
              <a:rPr lang="en-US" sz="2400" dirty="0" smtClean="0"/>
              <a:t>Given a </a:t>
            </a:r>
            <a:r>
              <a:rPr lang="en-US" sz="2400" dirty="0" err="1" smtClean="0"/>
              <a:t>equational</a:t>
            </a:r>
            <a:r>
              <a:rPr lang="en-US" sz="2400" dirty="0" smtClean="0"/>
              <a:t> system    .</a:t>
            </a:r>
          </a:p>
          <a:p>
            <a:pPr lvl="1"/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We find </a:t>
            </a:r>
            <a:r>
              <a:rPr lang="en-US" sz="2400" dirty="0" smtClean="0">
                <a:solidFill>
                  <a:srgbClr val="FF0000"/>
                </a:solidFill>
              </a:rPr>
              <a:t>terminating</a:t>
            </a:r>
            <a:r>
              <a:rPr lang="en-US" sz="2400" dirty="0" smtClean="0"/>
              <a:t> TRSs           such that they use </a:t>
            </a:r>
            <a:r>
              <a:rPr lang="en-US" sz="2400" dirty="0" smtClean="0">
                <a:solidFill>
                  <a:srgbClr val="FF0000"/>
                </a:solidFill>
              </a:rPr>
              <a:t>maximal </a:t>
            </a:r>
            <a:r>
              <a:rPr lang="en-US" sz="2400" dirty="0" smtClean="0"/>
              <a:t>number of equations in    .</a:t>
            </a:r>
          </a:p>
          <a:p>
            <a:pPr lvl="1"/>
            <a:r>
              <a:rPr lang="en-US" sz="2400" dirty="0" smtClean="0"/>
              <a:t>If there exists a TRS     in          such that                              ,     is the complete system of </a:t>
            </a:r>
          </a:p>
          <a:p>
            <a:pPr lvl="1"/>
            <a:r>
              <a:rPr lang="en-US" sz="2400" dirty="0" smtClean="0"/>
              <a:t>Otherwise, extend     to </a:t>
            </a:r>
          </a:p>
          <a:p>
            <a:pPr lvl="1"/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MaxComp</a:t>
            </a:r>
            <a:r>
              <a:rPr lang="en-US" sz="2400" dirty="0"/>
              <a:t>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055" y="2259913"/>
            <a:ext cx="171450" cy="230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0" y="2686002"/>
            <a:ext cx="834390" cy="230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851" y="3602693"/>
            <a:ext cx="226695" cy="2305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00" y="4086450"/>
            <a:ext cx="228600" cy="2228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487" y="4102128"/>
            <a:ext cx="2249805" cy="3162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52" y="4094002"/>
            <a:ext cx="228600" cy="2228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98" y="4421247"/>
            <a:ext cx="171450" cy="2305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5" y="4935699"/>
            <a:ext cx="226695" cy="2305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92" y="3225130"/>
            <a:ext cx="695325" cy="3162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851" y="4068823"/>
            <a:ext cx="695325" cy="31623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62" y="5521479"/>
            <a:ext cx="7730490" cy="59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90483" y="2990781"/>
            <a:ext cx="4217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UNSAT proof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1714500"/>
            <a:ext cx="9790112" cy="419672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Proof of UNSAT can be used to extract Craig </a:t>
            </a:r>
            <a:r>
              <a:rPr lang="en-US" sz="2600" dirty="0" err="1" smtClean="0"/>
              <a:t>interpolants</a:t>
            </a:r>
            <a:r>
              <a:rPr lang="en-US" sz="2600" smtClean="0"/>
              <a:t>.</a:t>
            </a:r>
            <a:endParaRPr lang="en-US" sz="2600" dirty="0" smtClean="0"/>
          </a:p>
          <a:p>
            <a:pPr lvl="1"/>
            <a:r>
              <a:rPr lang="en-US" sz="2600" dirty="0" smtClean="0"/>
              <a:t>Abstraction refinement.</a:t>
            </a:r>
          </a:p>
          <a:p>
            <a:pPr lvl="1"/>
            <a:r>
              <a:rPr lang="en-US" sz="2600" dirty="0" smtClean="0"/>
              <a:t>Invariant generation.</a:t>
            </a:r>
          </a:p>
          <a:p>
            <a:r>
              <a:rPr lang="en-US" sz="2600" dirty="0"/>
              <a:t>M</a:t>
            </a:r>
            <a:r>
              <a:rPr lang="en-US" sz="2600" dirty="0" smtClean="0"/>
              <a:t>ost </a:t>
            </a:r>
            <a:r>
              <a:rPr lang="en-US" sz="2600" dirty="0"/>
              <a:t>of the current works focus on </a:t>
            </a:r>
            <a:r>
              <a:rPr lang="en-US" sz="2600" dirty="0" err="1"/>
              <a:t>Presburger</a:t>
            </a:r>
            <a:r>
              <a:rPr lang="en-US" sz="2600" dirty="0"/>
              <a:t> </a:t>
            </a:r>
            <a:r>
              <a:rPr lang="en-US" sz="2600" dirty="0" smtClean="0"/>
              <a:t>Arithmetic.</a:t>
            </a:r>
          </a:p>
          <a:p>
            <a:r>
              <a:rPr lang="en-US" sz="2600" dirty="0" smtClean="0"/>
              <a:t>Not much research on </a:t>
            </a:r>
            <a:r>
              <a:rPr lang="en-US" sz="2600" dirty="0" err="1" smtClean="0"/>
              <a:t>interpolants</a:t>
            </a:r>
            <a:r>
              <a:rPr lang="en-US" sz="2600" dirty="0" smtClean="0"/>
              <a:t> of polynomial constraints.</a:t>
            </a:r>
          </a:p>
          <a:p>
            <a:pPr lvl="1"/>
            <a:r>
              <a:rPr lang="en-US" sz="2600" dirty="0" smtClean="0"/>
              <a:t>Such </a:t>
            </a:r>
            <a:r>
              <a:rPr lang="en-US" sz="2600" dirty="0" err="1" smtClean="0"/>
              <a:t>interpolants</a:t>
            </a:r>
            <a:r>
              <a:rPr lang="en-US" sz="2600" dirty="0" smtClean="0"/>
              <a:t> arise during verification of complex systems such as hybrid ones.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905000"/>
            <a:ext cx="9675812" cy="4006222"/>
          </a:xfrm>
        </p:spPr>
        <p:txBody>
          <a:bodyPr>
            <a:noAutofit/>
          </a:bodyPr>
          <a:lstStyle/>
          <a:p>
            <a:r>
              <a:rPr lang="en-US" sz="2400" dirty="0" smtClean="0"/>
              <a:t>MATHSAT supports interpolation over Linear arithmetic.</a:t>
            </a:r>
          </a:p>
          <a:p>
            <a:pPr lvl="1"/>
            <a:r>
              <a:rPr lang="en-US" sz="2400" dirty="0" smtClean="0"/>
              <a:t>Theory solver generates proofs for conflict clauses.</a:t>
            </a:r>
          </a:p>
          <a:p>
            <a:pPr lvl="1"/>
            <a:r>
              <a:rPr lang="en-US" sz="2400" dirty="0" smtClean="0"/>
              <a:t>SAT solver generates resolution proof of </a:t>
            </a:r>
            <a:r>
              <a:rPr lang="en-US" sz="2400" dirty="0" err="1" smtClean="0"/>
              <a:t>unsatisfiability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/>
              <a:t>Resolution rule</a:t>
            </a:r>
            <a:r>
              <a:rPr lang="en-US" sz="2000" dirty="0" smtClean="0"/>
              <a:t>:</a:t>
            </a:r>
            <a:endParaRPr lang="en-US" sz="2200" dirty="0" smtClean="0"/>
          </a:p>
          <a:p>
            <a:pPr lvl="1"/>
            <a:r>
              <a:rPr lang="en-US" sz="2400" b="0" dirty="0" err="1" smtClean="0">
                <a:ea typeface="Cambria Math" panose="02040503050406030204" pitchFamily="18" charset="0"/>
              </a:rPr>
              <a:t>Interpolants</a:t>
            </a:r>
            <a:r>
              <a:rPr lang="en-US" sz="2400" b="0" dirty="0" smtClean="0">
                <a:ea typeface="Cambria Math" panose="02040503050406030204" pitchFamily="18" charset="0"/>
              </a:rPr>
              <a:t> are extracted from the above proofs.</a:t>
            </a:r>
          </a:p>
          <a:p>
            <a:r>
              <a:rPr lang="en-US" sz="2600" dirty="0" err="1" smtClean="0">
                <a:ea typeface="Cambria Math" panose="02040503050406030204" pitchFamily="18" charset="0"/>
              </a:rPr>
              <a:t>CSIsat</a:t>
            </a:r>
            <a:r>
              <a:rPr lang="en-US" sz="2600" dirty="0" smtClean="0">
                <a:ea typeface="Cambria Math" panose="02040503050406030204" pitchFamily="18" charset="0"/>
              </a:rPr>
              <a:t> also support </a:t>
            </a:r>
            <a:r>
              <a:rPr lang="en-US" sz="2600" dirty="0" err="1" smtClean="0">
                <a:ea typeface="Cambria Math" panose="02040503050406030204" pitchFamily="18" charset="0"/>
              </a:rPr>
              <a:t>interpolants</a:t>
            </a:r>
            <a:r>
              <a:rPr lang="en-US" sz="2600" dirty="0" smtClean="0">
                <a:ea typeface="Cambria Math" panose="02040503050406030204" pitchFamily="18" charset="0"/>
              </a:rPr>
              <a:t> of LA constraints.</a:t>
            </a:r>
            <a:endParaRPr lang="en-US" sz="2600" b="0" dirty="0" smtClean="0"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95" y="3455613"/>
            <a:ext cx="3449955" cy="3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3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8344" y="1541172"/>
                <a:ext cx="10633655" cy="377762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Interpolant inference from resolution proof is similar to MATHSAT.</a:t>
                </a:r>
              </a:p>
              <a:p>
                <a:r>
                  <a:rPr lang="en-US" sz="2400" dirty="0" smtClean="0"/>
                  <a:t>Difference in inferring </a:t>
                </a:r>
                <a:r>
                  <a:rPr lang="en-US" sz="2400" dirty="0" err="1" smtClean="0"/>
                  <a:t>interpolants</a:t>
                </a:r>
                <a:r>
                  <a:rPr lang="en-US" sz="2400" dirty="0" smtClean="0"/>
                  <a:t> of conflicts:</a:t>
                </a:r>
              </a:p>
              <a:p>
                <a:pPr lvl="1"/>
                <a:r>
                  <a:rPr lang="en-US" sz="2400" dirty="0" err="1" smtClean="0"/>
                  <a:t>raSAT</a:t>
                </a:r>
                <a:r>
                  <a:rPr lang="en-US" sz="2400" dirty="0" smtClean="0"/>
                  <a:t> use IA for proving UNSAT.</a:t>
                </a:r>
                <a:endParaRPr lang="en-US" sz="2400" dirty="0"/>
              </a:p>
              <a:p>
                <a:pPr marL="57150" indent="0">
                  <a:buNone/>
                </a:pPr>
                <a:r>
                  <a:rPr lang="en-US" sz="2400" dirty="0" smtClean="0"/>
                  <a:t>Example: </a:t>
                </a:r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Intervals: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First, IA cannot conclude UNSAT. </a:t>
                </a:r>
              </a:p>
              <a:p>
                <a:pPr marL="457200" lvl="1" indent="0">
                  <a:buNone/>
                </a:pPr>
                <a:r>
                  <a:rPr lang="en-US" sz="2400" dirty="0" smtClean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⋁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344" y="1541172"/>
                <a:ext cx="10633655" cy="3777622"/>
              </a:xfrm>
              <a:blipFill rotWithShape="0">
                <a:blip r:embed="rId3"/>
                <a:stretch>
                  <a:fillRect l="-803" t="-1290" b="-36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4114800"/>
            <a:ext cx="2546985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24448" y="5256723"/>
            <a:ext cx="926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resolution proof, we can infer              as final </a:t>
            </a:r>
            <a:r>
              <a:rPr lang="en-US" sz="2400" dirty="0" err="1" smtClean="0"/>
              <a:t>interpolant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9983" y="5256723"/>
            <a:ext cx="1113857" cy="4675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1" y="2583153"/>
            <a:ext cx="4649058" cy="1053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53" y="1653864"/>
            <a:ext cx="4093734" cy="2936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8" y="1674897"/>
            <a:ext cx="4205951" cy="2912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55" y="2172810"/>
            <a:ext cx="6089186" cy="15037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83" y="3991519"/>
            <a:ext cx="1865319" cy="2616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506" y="3972318"/>
            <a:ext cx="2451559" cy="3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Satisfiability</a:t>
            </a:r>
            <a:r>
              <a:rPr lang="en-US" dirty="0" smtClean="0"/>
              <a:t> Modulo Theories (SMT)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569720"/>
            <a:ext cx="10347960" cy="5074920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SMT problem is a decision problem</a:t>
            </a:r>
          </a:p>
          <a:p>
            <a:pPr lvl="1"/>
            <a:r>
              <a:rPr lang="en-US" sz="2800" dirty="0"/>
              <a:t>f</a:t>
            </a:r>
            <a:r>
              <a:rPr lang="en-US" sz="2800" dirty="0" smtClean="0"/>
              <a:t>or first-order </a:t>
            </a:r>
            <a:r>
              <a:rPr lang="en-US" sz="2800" dirty="0"/>
              <a:t>formulas </a:t>
            </a:r>
            <a:r>
              <a:rPr lang="en-US" sz="2800" dirty="0" smtClean="0"/>
              <a:t>expressing constraints,</a:t>
            </a:r>
          </a:p>
          <a:p>
            <a:pPr lvl="1"/>
            <a:r>
              <a:rPr lang="en-US" sz="2800" dirty="0" smtClean="0"/>
              <a:t>with </a:t>
            </a:r>
            <a:r>
              <a:rPr lang="en-US" sz="2800" dirty="0"/>
              <a:t>respect to </a:t>
            </a:r>
            <a:r>
              <a:rPr lang="en-US" sz="2800" dirty="0" smtClean="0"/>
              <a:t>background theories.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err="1" smtClean="0"/>
              <a:t>satisfiable</a:t>
            </a:r>
            <a:r>
              <a:rPr lang="en-US" sz="2800" dirty="0" smtClean="0"/>
              <a:t> (SAT), provide assignment of variables.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err="1" smtClean="0"/>
              <a:t>unsatisfiable</a:t>
            </a:r>
            <a:r>
              <a:rPr lang="en-US" sz="2800" dirty="0" smtClean="0"/>
              <a:t> (UNSAT), proof is optionally generated.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1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Back ground theories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Theory of array</a:t>
                </a:r>
              </a:p>
              <a:p>
                <a:r>
                  <a:rPr lang="en-US" sz="2800" dirty="0" smtClean="0"/>
                  <a:t>Linear arithmetic: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Non-linear arithmetic: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 ∗</m:t>
                    </m:r>
                  </m:oMath>
                </a14:m>
                <a:endParaRPr lang="en-US" sz="2800" b="0" dirty="0" smtClean="0"/>
              </a:p>
              <a:p>
                <a:r>
                  <a:rPr lang="en-US" sz="2800" dirty="0" smtClean="0"/>
                  <a:t>…..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Theory of non-linear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Polynomial constraints solving has applications in:</a:t>
            </a:r>
          </a:p>
          <a:p>
            <a:r>
              <a:rPr lang="en-US" sz="2800" dirty="0"/>
              <a:t>Automatic termination </a:t>
            </a:r>
            <a:r>
              <a:rPr lang="en-US" sz="2800" dirty="0" smtClean="0"/>
              <a:t>proving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 err="1" smtClean="0"/>
              <a:t>Roundoff</a:t>
            </a:r>
            <a:r>
              <a:rPr lang="en-US" sz="2800" dirty="0" smtClean="0"/>
              <a:t> error and overflow error analysis.</a:t>
            </a:r>
          </a:p>
          <a:p>
            <a:r>
              <a:rPr lang="en-US" sz="2800" dirty="0" smtClean="0"/>
              <a:t>Loop Invariant generation.</a:t>
            </a:r>
            <a:endParaRPr lang="en-US" sz="2800" dirty="0"/>
          </a:p>
          <a:p>
            <a:r>
              <a:rPr lang="en-US" sz="2800" dirty="0" smtClean="0"/>
              <a:t>Analyzing reachability, discovering inductive invariants in hybrid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non-linear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08206"/>
                <a:ext cx="10791423" cy="504979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In 1930, </a:t>
                </a:r>
                <a:r>
                  <a:rPr lang="en-US" sz="2400" dirty="0" err="1" smtClean="0"/>
                  <a:t>Tarski</a:t>
                </a:r>
                <a:r>
                  <a:rPr lang="en-US" sz="2400" dirty="0" smtClean="0"/>
                  <a:t>: first order theory of the real under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+, ∗</m:t>
                    </m:r>
                  </m:oMath>
                </a14:m>
                <a:r>
                  <a:rPr lang="en-US" sz="2400" dirty="0" smtClean="0"/>
                  <a:t> is decidable</a:t>
                </a:r>
              </a:p>
              <a:p>
                <a:r>
                  <a:rPr lang="en-US" sz="2400" dirty="0" smtClean="0"/>
                  <a:t>Methods:</a:t>
                </a:r>
              </a:p>
              <a:p>
                <a:pPr lvl="1"/>
                <a:r>
                  <a:rPr lang="en-US" sz="2400" dirty="0" smtClean="0"/>
                  <a:t>QE-CAD: complete but DEXP complexity.</a:t>
                </a:r>
              </a:p>
              <a:p>
                <a:pPr lvl="1"/>
                <a:r>
                  <a:rPr lang="en-US" sz="2400" dirty="0" smtClean="0"/>
                  <a:t>Interval constraint propagation: ISAT uses interval arithmetic only, ability of solving SAT problem is limited.</a:t>
                </a:r>
              </a:p>
              <a:p>
                <a:pPr lvl="1"/>
                <a:r>
                  <a:rPr lang="en-US" sz="2400" dirty="0" smtClean="0"/>
                  <a:t>Bit-blasting: (UCLID, </a:t>
                </a:r>
                <a:r>
                  <a:rPr lang="en-US" sz="2400" dirty="0" err="1" smtClean="0"/>
                  <a:t>MiniSmt</a:t>
                </a:r>
                <a:r>
                  <a:rPr lang="en-US" sz="2400" dirty="0" smtClean="0"/>
                  <a:t>) suffers to high number of variables or high degree of polynomials.</a:t>
                </a:r>
              </a:p>
              <a:p>
                <a:pPr lvl="1"/>
                <a:r>
                  <a:rPr lang="en-US" sz="2400" dirty="0" smtClean="0"/>
                  <a:t>Linearization: suffers with high degree of polynomials (</a:t>
                </a:r>
                <a:r>
                  <a:rPr lang="en-US" sz="2400" dirty="0" err="1" smtClean="0"/>
                  <a:t>Barcelogic</a:t>
                </a:r>
                <a:r>
                  <a:rPr lang="en-US" sz="2400" dirty="0" smtClean="0"/>
                  <a:t>, CORD).</a:t>
                </a:r>
              </a:p>
              <a:p>
                <a:pPr lvl="1"/>
                <a:r>
                  <a:rPr lang="en-US" sz="2400" dirty="0" smtClean="0"/>
                  <a:t>Virtual substitution: Z3, SMT-RAT. Needs root formulas of polynomial </a:t>
                </a:r>
              </a:p>
              <a:p>
                <a:pPr marL="457200" lvl="1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 </a:t>
                </a:r>
                <a:r>
                  <a:rPr lang="en-US" sz="2400" dirty="0" smtClean="0"/>
                  <a:t>degree &lt;= 5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08206"/>
                <a:ext cx="10791423" cy="5049793"/>
              </a:xfrm>
              <a:blipFill rotWithShape="0">
                <a:blip r:embed="rId2"/>
                <a:stretch>
                  <a:fillRect l="-734" t="-966" r="-339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raSAT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SMT solver (initially) for solving polynomial strict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800" dirty="0" smtClean="0"/>
                  <a:t>:</a:t>
                </a:r>
              </a:p>
              <a:p>
                <a:r>
                  <a:rPr lang="en-US" sz="2800" dirty="0" smtClean="0"/>
                  <a:t>Fine approximation can decide.</a:t>
                </a:r>
                <a:endParaRPr lang="en-US" sz="2800" dirty="0"/>
              </a:p>
              <a:p>
                <a:r>
                  <a:rPr lang="en-US" sz="28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6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.</a:t>
                </a:r>
              </a:p>
              <a:p>
                <a:pPr lvl="1"/>
                <a:r>
                  <a:rPr lang="en-US" sz="24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continuous,</a:t>
                </a:r>
              </a:p>
              <a:p>
                <a:pPr lvl="1"/>
                <a:r>
                  <a:rPr lang="en-US" sz="2400" dirty="0"/>
                  <a:t>T</a:t>
                </a:r>
                <a:r>
                  <a:rPr lang="en-US" sz="2400" dirty="0" smtClean="0"/>
                  <a:t>here is 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in which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 smtClean="0"/>
              </a:p>
              <a:p>
                <a:pPr marL="57150" indent="0">
                  <a:buNone/>
                </a:pPr>
                <a:r>
                  <a:rPr lang="en-US" sz="2600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2600" dirty="0" smtClean="0"/>
              </a:p>
              <a:p>
                <a:pPr lvl="1"/>
                <a:endParaRPr lang="en-US" sz="2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  <a:blipFill rotWithShape="0">
                <a:blip r:embed="rId3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609" y="56390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609" y="197823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8690" y="112393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3172" y="154723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96779" y="253212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9214" y="350239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6078657" y="200889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88774" y="176659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008579" y="160890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12919" y="137795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40833" y="255485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7224999" y="3702444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6927411" y="1985917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7191423" y="239693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9070" y="3411902"/>
            <a:ext cx="88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93172" y="519018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6078657" y="433338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68825" y="450610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748655" y="396405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178733" y="524901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8068651" y="439514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7077861" y="5510627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57895" y="516488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10853" y="408394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3108654" y="4545613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3365937" y="5025986"/>
            <a:ext cx="14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3108654" y="2024406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3273375" y="2573419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3108654" y="1778063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3144461" y="1778063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21689" y="1426664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330006" y="3502389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5181782" y="279212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782" y="279212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6090973" y="842198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61262" y="51773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5"/>
  <p:tag name="ORIGINALWIDTH" val="114"/>
  <p:tag name="LATEXADDIN" val="\documentclass{article}&#10;\usepackage{amsmath}&#10;\pagestyle{empty}&#10;\begin{document}&#10;&#10;&#10;$2^n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85.75"/>
  <p:tag name="LATEXADDIN" val="\documentclass{article}&#10;\usepackage{amsmath}&#10;\pagestyle{empty}&#10;\begin{document}&#10;&#10;$C \cup CP(R) \subseteq \downarrow_R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5"/>
  <p:tag name="ORIGINALWIDTH" val="90"/>
  <p:tag name="LATEXADDIN" val="\documentclass{article}&#10;\usepackage{amsmath}&#10;\pagestyle{empty}&#10;\begin{document}&#10;&#10;$R$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67.5"/>
  <p:tag name="LATEXADDIN" val="\documentclass{article}&#10;\usepackage{amsmath}&#10;\pagestyle{empty}&#10;\begin{document}&#10;&#10;$\mathcal{E}$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89.25"/>
  <p:tag name="LATEXADDIN" val="\documentclass{article}&#10;\usepackage{amsmath}&#10;\pagestyle{empty}&#10;\begin{document}&#10;&#10;$C$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3.75"/>
  <p:tag name="LATEXADDIN" val="\documentclass{article}&#10;\usepackage{amsmath}&#10;\pagestyle{empty}&#10;\begin{document}&#10;&#10;$R(C)$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3.75"/>
  <p:tag name="LATEXADDIN" val="\documentclass{article}&#10;\usepackage{amsmath}&#10;\pagestyle{empty}&#10;\begin{document}&#10;&#10;$R(C)$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3.25"/>
  <p:tag name="ORIGINALWIDTH" val="3043.5"/>
  <p:tag name="LATEXADDIN" val="\documentclass{article}&#10;\usepackage{amsmath}&#10;\pagestyle{empty}&#10;\begin{document}&#10;&#10;$\bigcup\limits_{R \in R(C)} \{s\downarrow_R \approx t\downarrow_R | &#10;s \approx t \in \mathcal{E} \cup CP(R) \text{ and }&#10;s\downarrow_R \neq t\downarrow_R\}$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358.25"/>
  <p:tag name="LATEXADDIN" val="\documentclass{article}&#10;\usepackage{amsmath}&#10;\pagestyle{empty}&#10;\begin{document}&#10;&#10;$(a \lor b) \land (\neg a \lor c) \rightarrow b \lor c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2.25"/>
  <p:tag name="ORIGINALWIDTH" val="1002.75"/>
  <p:tag name="LATEXADDIN" val="\documentclass{article}&#10;\usepackage{amsmath}&#10;\pagestyle{empty}&#10;\begin{document}&#10;&#10;&#10;: $A \land B$ is UNSAT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4"/>
  <p:tag name="ORIGINALWIDTH" val="1959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z&gt;1$} \AXC{$x \in [0, 1]$} \AXC{$z \in [0, 1]$} \BIC{$xz \in [0, 1]$} \BIC{$1&lt;1$}&#10;\DP &#10;\end{center}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5"/>
  <p:tag name="ORIGINALWIDTH" val="63"/>
  <p:tag name="LATEXADDIN" val="\documentclass{article}&#10;\usepackage{amsmath}&#10;\pagestyle{empty}&#10;\begin{document}&#10;&#10;n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0,1] \land y \in [0,10] \land z \in [0,1]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87.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1,10] \land y \in [0,10] \land z \in [0,1]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39"/>
  <p:tag name="ORIGINALWIDTH" val="2587.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^2+y^2&lt;1$} \AXC{$y \in [0, 10]$} \UnaryInfC{$y^2 \in [0, 100]$} \BIC{$x^2 &lt; 1$}&#10;\AXC{$x \in [1, 10]$} \UnaryInfC{$x^2 \in [1, 100]$} \BIC{$1&lt;1$}&#10;\DP&#10;\end{center}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786"/>
  <p:tag name="LATEXADDIN" val="\documentclass{article}&#10;\usepackage{amsmath}&#10;\pagestyle{empty}&#10;\begin{document}&#10;&#10;&#10;Interpolant: $\top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"/>
  <p:tag name="ORIGINALWIDTH" val="1041.75"/>
  <p:tag name="LATEXADDIN" val="\documentclass{article}&#10;\usepackage{amsmath}&#10;\pagestyle{empty}&#10;\begin{document}&#10;&#10;Interpolant: $x^2 &lt; 1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25"/>
  <p:tag name="ORIGINALWIDTH" val="1224"/>
  <p:tag name="LATEXADDIN" val="\documentclass{article}&#10;\usepackage{amsmath}&#10;\pagestyle{empty}&#10;\begin{document}&#10;&#10;$x_1 = x_2 = ... = x_n = x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2045.25"/>
  <p:tag name="LATEXADDIN" val="\documentclass{article}&#10;\usepackage{amsmath}&#10;\pagestyle{empty}&#10;\begin{document}&#10;&#10;&#10;$f \in [-3, 5], \text{ SAT length is 5 for }f &gt; 0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856.25"/>
  <p:tag name="LATEXADDIN" val="\documentclass{article}&#10;\usepackage{amsmath}&#10;\pagestyle{empty}&#10;\begin{document}&#10;&#10;$x \in [0, 10] \rightarrow x \in [0, 5] \lor x \in [5, 10]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67.5"/>
  <p:tag name="LATEXADDIN" val="\documentclass{article}&#10;\usepackage{amsmath}&#10;\pagestyle{empty}&#10;\begin{document}&#10;&#10;$\mathcal{E}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328.5"/>
  <p:tag name="LATEXADDIN" val="\documentclass{article}&#10;\usepackage{amsmath}&#10;\pagestyle{empty}&#10;\begin{document}&#10;&#10;$C = \mathcal{E}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89.25"/>
  <p:tag name="LATEXADDIN" val="\documentclass{article}&#10;\usepackage{amsmath}&#10;\pagestyle{empty}&#10;\begin{document}&#10;&#10;$C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5"/>
  <p:tag name="ORIGINALWIDTH" val="90"/>
  <p:tag name="LATEXADDIN" val="\documentclass{article}&#10;\usepackage{amsmath}&#10;\pagestyle{empty}&#10;\begin{document}&#10;&#10;$R$&#10;&#10;&#10;\end{document}"/>
  <p:tag name="IGUANATEXSIZE" val="20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13447</TotalTime>
  <Words>997</Words>
  <Application>Microsoft Office PowerPoint</Application>
  <PresentationFormat>Widescreen</PresentationFormat>
  <Paragraphs>260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メイリオ</vt:lpstr>
      <vt:lpstr>Arial</vt:lpstr>
      <vt:lpstr>Calibri</vt:lpstr>
      <vt:lpstr>Cambria Math</vt:lpstr>
      <vt:lpstr>Century Gothic</vt:lpstr>
      <vt:lpstr>Tahoma</vt:lpstr>
      <vt:lpstr>Wingdings</vt:lpstr>
      <vt:lpstr>Wingdings 3</vt:lpstr>
      <vt:lpstr>Wisp</vt:lpstr>
      <vt:lpstr>Equality handling and efficiency improvement of SMT for non-linear constraints over reals.</vt:lpstr>
      <vt:lpstr>Contents</vt:lpstr>
      <vt:lpstr>PowerPoint Presentation</vt:lpstr>
      <vt:lpstr>Satisfiability Modulo Theories (SMT)</vt:lpstr>
      <vt:lpstr>Back ground theories</vt:lpstr>
      <vt:lpstr>Theory of non-linear arithmetic</vt:lpstr>
      <vt:lpstr>Theory of non-linear arithmetic</vt:lpstr>
      <vt:lpstr>raSAT</vt:lpstr>
      <vt:lpstr>PowerPoint Presentation</vt:lpstr>
      <vt:lpstr>raSAT</vt:lpstr>
      <vt:lpstr>PowerPoint Presentation</vt:lpstr>
      <vt:lpstr>Problems</vt:lpstr>
      <vt:lpstr>Problems</vt:lpstr>
      <vt:lpstr>PowerPoint Presentation</vt:lpstr>
      <vt:lpstr>1. SAT, UNSAT verification</vt:lpstr>
      <vt:lpstr>2. UNSAT core</vt:lpstr>
      <vt:lpstr>3. Testing phase</vt:lpstr>
      <vt:lpstr>3. Testing phase</vt:lpstr>
      <vt:lpstr>3. Testing phase</vt:lpstr>
      <vt:lpstr>4. Decomposition</vt:lpstr>
      <vt:lpstr>4. Decomposition - box selection</vt:lpstr>
      <vt:lpstr>4. Decomposition</vt:lpstr>
      <vt:lpstr>5. Equality handling.</vt:lpstr>
      <vt:lpstr>5. Equality handling.</vt:lpstr>
      <vt:lpstr>PowerPoint Presentation</vt:lpstr>
      <vt:lpstr>Problems.</vt:lpstr>
      <vt:lpstr>1. Equality extension: Grobner basis.</vt:lpstr>
      <vt:lpstr>1. Equality extension: Grobner basis. </vt:lpstr>
      <vt:lpstr>1. Equality extension: Grobner basis.</vt:lpstr>
      <vt:lpstr>2. UNSAT proof generation</vt:lpstr>
      <vt:lpstr>Related works</vt:lpstr>
      <vt:lpstr>Primary idea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989</cp:revision>
  <dcterms:created xsi:type="dcterms:W3CDTF">2014-04-21T06:38:43Z</dcterms:created>
  <dcterms:modified xsi:type="dcterms:W3CDTF">2014-08-18T19:21:56Z</dcterms:modified>
</cp:coreProperties>
</file>