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5"/>
  </p:notesMasterIdLst>
  <p:sldIdLst>
    <p:sldId id="256" r:id="rId2"/>
    <p:sldId id="257" r:id="rId3"/>
    <p:sldId id="314" r:id="rId4"/>
    <p:sldId id="339" r:id="rId5"/>
    <p:sldId id="263" r:id="rId6"/>
    <p:sldId id="264" r:id="rId7"/>
    <p:sldId id="270" r:id="rId8"/>
    <p:sldId id="340" r:id="rId9"/>
    <p:sldId id="341" r:id="rId10"/>
    <p:sldId id="300" r:id="rId11"/>
    <p:sldId id="335" r:id="rId12"/>
    <p:sldId id="334" r:id="rId13"/>
    <p:sldId id="315" r:id="rId14"/>
    <p:sldId id="332" r:id="rId15"/>
    <p:sldId id="302" r:id="rId16"/>
    <p:sldId id="287" r:id="rId17"/>
    <p:sldId id="317" r:id="rId18"/>
    <p:sldId id="289" r:id="rId19"/>
    <p:sldId id="337" r:id="rId20"/>
    <p:sldId id="303" r:id="rId21"/>
    <p:sldId id="305" r:id="rId22"/>
    <p:sldId id="291" r:id="rId23"/>
    <p:sldId id="293" r:id="rId24"/>
    <p:sldId id="319" r:id="rId25"/>
    <p:sldId id="321" r:id="rId26"/>
    <p:sldId id="294" r:id="rId27"/>
    <p:sldId id="323" r:id="rId28"/>
    <p:sldId id="336" r:id="rId29"/>
    <p:sldId id="320" r:id="rId30"/>
    <p:sldId id="322" r:id="rId31"/>
    <p:sldId id="328" r:id="rId32"/>
    <p:sldId id="329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59" d="100"/>
          <a:sy n="5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21/8/2014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21/8/2014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21/8/2014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21/8/2014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21/8/2014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21/8/2014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3.png"/><Relationship Id="rId2" Type="http://schemas.openxmlformats.org/officeDocument/2006/relationships/tags" Target="../tags/tag16.xml"/><Relationship Id="rId16" Type="http://schemas.openxmlformats.org/officeDocument/2006/relationships/image" Target="../media/image32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image" Target="../media/image31.png"/><Relationship Id="rId10" Type="http://schemas.openxmlformats.org/officeDocument/2006/relationships/tags" Target="../tags/tag24.xml"/><Relationship Id="rId19" Type="http://schemas.openxmlformats.org/officeDocument/2006/relationships/image" Target="../media/image35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41.png"/><Relationship Id="rId5" Type="http://schemas.openxmlformats.org/officeDocument/2006/relationships/tags" Target="../tags/tag32.xml"/><Relationship Id="rId10" Type="http://schemas.openxmlformats.org/officeDocument/2006/relationships/image" Target="../media/image40.png"/><Relationship Id="rId4" Type="http://schemas.openxmlformats.org/officeDocument/2006/relationships/tags" Target="../tags/tag31.xml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409" y="197823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8490" y="112393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2972" y="154723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36579" y="253212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9014" y="350239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018457" y="200889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028574" y="176659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48379" y="1608907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52719" y="137795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80633" y="255485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164799" y="370244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867211" y="198591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131223" y="239693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52719" y="3283607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OT-UNSAT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2972" y="519018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018457" y="433338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18795" y="4503993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OT-UNKNOWN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688455" y="396405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118533" y="52490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778421" y="4395145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OT_VALID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017661" y="551062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97695" y="516488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UT-SAT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0653" y="408394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048454" y="454561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39945" y="5025986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OT-UNSAT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048454" y="202440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213175" y="257341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048454" y="177806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084261" y="177806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61489" y="142666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69806" y="350238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6121582" y="279212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582" y="279212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030773" y="84219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01062" y="51773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-1495915" y="3958907"/>
                <a:ext cx="6096000" cy="707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915" y="3958907"/>
                <a:ext cx="6096000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 this work:</a:t>
            </a:r>
          </a:p>
          <a:p>
            <a:pPr lvl="1"/>
            <a:r>
              <a:rPr lang="en-US" sz="2600" dirty="0" smtClean="0"/>
              <a:t>Improve the efficiency of </a:t>
            </a:r>
            <a:r>
              <a:rPr lang="en-US" sz="2600" dirty="0" err="1" smtClean="0"/>
              <a:t>raSAT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Extend it to handle equality.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8977" y="2990781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SAT, UNSAT results verification.</a:t>
            </a:r>
          </a:p>
          <a:p>
            <a:pPr marL="857250" lvl="1" indent="-457200"/>
            <a:r>
              <a:rPr lang="en-US" sz="2600" dirty="0" smtClean="0"/>
              <a:t>Round-off</a:t>
            </a:r>
            <a:r>
              <a:rPr lang="en-US" sz="2600" dirty="0"/>
              <a:t>, overflow errors</a:t>
            </a:r>
            <a:r>
              <a:rPr lang="en-US" sz="2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UNSAT core. </a:t>
            </a:r>
          </a:p>
          <a:p>
            <a:pPr marL="857250" lvl="1" indent="-457200"/>
            <a:r>
              <a:rPr lang="en-US" sz="2600" dirty="0" smtClean="0"/>
              <a:t>Running time: high, often causes timeout.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Testing phase. </a:t>
            </a:r>
          </a:p>
          <a:p>
            <a:pPr marL="857250" lvl="1" indent="-457200"/>
            <a:r>
              <a:rPr lang="en-US" sz="2600" dirty="0" smtClean="0"/>
              <a:t>Testing consumes time and memory.</a:t>
            </a:r>
          </a:p>
          <a:p>
            <a:pPr marL="857250" lvl="1" indent="-457200"/>
            <a:r>
              <a:rPr lang="en-US" sz="2600" dirty="0" smtClean="0"/>
              <a:t>   </a:t>
            </a:r>
            <a:r>
              <a:rPr lang="en-US" sz="2600" dirty="0"/>
              <a:t>variables </a:t>
            </a:r>
            <a:r>
              <a:rPr lang="en-US" sz="2600" dirty="0">
                <a:sym typeface="Wingdings" panose="05000000000000000000" pitchFamily="2" charset="2"/>
              </a:rPr>
              <a:t>       test cases.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70" y="5435398"/>
            <a:ext cx="289560" cy="211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11" y="5471594"/>
            <a:ext cx="160020" cy="1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9206" y="1770845"/>
                <a:ext cx="10122794" cy="5087155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Decomposition phase.</a:t>
                </a:r>
              </a:p>
              <a:p>
                <a:pPr lvl="1"/>
                <a:r>
                  <a:rPr lang="en-US" sz="2400" dirty="0" smtClean="0"/>
                  <a:t>Exploration of boxes.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variables </a:t>
                </a:r>
                <a:r>
                  <a:rPr lang="en-US" sz="2400" dirty="0" smtClean="0"/>
                  <a:t>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boxes.</a:t>
                </a:r>
                <a:endParaRPr lang="en-US" sz="2400" dirty="0" smtClean="0"/>
              </a:p>
              <a:p>
                <a:pPr lvl="1"/>
                <a:r>
                  <a:rPr lang="en-US" sz="2600" dirty="0" smtClean="0"/>
                  <a:t>Which </a:t>
                </a:r>
                <a:r>
                  <a:rPr lang="en-US" sz="2600" dirty="0" smtClean="0"/>
                  <a:t>interval to be selected </a:t>
                </a:r>
                <a:r>
                  <a:rPr lang="en-US" sz="2600" dirty="0" smtClean="0"/>
                  <a:t>next is </a:t>
                </a:r>
                <a:r>
                  <a:rPr lang="en-US" sz="2600" dirty="0" smtClean="0"/>
                  <a:t>up to </a:t>
                </a:r>
                <a:r>
                  <a:rPr lang="en-US" sz="2600" dirty="0" err="1" smtClean="0"/>
                  <a:t>miniSAT</a:t>
                </a:r>
                <a:r>
                  <a:rPr lang="en-US" sz="2600" dirty="0" smtClean="0"/>
                  <a:t>.</a:t>
                </a:r>
              </a:p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Equality </a:t>
                </a:r>
                <a:r>
                  <a:rPr lang="en-US" sz="2400" dirty="0"/>
                  <a:t>handling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Using the intermediate value theorem.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9206" y="1770845"/>
                <a:ext cx="10122794" cy="5087155"/>
              </a:xfrm>
              <a:blipFill rotWithShape="0">
                <a:blip r:embed="rId2"/>
                <a:stretch>
                  <a:fillRect l="-903" t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Round-off, overflow errors can make the result unsound.</a:t>
            </a:r>
          </a:p>
          <a:p>
            <a:r>
              <a:rPr lang="en-US" sz="2800" dirty="0" err="1" smtClean="0"/>
              <a:t>iRRAM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600" b="1" dirty="0"/>
              <a:t>Integrated</a:t>
            </a:r>
            <a:r>
              <a:rPr lang="en-US" sz="2600" dirty="0"/>
              <a:t> </a:t>
            </a:r>
            <a:r>
              <a:rPr lang="en-US" sz="2600" dirty="0" err="1"/>
              <a:t>iRRAM</a:t>
            </a:r>
            <a:r>
              <a:rPr lang="en-US" sz="2600" dirty="0"/>
              <a:t> into </a:t>
            </a:r>
            <a:r>
              <a:rPr lang="en-US" sz="2600" dirty="0" err="1"/>
              <a:t>raSAT</a:t>
            </a:r>
            <a:r>
              <a:rPr lang="en-US" sz="2600" dirty="0"/>
              <a:t> for </a:t>
            </a:r>
            <a:r>
              <a:rPr lang="en-US" sz="2600" dirty="0">
                <a:solidFill>
                  <a:srgbClr val="00B050"/>
                </a:solidFill>
              </a:rPr>
              <a:t>SAT verification</a:t>
            </a:r>
            <a:r>
              <a:rPr lang="en-US" sz="2600" dirty="0" smtClean="0"/>
              <a:t>.</a:t>
            </a:r>
            <a:endParaRPr lang="en-US" sz="2800" dirty="0" smtClean="0"/>
          </a:p>
          <a:p>
            <a:r>
              <a:rPr lang="en-US" sz="2600" b="1" dirty="0" smtClean="0"/>
              <a:t>Future </a:t>
            </a:r>
            <a:r>
              <a:rPr lang="en-US" sz="2600" b="1" dirty="0" smtClean="0"/>
              <a:t>work</a:t>
            </a:r>
            <a:r>
              <a:rPr lang="en-US" sz="2600" dirty="0" smtClean="0"/>
              <a:t>: Verify </a:t>
            </a:r>
            <a:r>
              <a:rPr lang="en-US" sz="2600" dirty="0" smtClean="0">
                <a:solidFill>
                  <a:srgbClr val="FF0000"/>
                </a:solidFill>
              </a:rPr>
              <a:t>UNSAT results</a:t>
            </a:r>
            <a:r>
              <a:rPr lang="en-US" sz="2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UNSAT core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2133600"/>
            <a:ext cx="10477500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UNSAT core reduces the target constraints.</a:t>
            </a:r>
            <a:endParaRPr lang="en-US" sz="2800" dirty="0" smtClean="0"/>
          </a:p>
          <a:p>
            <a:pPr lvl="1"/>
            <a:r>
              <a:rPr lang="en-US" sz="2800" b="1" dirty="0" smtClean="0"/>
              <a:t>Subset of constraints</a:t>
            </a:r>
            <a:r>
              <a:rPr lang="en-US" sz="2800" dirty="0" smtClean="0"/>
              <a:t>: idea of previous work, not yet done.</a:t>
            </a:r>
          </a:p>
          <a:p>
            <a:pPr lvl="1"/>
            <a:r>
              <a:rPr lang="en-US" sz="2800" b="1" dirty="0" smtClean="0"/>
              <a:t>Sub-polynomial</a:t>
            </a:r>
            <a:r>
              <a:rPr lang="en-US" sz="2800" dirty="0" smtClean="0"/>
              <a:t>: </a:t>
            </a:r>
            <a:r>
              <a:rPr lang="en-US" sz="2800" dirty="0"/>
              <a:t>Done in previous work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b="1" dirty="0" smtClean="0">
                <a:solidFill>
                  <a:srgbClr val="00B050"/>
                </a:solidFill>
              </a:rPr>
              <a:t>Subset of variables</a:t>
            </a:r>
            <a:r>
              <a:rPr lang="en-US" sz="2800" dirty="0" smtClean="0"/>
              <a:t>: new idea, implemented in </a:t>
            </a:r>
            <a:r>
              <a:rPr lang="en-US" sz="2800" dirty="0" err="1" smtClean="0"/>
              <a:t>raSAT</a:t>
            </a:r>
            <a:r>
              <a:rPr lang="en-US" sz="2800" dirty="0" smtClean="0"/>
              <a:t>.</a:t>
            </a:r>
            <a:r>
              <a:rPr lang="en-US" sz="1800" dirty="0" smtClean="0"/>
              <a:t> </a:t>
            </a:r>
          </a:p>
          <a:p>
            <a:pPr lvl="1"/>
            <a:r>
              <a:rPr lang="en-US" sz="2800" b="1" dirty="0" smtClean="0"/>
              <a:t>Future</a:t>
            </a:r>
            <a:r>
              <a:rPr lang="en-US" sz="2800" dirty="0" smtClean="0"/>
              <a:t>: UNSAT core with infinity bounds.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3. Testing phase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355271"/>
                <a:ext cx="10608278" cy="5225833"/>
              </a:xfrm>
            </p:spPr>
            <p:txBody>
              <a:bodyPr>
                <a:noAutofit/>
              </a:bodyPr>
              <a:lstStyle/>
              <a:p>
                <a:r>
                  <a:rPr lang="en-US" sz="2300" dirty="0" smtClean="0"/>
                  <a:t>Testing time is quite high, memory consuming: </a:t>
                </a:r>
              </a:p>
              <a:p>
                <a:pPr marL="457200" lvl="1" indent="0">
                  <a:buNone/>
                </a:pPr>
                <a:r>
                  <a:rPr lang="en-US" sz="2300" dirty="0" smtClean="0"/>
                  <a:t>Limit </a:t>
                </a:r>
                <a:r>
                  <a:rPr lang="en-US" sz="2300" dirty="0" smtClean="0"/>
                  <a:t>the number of test </a:t>
                </a:r>
                <a:r>
                  <a:rPr lang="en-US" sz="2300" dirty="0" smtClean="0"/>
                  <a:t>cases to a fixed number.</a:t>
                </a:r>
              </a:p>
              <a:p>
                <a:pPr lvl="1"/>
                <a:r>
                  <a:rPr lang="en-US" sz="2300" dirty="0" smtClean="0"/>
                  <a:t>More important variables: 2 </a:t>
                </a:r>
                <a:r>
                  <a:rPr lang="en-US" sz="2300" dirty="0" smtClean="0"/>
                  <a:t>test-cases.</a:t>
                </a:r>
              </a:p>
              <a:p>
                <a:pPr lvl="1"/>
                <a:r>
                  <a:rPr lang="en-US" sz="2300" dirty="0" smtClean="0"/>
                  <a:t>Other </a:t>
                </a:r>
                <a:r>
                  <a:rPr lang="en-US" sz="2300" dirty="0"/>
                  <a:t>variables: 1 test case</a:t>
                </a:r>
                <a:r>
                  <a:rPr lang="en-US" sz="2300" dirty="0" smtClean="0"/>
                  <a:t>.</a:t>
                </a:r>
                <a:endParaRPr lang="en-US" sz="2300" dirty="0" smtClean="0"/>
              </a:p>
              <a:p>
                <a:pPr lvl="1"/>
                <a:r>
                  <a:rPr lang="en-US" sz="2300" dirty="0" smtClean="0"/>
                  <a:t>Criteria for importance: </a:t>
                </a:r>
                <a:r>
                  <a:rPr lang="en-US" sz="2300" dirty="0"/>
                  <a:t>s</a:t>
                </a:r>
                <a:r>
                  <a:rPr lang="en-US" sz="2300" dirty="0" smtClean="0"/>
                  <a:t>ensitivity </a:t>
                </a:r>
                <a:r>
                  <a:rPr lang="en-US" sz="2300" dirty="0" smtClean="0"/>
                  <a:t>provided by </a:t>
                </a:r>
                <a:r>
                  <a:rPr lang="en-US" sz="2300" dirty="0" smtClean="0"/>
                  <a:t>Affine Interval (AI).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3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23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3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3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rgbClr val="00B050"/>
                    </a:solidFill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3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3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3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3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3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3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3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300" dirty="0" smtClean="0"/>
              </a:p>
              <a:p>
                <a:r>
                  <a:rPr lang="en-US" sz="2300" dirty="0" smtClean="0"/>
                  <a:t>Experiments: Limit to                            test cases.</a:t>
                </a:r>
                <a:endParaRPr lang="en-US" sz="2300" dirty="0" smtClean="0"/>
              </a:p>
              <a:p>
                <a:pPr lvl="1"/>
                <a:r>
                  <a:rPr lang="en-US" sz="2300" dirty="0"/>
                  <a:t>Not much improvements in solved </a:t>
                </a:r>
                <a:r>
                  <a:rPr lang="en-US" sz="2300" dirty="0" smtClean="0"/>
                  <a:t>problems in </a:t>
                </a:r>
                <a:r>
                  <a:rPr lang="en-US" sz="2300" dirty="0" err="1" smtClean="0"/>
                  <a:t>zankl</a:t>
                </a:r>
                <a:r>
                  <a:rPr lang="en-US" sz="2300" dirty="0" smtClean="0"/>
                  <a:t> family.</a:t>
                </a:r>
                <a:endParaRPr lang="en-US" sz="2300" dirty="0"/>
              </a:p>
              <a:p>
                <a:pPr lvl="1"/>
                <a:r>
                  <a:rPr lang="en-US" sz="2300" dirty="0"/>
                  <a:t>More balance between testing time, IA time, </a:t>
                </a:r>
                <a:r>
                  <a:rPr lang="en-US" sz="2300" dirty="0" err="1"/>
                  <a:t>miniSAT</a:t>
                </a:r>
                <a:r>
                  <a:rPr lang="en-US" sz="2300" dirty="0"/>
                  <a:t> time.</a:t>
                </a:r>
              </a:p>
              <a:p>
                <a:pPr lvl="1"/>
                <a:endParaRPr lang="en-US"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355271"/>
                <a:ext cx="10608278" cy="5225833"/>
              </a:xfrm>
              <a:blipFill rotWithShape="0">
                <a:blip r:embed="rId4"/>
                <a:stretch>
                  <a:fillRect l="-747" t="-816" b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83" y="5245100"/>
            <a:ext cx="195643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Future:</a:t>
            </a:r>
          </a:p>
          <a:p>
            <a:r>
              <a:rPr lang="en-US" sz="2800" dirty="0" smtClean="0"/>
              <a:t>Test with the condition that</a:t>
            </a:r>
          </a:p>
          <a:p>
            <a:r>
              <a:rPr lang="en-US" sz="2800" dirty="0" smtClean="0"/>
              <a:t> Use Sturm sequence to guide test </a:t>
            </a:r>
            <a:r>
              <a:rPr lang="en-US" sz="2800" dirty="0" smtClean="0"/>
              <a:t>generation.</a:t>
            </a:r>
            <a:endParaRPr lang="en-US" sz="2800" dirty="0" smtClean="0"/>
          </a:p>
          <a:p>
            <a:pPr lvl="1"/>
            <a:r>
              <a:rPr lang="en-US" sz="2600" dirty="0" smtClean="0"/>
              <a:t>Sturm sequence is used to determines the number of roots of polynomial over an interval</a:t>
            </a:r>
            <a:endParaRPr lang="en-US" sz="2600" dirty="0"/>
          </a:p>
          <a:p>
            <a:pPr lvl="1"/>
            <a:r>
              <a:rPr lang="en-US" sz="2600" dirty="0" smtClean="0"/>
              <a:t>Find witnesses (as intervals) of sign changes and generate test case for each part in which sign of polynomial does not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2806700"/>
            <a:ext cx="3108960" cy="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Current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Doctor course proposal.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Boxes exploration.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variables decomposed </a:t>
                </a:r>
                <a:r>
                  <a:rPr lang="en-US" sz="2400" dirty="0" smtClean="0"/>
                  <a:t>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boxes.</a:t>
                </a:r>
                <a:endParaRPr lang="en-US" sz="2400" dirty="0" smtClean="0"/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without threshold </a:t>
                </a:r>
                <a:r>
                  <a:rPr lang="en-US" sz="2400" dirty="0" smtClean="0"/>
                  <a:t>for intervals:</a:t>
                </a:r>
              </a:p>
              <a:p>
                <a:pPr lvl="1"/>
                <a:r>
                  <a:rPr lang="en-US" sz="2400" dirty="0" smtClean="0"/>
                  <a:t>All variables: solved 43 problems in </a:t>
                </a:r>
                <a:r>
                  <a:rPr lang="en-US" sz="2400" dirty="0" err="1" smtClean="0"/>
                  <a:t>Zankl</a:t>
                </a:r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1 variable: 50</a:t>
                </a:r>
              </a:p>
              <a:p>
                <a:pPr lvl="1"/>
                <a:r>
                  <a:rPr lang="en-US" sz="2400" dirty="0" smtClean="0"/>
                  <a:t>2 variables: 47</a:t>
                </a:r>
              </a:p>
              <a:p>
                <a:pPr lvl="1"/>
                <a:r>
                  <a:rPr lang="en-US" sz="2400" dirty="0" smtClean="0"/>
                  <a:t>3 variables: 45</a:t>
                </a:r>
              </a:p>
              <a:p>
                <a:pPr lvl="1"/>
                <a:r>
                  <a:rPr lang="en-US" sz="2400" dirty="0" smtClean="0"/>
                  <a:t>4 variables: 46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Decomposition - box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</a:t>
                </a:r>
                <a:r>
                  <a:rPr lang="en-US" sz="2800" dirty="0" smtClean="0"/>
                  <a:t>.</a:t>
                </a:r>
              </a:p>
              <a:p>
                <a:pPr lvl="1"/>
                <a:r>
                  <a:rPr lang="en-US" sz="2400" dirty="0"/>
                  <a:t>Which interval to be selected </a:t>
                </a:r>
                <a:r>
                  <a:rPr lang="en-US" sz="2400" dirty="0" smtClean="0"/>
                  <a:t>next is </a:t>
                </a:r>
                <a:r>
                  <a:rPr lang="en-US" sz="2400" dirty="0"/>
                  <a:t>up to </a:t>
                </a:r>
                <a:r>
                  <a:rPr lang="en-US" sz="2400" dirty="0" err="1" smtClean="0"/>
                  <a:t>miniSAT</a:t>
                </a:r>
                <a:endParaRPr lang="en-US" sz="2400" dirty="0" smtClean="0"/>
              </a:p>
              <a:p>
                <a:r>
                  <a:rPr lang="en-US" sz="3000" dirty="0" smtClean="0"/>
                  <a:t> </a:t>
                </a:r>
                <a:r>
                  <a:rPr lang="en-US" sz="3000" b="1" dirty="0" smtClean="0"/>
                  <a:t>Future</a:t>
                </a:r>
                <a:r>
                  <a:rPr lang="en-US" sz="3000" dirty="0"/>
                  <a:t>:</a:t>
                </a:r>
              </a:p>
              <a:p>
                <a:pPr lvl="1"/>
                <a:r>
                  <a:rPr lang="en-US" sz="2600" dirty="0" smtClean="0"/>
                  <a:t>Evaluate decomposed intervals against constraints </a:t>
                </a:r>
                <a:r>
                  <a:rPr lang="en-US" sz="2600" dirty="0"/>
                  <a:t>using </a:t>
                </a:r>
                <a:r>
                  <a:rPr lang="en-US" sz="2600" dirty="0" smtClean="0"/>
                  <a:t>IA.</a:t>
                </a:r>
                <a:endParaRPr lang="en-US" sz="2600" dirty="0"/>
              </a:p>
              <a:p>
                <a:pPr marL="57150" indent="0">
                  <a:buNone/>
                </a:pPr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b="1" dirty="0" smtClean="0"/>
                  <a:t>To be done</a:t>
                </a: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Intermediate value theorem: restrictions.</a:t>
            </a:r>
          </a:p>
          <a:p>
            <a:pPr lvl="1"/>
            <a:r>
              <a:rPr lang="en-US" sz="2600" dirty="0" smtClean="0"/>
              <a:t>For complete equality handling: </a:t>
            </a:r>
            <a:r>
              <a:rPr lang="en-US" sz="2600" dirty="0" err="1" smtClean="0"/>
              <a:t>Grobner</a:t>
            </a:r>
            <a:r>
              <a:rPr lang="en-US" sz="2600" dirty="0" smtClean="0"/>
              <a:t>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err="1" smtClean="0"/>
                  <a:t>Buchberger</a:t>
                </a:r>
                <a:r>
                  <a:rPr lang="en-US" sz="2400" dirty="0" smtClean="0"/>
                  <a:t> Algorithm</a:t>
                </a:r>
              </a:p>
              <a:p>
                <a:pPr lvl="1"/>
                <a:r>
                  <a:rPr lang="en-US" sz="2400" dirty="0" smtClean="0"/>
                  <a:t>Distributive normal form: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2400" dirty="0"/>
                  <a:t>associativity and </a:t>
                </a:r>
                <a:r>
                  <a:rPr lang="en-US" sz="2400" dirty="0" err="1"/>
                  <a:t>commutativity</a:t>
                </a:r>
                <a:r>
                  <a:rPr lang="en-US" sz="2400" dirty="0"/>
                  <a:t> of addition and </a:t>
                </a:r>
                <a:r>
                  <a:rPr lang="en-US" sz="2400" dirty="0" smtClean="0"/>
                  <a:t>multiplication</a:t>
                </a:r>
              </a:p>
              <a:p>
                <a:pPr lvl="1"/>
                <a:r>
                  <a:rPr lang="en-US" sz="2400" dirty="0" smtClean="0"/>
                  <a:t>Division algorithm between polynomials.</a:t>
                </a:r>
              </a:p>
              <a:p>
                <a:r>
                  <a:rPr lang="en-US" sz="2400" dirty="0"/>
                  <a:t>We will use the rewrite approach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Take advantages of efficient (AC) rewriting of rewriting framework.</a:t>
                </a:r>
              </a:p>
              <a:p>
                <a:pPr lvl="1"/>
                <a:r>
                  <a:rPr lang="en-US" sz="2400" dirty="0"/>
                  <a:t>W</a:t>
                </a:r>
                <a:r>
                  <a:rPr lang="en-US" sz="2400" dirty="0" smtClean="0"/>
                  <a:t>e will use Maude, a high performance rewriting framework.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  <a:blipFill rotWithShape="0">
                <a:blip r:embed="rId2"/>
                <a:stretch>
                  <a:fillRect l="-797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Maximal completion:</a:t>
            </a:r>
          </a:p>
          <a:p>
            <a:pPr lvl="1"/>
            <a:r>
              <a:rPr lang="en-US" sz="2400" dirty="0" smtClean="0"/>
              <a:t>Given a </a:t>
            </a:r>
            <a:r>
              <a:rPr lang="en-US" sz="2400" dirty="0" err="1" smtClean="0"/>
              <a:t>equational</a:t>
            </a:r>
            <a:r>
              <a:rPr lang="en-US" sz="2400" dirty="0" smtClean="0"/>
              <a:t> system    .</a:t>
            </a:r>
          </a:p>
          <a:p>
            <a:pPr lvl="1"/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We find </a:t>
            </a:r>
            <a:r>
              <a:rPr lang="en-US" sz="2400" dirty="0" smtClean="0">
                <a:solidFill>
                  <a:srgbClr val="FF0000"/>
                </a:solidFill>
              </a:rPr>
              <a:t>terminating</a:t>
            </a:r>
            <a:r>
              <a:rPr lang="en-US" sz="2400" dirty="0" smtClean="0"/>
              <a:t> TRSs           such that they use </a:t>
            </a:r>
            <a:r>
              <a:rPr lang="en-US" sz="2400" dirty="0" smtClean="0">
                <a:solidFill>
                  <a:srgbClr val="FF0000"/>
                </a:solidFill>
              </a:rPr>
              <a:t>maximal </a:t>
            </a:r>
            <a:r>
              <a:rPr lang="en-US" sz="2400" dirty="0" smtClean="0"/>
              <a:t>number of equations in    .</a:t>
            </a:r>
          </a:p>
          <a:p>
            <a:pPr lvl="1"/>
            <a:r>
              <a:rPr lang="en-US" sz="2400" dirty="0" smtClean="0"/>
              <a:t>If there exists a TRS     in          such that                              ,     is the complete system of </a:t>
            </a:r>
          </a:p>
          <a:p>
            <a:pPr lvl="1"/>
            <a:r>
              <a:rPr lang="en-US" sz="2400" dirty="0" smtClean="0"/>
              <a:t>Otherwise, extend     to </a:t>
            </a:r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MaxComp</a:t>
            </a:r>
            <a:r>
              <a:rPr lang="en-US" sz="2400" dirty="0"/>
              <a:t>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55" y="2259913"/>
            <a:ext cx="17145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0" y="2686002"/>
            <a:ext cx="83439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51" y="3602693"/>
            <a:ext cx="226695" cy="23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00" y="4086450"/>
            <a:ext cx="228600" cy="222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487" y="4102128"/>
            <a:ext cx="2204085" cy="3162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52" y="4094002"/>
            <a:ext cx="228600" cy="2228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98" y="4421247"/>
            <a:ext cx="171450" cy="2305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5" y="4935699"/>
            <a:ext cx="226695" cy="2305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92" y="3225130"/>
            <a:ext cx="695325" cy="3162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51" y="4068823"/>
            <a:ext cx="695325" cy="3162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62" y="5521479"/>
            <a:ext cx="7730490" cy="5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714500"/>
            <a:ext cx="9790112" cy="419672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Proof of UNSAT can be used to extract Craig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Abstraction refinement.</a:t>
            </a:r>
          </a:p>
          <a:p>
            <a:pPr lvl="1"/>
            <a:r>
              <a:rPr lang="en-US" sz="2600" dirty="0" smtClean="0"/>
              <a:t>Invariant generation.</a:t>
            </a:r>
          </a:p>
          <a:p>
            <a:r>
              <a:rPr lang="en-US" sz="2600" dirty="0"/>
              <a:t>M</a:t>
            </a:r>
            <a:r>
              <a:rPr lang="en-US" sz="2600" dirty="0" smtClean="0"/>
              <a:t>ost </a:t>
            </a:r>
            <a:r>
              <a:rPr lang="en-US" sz="2600" dirty="0"/>
              <a:t>of the current works focus on </a:t>
            </a:r>
            <a:r>
              <a:rPr lang="en-US" sz="2600" dirty="0" err="1"/>
              <a:t>Presburger</a:t>
            </a:r>
            <a:r>
              <a:rPr lang="en-US" sz="2600" dirty="0"/>
              <a:t> </a:t>
            </a:r>
            <a:r>
              <a:rPr lang="en-US" sz="2600" dirty="0" smtClean="0"/>
              <a:t>Arithmetic.</a:t>
            </a:r>
          </a:p>
          <a:p>
            <a:r>
              <a:rPr lang="en-US" sz="2600" dirty="0" smtClean="0"/>
              <a:t>Not much research on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of polynomial constraints.</a:t>
            </a:r>
          </a:p>
          <a:p>
            <a:pPr lvl="1"/>
            <a:r>
              <a:rPr lang="en-US" sz="2600" dirty="0" smtClean="0"/>
              <a:t>Such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90483" y="2990781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05000"/>
            <a:ext cx="9675812" cy="4006222"/>
          </a:xfrm>
        </p:spPr>
        <p:txBody>
          <a:bodyPr>
            <a:noAutofit/>
          </a:bodyPr>
          <a:lstStyle/>
          <a:p>
            <a:r>
              <a:rPr lang="en-US" sz="2400" dirty="0" smtClean="0"/>
              <a:t>MATHSAT supports interpolation over Linear arithmetic.</a:t>
            </a:r>
          </a:p>
          <a:p>
            <a:pPr lvl="1"/>
            <a:r>
              <a:rPr lang="en-US" sz="2400" dirty="0" smtClean="0"/>
              <a:t>Theory solver generates proofs for conflict clauses.</a:t>
            </a:r>
          </a:p>
          <a:p>
            <a:pPr lvl="1"/>
            <a:r>
              <a:rPr lang="en-US" sz="2400" dirty="0" smtClean="0"/>
              <a:t>SAT solver generates resolution proof of </a:t>
            </a:r>
            <a:r>
              <a:rPr lang="en-US" sz="2400" dirty="0" err="1" smtClean="0"/>
              <a:t>unsatisfiability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/>
              <a:t>Resolution rule</a:t>
            </a:r>
            <a:r>
              <a:rPr lang="en-US" sz="2000" dirty="0" smtClean="0"/>
              <a:t>:</a:t>
            </a:r>
            <a:endParaRPr lang="en-US" sz="2200" dirty="0" smtClean="0"/>
          </a:p>
          <a:p>
            <a:pPr lvl="1"/>
            <a:r>
              <a:rPr lang="en-US" sz="24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400" b="0" dirty="0" smtClean="0">
                <a:ea typeface="Cambria Math" panose="02040503050406030204" pitchFamily="18" charset="0"/>
              </a:rPr>
              <a:t> are extracted from the above proofs.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95" y="3455613"/>
            <a:ext cx="344995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Interpolant inference from resolution proof is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  <a:blipFill rotWithShape="0">
                <a:blip r:embed="rId3"/>
                <a:stretch>
                  <a:fillRect l="-803" t="-1290" b="-36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4114800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448" y="5256723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983" y="5256723"/>
            <a:ext cx="1113857" cy="467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89" y="1934524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64885" y="3840479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5" y="1398528"/>
            <a:ext cx="4034790" cy="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Polynomial constraints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Tarski</a:t>
                </a:r>
                <a:r>
                  <a:rPr lang="en-US" sz="2400" dirty="0" smtClean="0"/>
                  <a:t>: first order theory of the </a:t>
                </a:r>
                <a:r>
                  <a:rPr lang="en-US" sz="2400" dirty="0" smtClean="0"/>
                  <a:t>reals </a:t>
                </a:r>
                <a:r>
                  <a:rPr lang="en-US" sz="2400" dirty="0" smtClean="0"/>
                  <a:t>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Methods:</a:t>
                </a:r>
              </a:p>
              <a:p>
                <a:pPr lvl="1"/>
                <a:r>
                  <a:rPr lang="en-US" sz="2400" dirty="0" smtClean="0"/>
                  <a:t>QE-CAD: complete but DEXP complexity.</a:t>
                </a:r>
              </a:p>
              <a:p>
                <a:pPr lvl="1"/>
                <a:r>
                  <a:rPr lang="en-US" sz="2400" dirty="0" smtClean="0"/>
                  <a:t>Interval constraint propagation: ISAT uses interval </a:t>
                </a:r>
                <a:r>
                  <a:rPr lang="en-US" sz="2400" dirty="0" smtClean="0"/>
                  <a:t>arithmetic (IA) </a:t>
                </a:r>
                <a:r>
                  <a:rPr lang="en-US" sz="2400" dirty="0" smtClean="0"/>
                  <a:t>only, ability of solving SAT problem is limited.</a:t>
                </a:r>
              </a:p>
              <a:p>
                <a:pPr lvl="1"/>
                <a:r>
                  <a:rPr lang="en-US" sz="2400" dirty="0" smtClean="0"/>
                  <a:t>Bit-blasting: (UCLID, </a:t>
                </a:r>
                <a:r>
                  <a:rPr lang="en-US" sz="2400" dirty="0" err="1" smtClean="0"/>
                  <a:t>MiniSmt</a:t>
                </a:r>
                <a:r>
                  <a:rPr lang="en-US" sz="2400" dirty="0" smtClean="0"/>
                  <a:t>) suffers with high number of variables or high degree of polynomials.</a:t>
                </a:r>
              </a:p>
              <a:p>
                <a:pPr lvl="1"/>
                <a:r>
                  <a:rPr lang="en-US" sz="2400" dirty="0" smtClean="0"/>
                  <a:t>Linearization: suffers with high degree of polynomials (</a:t>
                </a:r>
                <a:r>
                  <a:rPr lang="en-US" sz="2400" dirty="0" err="1" smtClean="0"/>
                  <a:t>Barcelogic</a:t>
                </a:r>
                <a:r>
                  <a:rPr lang="en-US" sz="2400" dirty="0" smtClean="0"/>
                  <a:t>, CORD).</a:t>
                </a:r>
              </a:p>
              <a:p>
                <a:pPr lvl="1"/>
                <a:r>
                  <a:rPr lang="en-US" sz="2400" dirty="0" smtClean="0"/>
                  <a:t>Virtual substitution: Z3, SMT-RAT. Needs root formulas of polynomial 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400" dirty="0" smtClean="0"/>
                  <a:t>degree &lt;= 5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  <a:blipFill rotWithShape="0">
                <a:blip r:embed="rId2"/>
                <a:stretch>
                  <a:fillRect l="-734" t="-966" r="-33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SMT solver (initially) for solving 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/>
                  <a:t>A</a:t>
                </a:r>
                <a:r>
                  <a:rPr lang="en-US" sz="2800" dirty="0" smtClean="0"/>
                  <a:t>pproximation can be used.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1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in which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 smtClean="0"/>
              </a:p>
              <a:p>
                <a:pPr marL="57150" indent="0">
                  <a:buNone/>
                </a:pPr>
                <a:r>
                  <a:rPr lang="en-US" sz="26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600" dirty="0" smtClean="0"/>
              </a:p>
              <a:p>
                <a:pPr lvl="1"/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approximation.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275008"/>
            <a:ext cx="10880421" cy="55829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Over-approximation: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3164111"/>
            <a:ext cx="5800000" cy="92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85422"/>
            <a:ext cx="5751195" cy="3162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22" y="2011621"/>
            <a:ext cx="2727960" cy="5124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73" y="1918020"/>
            <a:ext cx="2727960" cy="51244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2" y="4704293"/>
            <a:ext cx="5410200" cy="51244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79" y="4704292"/>
            <a:ext cx="5410200" cy="51244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 flipV="1">
            <a:off x="2483205" y="2555898"/>
            <a:ext cx="1555395" cy="97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891408" y="2486384"/>
            <a:ext cx="1449192" cy="10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91822" y="3578309"/>
            <a:ext cx="1342867" cy="112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8768" y="3578309"/>
            <a:ext cx="1091932" cy="112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04666" y="334747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OT-UNSAT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4359662"/>
            <a:ext cx="5800000" cy="92381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439586" y="4500944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OT-VALID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5546940"/>
            <a:ext cx="5800000" cy="92381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404666" y="5778012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OT-UNKNOWN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2372012" y="2026101"/>
            <a:ext cx="523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Instance: Interval Arithmetic (IA)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40" y="3290945"/>
            <a:ext cx="5800000" cy="923810"/>
          </a:xfr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45" y="1565089"/>
            <a:ext cx="5751195" cy="316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22" y="2175791"/>
            <a:ext cx="2727960" cy="512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085527"/>
            <a:ext cx="2727960" cy="51244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592926" y="2733368"/>
            <a:ext cx="1191674" cy="92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51500" y="2643104"/>
            <a:ext cx="1790700" cy="101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45" y="5043545"/>
            <a:ext cx="4514850" cy="31623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4254500" y="3702732"/>
            <a:ext cx="25400" cy="134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9334" y="3471899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UT-UNSAT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40" y="5410430"/>
            <a:ext cx="5800000" cy="9238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29334" y="5641502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UT-SAT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0904" y="2312682"/>
            <a:ext cx="893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Instance: Testing, randomly generate values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10175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1588.5"/>
  <p:tag name="LATEXADDIN" val="\documentclass{article}&#10;\usepackage{amsmath}&#10;\pagestyle{empty}&#10;\begin{document}&#10;&#10;&#10;$\exists x, y (x^2 + y^2 &lt; 1 \land x * y &gt; 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7.5"/>
  <p:tag name="LATEXADDIN" val="\documentclass{article}&#10;\usepackage{amsmath}&#10;\pagestyle{empty}&#10;\begin{document}&#10;&#10;under-approximated $f(x_1,...,x_n)$&#10;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5"/>
  <p:tag name="ORIGINALWIDTH" val="114"/>
  <p:tag name="LATEXADDIN" val="\documentclass{article}&#10;\usepackage{amsmath}&#10;\pagestyle{empty}&#10;\begin{document}&#10;&#10;&#10;$2^n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5"/>
  <p:tag name="ORIGINALWIDTH" val="63"/>
  <p:tag name="LATEXADDIN" val="\documentclass{article}&#10;\usepackage{amsmath}&#10;\pagestyle{empty}&#10;\begin{document}&#10;&#10;n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770.25"/>
  <p:tag name="LATEXADDIN" val="\documentclass{article}&#10;\usepackage{amsmath}&#10;\pagestyle{empty}&#10;\begin{document}&#10;&#10;$2^5, 2^{10}, 2^{15}, 2^{20}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5"/>
  <p:tag name="ORIGINALWIDTH" val="1224"/>
  <p:tag name="LATEXADDIN" val="\documentclass{article}&#10;\usepackage{amsmath}&#10;\pagestyle{empty}&#10;\begin{document}&#10;&#10;$x_1 = x_2 = ... = x_n = x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328.5"/>
  <p:tag name="LATEXADDIN" val="\documentclass{article}&#10;\usepackage{amsmath}&#10;\pagestyle{empty}&#10;\begin{document}&#10;&#10;$C = \mathcal{E}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7.75"/>
  <p:tag name="LATEXADDIN" val="\documentclass{article}&#10;\usepackage{amsmath}&#10;\pagestyle{empty}&#10;\begin{document}&#10;&#10;$\mathcal{E} \cup CP(R) \subseteq \downarrow_R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264.25"/>
  <p:tag name="LATEXADDIN" val="\documentclass{article}&#10;\usepackage{amsmath}&#10;\pagestyle{empty}&#10;\begin{document}&#10;&#10;&#10;$f(x_1,...,x_n)&gt;0, x_i \in [l_i, h_i] \mbox{ for } i = 1,..,n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25"/>
  <p:tag name="ORIGINALWIDTH" val="3043.5"/>
  <p:tag name="LATEXADDIN" val="\documentclass{article}&#10;\usepackage{amsmath}&#10;\pagestyle{empty}&#10;\begin{document}&#10;&#10;$\bigcup\limits_{R \in R(C)} \{s\downarrow_R \approx t\downarrow_R | &#10;s \approx t \in \mathcal{E} \cup CP(R) \text{ and }&#10;s\downarrow_R \neq t\downarrow_R\}$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in_{x_i \in [l_i, h_i] } f(x_1,...,x_n)$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ax_{x_i \in [l_i, h_i]} f(x_1,...,x_n)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2130"/>
  <p:tag name="LATEXADDIN" val="\documentclass{article}&#10;\usepackage{amsmath}&#10;\pagestyle{empty}&#10;\begin{document}&#10;&#10;over-approximated $\displaystyle \min_{x_i \in [l_i, h_i]} f(x_1,...,x_n)$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2130"/>
  <p:tag name="LATEXADDIN" val="\documentclass{article}&#10;\usepackage{amsmath}&#10;\pagestyle{empty}&#10;\begin{document}&#10;&#10;over-approximated $\displaystyle \max_{x_i \in [l_i, h_i]} f(x_1,...,x_n)$&#10;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264.25"/>
  <p:tag name="LATEXADDIN" val="\documentclass{article}&#10;\usepackage{amsmath}&#10;\pagestyle{empty}&#10;\begin{document}&#10;&#10;&#10;$f(x_1,...,x_n)&gt;0, x_i \in [l_i, h_i] \mbox{ for } i = 1,..,n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in_{x_i \in [l_i, h_i] } f(x_1,...,x_n)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ax_{x_i \in [l_i, h_i]} f(x_1,...,x_n)$&#10;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14076</TotalTime>
  <Words>852</Words>
  <Application>Microsoft Office PowerPoint</Application>
  <PresentationFormat>Widescreen</PresentationFormat>
  <Paragraphs>243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Equality handling and efficiency improvement of SMT for non-linear constraints over reals.</vt:lpstr>
      <vt:lpstr>Contents</vt:lpstr>
      <vt:lpstr>PowerPoint Presentation</vt:lpstr>
      <vt:lpstr>Polynomial constraints</vt:lpstr>
      <vt:lpstr>Polynomial constraints</vt:lpstr>
      <vt:lpstr>Polynomial constraints</vt:lpstr>
      <vt:lpstr>raSAT</vt:lpstr>
      <vt:lpstr>Over approximation.</vt:lpstr>
      <vt:lpstr>Under approximation</vt:lpstr>
      <vt:lpstr>PowerPoint Presentation</vt:lpstr>
      <vt:lpstr>raSAT</vt:lpstr>
      <vt:lpstr>PowerPoint Presentation</vt:lpstr>
      <vt:lpstr>Problems</vt:lpstr>
      <vt:lpstr>Problems</vt:lpstr>
      <vt:lpstr>PowerPoint Presentation</vt:lpstr>
      <vt:lpstr>1. SAT, UNSAT verification</vt:lpstr>
      <vt:lpstr>2. UNSAT core</vt:lpstr>
      <vt:lpstr>3. Testing phase</vt:lpstr>
      <vt:lpstr>3. Testing phase</vt:lpstr>
      <vt:lpstr>4. Decomposition</vt:lpstr>
      <vt:lpstr>4. Decomposition - box selection</vt:lpstr>
      <vt:lpstr>5. Equality handling.</vt:lpstr>
      <vt:lpstr>5. Equality handling.</vt:lpstr>
      <vt:lpstr>PowerPoint Presentation</vt:lpstr>
      <vt:lpstr>Problems.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1095</cp:revision>
  <dcterms:created xsi:type="dcterms:W3CDTF">2014-04-21T06:38:43Z</dcterms:created>
  <dcterms:modified xsi:type="dcterms:W3CDTF">2014-08-21T04:42:27Z</dcterms:modified>
</cp:coreProperties>
</file>