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70" r:id="rId13"/>
    <p:sldId id="265" r:id="rId14"/>
    <p:sldId id="269" r:id="rId15"/>
    <p:sldId id="271" r:id="rId16"/>
    <p:sldId id="272" r:id="rId17"/>
    <p:sldId id="276" r:id="rId18"/>
    <p:sldId id="277" r:id="rId19"/>
    <p:sldId id="275" r:id="rId20"/>
    <p:sldId id="280" r:id="rId21"/>
    <p:sldId id="281" r:id="rId22"/>
    <p:sldId id="282" r:id="rId23"/>
    <p:sldId id="299" r:id="rId24"/>
    <p:sldId id="283" r:id="rId25"/>
    <p:sldId id="300" r:id="rId26"/>
    <p:sldId id="279" r:id="rId27"/>
    <p:sldId id="285" r:id="rId28"/>
    <p:sldId id="302" r:id="rId29"/>
    <p:sldId id="286" r:id="rId30"/>
    <p:sldId id="287" r:id="rId31"/>
    <p:sldId id="288" r:id="rId32"/>
    <p:sldId id="312" r:id="rId33"/>
    <p:sldId id="296" r:id="rId34"/>
    <p:sldId id="295" r:id="rId35"/>
    <p:sldId id="289" r:id="rId36"/>
    <p:sldId id="307" r:id="rId37"/>
    <p:sldId id="308" r:id="rId38"/>
    <p:sldId id="304" r:id="rId39"/>
    <p:sldId id="303" r:id="rId40"/>
    <p:sldId id="305" r:id="rId41"/>
    <p:sldId id="309" r:id="rId42"/>
    <p:sldId id="310" r:id="rId43"/>
    <p:sldId id="313" r:id="rId44"/>
    <p:sldId id="311" r:id="rId45"/>
    <p:sldId id="291" r:id="rId46"/>
    <p:sldId id="293" r:id="rId47"/>
    <p:sldId id="294" r:id="rId48"/>
    <p:sldId id="301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– an SMT solver for Polynomial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</a:t>
            </a:r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</a:t>
            </a:r>
          </a:p>
          <a:p>
            <a:r>
              <a:rPr lang="en-US" sz="2800" dirty="0" smtClean="0"/>
              <a:t>Invariant generation.</a:t>
            </a:r>
          </a:p>
          <a:p>
            <a:r>
              <a:rPr lang="en-US" sz="2800" dirty="0" smtClean="0"/>
              <a:t>Many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Polynomials over Reals?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 NOT established.</a:t>
                </a:r>
              </a:p>
              <a:p>
                <a:pPr lvl="1"/>
                <a:r>
                  <a:rPr lang="en-US" sz="2000" dirty="0" smtClean="0"/>
                  <a:t>QE-CAD: complete but DEXP complexity.</a:t>
                </a:r>
              </a:p>
              <a:p>
                <a:pPr lvl="1"/>
                <a:r>
                  <a:rPr lang="en-US" sz="2000" dirty="0" smtClean="0"/>
                  <a:t>Interval constraint propagation: </a:t>
                </a:r>
              </a:p>
              <a:p>
                <a:pPr lvl="2"/>
                <a:r>
                  <a:rPr lang="en-US" sz="1800" dirty="0" smtClean="0"/>
                  <a:t>Interval arithmetic.</a:t>
                </a:r>
              </a:p>
              <a:p>
                <a:pPr lvl="2"/>
                <a:r>
                  <a:rPr lang="en-US" sz="1800" dirty="0" err="1" smtClean="0"/>
                  <a:t>iSAT</a:t>
                </a:r>
                <a:r>
                  <a:rPr lang="en-US" sz="1800" dirty="0" smtClean="0"/>
                  <a:t>, RSOLVER: Classical Interval (CI).</a:t>
                </a:r>
              </a:p>
              <a:p>
                <a:pPr lvl="2"/>
                <a:r>
                  <a:rPr lang="en-US" sz="1800" dirty="0" err="1" smtClean="0"/>
                  <a:t>raSAT</a:t>
                </a:r>
                <a:r>
                  <a:rPr lang="en-US" sz="1800" dirty="0" smtClean="0"/>
                  <a:t>: Both CI and AF(Affine </a:t>
                </a:r>
                <a:r>
                  <a:rPr lang="en-US" sz="1800" dirty="0"/>
                  <a:t>i</a:t>
                </a:r>
                <a:r>
                  <a:rPr lang="en-US" sz="1800" dirty="0" smtClean="0"/>
                  <a:t>nterval).</a:t>
                </a:r>
              </a:p>
              <a:p>
                <a:pPr lvl="1"/>
                <a:r>
                  <a:rPr lang="en-US" sz="2000" dirty="0" smtClean="0"/>
                  <a:t>Bit-blasting: UCLID.</a:t>
                </a:r>
              </a:p>
              <a:p>
                <a:pPr lvl="1"/>
                <a:r>
                  <a:rPr lang="en-US" sz="2000" dirty="0" smtClean="0"/>
                  <a:t>Linearization: </a:t>
                </a:r>
                <a:r>
                  <a:rPr lang="en-US" sz="2000" dirty="0" err="1" smtClean="0"/>
                  <a:t>Barcelogic</a:t>
                </a:r>
                <a:r>
                  <a:rPr lang="en-US" sz="2000" dirty="0" smtClean="0"/>
                  <a:t>, CORD.</a:t>
                </a:r>
              </a:p>
              <a:p>
                <a:pPr lvl="1"/>
                <a:r>
                  <a:rPr lang="en-US" sz="2000" dirty="0" smtClean="0"/>
                  <a:t>Virtual substitution: Z3, SMT-RAT.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  <a:blipFill rotWithShape="0">
                <a:blip r:embed="rId2"/>
                <a:stretch>
                  <a:fillRect l="-812" t="-112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36383"/>
            <a:ext cx="94604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Polynomial </a:t>
            </a:r>
            <a:r>
              <a:rPr lang="en-US" sz="2800" dirty="0" smtClean="0">
                <a:solidFill>
                  <a:srgbClr val="FF0000"/>
                </a:solidFill>
              </a:rPr>
              <a:t>Inequalities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Fine approximation can decide.</a:t>
            </a:r>
            <a:endParaRPr lang="en-US" sz="2800" dirty="0"/>
          </a:p>
          <a:p>
            <a:r>
              <a:rPr lang="en-US" sz="2800" dirty="0" smtClean="0"/>
              <a:t>Solving over Reals </a:t>
            </a:r>
            <a:r>
              <a:rPr lang="en-US" sz="2800" dirty="0" smtClean="0">
                <a:sym typeface="Wingdings" panose="05000000000000000000" pitchFamily="2" charset="2"/>
              </a:rPr>
              <a:t> Solving over Rational numbers.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/>
      <p:bldP spid="41" grpId="0"/>
      <p:bldP spid="42" grpId="0"/>
      <p:bldP spid="51" grpId="0" animBg="1"/>
      <p:bldP spid="66" grpId="0" animBg="1"/>
      <p:bldP spid="110" grpId="0" animBg="1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Interval Arithmetic (IA)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500" b="0" dirty="0" smtClean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3500" dirty="0" smtClean="0"/>
                  <a:t>Output: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5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3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3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IAs: Classical Interval vs Affine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3300" dirty="0" smtClean="0"/>
                  <a:t>Classical Interval (CI):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0 ∉(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 smtClean="0"/>
                  <a:t>Fast, good at multiplication</a:t>
                </a:r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3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IAs: Classical Interval vs Affine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Affine Interval (AF)</a:t>
                </a:r>
              </a:p>
              <a:p>
                <a:pPr lvl="1"/>
                <a:r>
                  <a:rPr lang="en-US" sz="2000" dirty="0" smtClean="0"/>
                  <a:t>Noise symbol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with new noise symbols (strategies =&gt; AF1, AF2,)</a:t>
                </a:r>
              </a:p>
              <a:p>
                <a:pPr lvl="1"/>
                <a:r>
                  <a:rPr lang="en-US" sz="2000" dirty="0" smtClean="0"/>
                  <a:t>Slow but keep source noise =&gt; result often better than CI.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77690" y="428982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60" grpId="0"/>
      <p:bldP spid="61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Consistency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Randomly generate test-cases of constraints.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:4.6, 7.9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y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4946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0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raSAT</a:t>
            </a:r>
            <a:r>
              <a:rPr lang="en-US" sz="4800" dirty="0" smtClean="0"/>
              <a:t> – an SMT solver for Polynomial constraints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Satisfiability</a:t>
            </a:r>
            <a:r>
              <a:rPr lang="en-US" sz="3600" dirty="0" smtClean="0"/>
              <a:t> </a:t>
            </a:r>
            <a:r>
              <a:rPr lang="en-US" sz="3600" dirty="0"/>
              <a:t>Modulo </a:t>
            </a:r>
            <a:r>
              <a:rPr lang="en-US" sz="3600" dirty="0" smtClean="0"/>
              <a:t>Theories (SMT).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Theory of non-linear arithmetic.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raSAT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Refinement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3300" dirty="0" smtClean="0">
                  <a:ea typeface="Cambria Math" panose="02040503050406030204" pitchFamily="18" charset="0"/>
                </a:endParaRPr>
              </a:p>
              <a:p>
                <a:endParaRPr lang="en-US" sz="30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US" sz="30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Smaller the ranges of variables are,</a:t>
                </a:r>
              </a:p>
              <a:p>
                <a:pPr lvl="1"/>
                <a:r>
                  <a:rPr lang="en-US" sz="2600" dirty="0" smtClean="0"/>
                  <a:t>more accurate the result of IA is.</a:t>
                </a:r>
              </a:p>
              <a:p>
                <a:pPr lvl="1"/>
                <a:r>
                  <a:rPr lang="en-US" sz="2600" dirty="0"/>
                  <a:t>m</a:t>
                </a:r>
                <a:r>
                  <a:rPr lang="en-US" sz="2600" dirty="0" smtClean="0"/>
                  <a:t>ore chances for detecting SAT.</a:t>
                </a:r>
                <a:endParaRPr lang="en-US" sz="2600" dirty="0" smtClean="0">
                  <a:ea typeface="Cambria Math" panose="02040503050406030204" pitchFamily="18" charset="0"/>
                </a:endParaRPr>
              </a:p>
              <a:p>
                <a:r>
                  <a:rPr lang="en-US" sz="3000" dirty="0" smtClean="0">
                    <a:ea typeface="Cambria Math" panose="02040503050406030204" pitchFamily="18" charset="0"/>
                  </a:rPr>
                  <a:t>STOP when ranges of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 smtClean="0">
                    <a:ea typeface="Cambria Math" panose="02040503050406030204" pitchFamily="18" charset="0"/>
                  </a:rPr>
                  <a:t> are small enough</a:t>
                </a:r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Clauses of Refinement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Threshold reached: </a:t>
                </a: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0,0.01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Learn: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0,0.01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0,0.01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Decomposed: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UNSAT core (US core)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5,10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Currently: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UNSAT</a:t>
                </a:r>
              </a:p>
              <a:p>
                <a:pPr lvl="1"/>
                <a:r>
                  <a:rPr lang="en-US" sz="2400" dirty="0" smtClean="0">
                    <a:sym typeface="Wingdings" panose="05000000000000000000" pitchFamily="2" charset="2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Testing strategy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=0,..,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Atomic polynomial inequality (API).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𝑐𝑎𝑠𝑒𝑠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Incremental test-cases generation:</a:t>
                </a:r>
              </a:p>
              <a:p>
                <a:pPr lvl="1"/>
                <a:r>
                  <a:rPr lang="en-US" sz="2000" dirty="0" smtClean="0"/>
                  <a:t>Priority on APIs: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Generate test-cases for currently tested API.</a:t>
                </a:r>
              </a:p>
              <a:p>
                <a:pPr lvl="1"/>
                <a:r>
                  <a:rPr lang="en-US" sz="2000" dirty="0" smtClean="0"/>
                  <a:t>APIs with the same variables set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test at the same time.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Refinement strategy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What API: First test-UNSAT.</a:t>
            </a:r>
          </a:p>
          <a:p>
            <a:r>
              <a:rPr lang="en-US" sz="3200" dirty="0" smtClean="0"/>
              <a:t>How to decompose: Monotonically increasing, decreasing.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11461" y="2967335"/>
            <a:ext cx="296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Progress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raSAT</a:t>
            </a:r>
            <a:r>
              <a:rPr lang="en-US" dirty="0" smtClean="0"/>
              <a:t>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Theoretically Yes.</a:t>
            </a:r>
          </a:p>
          <a:p>
            <a:pPr lvl="1"/>
            <a:r>
              <a:rPr lang="en-US" sz="1800" dirty="0" smtClean="0"/>
              <a:t>Round-off error.</a:t>
            </a:r>
          </a:p>
          <a:p>
            <a:pPr lvl="1"/>
            <a:r>
              <a:rPr lang="en-US" sz="1800" dirty="0" smtClean="0"/>
              <a:t>Overflow error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1235" y="1971566"/>
                <a:ext cx="2492601" cy="14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35" y="1971566"/>
                <a:ext cx="2492601" cy="1487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06974" y="63735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1.11022e-16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1027" y="540629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1.38777878078144568e-16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61" y="3607467"/>
            <a:ext cx="3452275" cy="2766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27" y="4491096"/>
            <a:ext cx="6146170" cy="778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2342" y="3263095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C++, k= 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1027" y="4077830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Ocalm</a:t>
            </a:r>
            <a:r>
              <a:rPr lang="en-US" dirty="0" smtClean="0"/>
              <a:t>, k= 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14316" y="2391905"/>
                <a:ext cx="1016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16" y="2391905"/>
                <a:ext cx="1016625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760" y="1569720"/>
                <a:ext cx="10347960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Example: 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endParaRPr lang="en-US" altLang="ja-JP" sz="3200" dirty="0" smtClean="0"/>
              </a:p>
              <a:p>
                <a:r>
                  <a:rPr lang="en-US" altLang="ja-JP" sz="3200" dirty="0" smtClean="0"/>
                  <a:t>SMT problem is a decision problem for</a:t>
                </a:r>
              </a:p>
              <a:p>
                <a:pPr lvl="1"/>
                <a:r>
                  <a:rPr lang="en-US" sz="2800" dirty="0" smtClean="0"/>
                  <a:t>First-order </a:t>
                </a:r>
                <a:r>
                  <a:rPr lang="en-US" sz="2800" dirty="0"/>
                  <a:t>formulas </a:t>
                </a:r>
                <a:r>
                  <a:rPr lang="en-US" sz="2800" dirty="0" smtClean="0"/>
                  <a:t>expressing constraints.</a:t>
                </a:r>
              </a:p>
              <a:p>
                <a:pPr lvl="1"/>
                <a:r>
                  <a:rPr lang="en-US" sz="2800" dirty="0" smtClean="0"/>
                  <a:t>with </a:t>
                </a:r>
                <a:r>
                  <a:rPr lang="en-US" sz="2800" dirty="0"/>
                  <a:t>respect to </a:t>
                </a:r>
                <a:r>
                  <a:rPr lang="en-US" sz="2800" dirty="0" smtClean="0"/>
                  <a:t>background theories.</a:t>
                </a:r>
              </a:p>
              <a:p>
                <a:pPr lvl="1"/>
                <a:r>
                  <a:rPr lang="en-US" sz="2800" dirty="0" smtClean="0"/>
                  <a:t>If </a:t>
                </a:r>
                <a:r>
                  <a:rPr lang="en-US" sz="2800" dirty="0" err="1" smtClean="0"/>
                  <a:t>satisfiable</a:t>
                </a:r>
                <a:r>
                  <a:rPr lang="en-US" sz="2800" dirty="0" smtClean="0"/>
                  <a:t> (SAT), provide assignment of variables.</a:t>
                </a:r>
              </a:p>
              <a:p>
                <a:pPr lvl="1"/>
                <a:r>
                  <a:rPr lang="en-US" sz="2800" dirty="0" smtClean="0"/>
                  <a:t>If </a:t>
                </a:r>
                <a:r>
                  <a:rPr lang="en-US" sz="2800" dirty="0" err="1" smtClean="0"/>
                  <a:t>unsatisfiable</a:t>
                </a:r>
                <a:r>
                  <a:rPr lang="en-US" sz="2800" dirty="0" smtClean="0"/>
                  <a:t> (UNSAT), proof is optionally generated.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760" y="1569720"/>
                <a:ext cx="10347960" cy="5074920"/>
              </a:xfrm>
              <a:blipFill rotWithShape="0">
                <a:blip r:embed="rId2"/>
                <a:stretch>
                  <a:fillRect l="-141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iRRAM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C++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Error-bounded </a:t>
            </a:r>
            <a:r>
              <a:rPr lang="en-US" sz="2800" dirty="0"/>
              <a:t>real </a:t>
            </a:r>
            <a:r>
              <a:rPr lang="en-US" sz="28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works: Install </a:t>
            </a:r>
            <a:r>
              <a:rPr lang="en-US" sz="2600" dirty="0" err="1" smtClean="0"/>
              <a:t>iRRAM</a:t>
            </a:r>
            <a:r>
              <a:rPr lang="en-US" sz="2600" dirty="0" smtClean="0"/>
              <a:t> locally.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iRRAM</a:t>
            </a:r>
            <a:r>
              <a:rPr lang="en-US" sz="4400" dirty="0" smtClean="0"/>
              <a:t> – UNSAT verification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UNSAT concluded by IA.</a:t>
            </a:r>
          </a:p>
          <a:p>
            <a:r>
              <a:rPr lang="en-US" sz="2800" dirty="0" err="1" smtClean="0"/>
              <a:t>raSAT</a:t>
            </a:r>
            <a:r>
              <a:rPr lang="en-US" sz="2800" dirty="0" smtClean="0"/>
              <a:t>: AF2 + CI</a:t>
            </a:r>
          </a:p>
          <a:p>
            <a:r>
              <a:rPr lang="en-US" sz="2800" dirty="0" smtClean="0"/>
              <a:t>CI is already implemented in </a:t>
            </a:r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AF2: we need to implement this! </a:t>
            </a:r>
            <a:r>
              <a:rPr lang="en-US" sz="2800" dirty="0" smtClean="0">
                <a:sym typeface="Wingdings" panose="05000000000000000000" pitchFamily="2" charset="2"/>
              </a:rPr>
              <a:t> Future 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Statistics for:</a:t>
            </a:r>
          </a:p>
          <a:p>
            <a:pPr lvl="1"/>
            <a:r>
              <a:rPr lang="en-US" sz="2400" dirty="0" smtClean="0"/>
              <a:t>IA time</a:t>
            </a:r>
          </a:p>
          <a:p>
            <a:pPr lvl="1"/>
            <a:r>
              <a:rPr lang="en-US" sz="2400" dirty="0" smtClean="0"/>
              <a:t>Testing time</a:t>
            </a:r>
          </a:p>
          <a:p>
            <a:pPr lvl="1"/>
            <a:r>
              <a:rPr lang="en-US" sz="2400" dirty="0" smtClean="0"/>
              <a:t>Preprocessing time (parsing time + intervals filtering time)</a:t>
            </a:r>
          </a:p>
          <a:p>
            <a:pPr lvl="1"/>
            <a:r>
              <a:rPr lang="en-US" sz="2400" dirty="0" smtClean="0"/>
              <a:t>UNSAT core time</a:t>
            </a:r>
          </a:p>
          <a:p>
            <a:pPr lvl="1"/>
            <a:r>
              <a:rPr lang="en-US" sz="2400" dirty="0" err="1" smtClean="0"/>
              <a:t>miniSAT</a:t>
            </a:r>
            <a:r>
              <a:rPr lang="en-US" sz="2400" dirty="0" smtClean="0"/>
              <a:t> time</a:t>
            </a:r>
          </a:p>
          <a:p>
            <a:pPr lvl="1"/>
            <a:r>
              <a:rPr lang="en-US" sz="2400" dirty="0" err="1" smtClean="0"/>
              <a:t>miniSAT</a:t>
            </a:r>
            <a:r>
              <a:rPr lang="en-US" sz="2400" dirty="0" smtClean="0"/>
              <a:t> clauses, calls,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AF2 + CI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Some simple UNSAT problems (Z3 solves quickly) </a:t>
                </a:r>
              </a:p>
              <a:p>
                <a:r>
                  <a:rPr lang="en-US" sz="2800" dirty="0" smtClean="0"/>
                  <a:t>CI: good at these.</a:t>
                </a:r>
              </a:p>
              <a:p>
                <a:r>
                  <a:rPr lang="en-US" sz="2800" dirty="0" err="1" smtClean="0"/>
                  <a:t>raSAT</a:t>
                </a:r>
                <a:r>
                  <a:rPr lang="en-US" sz="2800" dirty="0" smtClean="0"/>
                  <a:t> used AF2.</a:t>
                </a:r>
              </a:p>
              <a:p>
                <a:r>
                  <a:rPr lang="en-US" sz="2800" dirty="0" smtClean="0"/>
                  <a:t>Solution: </a:t>
                </a:r>
              </a:p>
              <a:p>
                <a:pPr lvl="1"/>
                <a:r>
                  <a:rPr lang="en-US" sz="2600" dirty="0"/>
                  <a:t> </a:t>
                </a:r>
                <a:r>
                  <a:rPr lang="en-US" sz="2600" dirty="0" smtClean="0"/>
                  <a:t>AF2 </a:t>
                </a:r>
              </a:p>
              <a:p>
                <a:pPr lvl="1"/>
                <a:r>
                  <a:rPr lang="en-US" sz="2600" dirty="0" smtClean="0"/>
                  <a:t>Unknown: AF2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600" dirty="0" smtClean="0"/>
                  <a:t> CI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New implementation: </a:t>
                </a:r>
              </a:p>
              <a:p>
                <a:pPr lvl="1"/>
                <a:r>
                  <a:rPr lang="en-US" sz="2200" dirty="0" smtClean="0"/>
                  <a:t>US core is subset of variables.</a:t>
                </a:r>
              </a:p>
              <a:p>
                <a:pPr lvl="1"/>
                <a:r>
                  <a:rPr lang="en-US" sz="2200" dirty="0" smtClean="0"/>
                  <a:t>Find minimal UNSAT cores:</a:t>
                </a:r>
              </a:p>
              <a:p>
                <a:pPr lvl="2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 smtClean="0"/>
                  <a:t> is UNSAT core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z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both US cores =&gt; learn both.</a:t>
                </a:r>
                <a:endParaRPr lang="en-US" sz="2000" dirty="0"/>
              </a:p>
              <a:p>
                <a:r>
                  <a:rPr lang="en-US" sz="2400" dirty="0" smtClean="0"/>
                  <a:t>Future work: optimize the implementation of UNSAT core which is set of sub-polynomials.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2937" y="3589362"/>
                <a:ext cx="4311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dirty="0"/>
                  <a:t> is UNSAT core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37" y="3589362"/>
                <a:ext cx="43115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3"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Testing time is quite high, memory consuming: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test-cases in worst case.</a:t>
                </a:r>
              </a:p>
              <a:p>
                <a:r>
                  <a:rPr lang="en-US" sz="2000" dirty="0" smtClean="0"/>
                  <a:t>Randomly generated test-cases: </a:t>
                </a:r>
              </a:p>
              <a:p>
                <a:pPr lvl="1"/>
                <a:r>
                  <a:rPr lang="en-US" sz="1800" dirty="0" smtClean="0">
                    <a:solidFill>
                      <a:srgbClr val="00B050"/>
                    </a:solidFill>
                  </a:rPr>
                  <a:t>effective </a:t>
                </a:r>
                <a:endParaRPr lang="en-US" sz="1800" dirty="0"/>
              </a:p>
              <a:p>
                <a:pPr lvl="1"/>
                <a:r>
                  <a:rPr lang="en-US" sz="1800" dirty="0" smtClean="0">
                    <a:solidFill>
                      <a:srgbClr val="FF0000"/>
                    </a:solidFill>
                  </a:rPr>
                  <a:t>unstable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Progress: </a:t>
                </a:r>
              </a:p>
              <a:p>
                <a:pPr lvl="1"/>
                <a:r>
                  <a:rPr lang="en-US" sz="1800" dirty="0" smtClean="0"/>
                  <a:t>Restart when the result is Unknown and timeout not reached.</a:t>
                </a:r>
              </a:p>
              <a:p>
                <a:pPr lvl="1"/>
                <a:r>
                  <a:rPr lang="en-US" sz="1800" dirty="0" smtClean="0"/>
                  <a:t>Optimized the data structure =&gt; no more memory consumption.</a:t>
                </a:r>
              </a:p>
              <a:p>
                <a:pPr lvl="1"/>
                <a:r>
                  <a:rPr lang="en-US" sz="1800" dirty="0" smtClean="0"/>
                  <a:t>More important variables, more test-cases:</a:t>
                </a:r>
              </a:p>
              <a:p>
                <a:pPr lvl="2"/>
                <a:r>
                  <a:rPr lang="en-US" sz="1600" dirty="0" smtClean="0">
                    <a:solidFill>
                      <a:srgbClr val="00B0F0"/>
                    </a:solidFill>
                  </a:rPr>
                  <a:t>Sensitivity</a:t>
                </a:r>
                <a:r>
                  <a:rPr lang="ja-JP" alt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ja-JP" sz="1600" dirty="0" smtClean="0">
                    <a:solidFill>
                      <a:schemeClr val="tx1"/>
                    </a:solidFill>
                  </a:rPr>
                  <a:t>provided by AF2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is more likely to affect the total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 smtClean="0"/>
                  <a:t>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in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dirty="0" smtClean="0"/>
                  <a:t> first variables selected by sensitivity: 2 test cases</a:t>
                </a:r>
              </a:p>
              <a:p>
                <a:r>
                  <a:rPr lang="en-US" sz="2700" dirty="0" smtClean="0"/>
                  <a:t>Remaining variables: 1 test case</a:t>
                </a:r>
              </a:p>
              <a:p>
                <a:r>
                  <a:rPr lang="en-US" sz="2700" dirty="0" smtClean="0"/>
                  <a:t>Total number of test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700" dirty="0" smtClean="0"/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=10</a:t>
                </a:r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=15</a:t>
                </a:r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=20</a:t>
                </a:r>
              </a:p>
              <a:p>
                <a:r>
                  <a:rPr lang="en-US" sz="2700" dirty="0" smtClean="0"/>
                  <a:t>Preprocessing time: Significantly high if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 smtClean="0"/>
                  <a:t>is small.</a:t>
                </a: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1613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/>
              <a:t>Reuse the polynomial constraints information: AST, variables set.</a:t>
            </a:r>
          </a:p>
          <a:p>
            <a:r>
              <a:rPr lang="en-US" sz="2200" dirty="0" smtClean="0"/>
              <a:t>Reuse the intervals information.</a:t>
            </a:r>
          </a:p>
          <a:p>
            <a:r>
              <a:rPr lang="en-US" sz="2200" dirty="0" smtClean="0"/>
              <a:t>Optimized the filtering intervals process.</a:t>
            </a:r>
          </a:p>
          <a:p>
            <a:r>
              <a:rPr lang="en-US" sz="2200" dirty="0" smtClean="0"/>
              <a:t>Testing experiments</a:t>
            </a:r>
          </a:p>
          <a:p>
            <a:pPr lvl="1"/>
            <a:r>
              <a:rPr lang="en-US" sz="1900" dirty="0"/>
              <a:t>m</a:t>
            </a:r>
            <a:r>
              <a:rPr lang="en-US" sz="1900" dirty="0" smtClean="0"/>
              <a:t>=10:</a:t>
            </a:r>
          </a:p>
          <a:p>
            <a:pPr lvl="1"/>
            <a:r>
              <a:rPr lang="en-US" sz="1900" dirty="0" smtClean="0"/>
              <a:t>m=15:</a:t>
            </a:r>
          </a:p>
          <a:p>
            <a:pPr lvl="1"/>
            <a:r>
              <a:rPr lang="en-US" sz="1900" dirty="0" smtClean="0"/>
              <a:t>m=20:</a:t>
            </a:r>
          </a:p>
          <a:p>
            <a:r>
              <a:rPr lang="en-US" sz="2200" dirty="0" smtClean="0"/>
              <a:t>Not much improvements in solved problems</a:t>
            </a:r>
          </a:p>
          <a:p>
            <a:r>
              <a:rPr lang="en-US" sz="2200" dirty="0" smtClean="0"/>
              <a:t>More balance between testing time, IA time, </a:t>
            </a:r>
            <a:r>
              <a:rPr lang="en-US" sz="2200" dirty="0" err="1" smtClean="0"/>
              <a:t>miniSAT</a:t>
            </a:r>
            <a:r>
              <a:rPr lang="en-US" sz="2200" dirty="0" smtClean="0"/>
              <a:t> time.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39" y="402752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87" y="443780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35" y="4859347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Experiments:</a:t>
                </a:r>
              </a:p>
              <a:p>
                <a:pPr lvl="1"/>
                <a:r>
                  <a:rPr lang="en-US" sz="2000" dirty="0" smtClean="0"/>
                  <a:t>All variables: solved 43 problems in </a:t>
                </a:r>
                <a:r>
                  <a:rPr lang="en-US" sz="2000" dirty="0" err="1" smtClean="0"/>
                  <a:t>Zankl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 variable: 50</a:t>
                </a:r>
              </a:p>
              <a:p>
                <a:pPr lvl="1"/>
                <a:r>
                  <a:rPr lang="en-US" sz="2000" dirty="0" smtClean="0"/>
                  <a:t>2 variables: 47</a:t>
                </a:r>
              </a:p>
              <a:p>
                <a:pPr lvl="1"/>
                <a:r>
                  <a:rPr lang="en-US" sz="2000" dirty="0" smtClean="0"/>
                  <a:t>3 variables: 45</a:t>
                </a:r>
              </a:p>
              <a:p>
                <a:pPr lvl="1"/>
                <a:r>
                  <a:rPr lang="en-US" sz="2000" dirty="0" smtClean="0"/>
                  <a:t>4 variables: 46</a:t>
                </a:r>
              </a:p>
              <a:p>
                <a:pPr lvl="1"/>
                <a:r>
                  <a:rPr lang="en-US" sz="2000" dirty="0" smtClean="0"/>
                  <a:t>Preprocessing time: High.</a:t>
                </a:r>
              </a:p>
              <a:p>
                <a:pPr lvl="1"/>
                <a:r>
                  <a:rPr lang="en-US" sz="2000" dirty="0"/>
                  <a:t>Wrong </a:t>
                </a:r>
                <a:r>
                  <a:rPr lang="en-US" sz="2000" dirty="0" smtClean="0"/>
                  <a:t>implementation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1737" b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51582" y="616794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Suggest new idea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sz="3100" dirty="0" smtClean="0"/>
                  <a:t>Example: </a:t>
                </a:r>
                <a:r>
                  <a:rPr lang="en-US" sz="3100" i="1" dirty="0">
                    <a:latin typeface="Cambria Math" panose="02040503050406030204" pitchFamily="18" charset="0"/>
                  </a:rPr>
                  <a:t/>
                </a:r>
                <a:br>
                  <a:rPr lang="en-US" sz="31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8" t="-4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Theory of array.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: Array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: Integers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value of array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at index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𝑤𝑟𝑖𝑡𝑒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Return an array</a:t>
                </a:r>
              </a:p>
              <a:p>
                <a:pPr lvl="1"/>
                <a:r>
                  <a:rPr lang="en-US" sz="1800" dirty="0" smtClean="0"/>
                  <a:t>Equal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/>
                  <a:t>, except:</a:t>
                </a:r>
              </a:p>
              <a:p>
                <a:pPr lvl="1"/>
                <a:r>
                  <a:rPr lang="en-US" sz="1800" dirty="0" smtClean="0"/>
                  <a:t>Possibly at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which maps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+ 2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Unsatisﬁable</a:t>
                </a:r>
                <a:r>
                  <a:rPr lang="en-US" sz="2000" dirty="0">
                    <a:sym typeface="Wingdings" panose="05000000000000000000" pitchFamily="2" charset="2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 t="-806" b="-1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selection </a:t>
            </a:r>
            <a:r>
              <a:rPr lang="en-US" dirty="0" smtClean="0"/>
              <a:t>– SAT directed.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: Sat length is 7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sz="2400" dirty="0" smtClean="0"/>
                  <a:t> is forced to be selected in the next iteration.</a:t>
                </a:r>
              </a:p>
              <a:p>
                <a:r>
                  <a:rPr lang="en-US" sz="2800" dirty="0" smtClean="0"/>
                  <a:t>Experiments: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48768" y="216246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up to </a:t>
            </a:r>
            <a:r>
              <a:rPr lang="en-US" sz="2400" dirty="0" err="1"/>
              <a:t>MiniSAT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18216" y="3301637"/>
                <a:ext cx="2167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=&gt;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−2, 9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6" y="3301637"/>
                <a:ext cx="21670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07" t="-10667" r="-309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85284" y="3314164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Sat length is 9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015" y="1583139"/>
                <a:ext cx="10071597" cy="48995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Sat length of one constraint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Currently, balanced decomposition.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 smtClean="0"/>
                  <a:t> &gt;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is selected for decomposition</a:t>
                </a:r>
              </a:p>
              <a:p>
                <a:pPr lvl="1"/>
                <a:r>
                  <a:rPr lang="en-US" sz="2400" dirty="0" smtClean="0"/>
                  <a:t>Balance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015" y="1583139"/>
                <a:ext cx="10071597" cy="4899547"/>
              </a:xfrm>
              <a:blipFill rotWithShape="0">
                <a:blip r:embed="rId2"/>
                <a:stretch>
                  <a:fillRect l="-969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25887" y="1959016"/>
            <a:ext cx="7899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=&gt; sum of sat lengths of all unknown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7169" y="3345863"/>
                <a:ext cx="18492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69" y="3345863"/>
                <a:ext cx="1849289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9859" r="-3630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7169" y="3824511"/>
                <a:ext cx="18585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69" y="3824511"/>
                <a:ext cx="1858522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8451" r="-3618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718" y="4265565"/>
                <a:ext cx="13410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−2, 6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18" y="4265565"/>
                <a:ext cx="134107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4209" y="1719617"/>
                <a:ext cx="9730403" cy="49541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Unbalanced decomposition using variables sensitivity.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800" dirty="0"/>
                  <a:t> &gt;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1.9, 2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800" dirty="0"/>
                  <a:t> =&gt;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1.8,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0,1.9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800" dirty="0" smtClean="0"/>
                  <a:t> =&gt;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−1.9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5.85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209" y="1719617"/>
                <a:ext cx="9730403" cy="4954138"/>
              </a:xfrm>
              <a:blipFill rotWithShape="0">
                <a:blip r:embed="rId2"/>
                <a:stretch>
                  <a:fillRect l="-1441" t="-1599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bounds.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015" y="1501254"/>
                <a:ext cx="10075310" cy="513155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Given constraints:</a:t>
                </a:r>
              </a:p>
              <a:p>
                <a:pPr lvl="1"/>
                <a:r>
                  <a:rPr lang="en-US" sz="2800" dirty="0" smtClean="0"/>
                  <a:t>Check sat with bounds [-10, 10].</a:t>
                </a:r>
              </a:p>
              <a:p>
                <a:pPr lvl="1"/>
                <a:r>
                  <a:rPr lang="en-US" sz="2800" dirty="0" smtClean="0"/>
                  <a:t>If UNSAT, check with [-</a:t>
                </a:r>
                <a:r>
                  <a:rPr lang="en-US" sz="2800" dirty="0" err="1" smtClean="0"/>
                  <a:t>inf</a:t>
                </a:r>
                <a:r>
                  <a:rPr lang="en-US" sz="2800" dirty="0" smtClean="0"/>
                  <a:t>, </a:t>
                </a:r>
                <a:r>
                  <a:rPr lang="en-US" sz="2800" dirty="0" err="1" smtClean="0"/>
                  <a:t>inf</a:t>
                </a:r>
                <a:r>
                  <a:rPr lang="en-US" sz="2800" dirty="0" smtClean="0"/>
                  <a:t>]</a:t>
                </a:r>
              </a:p>
              <a:p>
                <a:r>
                  <a:rPr lang="en-US" sz="3200" dirty="0" smtClean="0"/>
                  <a:t>Problems of Infinity:</a:t>
                </a:r>
              </a:p>
              <a:p>
                <a:pPr lvl="1"/>
                <a:r>
                  <a:rPr lang="en-US" sz="2800" dirty="0" smtClean="0"/>
                  <a:t>Only CI can be applied.</a:t>
                </a:r>
              </a:p>
              <a:p>
                <a:pPr lvl="1"/>
                <a:r>
                  <a:rPr lang="en-US" sz="2800" dirty="0" smtClean="0"/>
                  <a:t>UNSAT core: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400" dirty="0" smtClean="0"/>
                  <a:t> is UNSAT core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</a:t>
                </a:r>
              </a:p>
              <a:p>
                <a:pPr lvl="2"/>
                <a:r>
                  <a:rPr lang="en-US" sz="2400" dirty="0" smtClean="0">
                    <a:sym typeface="Wingdings" panose="05000000000000000000" pitchFamily="2" charset="2"/>
                  </a:rPr>
                  <a:t>Decomposition.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015" y="1501254"/>
                <a:ext cx="10075310" cy="5131558"/>
              </a:xfrm>
              <a:blipFill rotWithShape="0">
                <a:blip r:embed="rId2"/>
                <a:stretch>
                  <a:fillRect l="-1391" t="-1544" b="-7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3445" y="5729438"/>
                <a:ext cx="3611823" cy="1306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≥0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45" y="5729438"/>
                <a:ext cx="3611823" cy="1306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Not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 operators for constraints</a:t>
            </a:r>
          </a:p>
          <a:p>
            <a:pPr lvl="1"/>
            <a:r>
              <a:rPr lang="en-US" sz="2800" dirty="0" smtClean="0"/>
              <a:t>Parsing</a:t>
            </a:r>
          </a:p>
          <a:p>
            <a:pPr lvl="1"/>
            <a:r>
              <a:rPr lang="en-US" sz="2800" dirty="0" smtClean="0"/>
              <a:t>Convert to CNF</a:t>
            </a:r>
          </a:p>
          <a:p>
            <a:pPr lvl="1"/>
            <a:r>
              <a:rPr lang="en-US" sz="2800" dirty="0" smtClean="0"/>
              <a:t>Add to </a:t>
            </a:r>
            <a:r>
              <a:rPr lang="en-US" sz="2800" dirty="0" err="1" smtClean="0"/>
              <a:t>miniSAT</a:t>
            </a:r>
            <a:endParaRPr lang="en-US" sz="2800" dirty="0" smtClean="0"/>
          </a:p>
          <a:p>
            <a:pPr lvl="1"/>
            <a:r>
              <a:rPr lang="en-US" sz="2800" dirty="0" smtClean="0"/>
              <a:t>To be done: UNSAT core, UNKNOWN learnt clauses, decomposition clauses.</a:t>
            </a:r>
          </a:p>
          <a:p>
            <a:r>
              <a:rPr lang="en-US" sz="3200" dirty="0" smtClean="0"/>
              <a:t>Not: Easy, to be done.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7" y="1905000"/>
            <a:ext cx="8507361" cy="44002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Intermediate theorem</a:t>
            </a:r>
          </a:p>
          <a:p>
            <a:r>
              <a:rPr lang="en-US" sz="3200" dirty="0" smtClean="0"/>
              <a:t>Multiple equalities:</a:t>
            </a:r>
          </a:p>
          <a:p>
            <a:pPr lvl="1"/>
            <a:r>
              <a:rPr lang="en-US" sz="3200" dirty="0" smtClean="0"/>
              <a:t>Partially done.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Reduce.</a:t>
            </a:r>
          </a:p>
          <a:p>
            <a:r>
              <a:rPr lang="en-US" sz="2800" dirty="0" smtClean="0"/>
              <a:t>Performance: exponential complexity.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175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256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4738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8345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0780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920223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30340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0145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54485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2399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7066565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768976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7032989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40636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4738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920223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10391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90221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20299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910217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919427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99461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2419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950220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3207503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950220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3114941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950220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986027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32451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71572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932539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43773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Logical formulas: describe the program states and transformations.</a:t>
            </a:r>
          </a:p>
          <a:p>
            <a:r>
              <a:rPr lang="en-US" sz="2400" dirty="0" smtClean="0"/>
              <a:t>Test–case generation</a:t>
            </a:r>
          </a:p>
          <a:p>
            <a:r>
              <a:rPr lang="en-US" sz="2400" dirty="0" smtClean="0"/>
              <a:t>Model checking.</a:t>
            </a:r>
          </a:p>
          <a:p>
            <a:r>
              <a:rPr lang="en-US" sz="2400" dirty="0" smtClean="0"/>
              <a:t>Program verification.</a:t>
            </a:r>
          </a:p>
          <a:p>
            <a:r>
              <a:rPr lang="en-US" sz="2400" dirty="0" smtClean="0"/>
              <a:t>Others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560" y="1772816"/>
            <a:ext cx="8136904" cy="4032448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5640" y="2996952"/>
            <a:ext cx="2016224" cy="9361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7049342" y="3013823"/>
            <a:ext cx="2752385" cy="919233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3863752" y="1052736"/>
            <a:ext cx="0" cy="19442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3863752" y="3933056"/>
            <a:ext cx="0" cy="225208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4816" y="400095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871864" y="3465004"/>
            <a:ext cx="2177478" cy="8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4068" y="30956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05385" y="617445"/>
                <a:ext cx="9397253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5" y="617445"/>
                <a:ext cx="9397253" cy="461729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8857" y="3012178"/>
                <a:ext cx="897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4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57" y="3012178"/>
                <a:ext cx="897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896201" y="41856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/>
          <p:cNvCxnSpPr>
            <a:endCxn id="6" idx="1"/>
          </p:cNvCxnSpPr>
          <p:nvPr/>
        </p:nvCxnSpPr>
        <p:spPr>
          <a:xfrm rot="10800000">
            <a:off x="2855640" y="3465004"/>
            <a:ext cx="5616624" cy="468052"/>
          </a:xfrm>
          <a:prstGeom prst="bentConnector5">
            <a:avLst>
              <a:gd name="adj1" fmla="val -106"/>
              <a:gd name="adj2" fmla="val -158631"/>
              <a:gd name="adj3" fmla="val 106761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63952" y="4785696"/>
                <a:ext cx="2811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 smtClean="0">
                    <a:solidFill>
                      <a:srgbClr val="C00000"/>
                    </a:solidFill>
                  </a:rPr>
                  <a:t>add clause: </a:t>
                </a:r>
                <a14:m>
                  <m:oMath xmlns:m="http://schemas.openxmlformats.org/officeDocument/2006/math">
                    <m:r>
                      <a:rPr lang="da-DK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785696"/>
                <a:ext cx="28116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 flipH="1">
            <a:off x="8796669" y="5954307"/>
            <a:ext cx="170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SMT Solver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3697" y="6273316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UNSAT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13" idx="1"/>
          </p:cNvCxnSpPr>
          <p:nvPr/>
        </p:nvCxnSpPr>
        <p:spPr>
          <a:xfrm>
            <a:off x="9801727" y="3473440"/>
            <a:ext cx="1059957" cy="4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61684" y="3243010"/>
            <a:ext cx="121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48394" y="537080"/>
            <a:ext cx="123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/>
              <a:t>Formula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727981" y="310414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6425" y="2669606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42564" y="263605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 solver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55640" y="3130788"/>
                <a:ext cx="1995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36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30788"/>
                <a:ext cx="199560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155316" y="2961013"/>
                <a:ext cx="251280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(3)≠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16" y="2961013"/>
                <a:ext cx="2512803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58593" y="2988204"/>
                <a:ext cx="1995602" cy="95410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¬(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93" y="2988204"/>
                <a:ext cx="1995602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TextBox 2047"/>
          <p:cNvSpPr txBox="1"/>
          <p:nvPr/>
        </p:nvSpPr>
        <p:spPr>
          <a:xfrm>
            <a:off x="5988633" y="4641652"/>
            <a:ext cx="196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Learn clauses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31" grpId="0"/>
      <p:bldP spid="18" grpId="0"/>
      <p:bldP spid="32" grpId="0"/>
      <p:bldP spid="58" grpId="0"/>
      <p:bldP spid="5" grpId="0"/>
      <p:bldP spid="5" grpId="1"/>
      <p:bldP spid="13" grpId="0"/>
      <p:bldP spid="40" grpId="0"/>
      <p:bldP spid="42" grpId="0"/>
      <p:bldP spid="59" grpId="1"/>
      <p:bldP spid="59" grpId="2"/>
      <p:bldP spid="60" grpId="0"/>
      <p:bldP spid="76" grpId="0" animBg="1"/>
      <p:bldP spid="20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510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5108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non-linear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Polynomial constraints solving</a:t>
                </a:r>
              </a:p>
              <a:p>
                <a:r>
                  <a:rPr lang="en-US" sz="2000" dirty="0" smtClean="0"/>
                  <a:t>Automatic termination proving: </a:t>
                </a:r>
              </a:p>
              <a:p>
                <a:pPr lvl="1"/>
                <a:r>
                  <a:rPr lang="en-US" sz="1800" dirty="0"/>
                  <a:t>E</a:t>
                </a:r>
                <a:r>
                  <a:rPr lang="en-US" sz="1800" dirty="0" smtClean="0"/>
                  <a:t>ach function symbol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1800" dirty="0" smtClean="0"/>
                  <a:t>polynomial.</a:t>
                </a:r>
              </a:p>
              <a:p>
                <a:pPr lvl="1"/>
                <a:r>
                  <a:rPr lang="en-US" sz="1800" dirty="0" smtClean="0"/>
                  <a:t>Coefficients: Unknowns</a:t>
                </a:r>
              </a:p>
              <a:p>
                <a:pPr lvl="1"/>
                <a:r>
                  <a:rPr lang="en-US" sz="1800" dirty="0" smtClean="0"/>
                  <a:t>Constraints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lvl="2"/>
                <a:r>
                  <a:rPr lang="en-US" sz="1600" dirty="0" smtClean="0"/>
                  <a:t>Interpreting functions are monotonic.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 smtClean="0"/>
                  <a:t> satisfies the sub-term property on interpreting functions.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dirty="0" smtClean="0"/>
              </a:p>
              <a:p>
                <a:pPr lvl="2"/>
                <a:r>
                  <a:rPr lang="en-US" sz="1600" dirty="0" smtClean="0"/>
                  <a:t>Constraints are true for all values of all variables =&gt; establish constraints over coefficients. </a:t>
                </a:r>
              </a:p>
              <a:p>
                <a:pPr lvl="2"/>
                <a:r>
                  <a:rPr lang="en-US" sz="1600" dirty="0" smtClean="0"/>
                  <a:t>If SAT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 termination.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2" t="-806" b="-1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3732</TotalTime>
  <Words>1270</Words>
  <Application>Microsoft Office PowerPoint</Application>
  <PresentationFormat>Widescreen</PresentationFormat>
  <Paragraphs>511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 – an SMT solver for Polynomial constraints</vt:lpstr>
      <vt:lpstr>raSAT – an SMT solver for Polynomial constraints</vt:lpstr>
      <vt:lpstr>Satisfiability Modulo Theories (SMT)</vt:lpstr>
      <vt:lpstr>Example:  b + 2 = c ∧ f(read(write(a, b, 3), c - 2))≠f(c - b + 1) </vt:lpstr>
      <vt:lpstr>Back ground theories</vt:lpstr>
      <vt:lpstr>Why SMT?</vt:lpstr>
      <vt:lpstr>PowerPoint Presentation</vt:lpstr>
      <vt:lpstr>Theory of non-linear arithmetic</vt:lpstr>
      <vt:lpstr>Theory of non-linear arithmetic</vt:lpstr>
      <vt:lpstr>Theory of non-linear arithmetic</vt:lpstr>
      <vt:lpstr>Why Polynomials over Reals?</vt:lpstr>
      <vt:lpstr>raSAT</vt:lpstr>
      <vt:lpstr>PowerPoint Presentation</vt:lpstr>
      <vt:lpstr>Interval Arithmetic (IA)</vt:lpstr>
      <vt:lpstr>IAs: Classical Interval vs Affine Interval</vt:lpstr>
      <vt:lpstr>IAs: Classical Interval vs Affine Interval</vt:lpstr>
      <vt:lpstr>PowerPoint Presentation</vt:lpstr>
      <vt:lpstr>Consistency testing</vt:lpstr>
      <vt:lpstr>PowerPoint Presentation</vt:lpstr>
      <vt:lpstr>Refinement</vt:lpstr>
      <vt:lpstr>PowerPoint Presentation</vt:lpstr>
      <vt:lpstr>Clauses of Refinement</vt:lpstr>
      <vt:lpstr>PowerPoint Presentation</vt:lpstr>
      <vt:lpstr>UNSAT core (US core)</vt:lpstr>
      <vt:lpstr>PowerPoint Presentation</vt:lpstr>
      <vt:lpstr>Testing strategy</vt:lpstr>
      <vt:lpstr>Refinement strategy</vt:lpstr>
      <vt:lpstr>PowerPoint Presentation</vt:lpstr>
      <vt:lpstr>Is raSAT sound?</vt:lpstr>
      <vt:lpstr>iRRAM</vt:lpstr>
      <vt:lpstr>iRRAM – UNSAT verification</vt:lpstr>
      <vt:lpstr>Running statistics</vt:lpstr>
      <vt:lpstr>AF2 + CI</vt:lpstr>
      <vt:lpstr>UNSAT core</vt:lpstr>
      <vt:lpstr>Testing</vt:lpstr>
      <vt:lpstr>Sensitivity</vt:lpstr>
      <vt:lpstr>Sensitivity in testing</vt:lpstr>
      <vt:lpstr>Preprocessing</vt:lpstr>
      <vt:lpstr>Decomposition</vt:lpstr>
      <vt:lpstr>Box selection – SAT directed.</vt:lpstr>
      <vt:lpstr>Other ideas</vt:lpstr>
      <vt:lpstr>Unbalanced decomposition</vt:lpstr>
      <vt:lpstr>Infinite bounds.</vt:lpstr>
      <vt:lpstr>Or, Not operators</vt:lpstr>
      <vt:lpstr>Equality extension</vt:lpstr>
      <vt:lpstr>Equality extension</vt:lpstr>
      <vt:lpstr>Equality extension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701</cp:revision>
  <dcterms:created xsi:type="dcterms:W3CDTF">2014-04-21T06:38:43Z</dcterms:created>
  <dcterms:modified xsi:type="dcterms:W3CDTF">2014-08-20T15:41:42Z</dcterms:modified>
</cp:coreProperties>
</file>