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6"/>
  </p:notesMasterIdLst>
  <p:sldIdLst>
    <p:sldId id="256" r:id="rId2"/>
    <p:sldId id="257" r:id="rId3"/>
    <p:sldId id="314" r:id="rId4"/>
    <p:sldId id="258" r:id="rId5"/>
    <p:sldId id="260" r:id="rId6"/>
    <p:sldId id="263" r:id="rId7"/>
    <p:sldId id="264" r:id="rId8"/>
    <p:sldId id="270" r:id="rId9"/>
    <p:sldId id="300" r:id="rId10"/>
    <p:sldId id="335" r:id="rId11"/>
    <p:sldId id="334" r:id="rId12"/>
    <p:sldId id="315" r:id="rId13"/>
    <p:sldId id="332" r:id="rId14"/>
    <p:sldId id="302" r:id="rId15"/>
    <p:sldId id="287" r:id="rId16"/>
    <p:sldId id="317" r:id="rId17"/>
    <p:sldId id="289" r:id="rId18"/>
    <p:sldId id="333" r:id="rId19"/>
    <p:sldId id="337" r:id="rId20"/>
    <p:sldId id="303" r:id="rId21"/>
    <p:sldId id="305" r:id="rId22"/>
    <p:sldId id="338" r:id="rId23"/>
    <p:sldId id="291" r:id="rId24"/>
    <p:sldId id="293" r:id="rId25"/>
    <p:sldId id="319" r:id="rId26"/>
    <p:sldId id="321" r:id="rId27"/>
    <p:sldId id="294" r:id="rId28"/>
    <p:sldId id="323" r:id="rId29"/>
    <p:sldId id="336" r:id="rId30"/>
    <p:sldId id="320" r:id="rId31"/>
    <p:sldId id="322" r:id="rId32"/>
    <p:sldId id="328" r:id="rId33"/>
    <p:sldId id="329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>
        <p:scale>
          <a:sx n="75" d="100"/>
          <a:sy n="75" d="100"/>
        </p:scale>
        <p:origin x="5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7.xml"/><Relationship Id="rId16" Type="http://schemas.openxmlformats.org/officeDocument/2006/relationships/image" Target="../media/image18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17.png"/><Relationship Id="rId10" Type="http://schemas.openxmlformats.org/officeDocument/2006/relationships/tags" Target="../tags/tag15.xml"/><Relationship Id="rId19" Type="http://schemas.openxmlformats.org/officeDocument/2006/relationships/image" Target="../media/image21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8.png"/><Relationship Id="rId5" Type="http://schemas.openxmlformats.org/officeDocument/2006/relationships/tags" Target="../tags/tag23.xml"/><Relationship Id="rId10" Type="http://schemas.openxmlformats.org/officeDocument/2006/relationships/image" Target="../media/image27.png"/><Relationship Id="rId4" Type="http://schemas.openxmlformats.org/officeDocument/2006/relationships/tags" Target="../tags/tag22.xml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200" dirty="0" smtClean="0"/>
              <a:t>Improve the efficiency of </a:t>
            </a:r>
            <a:r>
              <a:rPr lang="en-US" sz="2200" dirty="0" err="1" smtClean="0"/>
              <a:t>raSAT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Extend it to handle equality.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SAT, UNSAT results verification.</a:t>
            </a:r>
          </a:p>
          <a:p>
            <a:pPr marL="857250" lvl="1" indent="-457200"/>
            <a:r>
              <a:rPr lang="en-US" sz="2400" dirty="0" smtClean="0"/>
              <a:t>Round-off</a:t>
            </a:r>
            <a:r>
              <a:rPr lang="en-US" sz="2400" dirty="0"/>
              <a:t>, overflow errors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UNSAT core. </a:t>
            </a:r>
          </a:p>
          <a:p>
            <a:pPr marL="857250" lvl="1" indent="-457200"/>
            <a:r>
              <a:rPr lang="en-US" sz="2400" dirty="0" smtClean="0"/>
              <a:t>Running time: high, often causes timeout.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Testing phase. </a:t>
            </a:r>
            <a:endParaRPr lang="en-US" sz="2400" dirty="0" smtClean="0"/>
          </a:p>
          <a:p>
            <a:pPr marL="857250" lvl="1" indent="-457200"/>
            <a:r>
              <a:rPr lang="en-US" sz="2200" dirty="0" smtClean="0"/>
              <a:t>Testing </a:t>
            </a:r>
            <a:r>
              <a:rPr lang="en-US" sz="2200" dirty="0" smtClean="0"/>
              <a:t>consumes time and memory</a:t>
            </a:r>
            <a:r>
              <a:rPr lang="en-US" sz="2200" dirty="0" smtClean="0"/>
              <a:t>.</a:t>
            </a:r>
          </a:p>
          <a:p>
            <a:pPr marL="857250" lvl="1" indent="-457200"/>
            <a:r>
              <a:rPr lang="en-US" sz="2200" dirty="0" smtClean="0"/>
              <a:t>   </a:t>
            </a:r>
            <a:r>
              <a:rPr lang="en-US" sz="2200" dirty="0"/>
              <a:t>variables </a:t>
            </a:r>
            <a:r>
              <a:rPr lang="en-US" sz="2200" dirty="0">
                <a:sym typeface="Wingdings" panose="05000000000000000000" pitchFamily="2" charset="2"/>
              </a:rPr>
              <a:t>       test cases.</a:t>
            </a:r>
            <a:endParaRPr lang="en-US" sz="2200" dirty="0" smtClean="0"/>
          </a:p>
          <a:p>
            <a:pPr lvl="2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73" y="5154412"/>
            <a:ext cx="289560" cy="211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74" y="5226802"/>
            <a:ext cx="160020" cy="1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Decomposition phase.</a:t>
                </a:r>
              </a:p>
              <a:p>
                <a:pPr lvl="1"/>
                <a:r>
                  <a:rPr lang="en-US" sz="2400" dirty="0"/>
                  <a:t>All variables in Test-UNSAT constraint are decomposed.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combinations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400" dirty="0"/>
                  <a:t> two intervals.</a:t>
                </a:r>
              </a:p>
              <a:p>
                <a:pPr lvl="2"/>
                <a:r>
                  <a:rPr lang="en-US" sz="2400" dirty="0" smtClean="0"/>
                  <a:t>Which interval to be selected first is up to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We would have criteria to evaluate decomposed intervals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decide which one to be selected next.</a:t>
                </a:r>
                <a:endParaRPr lang="en-US" sz="2400" dirty="0" smtClean="0"/>
              </a:p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Equality </a:t>
                </a:r>
                <a:r>
                  <a:rPr lang="en-US" sz="2400" dirty="0"/>
                  <a:t>handling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Using the intermediate value theorem.</a:t>
                </a:r>
              </a:p>
              <a:p>
                <a:pPr lvl="1"/>
                <a:r>
                  <a:rPr lang="en-US" sz="2400" dirty="0" smtClean="0"/>
                  <a:t>Using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basis.</a:t>
                </a:r>
                <a:endParaRPr lang="vi-VN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  <a:blipFill rotWithShape="0">
                <a:blip r:embed="rId2"/>
                <a:stretch>
                  <a:fillRect l="-840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/>
              <a:t>Integrated </a:t>
            </a:r>
            <a:r>
              <a:rPr lang="en-US" sz="2800" dirty="0" err="1"/>
              <a:t>iRRAM</a:t>
            </a:r>
            <a:r>
              <a:rPr lang="en-US" sz="2800" dirty="0"/>
              <a:t> </a:t>
            </a:r>
            <a:r>
              <a:rPr lang="en-US" sz="2800" dirty="0" smtClean="0"/>
              <a:t>into </a:t>
            </a:r>
            <a:r>
              <a:rPr lang="en-US" sz="2800" dirty="0" err="1"/>
              <a:t>raSAT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FF0000"/>
                </a:solidFill>
              </a:rPr>
              <a:t>SAT verification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Experiments:</a:t>
            </a:r>
            <a:endParaRPr lang="en-US" sz="2800" dirty="0" smtClean="0"/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core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2133600"/>
            <a:ext cx="104775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UNSAT </a:t>
            </a:r>
            <a:r>
              <a:rPr lang="en-US" sz="2800" dirty="0" smtClean="0"/>
              <a:t>core prevents some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combination of intervals to be selected in the future.</a:t>
            </a:r>
          </a:p>
          <a:p>
            <a:pPr lvl="1"/>
            <a:r>
              <a:rPr lang="en-US" sz="2800" dirty="0" smtClean="0"/>
              <a:t>Subset of constraints: idea of previous work, not yet done.</a:t>
            </a:r>
          </a:p>
          <a:p>
            <a:pPr lvl="1"/>
            <a:r>
              <a:rPr lang="en-US" sz="2800" dirty="0" smtClean="0"/>
              <a:t>Sub-polynomial</a:t>
            </a:r>
            <a:r>
              <a:rPr lang="en-US" sz="2800" dirty="0" smtClean="0"/>
              <a:t>: </a:t>
            </a:r>
            <a:r>
              <a:rPr lang="en-US" sz="2800" dirty="0"/>
              <a:t>Done in previous work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Subset of variables: new idea, implemented in </a:t>
            </a:r>
            <a:r>
              <a:rPr lang="en-US" sz="2800" dirty="0" err="1" smtClean="0"/>
              <a:t>raSAT</a:t>
            </a:r>
            <a:r>
              <a:rPr lang="en-US" sz="2800" dirty="0" smtClean="0"/>
              <a:t>.</a:t>
            </a:r>
            <a:endParaRPr lang="en-US" sz="1800" dirty="0"/>
          </a:p>
          <a:p>
            <a:pPr lvl="2"/>
            <a:r>
              <a:rPr lang="en-US" sz="2800" dirty="0" smtClean="0"/>
              <a:t>Showed good results when variables are bounded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600" dirty="0" smtClean="0"/>
              <a:t>Future: UNSAT core with infinity bounds.</a:t>
            </a:r>
            <a:endParaRPr lang="en-US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Testing phase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32586"/>
            <a:ext cx="10077123" cy="5048518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Testing time is quite high, memory consuming: </a:t>
            </a:r>
          </a:p>
          <a:p>
            <a:pPr marL="457200" lvl="1" indent="0">
              <a:buNone/>
            </a:pPr>
            <a:r>
              <a:rPr lang="en-US" sz="2800" dirty="0" smtClean="0"/>
              <a:t>Limit test cases to a fixed </a:t>
            </a:r>
            <a:r>
              <a:rPr lang="en-US" sz="2800" dirty="0" smtClean="0"/>
              <a:t>number.</a:t>
            </a:r>
            <a:endParaRPr lang="en-US" sz="2800" dirty="0" smtClean="0"/>
          </a:p>
          <a:p>
            <a:pPr lvl="1"/>
            <a:r>
              <a:rPr lang="en-US" sz="2800" dirty="0" smtClean="0"/>
              <a:t>More important variables: 2 test-cases: Sensitivity provided by AF2.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Other variables: 1 test case.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800" dirty="0" smtClean="0"/>
              <a:t>Testing experiments</a:t>
            </a:r>
          </a:p>
          <a:p>
            <a:pPr lvl="1"/>
            <a:r>
              <a:rPr lang="en-US" sz="2600" dirty="0" smtClean="0"/>
              <a:t>Tested on </a:t>
            </a:r>
            <a:r>
              <a:rPr lang="en-US" sz="2600" dirty="0" err="1" smtClean="0"/>
              <a:t>Zankl</a:t>
            </a:r>
            <a:r>
              <a:rPr lang="en-US" sz="2600" dirty="0" smtClean="0"/>
              <a:t> family: 166 problems generated from termination problems.</a:t>
            </a:r>
          </a:p>
          <a:p>
            <a:pPr lvl="1"/>
            <a:r>
              <a:rPr lang="en-US" sz="2600" dirty="0" smtClean="0"/>
              <a:t>m: the number of variables to generate 2 test cases.</a:t>
            </a:r>
          </a:p>
          <a:p>
            <a:pPr lvl="1"/>
            <a:r>
              <a:rPr lang="en-US" sz="2400" dirty="0" smtClean="0"/>
              <a:t>m=10:</a:t>
            </a:r>
          </a:p>
          <a:p>
            <a:pPr lvl="1"/>
            <a:r>
              <a:rPr lang="en-US" sz="2400" dirty="0" smtClean="0"/>
              <a:t>m=15:</a:t>
            </a:r>
          </a:p>
          <a:p>
            <a:pPr lvl="1"/>
            <a:r>
              <a:rPr lang="en-US" sz="2400" dirty="0" smtClean="0"/>
              <a:t>m=20:</a:t>
            </a:r>
          </a:p>
          <a:p>
            <a:r>
              <a:rPr lang="en-US" sz="2800" dirty="0" smtClean="0"/>
              <a:t>Not much improvements in solved problems</a:t>
            </a:r>
          </a:p>
          <a:p>
            <a:r>
              <a:rPr lang="en-US" sz="2800" dirty="0" smtClean="0"/>
              <a:t>More balance between testing time, IA time, </a:t>
            </a:r>
            <a:r>
              <a:rPr lang="en-US" sz="2800" dirty="0" err="1" smtClean="0"/>
              <a:t>miniSAT</a:t>
            </a:r>
            <a:r>
              <a:rPr lang="en-US" sz="2800" dirty="0" smtClean="0"/>
              <a:t> time.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9838" y="3921015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 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9838" y="4376814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 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9838" y="483847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46 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Future:</a:t>
            </a:r>
          </a:p>
          <a:p>
            <a:r>
              <a:rPr lang="en-US" sz="2800" dirty="0" smtClean="0"/>
              <a:t>Test with the condition that</a:t>
            </a:r>
          </a:p>
          <a:p>
            <a:r>
              <a:rPr lang="en-US" sz="2800" dirty="0" smtClean="0"/>
              <a:t> Use Sturm sequence to guide test generation:</a:t>
            </a:r>
          </a:p>
          <a:p>
            <a:pPr lvl="1"/>
            <a:r>
              <a:rPr lang="en-US" sz="2600" dirty="0" smtClean="0"/>
              <a:t>Sturm sequence is used to determines the number of roots of polynomial over an interval</a:t>
            </a:r>
            <a:endParaRPr lang="en-US" sz="2600" dirty="0"/>
          </a:p>
          <a:p>
            <a:pPr lvl="1"/>
            <a:r>
              <a:rPr lang="en-US" sz="2600" dirty="0" smtClean="0"/>
              <a:t>Find witnesses (as intervals) of sign changes and generate test case for each part in which sign of polynomial does not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2806700"/>
            <a:ext cx="3108960" cy="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without threshold </a:t>
                </a:r>
                <a:r>
                  <a:rPr lang="en-US" sz="2400" dirty="0" smtClean="0"/>
                  <a:t>for intervals:</a:t>
                </a:r>
              </a:p>
              <a:p>
                <a:pPr lvl="1"/>
                <a:r>
                  <a:rPr lang="en-US" sz="2400" dirty="0" smtClean="0"/>
                  <a:t>All variables: solved 43 problems in </a:t>
                </a:r>
                <a:r>
                  <a:rPr lang="en-US" sz="2400" dirty="0" err="1" smtClean="0"/>
                  <a:t>Zankl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1 variable: 50</a:t>
                </a:r>
              </a:p>
              <a:p>
                <a:pPr lvl="1"/>
                <a:r>
                  <a:rPr lang="en-US" sz="2400" dirty="0" smtClean="0"/>
                  <a:t>2 variables: 47</a:t>
                </a:r>
              </a:p>
              <a:p>
                <a:pPr lvl="1"/>
                <a:r>
                  <a:rPr lang="en-US" sz="2400" dirty="0" smtClean="0"/>
                  <a:t>3 variables: 45</a:t>
                </a:r>
              </a:p>
              <a:p>
                <a:pPr lvl="1"/>
                <a:r>
                  <a:rPr lang="en-US" sz="2400" dirty="0" smtClean="0"/>
                  <a:t>4 variables: 46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 - box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SAT.</a:t>
                </a:r>
              </a:p>
              <a:p>
                <a:r>
                  <a:rPr lang="en-US" sz="2600" dirty="0" smtClean="0"/>
                  <a:t>Currently, we evaluate intervals by IA, choosing the interval with longer </a:t>
                </a:r>
                <a:r>
                  <a:rPr lang="en-US" sz="2600" dirty="0" smtClean="0"/>
                  <a:t>SAT </a:t>
                </a:r>
                <a:r>
                  <a:rPr lang="en-US" sz="2600" dirty="0" smtClean="0"/>
                  <a:t>length</a:t>
                </a:r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/>
                  <a:t> </a:t>
                </a:r>
                <a:endParaRPr lang="en-US" sz="2400" dirty="0" smtClean="0"/>
              </a:p>
              <a:p>
                <a:r>
                  <a:rPr lang="en-US" sz="2800" dirty="0" smtClean="0"/>
                  <a:t>Experiments with threshold = 0.1 for intervals: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3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368800"/>
            <a:ext cx="519493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Future:</a:t>
            </a:r>
          </a:p>
          <a:p>
            <a:r>
              <a:rPr lang="en-US" sz="2400" dirty="0" smtClean="0"/>
              <a:t>Box selection: Evaluate intervals using sum of SAT length of all constraints.</a:t>
            </a:r>
          </a:p>
          <a:p>
            <a:r>
              <a:rPr lang="en-US" sz="2400" dirty="0" smtClean="0"/>
              <a:t>Currently, balanced decomposition 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Unbalanced decomposition using sensitivity.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4090673"/>
            <a:ext cx="47148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Intermediate </a:t>
            </a:r>
            <a:r>
              <a:rPr lang="en-US" sz="2800" dirty="0" smtClean="0"/>
              <a:t>value theorem: restrictions.</a:t>
            </a:r>
          </a:p>
          <a:p>
            <a:pPr lvl="1"/>
            <a:r>
              <a:rPr lang="en-US" sz="2600" dirty="0" smtClean="0"/>
              <a:t>For complete equality handling: </a:t>
            </a:r>
            <a:r>
              <a:rPr lang="en-US" sz="2600" dirty="0" err="1" smtClean="0"/>
              <a:t>Grobner</a:t>
            </a:r>
            <a:r>
              <a:rPr lang="en-US" sz="2600" dirty="0" smtClean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Buchberger</a:t>
                </a:r>
                <a:r>
                  <a:rPr lang="en-US" sz="2400" dirty="0" smtClean="0"/>
                  <a:t> Algorithm</a:t>
                </a:r>
              </a:p>
              <a:p>
                <a:pPr lvl="1"/>
                <a:r>
                  <a:rPr lang="en-US" sz="24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400" dirty="0"/>
                  <a:t>associativity and </a:t>
                </a:r>
                <a:r>
                  <a:rPr lang="en-US" sz="2400" dirty="0" err="1"/>
                  <a:t>commutativity</a:t>
                </a:r>
                <a:r>
                  <a:rPr lang="en-US" sz="2400" dirty="0"/>
                  <a:t> of addition and </a:t>
                </a:r>
                <a:r>
                  <a:rPr lang="en-US" sz="2400" dirty="0" smtClean="0"/>
                  <a:t>multiplication</a:t>
                </a:r>
              </a:p>
              <a:p>
                <a:pPr lvl="1"/>
                <a:r>
                  <a:rPr lang="en-US" sz="2400" dirty="0" smtClean="0"/>
                  <a:t>Division algorithm between polynomials.</a:t>
                </a:r>
              </a:p>
              <a:p>
                <a:r>
                  <a:rPr lang="en-US" sz="2400" dirty="0"/>
                  <a:t>We will use the rewrite approach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Take advantages of efficient (AC) rewriting of rewriting framework.</a:t>
                </a:r>
              </a:p>
              <a:p>
                <a:pPr lvl="1"/>
                <a:r>
                  <a:rPr lang="en-US" sz="2400" dirty="0"/>
                  <a:t>W</a:t>
                </a:r>
                <a:r>
                  <a:rPr lang="en-US" sz="2400" dirty="0" smtClean="0"/>
                  <a:t>e will use Maude, a high performance rewriting framework.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  <a:blipFill rotWithShape="0">
                <a:blip r:embed="rId2"/>
                <a:stretch>
                  <a:fillRect l="-797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Maximal completion:</a:t>
            </a:r>
          </a:p>
          <a:p>
            <a:pPr lvl="1"/>
            <a:r>
              <a:rPr lang="en-US" sz="2400" dirty="0" smtClean="0"/>
              <a:t>Given a </a:t>
            </a:r>
            <a:r>
              <a:rPr lang="en-US" sz="2400" dirty="0" err="1" smtClean="0"/>
              <a:t>equational</a:t>
            </a:r>
            <a:r>
              <a:rPr lang="en-US" sz="2400" dirty="0" smtClean="0"/>
              <a:t> system    .</a:t>
            </a:r>
          </a:p>
          <a:p>
            <a:pPr lvl="1"/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We find </a:t>
            </a:r>
            <a:r>
              <a:rPr lang="en-US" sz="2400" dirty="0" smtClean="0">
                <a:solidFill>
                  <a:srgbClr val="FF0000"/>
                </a:solidFill>
              </a:rPr>
              <a:t>terminating</a:t>
            </a:r>
            <a:r>
              <a:rPr lang="en-US" sz="2400" dirty="0" smtClean="0"/>
              <a:t> TRSs           such that they use </a:t>
            </a:r>
            <a:r>
              <a:rPr lang="en-US" sz="2400" dirty="0" smtClean="0">
                <a:solidFill>
                  <a:srgbClr val="FF0000"/>
                </a:solidFill>
              </a:rPr>
              <a:t>maximal </a:t>
            </a:r>
            <a:r>
              <a:rPr lang="en-US" sz="2400" dirty="0" smtClean="0"/>
              <a:t>number of equations in    .</a:t>
            </a:r>
          </a:p>
          <a:p>
            <a:pPr lvl="1"/>
            <a:r>
              <a:rPr lang="en-US" sz="2400" dirty="0" smtClean="0"/>
              <a:t>If there exists a TRS     in          such that                              ,     is the complete system of </a:t>
            </a:r>
          </a:p>
          <a:p>
            <a:pPr lvl="1"/>
            <a:r>
              <a:rPr lang="en-US" sz="2400" dirty="0" smtClean="0"/>
              <a:t>Otherwise, extend     to 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MaxComp</a:t>
            </a:r>
            <a:r>
              <a:rPr lang="en-US" sz="2400" dirty="0"/>
              <a:t>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55" y="2259913"/>
            <a:ext cx="17145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0" y="2686002"/>
            <a:ext cx="83439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51" y="3602693"/>
            <a:ext cx="226695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00" y="4086450"/>
            <a:ext cx="228600" cy="22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487" y="4102128"/>
            <a:ext cx="2249805" cy="316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52" y="4094002"/>
            <a:ext cx="228600" cy="222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98" y="4421247"/>
            <a:ext cx="171450" cy="2305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5" y="4935699"/>
            <a:ext cx="226695" cy="230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92" y="3225130"/>
            <a:ext cx="695325" cy="316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51" y="4068823"/>
            <a:ext cx="695325" cy="3162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2" y="5521479"/>
            <a:ext cx="7730490" cy="5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90483" y="2990781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714500"/>
            <a:ext cx="9790112" cy="419672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r>
              <a:rPr lang="en-US" sz="2600" smtClean="0"/>
              <a:t>.</a:t>
            </a:r>
            <a:endParaRPr lang="en-US" sz="2600" dirty="0" smtClean="0"/>
          </a:p>
          <a:p>
            <a:pPr lvl="1"/>
            <a:r>
              <a:rPr lang="en-US" sz="2600" dirty="0" smtClean="0"/>
              <a:t>Abstraction </a:t>
            </a:r>
            <a:r>
              <a:rPr lang="en-US" sz="2600" dirty="0" smtClean="0"/>
              <a:t>refinement.</a:t>
            </a:r>
            <a:endParaRPr lang="en-US" sz="2600" dirty="0" smtClean="0"/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err="1"/>
              <a:t>Presburger</a:t>
            </a:r>
            <a:r>
              <a:rPr lang="en-US" sz="2600" dirty="0"/>
              <a:t> </a:t>
            </a:r>
            <a:r>
              <a:rPr lang="en-US" sz="2600" dirty="0" smtClean="0"/>
              <a:t>Arithmetic.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0"/>
            <a:ext cx="9675812" cy="4006222"/>
          </a:xfrm>
        </p:spPr>
        <p:txBody>
          <a:bodyPr>
            <a:noAutofit/>
          </a:bodyPr>
          <a:lstStyle/>
          <a:p>
            <a:r>
              <a:rPr lang="en-US" sz="2400" dirty="0" smtClean="0"/>
              <a:t>MATHSAT supports interpolation over Linear arithmetic.</a:t>
            </a:r>
          </a:p>
          <a:p>
            <a:pPr lvl="1"/>
            <a:r>
              <a:rPr lang="en-US" sz="2400" dirty="0" smtClean="0"/>
              <a:t>Theory solver generates proofs for conflict clauses.</a:t>
            </a:r>
          </a:p>
          <a:p>
            <a:pPr lvl="1"/>
            <a:r>
              <a:rPr lang="en-US" sz="2400" dirty="0" smtClean="0"/>
              <a:t>SAT solver generates resolution proof of </a:t>
            </a:r>
            <a:r>
              <a:rPr lang="en-US" sz="2400" dirty="0" err="1" smtClean="0"/>
              <a:t>unsatisfiability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Resolution rule</a:t>
            </a:r>
            <a:r>
              <a:rPr lang="en-US" sz="2000" dirty="0" smtClean="0"/>
              <a:t>:</a:t>
            </a:r>
            <a:endParaRPr lang="en-US" sz="2200" dirty="0" smtClean="0"/>
          </a:p>
          <a:p>
            <a:pPr lvl="1"/>
            <a:r>
              <a:rPr lang="en-US" sz="24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4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95" y="3455613"/>
            <a:ext cx="344995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  <a:blipFill rotWithShape="0">
                <a:blip r:embed="rId3"/>
                <a:stretch>
                  <a:fillRect l="-803" t="-1290" b="-3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4114800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983" y="5256723"/>
            <a:ext cx="1113857" cy="467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problem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or 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Tarski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Methods:</a:t>
                </a:r>
              </a:p>
              <a:p>
                <a:pPr lvl="1"/>
                <a:r>
                  <a:rPr lang="en-US" sz="2400" dirty="0" smtClean="0"/>
                  <a:t>QE-CAD: complete but DEXP complexity.</a:t>
                </a:r>
              </a:p>
              <a:p>
                <a:pPr lvl="1"/>
                <a:r>
                  <a:rPr lang="en-US" sz="2400" dirty="0" smtClean="0"/>
                  <a:t>Interval constraint propagation: ISAT uses interval arithmetic only, </a:t>
                </a:r>
                <a:r>
                  <a:rPr lang="en-US" sz="2400" dirty="0" smtClean="0"/>
                  <a:t>ability of solving </a:t>
                </a:r>
                <a:r>
                  <a:rPr lang="en-US" sz="2400" dirty="0" smtClean="0"/>
                  <a:t>SAT problem is limited.</a:t>
                </a:r>
              </a:p>
              <a:p>
                <a:pPr lvl="1"/>
                <a:r>
                  <a:rPr lang="en-US" sz="2400" dirty="0" smtClean="0"/>
                  <a:t>Bit-blasting: (UCLID, </a:t>
                </a:r>
                <a:r>
                  <a:rPr lang="en-US" sz="2400" dirty="0" err="1" smtClean="0"/>
                  <a:t>MiniSmt</a:t>
                </a:r>
                <a:r>
                  <a:rPr lang="en-US" sz="24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400" dirty="0" smtClean="0"/>
                  <a:t>Linearization: suffers with high degree of polynomials (</a:t>
                </a:r>
                <a:r>
                  <a:rPr lang="en-US" sz="2400" dirty="0" err="1" smtClean="0"/>
                  <a:t>Barcelogic</a:t>
                </a:r>
                <a:r>
                  <a:rPr lang="en-US" sz="2400" dirty="0" smtClean="0"/>
                  <a:t>, CORD).</a:t>
                </a:r>
              </a:p>
              <a:p>
                <a:pPr lvl="1"/>
                <a:r>
                  <a:rPr lang="en-US" sz="2400" dirty="0" smtClean="0"/>
                  <a:t>Virtual substitution: Z3, SMT-RAT. Needs root formulas of polynomial 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400" dirty="0" smtClean="0"/>
                  <a:t>degree &lt;= 5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  <a:blipFill rotWithShape="0">
                <a:blip r:embed="rId2"/>
                <a:stretch>
                  <a:fillRect l="-734" t="-966" r="-33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SMT solver (initially) for solving polynomial </a:t>
                </a:r>
                <a:r>
                  <a:rPr lang="en-US" sz="2800" dirty="0" smtClean="0"/>
                  <a:t>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 smtClean="0"/>
              </a:p>
              <a:p>
                <a:pPr marL="57150" indent="0">
                  <a:buNone/>
                </a:pPr>
                <a:r>
                  <a:rPr lang="en-US" sz="26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6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609" y="197823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8690" y="112393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3172" y="154723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96779" y="253212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9214" y="350239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6078657" y="200889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8774" y="176659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08579" y="160890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12919" y="137795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0833" y="255485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7224999" y="370244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927411" y="198591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7191423" y="239693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9070" y="341190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93172" y="519018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6078657" y="433338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68825" y="450610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48655" y="396405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178733" y="52490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068651" y="439514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077861" y="551062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57895" y="516488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0853" y="408394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3108654" y="454561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3365937" y="502598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3108654" y="202440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3273375" y="257341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3108654" y="177806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3144461" y="177806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21689" y="142666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30006" y="350238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181782" y="279212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82" y="279212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6090973" y="84219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1262" y="51773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5"/>
  <p:tag name="ORIGINALWIDTH" val="114"/>
  <p:tag name="LATEXADDIN" val="\documentclass{article}&#10;\usepackage{amsmath}&#10;\pagestyle{empty}&#10;\begin{document}&#10;&#10;&#10;$2^n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5.75"/>
  <p:tag name="LATEXADDIN" val="\documentclass{article}&#10;\usepackage{amsmath}&#10;\pagestyle{empty}&#10;\begin{document}&#10;&#10;$C \cup CP(R) \subseteq \downarrow_R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25"/>
  <p:tag name="ORIGINALWIDTH" val="3043.5"/>
  <p:tag name="LATEXADDIN" val="\documentclass{article}&#10;\usepackage{amsmath}&#10;\pagestyle{empty}&#10;\begin{document}&#10;&#10;$\bigcup\limits_{R \in R(C)} \{s\downarrow_R \approx t\downarrow_R | &#10;s \approx t \in \mathcal{E} \cup CP(R) \text{ and }&#10;s\downarrow_R \neq t\downarrow_R\}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3"/>
  <p:tag name="LATEXADDIN" val="\documentclass{article}&#10;\usepackage{amsmath}&#10;\pagestyle{empty}&#10;\begin{document}&#10;&#10;n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5"/>
  <p:tag name="ORIGINALWIDTH" val="1224"/>
  <p:tag name="LATEXADDIN" val="\documentclass{article}&#10;\usepackage{amsmath}&#10;\pagestyle{empty}&#10;\begin{document}&#10;&#10;$x_1 = x_2 = ... = x_n = x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045.25"/>
  <p:tag name="LATEXADDIN" val="\documentclass{article}&#10;\usepackage{amsmath}&#10;\pagestyle{empty}&#10;\begin{document}&#10;&#10;&#10;$f \in [-3, 5], \text{ SAT length is 5 for }f &gt; 0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856.25"/>
  <p:tag name="LATEXADDIN" val="\documentclass{article}&#10;\usepackage{amsmath}&#10;\pagestyle{empty}&#10;\begin{document}&#10;&#10;$x \in [0, 10] \rightarrow x \in [0, 5] \lor x \in [5, 10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328.5"/>
  <p:tag name="LATEXADDIN" val="\documentclass{article}&#10;\usepackage{amsmath}&#10;\pagestyle{empty}&#10;\begin{document}&#10;&#10;$C = \mathcal{E}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13443</TotalTime>
  <Words>997</Words>
  <Application>Microsoft Office PowerPoint</Application>
  <PresentationFormat>Widescreen</PresentationFormat>
  <Paragraphs>263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メイリオ</vt:lpstr>
      <vt:lpstr>Arial</vt:lpstr>
      <vt:lpstr>Calibri</vt:lpstr>
      <vt:lpstr>Cambria Math</vt:lpstr>
      <vt:lpstr>Century Gothic</vt:lpstr>
      <vt:lpstr>Tahoma</vt:lpstr>
      <vt:lpstr>Wingdings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Theory of non-linear arithmetic</vt:lpstr>
      <vt:lpstr>Theory of non-linear arithmetic</vt:lpstr>
      <vt:lpstr>raSAT</vt:lpstr>
      <vt:lpstr>PowerPoint Presentation</vt:lpstr>
      <vt:lpstr>raSAT</vt:lpstr>
      <vt:lpstr>PowerPoint Presentation</vt:lpstr>
      <vt:lpstr>Problems</vt:lpstr>
      <vt:lpstr>Problems</vt:lpstr>
      <vt:lpstr>PowerPoint Presentation</vt:lpstr>
      <vt:lpstr>1. SAT, UNSAT verification</vt:lpstr>
      <vt:lpstr>2. UNSAT core</vt:lpstr>
      <vt:lpstr>3. Testing phase</vt:lpstr>
      <vt:lpstr>3. Testing phase</vt:lpstr>
      <vt:lpstr>3. Testing phase</vt:lpstr>
      <vt:lpstr>4. Decomposition</vt:lpstr>
      <vt:lpstr>4. Decomposition - box selection</vt:lpstr>
      <vt:lpstr>4. Decomposition</vt:lpstr>
      <vt:lpstr>5. Equality handling.</vt:lpstr>
      <vt:lpstr>5. Equality handling.</vt:lpstr>
      <vt:lpstr>PowerPoint Presentation</vt:lpstr>
      <vt:lpstr>Problems.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983</cp:revision>
  <dcterms:created xsi:type="dcterms:W3CDTF">2014-04-21T06:38:43Z</dcterms:created>
  <dcterms:modified xsi:type="dcterms:W3CDTF">2014-08-18T19:15:19Z</dcterms:modified>
</cp:coreProperties>
</file>