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1" r:id="rId2"/>
    <p:sldId id="303" r:id="rId3"/>
    <p:sldId id="281" r:id="rId4"/>
    <p:sldId id="282" r:id="rId5"/>
    <p:sldId id="286" r:id="rId6"/>
    <p:sldId id="287" r:id="rId7"/>
    <p:sldId id="285" r:id="rId8"/>
    <p:sldId id="288" r:id="rId9"/>
    <p:sldId id="306" r:id="rId10"/>
    <p:sldId id="304" r:id="rId11"/>
    <p:sldId id="307" r:id="rId12"/>
    <p:sldId id="308" r:id="rId13"/>
    <p:sldId id="293" r:id="rId14"/>
    <p:sldId id="295" r:id="rId15"/>
    <p:sldId id="296" r:id="rId16"/>
    <p:sldId id="289" r:id="rId17"/>
    <p:sldId id="298" r:id="rId18"/>
    <p:sldId id="290" r:id="rId19"/>
    <p:sldId id="276" r:id="rId20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.xml"/><Relationship Id="rId7" Type="http://schemas.openxmlformats.org/officeDocument/2006/relationships/image" Target="../media/image1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err="1" smtClean="0"/>
              <a:t>satisfiability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90" y="1452141"/>
            <a:ext cx="10290220" cy="4739244"/>
          </a:xfrm>
        </p:spPr>
        <p:txBody>
          <a:bodyPr>
            <a:noAutofit/>
          </a:bodyPr>
          <a:lstStyle/>
          <a:p>
            <a:r>
              <a:rPr lang="en-US" dirty="0" smtClean="0"/>
              <a:t>Round-off, overflow errors can make the result unsound.</a:t>
            </a:r>
          </a:p>
          <a:p>
            <a:r>
              <a:rPr lang="en-US" dirty="0" err="1" smtClean="0"/>
              <a:t>iRRAM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Error-bounded </a:t>
            </a:r>
            <a:r>
              <a:rPr lang="en-US" dirty="0"/>
              <a:t>real </a:t>
            </a:r>
            <a:r>
              <a:rPr lang="en-US" dirty="0" smtClean="0"/>
              <a:t>arithmetic</a:t>
            </a:r>
          </a:p>
          <a:p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dirty="0" err="1"/>
              <a:t>iRRAM</a:t>
            </a:r>
            <a:r>
              <a:rPr lang="en-US" dirty="0"/>
              <a:t> into </a:t>
            </a:r>
            <a:r>
              <a:rPr lang="en-US" dirty="0" err="1"/>
              <a:t>raSAT</a:t>
            </a:r>
            <a:r>
              <a:rPr lang="en-US" dirty="0"/>
              <a:t> for </a:t>
            </a:r>
            <a:r>
              <a:rPr lang="en-US" dirty="0" err="1" smtClean="0">
                <a:solidFill>
                  <a:srgbClr val="00B050"/>
                </a:solidFill>
              </a:rPr>
              <a:t>satisfiability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verification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widening and deepening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widening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9" y="3644105"/>
            <a:ext cx="5068491" cy="100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1324460"/>
            <a:ext cx="1649730" cy="314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99795" y="3025415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8857279" y="1481623"/>
            <a:ext cx="2042516" cy="18054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507816">
            <a:off x="9754852" y="2088177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2631649"/>
            <a:ext cx="1649730" cy="3143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8032414" y="1638785"/>
            <a:ext cx="0" cy="992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9345" y="1881344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66278" y="2976515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460" y="3272892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8857279" y="2788812"/>
            <a:ext cx="1968109" cy="4982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67890">
            <a:off x="9366271" y="2586599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2" y="5115832"/>
            <a:ext cx="1792605" cy="31623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8079468" y="4230492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33650" y="4526869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9468" y="5441695"/>
            <a:ext cx="0" cy="1066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33650" y="5672267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3385" y="6419153"/>
            <a:ext cx="13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39" idx="3"/>
            <a:endCxn id="8" idx="1"/>
          </p:cNvCxnSpPr>
          <p:nvPr/>
        </p:nvCxnSpPr>
        <p:spPr>
          <a:xfrm flipV="1">
            <a:off x="9112067" y="3287025"/>
            <a:ext cx="1787728" cy="19869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878478">
            <a:off x="9453329" y="4037805"/>
            <a:ext cx="73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widening and deepening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deepening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43" y="1954440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0" y="3365975"/>
            <a:ext cx="238887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SAT-likelihood </a:t>
                </a:r>
                <a:r>
                  <a:rPr lang="en-US" dirty="0"/>
                  <a:t>of </a:t>
                </a:r>
                <a:r>
                  <a:rPr lang="en-US" dirty="0" smtClean="0"/>
                  <a:t>an inequality.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endParaRPr lang="en-US" dirty="0"/>
              </a:p>
              <a:p>
                <a:r>
                  <a:rPr lang="en-US" dirty="0" smtClean="0"/>
                  <a:t>Sensitivity </a:t>
                </a:r>
                <a:r>
                  <a:rPr lang="en-US" dirty="0"/>
                  <a:t>of variable: </a:t>
                </a:r>
                <a:r>
                  <a:rPr lang="en-US" dirty="0" smtClean="0"/>
                  <a:t>use </a:t>
                </a:r>
                <a:r>
                  <a:rPr lang="en-US" dirty="0"/>
                  <a:t>result of Affine </a:t>
                </a:r>
                <a:r>
                  <a:rPr lang="en-US" dirty="0" smtClean="0"/>
                  <a:t>Interval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294967295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0" y="4121785"/>
            <a:ext cx="4021455" cy="2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48795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Zankl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794390"/>
              </p:ext>
            </p:extLst>
          </p:nvPr>
        </p:nvGraphicFramePr>
        <p:xfrm>
          <a:off x="510478" y="1219200"/>
          <a:ext cx="11582890" cy="286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751"/>
                <a:gridCol w="1987751"/>
                <a:gridCol w="1267898"/>
                <a:gridCol w="1267898"/>
                <a:gridCol w="1267898"/>
                <a:gridCol w="1267898"/>
                <a:gridCol w="1267898"/>
                <a:gridCol w="1267898"/>
              </a:tblGrid>
              <a:tr h="52642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r>
                        <a:rPr lang="en-US" sz="2400" baseline="0" dirty="0" smtClean="0"/>
                        <a:t> of inequalities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(s)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r>
                        <a:rPr lang="en-US" sz="2400" dirty="0" smtClean="0"/>
                        <a:t> tout=500s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765.46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endParaRPr lang="en-US" sz="24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tout=60s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5101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379394"/>
              </p:ext>
            </p:extLst>
          </p:nvPr>
        </p:nvGraphicFramePr>
        <p:xfrm>
          <a:off x="697336" y="2881710"/>
          <a:ext cx="10185819" cy="33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17"/>
                <a:gridCol w="1455117"/>
                <a:gridCol w="1455117"/>
                <a:gridCol w="1455117"/>
                <a:gridCol w="1455117"/>
                <a:gridCol w="1455117"/>
                <a:gridCol w="1455117"/>
              </a:tblGrid>
              <a:tr h="6377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Zankl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Meti-tarski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dirty="0" smtClean="0"/>
                        <a:t>5101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60s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7725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3325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1100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2489" y="2232776"/>
            <a:ext cx="38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iSAT3: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- Comparison </a:t>
            </a:r>
            <a:r>
              <a:rPr lang="en-US" dirty="0"/>
              <a:t>with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Constraints over integer numbers implementation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Decomposition: </a:t>
                </a:r>
                <a:r>
                  <a:rPr lang="en-US" dirty="0">
                    <a:solidFill>
                      <a:srgbClr val="FF0000"/>
                    </a:solidFill>
                  </a:rPr>
                  <a:t>Stop</a:t>
                </a:r>
                <a:r>
                  <a:rPr lang="en-US" dirty="0"/>
                  <a:t> when length of interval is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1"/>
                <a:r>
                  <a:rPr lang="en-US" dirty="0" smtClean="0"/>
                  <a:t>Testing: Generate </a:t>
                </a:r>
                <a:r>
                  <a:rPr lang="en-US" b="1" dirty="0"/>
                  <a:t>integer</a:t>
                </a:r>
                <a:r>
                  <a:rPr lang="en-US" dirty="0"/>
                  <a:t> test cases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Multiple equations handling implementation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Repeatedly use the Intermediate Value Theorem.</a:t>
                </a:r>
              </a:p>
              <a:p>
                <a:pPr lvl="1"/>
                <a:r>
                  <a:rPr lang="en-US" dirty="0" smtClean="0"/>
                  <a:t>Restriction: number of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number of equations.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  <a:blipFill rotWithShape="0"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313107"/>
              </p:ext>
            </p:extLst>
          </p:nvPr>
        </p:nvGraphicFramePr>
        <p:xfrm>
          <a:off x="838200" y="2611587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3023" y="4162286"/>
            <a:ext cx="700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 – timeout = 60s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174"/>
            <a:ext cx="10515600" cy="4246563"/>
          </a:xfrm>
        </p:spPr>
        <p:txBody>
          <a:bodyPr/>
          <a:lstStyle/>
          <a:p>
            <a:r>
              <a:rPr lang="en-US" dirty="0" smtClean="0"/>
              <a:t>UNSAT-directed heuristic: UNSAT core.</a:t>
            </a:r>
          </a:p>
          <a:p>
            <a:r>
              <a:rPr lang="en-US" dirty="0" smtClean="0"/>
              <a:t>Test generation heuristics.</a:t>
            </a:r>
          </a:p>
          <a:p>
            <a:r>
              <a:rPr lang="en-US" dirty="0" smtClean="0"/>
              <a:t>Box Decomposition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on-linear (Polynomial) Constraint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4246563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ja-JP" dirty="0" smtClean="0">
                <a:ea typeface="ＭＳ Ｐゴシック" charset="-128"/>
              </a:rPr>
              <a:t>Find the real values of x, y such that: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dirty="0">
              <a:ea typeface="ＭＳ Ｐゴシック" charset="-128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If there exist an assignment of x, y that satisfies the constraints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 (SAT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Otherwise, </a:t>
            </a:r>
            <a:r>
              <a:rPr lang="en-US" dirty="0" err="1">
                <a:sym typeface="Wingdings" panose="05000000000000000000" pitchFamily="2" charset="2"/>
              </a:rPr>
              <a:t>unsatisfiable</a:t>
            </a:r>
            <a:r>
              <a:rPr lang="en-US" dirty="0">
                <a:sym typeface="Wingdings" panose="05000000000000000000" pitchFamily="2" charset="2"/>
              </a:rPr>
              <a:t> (UNSAT)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x = 2.65219237745, y = 2.34617027147</a:t>
            </a:r>
            <a:endParaRPr lang="en-US" dirty="0">
              <a:sym typeface="Wingdings" panose="05000000000000000000" pitchFamily="2" charset="2"/>
            </a:endParaRPr>
          </a:p>
          <a:p>
            <a:pPr algn="just">
              <a:lnSpc>
                <a:spcPct val="120000"/>
              </a:lnSpc>
            </a:pP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4" y="2364480"/>
            <a:ext cx="416623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0374"/>
            <a:ext cx="10515600" cy="424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Raised in many applications in Software Verification</a:t>
            </a:r>
          </a:p>
          <a:p>
            <a:pPr lvl="1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Invariants Generation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927601"/>
          </a:xfrm>
        </p:spPr>
        <p:txBody>
          <a:bodyPr>
            <a:normAutofit/>
          </a:bodyPr>
          <a:lstStyle/>
          <a:p>
            <a:r>
              <a:rPr lang="en-US" dirty="0" smtClean="0"/>
              <a:t>QE-CAD: DEXP</a:t>
            </a:r>
          </a:p>
          <a:p>
            <a:r>
              <a:rPr lang="en-US" dirty="0"/>
              <a:t>Interval </a:t>
            </a:r>
            <a:r>
              <a:rPr lang="en-US" dirty="0" smtClean="0"/>
              <a:t>Constraint Propagation (ICP): exploration of boxes.</a:t>
            </a:r>
          </a:p>
          <a:p>
            <a:r>
              <a:rPr lang="en-US" dirty="0" smtClean="0"/>
              <a:t>Bit-blasting: </a:t>
            </a:r>
            <a:r>
              <a:rPr lang="en-US" dirty="0"/>
              <a:t>suffers with high number of variables or high degree of </a:t>
            </a:r>
            <a:r>
              <a:rPr lang="en-US" dirty="0" smtClean="0"/>
              <a:t>polynomials.</a:t>
            </a:r>
          </a:p>
          <a:p>
            <a:r>
              <a:rPr lang="en-US" dirty="0" smtClean="0"/>
              <a:t>Linearization: </a:t>
            </a:r>
            <a:r>
              <a:rPr lang="en-US" dirty="0"/>
              <a:t>suffers with high degree of </a:t>
            </a:r>
            <a:r>
              <a:rPr lang="en-US" dirty="0" smtClean="0"/>
              <a:t>polynomials.</a:t>
            </a:r>
          </a:p>
          <a:p>
            <a:r>
              <a:rPr lang="en-US" dirty="0"/>
              <a:t>Virtual </a:t>
            </a:r>
            <a:r>
              <a:rPr lang="en-US" dirty="0" smtClean="0"/>
              <a:t>substitution: </a:t>
            </a:r>
            <a:r>
              <a:rPr lang="en-US" dirty="0"/>
              <a:t>degree </a:t>
            </a:r>
            <a:r>
              <a:rPr lang="en-US" dirty="0" smtClean="0"/>
              <a:t>&lt; 5.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12434" y="5004547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ICP + Testing + heuristics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 - Interval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186237" y="3077254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𝑥</m:t>
                      </m:r>
                      <m:r>
                        <a:rPr lang="en-US" altLang="ja-JP" sz="2800" b="0" i="1" smtClean="0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𝑦</m:t>
                      </m:r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2761409" y="4101976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24851" y="4101975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500" y="2491959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534"/>
            <a:ext cx="10515600" cy="1053305"/>
          </a:xfrm>
        </p:spPr>
        <p:txBody>
          <a:bodyPr/>
          <a:lstStyle/>
          <a:p>
            <a:r>
              <a:rPr lang="en-US" dirty="0"/>
              <a:t>Over-Approximation - Interval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" y="4184029"/>
            <a:ext cx="6274956" cy="5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" y="2770190"/>
            <a:ext cx="5831916" cy="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" y="5597868"/>
            <a:ext cx="6057143" cy="552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954" y="303679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8261" y="30745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4590" y="307712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[−5, −1]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8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IA-UNSAT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UNSAT</a:t>
                </a:r>
                <a:endParaRPr lang="en-US" sz="2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945" t="-12791" r="-154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58356" y="44977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473" y="45078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7937" y="44865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[1, 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85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IA-UNKNOWN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197" t="-12791" r="-94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858063" y="58735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0377" y="588520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1603" y="584331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[−2, 0.5]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97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IA-VALID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252" t="-12791" r="-21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33817" y="1423784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f &gt; 0?</a:t>
            </a:r>
          </a:p>
        </p:txBody>
      </p:sp>
    </p:spTree>
    <p:extLst>
      <p:ext uri="{BB962C8B-B14F-4D97-AF65-F5344CB8AC3E}">
        <p14:creationId xmlns:p14="http://schemas.microsoft.com/office/powerpoint/2010/main" val="15224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186237" y="2421872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 t="-43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 bwMode="auto">
          <a:xfrm>
            <a:off x="9249054" y="2388738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effectLst/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SAT with values for x, y 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47962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281987" y="2674015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172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791" r="-504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61471" y="1719908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249053" y="3778354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UNKNOWN</a:t>
            </a:r>
            <a:endParaRPr lang="en-US" altLang="ja-JP" sz="2800" dirty="0" smtClean="0">
              <a:effectLst/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281986" y="4027537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7805263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99582" y="2210860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7808075" y="1952029"/>
            <a:ext cx="2961261" cy="350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69336" y="166387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734" y="162346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94937" y="2572924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7913" y="245858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491875" y="57569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12185"/>
            <a:ext cx="1979700" cy="2075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8829389">
            <a:off x="4389601" y="2752633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952" y="1837632"/>
            <a:ext cx="2923809" cy="288571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loop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11573" y="2175866"/>
            <a:ext cx="0" cy="10433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Confirmation of </a:t>
            </a:r>
            <a:r>
              <a:rPr lang="en-US" b="1" dirty="0" err="1" smtClean="0"/>
              <a:t>satisfiability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iRRAM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Efficiency Improvement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Incremental widening and deepening.</a:t>
            </a:r>
            <a:endParaRPr lang="en-US" dirty="0" smtClean="0"/>
          </a:p>
          <a:p>
            <a:pPr lvl="1"/>
            <a:r>
              <a:rPr lang="en-US" dirty="0" smtClean="0"/>
              <a:t>Heuristics to choose </a:t>
            </a:r>
            <a:r>
              <a:rPr lang="en-US" dirty="0" err="1" smtClean="0"/>
              <a:t>satisfiable</a:t>
            </a:r>
            <a:r>
              <a:rPr lang="en-US" dirty="0" smtClean="0"/>
              <a:t> box.</a:t>
            </a:r>
          </a:p>
          <a:p>
            <a:r>
              <a:rPr lang="en-US" b="1" dirty="0" smtClean="0"/>
              <a:t>Equality Handling implementation</a:t>
            </a:r>
            <a:r>
              <a:rPr lang="en-US" dirty="0" smtClean="0"/>
              <a:t>: </a:t>
            </a:r>
            <a:r>
              <a:rPr lang="en-US" dirty="0" smtClean="0"/>
              <a:t>Using the </a:t>
            </a:r>
            <a:r>
              <a:rPr lang="en-US" dirty="0" smtClean="0"/>
              <a:t>Intermediate Value Theorem.</a:t>
            </a:r>
          </a:p>
          <a:p>
            <a:r>
              <a:rPr lang="en-US" b="1" dirty="0" smtClean="0"/>
              <a:t>Constraints over integer numbers implementation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begin{document}&#10;&#10;&#10;$(x^3y - y^4 &gt; 0) \wedge (y^3 -xy &gt;0)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1, \delta_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2, \delta_2]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05.75"/>
  <p:tag name="LATEXADDIN" val="\documentclass{article}&#10;\usepackage{amsmath}&#10;\pagestyle{empty}&#10;\begin{document}&#10;&#10;&#10;$x \in (-\infty, \infty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9.75"/>
  <p:tag name="ORIGINALWIDTH" val="1583.25"/>
  <p:tag name="LATEXADDIN" val="\documentclass{article}&#10;\usepackage{amsmath}&#10;\usepackage{enumitem}&#10;\pagestyle{empty}&#10;\begin{document}&#10;&#10;\begin{itemize}&#10;\item[] $f = x^3 - 2xy$, &#10;\item[] $x = [0,2]$: $1 + \epsilon_1$,&#10;\item[] $y=[1,3]$: $2+\epsilon_2$, &#10;\item[] $f$: $-3 - \epsilon_1 - 2\epsilon_2 + 3\epsilon_+ + 3\epsilon_{\pm}$&#10;\end{itemize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642</Words>
  <Application>Microsoft Office PowerPoint</Application>
  <PresentationFormat>Widescreen</PresentationFormat>
  <Paragraphs>233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Non-linear (Polynomial) Constraint.</vt:lpstr>
      <vt:lpstr>Applications</vt:lpstr>
      <vt:lpstr>Related methods</vt:lpstr>
      <vt:lpstr>Over-Approximation - Interval arithmetic</vt:lpstr>
      <vt:lpstr>Over-Approximation - Interval arithmetic</vt:lpstr>
      <vt:lpstr>Under Approximation - Testing</vt:lpstr>
      <vt:lpstr>raSAT loop</vt:lpstr>
      <vt:lpstr>Contributions</vt:lpstr>
      <vt:lpstr>Confirmation of satisfiability</vt:lpstr>
      <vt:lpstr>Incremental widening and deepening</vt:lpstr>
      <vt:lpstr>Incremental widening and deepening</vt:lpstr>
      <vt:lpstr>Heuristics for Efficiency</vt:lpstr>
      <vt:lpstr>Heuristics effects</vt:lpstr>
      <vt:lpstr>Comparison with other tools</vt:lpstr>
      <vt:lpstr>Observations - Comparison with other tools</vt:lpstr>
      <vt:lpstr>Extensions</vt:lpstr>
      <vt:lpstr>Future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413</cp:revision>
  <cp:lastPrinted>2015-02-16T04:37:13Z</cp:lastPrinted>
  <dcterms:created xsi:type="dcterms:W3CDTF">2015-01-22T03:31:22Z</dcterms:created>
  <dcterms:modified xsi:type="dcterms:W3CDTF">2015-02-16T13:08:59Z</dcterms:modified>
</cp:coreProperties>
</file>