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26"/>
  </p:notesMasterIdLst>
  <p:handoutMasterIdLst>
    <p:handoutMasterId r:id="rId27"/>
  </p:handoutMasterIdLst>
  <p:sldIdLst>
    <p:sldId id="256" r:id="rId2"/>
    <p:sldId id="361" r:id="rId3"/>
    <p:sldId id="263" r:id="rId4"/>
    <p:sldId id="264" r:id="rId5"/>
    <p:sldId id="270" r:id="rId6"/>
    <p:sldId id="362" r:id="rId7"/>
    <p:sldId id="340" r:id="rId8"/>
    <p:sldId id="357" r:id="rId9"/>
    <p:sldId id="300" r:id="rId10"/>
    <p:sldId id="351" r:id="rId11"/>
    <p:sldId id="335" r:id="rId12"/>
    <p:sldId id="363" r:id="rId13"/>
    <p:sldId id="370" r:id="rId14"/>
    <p:sldId id="371" r:id="rId15"/>
    <p:sldId id="372" r:id="rId16"/>
    <p:sldId id="373" r:id="rId17"/>
    <p:sldId id="365" r:id="rId18"/>
    <p:sldId id="366" r:id="rId19"/>
    <p:sldId id="367" r:id="rId20"/>
    <p:sldId id="350" r:id="rId21"/>
    <p:sldId id="368" r:id="rId22"/>
    <p:sldId id="369" r:id="rId23"/>
    <p:sldId id="359" r:id="rId24"/>
    <p:sldId id="34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FF"/>
    <a:srgbClr val="5757FE"/>
    <a:srgbClr val="0E0977"/>
    <a:srgbClr val="331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F2DCF-DB06-4254-A49F-002D5F827FF4}" type="datetimeFigureOut">
              <a:rPr kumimoji="1" lang="ja-JP" altLang="en-US" smtClean="0"/>
              <a:t>2014/11/12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7EC48-938F-4B82-8F4F-EEA963B85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1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29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23.xml"/><Relationship Id="rId7" Type="http://schemas.openxmlformats.org/officeDocument/2006/relationships/image" Target="../media/image3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rmatik.uni-trier.de/~ley/db/conf/cade/ijcar2012.html" TargetMode="External"/><Relationship Id="rId4" Type="http://schemas.openxmlformats.org/officeDocument/2006/relationships/hyperlink" Target="http://www.informatik.uni-trier.de/~ley/pers/hd/j/Jovanovic:Dejan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3.xml"/><Relationship Id="rId16" Type="http://schemas.openxmlformats.org/officeDocument/2006/relationships/image" Target="../media/image1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7.png"/><Relationship Id="rId5" Type="http://schemas.openxmlformats.org/officeDocument/2006/relationships/tags" Target="../tags/tag6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tags" Target="../tags/tag5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9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tags" Target="../tags/tag10.xml"/><Relationship Id="rId16" Type="http://schemas.openxmlformats.org/officeDocument/2006/relationships/image" Target="../media/image22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7.png"/><Relationship Id="rId5" Type="http://schemas.openxmlformats.org/officeDocument/2006/relationships/tags" Target="../tags/tag13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raSAT</a:t>
            </a:r>
            <a:r>
              <a:rPr lang="en-US" sz="4000" dirty="0" smtClean="0"/>
              <a:t>: SMT </a:t>
            </a:r>
            <a:r>
              <a:rPr lang="en-US" sz="4000" dirty="0"/>
              <a:t>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(strict inequality)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72" y="2736734"/>
            <a:ext cx="3209524" cy="25142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90" y="2760785"/>
            <a:ext cx="2514286" cy="23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4401" y="5157517"/>
            <a:ext cx="374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raSAT</a:t>
            </a:r>
            <a:r>
              <a:rPr lang="en-US" sz="2000" dirty="0" smtClean="0"/>
              <a:t> eventually detects SAT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38471" y="5342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detected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09635" y="534218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failed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39" y="2760785"/>
            <a:ext cx="3209524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SAT directed heuristics.</a:t>
            </a:r>
          </a:p>
          <a:p>
            <a:pPr lvl="1"/>
            <a:r>
              <a:rPr lang="en-US" sz="2400" dirty="0" smtClean="0"/>
              <a:t>Measure the SAT-likely hood of polynomial constraints.</a:t>
            </a:r>
          </a:p>
          <a:p>
            <a:r>
              <a:rPr lang="en-US" sz="2400" dirty="0" smtClean="0"/>
              <a:t>Incremental search.</a:t>
            </a:r>
          </a:p>
          <a:p>
            <a:pPr lvl="1"/>
            <a:r>
              <a:rPr lang="en-US" sz="2400" dirty="0" smtClean="0"/>
              <a:t>Incremental widening.</a:t>
            </a:r>
          </a:p>
          <a:p>
            <a:pPr lvl="1"/>
            <a:r>
              <a:rPr lang="en-US" sz="2400" dirty="0" smtClean="0"/>
              <a:t>Incremental deepening.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directed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955" y="1905000"/>
            <a:ext cx="9440214" cy="44314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Improve efficiency:</a:t>
            </a:r>
          </a:p>
          <a:p>
            <a:pPr lvl="1"/>
            <a:r>
              <a:rPr lang="en-US" sz="2400" dirty="0" smtClean="0"/>
              <a:t>UNSAT: UNSAT core -&gt; future work.</a:t>
            </a:r>
          </a:p>
          <a:p>
            <a:pPr lvl="1"/>
            <a:r>
              <a:rPr lang="en-US" sz="2400" dirty="0" smtClean="0"/>
              <a:t>SAT:</a:t>
            </a:r>
          </a:p>
          <a:p>
            <a:pPr lvl="2"/>
            <a:r>
              <a:rPr lang="en-US" sz="2400" dirty="0" smtClean="0"/>
              <a:t> Choose variable to decompose.</a:t>
            </a:r>
          </a:p>
          <a:p>
            <a:pPr lvl="2"/>
            <a:r>
              <a:rPr lang="en-US" sz="2400" dirty="0" smtClean="0"/>
              <a:t> Choose box to explore.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Currently implemented.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directed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65" y="1905000"/>
            <a:ext cx="9044747" cy="40062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Choose variable to decompose:</a:t>
            </a:r>
          </a:p>
          <a:p>
            <a:pPr lvl="1"/>
            <a:r>
              <a:rPr lang="en-US" sz="2200" dirty="0"/>
              <a:t> </a:t>
            </a:r>
            <a:r>
              <a:rPr lang="en-US" sz="2400" dirty="0" smtClean="0"/>
              <a:t>Choose TEST-UNSAT constraint: SAT-</a:t>
            </a:r>
            <a:r>
              <a:rPr lang="en-US" sz="2400" dirty="0" err="1" smtClean="0"/>
              <a:t>likehlyhood</a:t>
            </a:r>
            <a:endParaRPr lang="en-US" sz="2200" dirty="0" smtClean="0"/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Choose one variable in the selected constraint: Sensitivity</a:t>
            </a:r>
          </a:p>
          <a:p>
            <a:r>
              <a:rPr lang="en-US" sz="2600" dirty="0" smtClean="0"/>
              <a:t>Choose box to explore: SAT-</a:t>
            </a:r>
            <a:r>
              <a:rPr lang="en-US" sz="2600" dirty="0" err="1" smtClean="0"/>
              <a:t>likelyhood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directed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SAT-</a:t>
            </a:r>
            <a:r>
              <a:rPr lang="en-US" sz="2400" dirty="0" err="1" smtClean="0"/>
              <a:t>likelyhood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a constraint                                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: The interval estimated by IA.</a:t>
            </a:r>
          </a:p>
          <a:p>
            <a:r>
              <a:rPr lang="en-US" sz="2400" dirty="0" smtClean="0"/>
              <a:t>Sensitivity of variable: using result of Affine interval.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93" y="2230907"/>
            <a:ext cx="3289935" cy="331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65" y="2771820"/>
            <a:ext cx="148590" cy="213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78" y="3878658"/>
            <a:ext cx="838581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depth-first search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-&gt; threshold</a:t>
            </a:r>
          </a:p>
          <a:p>
            <a:r>
              <a:rPr lang="en-US" sz="2400" dirty="0" smtClean="0"/>
              <a:t> Incremental deepening: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55" y="2265919"/>
            <a:ext cx="4429714" cy="2738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27" y="3883346"/>
            <a:ext cx="2388870" cy="2781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48975" y="4901174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 Fair decomposition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93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</a:t>
            </a:r>
            <a:r>
              <a:rPr lang="en-US" dirty="0" err="1" smtClean="0"/>
              <a:t>Windening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First, search on</a:t>
            </a:r>
          </a:p>
          <a:p>
            <a:r>
              <a:rPr lang="en-US" sz="2400" dirty="0" smtClean="0"/>
              <a:t>If SAT -&gt; conclude</a:t>
            </a:r>
          </a:p>
          <a:p>
            <a:r>
              <a:rPr lang="en-US" sz="2400" dirty="0" smtClean="0"/>
              <a:t>If UNSAT, search on</a:t>
            </a:r>
          </a:p>
          <a:p>
            <a:r>
              <a:rPr lang="en-US" sz="2400" dirty="0" smtClean="0"/>
              <a:t>Otherwise, deepens search.  </a:t>
            </a:r>
            <a:endParaRPr lang="en-US" sz="2400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30" y="5547381"/>
            <a:ext cx="6089143" cy="100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30" y="2248031"/>
            <a:ext cx="2606176" cy="3062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21" y="2715750"/>
            <a:ext cx="1055370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85" y="3702332"/>
            <a:ext cx="10553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8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550620"/>
              </p:ext>
            </p:extLst>
          </p:nvPr>
        </p:nvGraphicFramePr>
        <p:xfrm>
          <a:off x="535971" y="3177547"/>
          <a:ext cx="8915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</a:tr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209.25</a:t>
                      </a:r>
                      <a:endParaRPr lang="en-US" sz="2400" dirty="0"/>
                    </a:p>
                  </a:txBody>
                  <a:tcPr/>
                </a:tc>
              </a:tr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raSAT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756.58</a:t>
                      </a:r>
                      <a:endParaRPr lang="en-US" sz="2400" b="0" dirty="0"/>
                    </a:p>
                  </a:txBody>
                  <a:tcPr/>
                </a:tc>
              </a:tr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 4.3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1034.73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225" y="3177547"/>
            <a:ext cx="1247775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25" y="3177547"/>
            <a:ext cx="1219200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1303" y="6139822"/>
            <a:ext cx="115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Dejan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Jovanovic</a:t>
            </a:r>
            <a:r>
              <a:rPr lang="en-US" dirty="0"/>
              <a:t>, Leonardo </a:t>
            </a:r>
            <a:r>
              <a:rPr lang="en-US" dirty="0" err="1"/>
              <a:t>Mendonça</a:t>
            </a:r>
            <a:r>
              <a:rPr lang="en-US" dirty="0"/>
              <a:t> de </a:t>
            </a:r>
            <a:r>
              <a:rPr lang="en-US" dirty="0" err="1"/>
              <a:t>Moura</a:t>
            </a:r>
            <a:r>
              <a:rPr lang="en-US" dirty="0"/>
              <a:t>: </a:t>
            </a:r>
            <a:r>
              <a:rPr lang="en-US" b="1" dirty="0"/>
              <a:t>Solving Non-linear Arithmetic.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IJCAR 2012</a:t>
            </a:r>
            <a:r>
              <a:rPr lang="en-US" dirty="0"/>
              <a:t>: 339-354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7132" y="1547474"/>
            <a:ext cx="405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Isat3: Interval [-1000, 1000]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87132" y="2385809"/>
            <a:ext cx="10304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Zankl</a:t>
            </a:r>
            <a:r>
              <a:rPr lang="en-US" sz="2400" dirty="0" smtClean="0"/>
              <a:t> family: 166 benchmarks extracted from termination problems.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04802" y="5197348"/>
            <a:ext cx="243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Timeout = 500s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– </a:t>
            </a:r>
            <a:r>
              <a:rPr lang="en-US" dirty="0" err="1" smtClean="0"/>
              <a:t>Zankl</a:t>
            </a:r>
            <a:r>
              <a:rPr lang="en-US" dirty="0"/>
              <a:t> </a:t>
            </a:r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63" y="1648496"/>
            <a:ext cx="11316237" cy="5061397"/>
          </a:xfrm>
        </p:spPr>
        <p:txBody>
          <a:bodyPr>
            <a:noAutofit/>
          </a:bodyPr>
          <a:lstStyle/>
          <a:p>
            <a:r>
              <a:rPr lang="en-US" sz="2400" dirty="0"/>
              <a:t>Z3 4.3 is very quick for </a:t>
            </a:r>
            <a:r>
              <a:rPr lang="en-US" sz="2400" dirty="0" smtClean="0"/>
              <a:t>small constraints:</a:t>
            </a:r>
          </a:p>
          <a:p>
            <a:pPr lvl="1"/>
            <a:r>
              <a:rPr lang="en-US" sz="2400" smtClean="0"/>
              <a:t>short constraints (up </a:t>
            </a:r>
            <a:r>
              <a:rPr lang="en-US" sz="2400" dirty="0"/>
              <a:t>to 5) </a:t>
            </a:r>
          </a:p>
          <a:p>
            <a:pPr lvl="1"/>
            <a:r>
              <a:rPr lang="en-US" sz="2400" dirty="0" smtClean="0"/>
              <a:t>small number </a:t>
            </a:r>
            <a:r>
              <a:rPr lang="en-US" sz="2400" dirty="0"/>
              <a:t>of variables (up </a:t>
            </a:r>
            <a:r>
              <a:rPr lang="en-US" sz="2400" dirty="0" smtClean="0"/>
              <a:t>to 10)</a:t>
            </a:r>
          </a:p>
          <a:p>
            <a:r>
              <a:rPr lang="en-US" sz="2400" dirty="0" smtClean="0"/>
              <a:t>Otherwise, </a:t>
            </a:r>
            <a:r>
              <a:rPr lang="en-US" sz="2400" dirty="0" err="1" smtClean="0"/>
              <a:t>raSAT</a:t>
            </a:r>
            <a:r>
              <a:rPr lang="en-US" sz="2400" dirty="0" smtClean="0"/>
              <a:t> is comparable on </a:t>
            </a:r>
            <a:r>
              <a:rPr lang="en-US" sz="2400" dirty="0"/>
              <a:t>SAT </a:t>
            </a:r>
            <a:r>
              <a:rPr lang="en-US" sz="2400" dirty="0" smtClean="0"/>
              <a:t>detection</a:t>
            </a:r>
          </a:p>
          <a:p>
            <a:r>
              <a:rPr lang="en-US" sz="2400" dirty="0" smtClean="0"/>
              <a:t>Sometimes, </a:t>
            </a:r>
            <a:r>
              <a:rPr lang="en-US" sz="2400" dirty="0" err="1" smtClean="0"/>
              <a:t>raSAT</a:t>
            </a:r>
            <a:r>
              <a:rPr lang="en-US" sz="2400" dirty="0" smtClean="0"/>
              <a:t> outperforms on very long constraints (longer than 40 and more than 20 variables):</a:t>
            </a:r>
          </a:p>
          <a:p>
            <a:pPr lvl="1"/>
            <a:r>
              <a:rPr lang="en-US" sz="2400" dirty="0"/>
              <a:t>matrix-3-all-2 (47 variables, 87 APIs, and max length of an API is 27),</a:t>
            </a:r>
          </a:p>
          <a:p>
            <a:pPr lvl="1"/>
            <a:r>
              <a:rPr lang="en-US" sz="2400" dirty="0" smtClean="0"/>
              <a:t>matrix-3-all-5 </a:t>
            </a:r>
            <a:r>
              <a:rPr lang="en-US" sz="2400" dirty="0"/>
              <a:t>(81 variables, 142 APIs, and max length of an API is 20),</a:t>
            </a:r>
          </a:p>
          <a:p>
            <a:pPr lvl="1"/>
            <a:r>
              <a:rPr lang="en-US" sz="2400" dirty="0" smtClean="0"/>
              <a:t>matrix-4-all-3 </a:t>
            </a:r>
            <a:r>
              <a:rPr lang="en-US" sz="2400" dirty="0"/>
              <a:t>(139 variables, 244 APIs, and max length of an API is 73</a:t>
            </a:r>
            <a:r>
              <a:rPr lang="en-US" sz="2400" dirty="0" smtClean="0"/>
              <a:t>), </a:t>
            </a:r>
          </a:p>
          <a:p>
            <a:pPr lvl="1"/>
            <a:r>
              <a:rPr lang="en-US" sz="2400" dirty="0" smtClean="0"/>
              <a:t>matrix-5-all-01 </a:t>
            </a:r>
            <a:r>
              <a:rPr lang="en-US" sz="2400" dirty="0"/>
              <a:t>(132 variables, 276 APIs, and max length of an API is 47).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375" y="1622738"/>
            <a:ext cx="9843237" cy="4288484"/>
          </a:xfrm>
        </p:spPr>
        <p:txBody>
          <a:bodyPr>
            <a:normAutofit/>
          </a:bodyPr>
          <a:lstStyle/>
          <a:p>
            <a:r>
              <a:rPr lang="en-US" sz="2400" dirty="0" err="1"/>
              <a:t>Meti-Tarski</a:t>
            </a:r>
            <a:r>
              <a:rPr lang="en-US" sz="2400" dirty="0"/>
              <a:t> contains 5101 inequalities among </a:t>
            </a:r>
            <a:r>
              <a:rPr lang="en-US" sz="2400" dirty="0" smtClean="0"/>
              <a:t>7713:</a:t>
            </a:r>
          </a:p>
          <a:p>
            <a:pPr lvl="1"/>
            <a:r>
              <a:rPr lang="en-US" sz="2400" dirty="0" smtClean="0"/>
              <a:t>taken </a:t>
            </a:r>
            <a:r>
              <a:rPr lang="en-US" sz="2400" dirty="0"/>
              <a:t>from </a:t>
            </a:r>
            <a:r>
              <a:rPr lang="en-US" sz="2400" dirty="0" smtClean="0"/>
              <a:t>elementary physics.</a:t>
            </a:r>
          </a:p>
          <a:p>
            <a:pPr lvl="1"/>
            <a:r>
              <a:rPr lang="en-US" sz="2400" dirty="0"/>
              <a:t>small </a:t>
            </a:r>
            <a:r>
              <a:rPr lang="en-US" sz="2400" dirty="0" smtClean="0"/>
              <a:t>problems: </a:t>
            </a:r>
            <a:r>
              <a:rPr lang="en-US" sz="2400" dirty="0"/>
              <a:t>up to 8 </a:t>
            </a:r>
            <a:r>
              <a:rPr lang="en-US" sz="2400" dirty="0" err="1"/>
              <a:t>varaibles</a:t>
            </a:r>
            <a:r>
              <a:rPr lang="en-US" sz="2400" dirty="0"/>
              <a:t> (mostly up to </a:t>
            </a:r>
            <a:r>
              <a:rPr lang="en-US" sz="2400" dirty="0" smtClean="0"/>
              <a:t>5 variables</a:t>
            </a:r>
            <a:r>
              <a:rPr lang="en-US" sz="2400" dirty="0"/>
              <a:t>), and up to 20 APIs.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51629"/>
              </p:ext>
            </p:extLst>
          </p:nvPr>
        </p:nvGraphicFramePr>
        <p:xfrm>
          <a:off x="2122152" y="3797717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885.36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raSAT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753.00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3528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129.78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80073" y="5911222"/>
            <a:ext cx="226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Timeout = 60s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5" y="624110"/>
            <a:ext cx="10336696" cy="1280890"/>
          </a:xfrm>
        </p:spPr>
        <p:txBody>
          <a:bodyPr/>
          <a:lstStyle/>
          <a:p>
            <a:r>
              <a:rPr lang="en-US" dirty="0" smtClean="0"/>
              <a:t>Non-linear (polynomial) </a:t>
            </a:r>
            <a:r>
              <a:rPr lang="en-US" dirty="0"/>
              <a:t>constraints </a:t>
            </a:r>
            <a:r>
              <a:rPr lang="en-US" altLang="ja-JP" dirty="0" smtClean="0"/>
              <a:t>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175" y="20764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there exist an assignment of x, y that satisfies the constraints</a:t>
            </a:r>
            <a:r>
              <a:rPr lang="en-US" sz="2400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err="1" smtClean="0">
                <a:sym typeface="Wingdings" panose="05000000000000000000" pitchFamily="2" charset="2"/>
              </a:rPr>
              <a:t>satisfiable</a:t>
            </a:r>
            <a:r>
              <a:rPr lang="en-US" sz="2400" dirty="0" smtClean="0">
                <a:sym typeface="Wingdings" panose="05000000000000000000" pitchFamily="2" charset="2"/>
              </a:rPr>
              <a:t> (SAT).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Otherwise, </a:t>
            </a:r>
            <a:r>
              <a:rPr lang="en-US" sz="2400" dirty="0" err="1" smtClean="0">
                <a:sym typeface="Wingdings" panose="05000000000000000000" pitchFamily="2" charset="2"/>
              </a:rPr>
              <a:t>unsatisfiable</a:t>
            </a:r>
            <a:r>
              <a:rPr lang="en-US" sz="2400" dirty="0" smtClean="0">
                <a:sym typeface="Wingdings" panose="05000000000000000000" pitchFamily="2" charset="2"/>
              </a:rPr>
              <a:t> (UNSAT)</a:t>
            </a:r>
          </a:p>
          <a:p>
            <a:r>
              <a:rPr lang="en-US" sz="2400" dirty="0"/>
              <a:t>x = </a:t>
            </a:r>
            <a:r>
              <a:rPr lang="en-US" sz="2400" dirty="0" smtClean="0"/>
              <a:t>2.65219237745, y </a:t>
            </a:r>
            <a:r>
              <a:rPr lang="en-US" sz="2400" dirty="0"/>
              <a:t>= 2.34617027147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14" y="2088256"/>
            <a:ext cx="732091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for QF_NIA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10177670" cy="474427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Current approaches:</a:t>
            </a:r>
          </a:p>
          <a:p>
            <a:pPr lvl="1"/>
            <a:r>
              <a:rPr lang="en-US" sz="2400" dirty="0" smtClean="0"/>
              <a:t>Bit blasting: suffers with high degree of polynomials.</a:t>
            </a:r>
          </a:p>
          <a:p>
            <a:pPr lvl="1"/>
            <a:r>
              <a:rPr lang="en-US" sz="2400" dirty="0" smtClean="0"/>
              <a:t>Linearization: </a:t>
            </a:r>
          </a:p>
          <a:p>
            <a:pPr lvl="2"/>
            <a:r>
              <a:rPr lang="en-US" sz="2400" dirty="0" smtClean="0"/>
              <a:t>Bit-blast one operand of a multiplication.</a:t>
            </a:r>
          </a:p>
          <a:p>
            <a:r>
              <a:rPr lang="en-US" sz="2400" dirty="0" smtClean="0"/>
              <a:t>Can be solved by </a:t>
            </a:r>
            <a:r>
              <a:rPr lang="en-US" sz="2400" dirty="0" err="1" smtClean="0"/>
              <a:t>raSAT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Decomposition: </a:t>
            </a:r>
            <a:r>
              <a:rPr lang="en-US" sz="2400" dirty="0" smtClean="0">
                <a:solidFill>
                  <a:srgbClr val="FF0000"/>
                </a:solidFill>
              </a:rPr>
              <a:t>Stop</a:t>
            </a:r>
            <a:r>
              <a:rPr lang="en-US" sz="2400" dirty="0" smtClean="0"/>
              <a:t> when length of interval is 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sz="2400" dirty="0" smtClean="0"/>
              <a:t>Generate </a:t>
            </a:r>
            <a:r>
              <a:rPr lang="en-US" sz="2400" b="1" dirty="0" smtClean="0"/>
              <a:t>integer</a:t>
            </a:r>
            <a:r>
              <a:rPr lang="en-US" sz="2400" dirty="0" smtClean="0"/>
              <a:t> test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669527"/>
              </p:ext>
            </p:extLst>
          </p:nvPr>
        </p:nvGraphicFramePr>
        <p:xfrm>
          <a:off x="1983906" y="4164885"/>
          <a:ext cx="8915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1230.54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139.78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5318" y="2009104"/>
            <a:ext cx="8622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NIA/</a:t>
            </a:r>
            <a:r>
              <a:rPr lang="en-US" sz="2400" dirty="0" err="1" smtClean="0"/>
              <a:t>AProVE</a:t>
            </a:r>
            <a:r>
              <a:rPr lang="en-US" sz="2400" dirty="0" smtClean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6850</a:t>
            </a:r>
            <a:r>
              <a:rPr lang="en-US" sz="2400" dirty="0"/>
              <a:t> </a:t>
            </a:r>
            <a:r>
              <a:rPr lang="en-US" sz="2400" dirty="0" smtClean="0"/>
              <a:t>inequalities </a:t>
            </a:r>
            <a:r>
              <a:rPr lang="en-US" sz="2400" dirty="0"/>
              <a:t>among 8829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has several hundred variables, but each API has</a:t>
            </a:r>
          </a:p>
          <a:p>
            <a:r>
              <a:rPr lang="en-US" sz="2400" dirty="0"/>
              <a:t>few variables (mostly just 2 variables)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6439" y="5640946"/>
            <a:ext cx="226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Timeout = 60s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UNSAT core.</a:t>
            </a:r>
          </a:p>
          <a:p>
            <a:r>
              <a:rPr lang="en-US" sz="2400" dirty="0" smtClean="0"/>
              <a:t>How to generate test cases.</a:t>
            </a:r>
          </a:p>
          <a:p>
            <a:r>
              <a:rPr lang="en-US" sz="2400" dirty="0" smtClean="0"/>
              <a:t>How to decompose an interval.</a:t>
            </a:r>
          </a:p>
          <a:p>
            <a:r>
              <a:rPr lang="en-US" sz="2400" dirty="0" smtClean="0"/>
              <a:t>Equality handling.</a:t>
            </a:r>
          </a:p>
          <a:p>
            <a:r>
              <a:rPr lang="en-US" sz="2400" dirty="0" smtClean="0"/>
              <a:t>Confirmation of UNSAT.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709" y="2156096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Downloadable from </a:t>
            </a:r>
            <a:r>
              <a:rPr lang="en-US" sz="2400" b="1" dirty="0"/>
              <a:t>http://www.jaist.ac.jp/~mizuhito/tools/rasat.html</a:t>
            </a:r>
          </a:p>
          <a:p>
            <a:r>
              <a:rPr lang="en-US" sz="2400" dirty="0" smtClean="0"/>
              <a:t>Participated in SMT-COMP 2014: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over 4 solvers of QF_NRA.</a:t>
            </a:r>
          </a:p>
          <a:p>
            <a:r>
              <a:rPr lang="en-US" sz="2400" dirty="0" smtClean="0"/>
              <a:t>Submitted to TACAS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Polynomial constraints 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Applications:</a:t>
            </a:r>
          </a:p>
          <a:p>
            <a:r>
              <a:rPr lang="en-US" sz="2400" dirty="0"/>
              <a:t>Automatic termination </a:t>
            </a:r>
            <a:r>
              <a:rPr lang="en-US" sz="2400" dirty="0" smtClean="0"/>
              <a:t>proving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 smtClean="0"/>
              <a:t>Roundoff</a:t>
            </a:r>
            <a:r>
              <a:rPr lang="en-US" sz="2400" dirty="0" smtClean="0"/>
              <a:t> error and overflow error analysis.</a:t>
            </a:r>
          </a:p>
          <a:p>
            <a:r>
              <a:rPr lang="en-US" sz="2400" dirty="0" smtClean="0"/>
              <a:t>Invariant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constraints over reals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8206"/>
            <a:ext cx="10791423" cy="50497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1930, </a:t>
            </a:r>
            <a:r>
              <a:rPr lang="en-US" sz="2400" dirty="0" err="1" smtClean="0"/>
              <a:t>Tarski</a:t>
            </a:r>
            <a:r>
              <a:rPr lang="en-US" sz="2400" dirty="0" smtClean="0"/>
              <a:t>: polynomial constraints is decidable</a:t>
            </a:r>
          </a:p>
          <a:p>
            <a:r>
              <a:rPr lang="en-US" sz="2400" dirty="0" smtClean="0"/>
              <a:t>Methods:</a:t>
            </a:r>
          </a:p>
          <a:p>
            <a:pPr lvl="1"/>
            <a:r>
              <a:rPr lang="en-US" sz="2400" dirty="0" smtClean="0"/>
              <a:t>QE-CAD: complete but DEXP complexity.</a:t>
            </a:r>
          </a:p>
          <a:p>
            <a:pPr lvl="1"/>
            <a:r>
              <a:rPr lang="en-US" sz="2400" dirty="0" smtClean="0"/>
              <a:t>Interval constraint propagation: ISAT uses interval arithmetic (IA) only, ability of solving SAT problem is limited.</a:t>
            </a:r>
          </a:p>
          <a:p>
            <a:pPr lvl="1"/>
            <a:r>
              <a:rPr lang="en-US" sz="2400" dirty="0" smtClean="0"/>
              <a:t>Bit-blasting: (UCLID, </a:t>
            </a:r>
            <a:r>
              <a:rPr lang="en-US" sz="2400" dirty="0" err="1" smtClean="0"/>
              <a:t>MiniSmt</a:t>
            </a:r>
            <a:r>
              <a:rPr lang="en-US" sz="2400" dirty="0" smtClean="0"/>
              <a:t>) suffers with high number of variables or high degree of polynomials.</a:t>
            </a:r>
          </a:p>
          <a:p>
            <a:pPr lvl="1"/>
            <a:r>
              <a:rPr lang="en-US" sz="2400" dirty="0" smtClean="0"/>
              <a:t>Linearization: suffers with high degree of polynomials (</a:t>
            </a:r>
            <a:r>
              <a:rPr lang="en-US" sz="2400" dirty="0" err="1" smtClean="0"/>
              <a:t>Barcelogic</a:t>
            </a:r>
            <a:r>
              <a:rPr lang="en-US" sz="2400" dirty="0" smtClean="0"/>
              <a:t>, CORD).</a:t>
            </a:r>
          </a:p>
          <a:p>
            <a:pPr lvl="1"/>
            <a:r>
              <a:rPr lang="en-US" sz="2400" dirty="0" smtClean="0"/>
              <a:t>Virtual substitution: Z3, SMT-RAT. Needs root formulas of polynomial 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degree &lt;= 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0700" y="36890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IA +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An SMT solver (initially) for solving polynomial strict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400" dirty="0" smtClean="0"/>
                  <a:t>:</a:t>
                </a:r>
              </a:p>
              <a:p>
                <a:pPr lvl="1"/>
                <a:r>
                  <a:rPr lang="en-US" sz="2400" dirty="0"/>
                  <a:t>A</a:t>
                </a:r>
                <a:r>
                  <a:rPr lang="en-US" sz="2400" dirty="0" smtClean="0"/>
                  <a:t>pproximation can be used.</a:t>
                </a:r>
                <a:endParaRPr lang="en-US" sz="2400" dirty="0"/>
              </a:p>
              <a:p>
                <a:pPr lvl="1"/>
                <a:r>
                  <a:rPr lang="en-US" sz="24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2"/>
                <a:r>
                  <a:rPr lang="en-US" sz="2400" dirty="0"/>
                  <a:t>T</a:t>
                </a:r>
                <a:r>
                  <a:rPr lang="en-US" sz="24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such that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 smtClean="0"/>
              </a:p>
              <a:p>
                <a:pPr marL="57150" indent="0">
                  <a:buNone/>
                </a:pPr>
                <a:r>
                  <a:rPr lang="en-US" sz="24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pPr lvl="1"/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  <a:blipFill rotWithShape="0">
                <a:blip r:embed="rId3"/>
                <a:stretch>
                  <a:fillRect l="-821" t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917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06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41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18884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1060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265226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967638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231650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46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3399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118884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9222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788882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18960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942968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118088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8122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75451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313602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70233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1489" y="551295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9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3976131"/>
            <a:ext cx="4876190" cy="5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Over approximation </a:t>
            </a:r>
            <a:r>
              <a:rPr lang="en-US" dirty="0" smtClean="0"/>
              <a:t>- </a:t>
            </a:r>
            <a:r>
              <a:rPr lang="en-US" dirty="0"/>
              <a:t>Interval </a:t>
            </a:r>
            <a:r>
              <a:rPr lang="en-US" dirty="0" smtClean="0"/>
              <a:t>arithmetic (IA)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  <p:pic>
        <p:nvPicPr>
          <p:cNvPr id="102" name="Picture 1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8" y="1619709"/>
            <a:ext cx="1704975" cy="31623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10" y="1628040"/>
            <a:ext cx="1432560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9266" y="1453338"/>
            <a:ext cx="1346433" cy="134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Interval arithmetic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19500" y="2080061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03" y="1969794"/>
            <a:ext cx="661035" cy="314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51" y="1954576"/>
            <a:ext cx="4499610" cy="3162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29" y="2749165"/>
            <a:ext cx="4615653" cy="7351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10788" y="314167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196871" y="31953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827163" y="4343846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42865" y="43629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104301" y="4343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58" y="3546247"/>
            <a:ext cx="2207895" cy="31623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625109" y="3976131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IA-UNSAT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4951183"/>
            <a:ext cx="4876190" cy="55238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112537" y="5314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419919" y="530669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135621" y="532583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42777" y="4993256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IA-VALID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61" y="5917198"/>
            <a:ext cx="4876190" cy="552381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112537" y="6250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653216" y="6284913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417207" y="62663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42776" y="5962555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IA-UNKNOWN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8988727" y="3976130"/>
            <a:ext cx="20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UNSAT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15855" y="4989307"/>
            <a:ext cx="21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8171529" y="4206962"/>
            <a:ext cx="8171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8122508" y="5227373"/>
            <a:ext cx="893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417099" y="5942767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100" name="Right Arrow 99"/>
          <p:cNvSpPr/>
          <p:nvPr/>
        </p:nvSpPr>
        <p:spPr>
          <a:xfrm>
            <a:off x="8798011" y="6193387"/>
            <a:ext cx="58904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0" y="2323619"/>
            <a:ext cx="3964503" cy="2536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29" y="2475619"/>
            <a:ext cx="761632" cy="2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5" grpId="0"/>
      <p:bldP spid="80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6" grpId="0"/>
      <p:bldP spid="97" grpId="0" animBg="1"/>
      <p:bldP spid="98" grpId="0" animBg="1"/>
      <p:bldP spid="99" grpId="0"/>
      <p:bldP spid="1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Under approximation -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32" y="1660784"/>
            <a:ext cx="2516505" cy="331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3" y="1664552"/>
            <a:ext cx="1533525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3611" y="1460536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978991" y="1628040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530891" y="1444423"/>
            <a:ext cx="48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 </a:t>
            </a:r>
            <a:r>
              <a:rPr lang="en-US" sz="2400" dirty="0" smtClean="0"/>
              <a:t>with variables assignment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02" y="5079550"/>
            <a:ext cx="2571206" cy="300247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7031301" y="2519894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646601" y="2338908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522842" y="4027194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980223" y="482399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56" y="5582391"/>
            <a:ext cx="4278743" cy="3697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18" y="6066631"/>
            <a:ext cx="3997078" cy="361581"/>
          </a:xfrm>
          <a:prstGeom prst="rect">
            <a:avLst/>
          </a:prstGeom>
        </p:spPr>
      </p:pic>
      <p:sp>
        <p:nvSpPr>
          <p:cNvPr id="54" name="Right Arrow 53"/>
          <p:cNvSpPr/>
          <p:nvPr/>
        </p:nvSpPr>
        <p:spPr>
          <a:xfrm>
            <a:off x="6947766" y="4755655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14247" y="4617885"/>
            <a:ext cx="1476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r>
              <a:rPr lang="en-US" sz="2400" dirty="0" smtClean="0"/>
              <a:t> with </a:t>
            </a:r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33" y="4459770"/>
            <a:ext cx="2362200" cy="3162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1427" y="3439648"/>
            <a:ext cx="296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1" y="4437510"/>
            <a:ext cx="3751362" cy="308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25" y="4921435"/>
            <a:ext cx="2543175" cy="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4" grpId="0" animBg="1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917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06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41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18884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1060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265226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967638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231650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46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3399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118884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9222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788882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18960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942968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118088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8122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75451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313602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70233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1489" y="551295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0,4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4,10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2882.25"/>
  <p:tag name="LATEXADDIN" val="\documentclass{article}&#10;\usepackage{amsmath}&#10;\pagestyle{empty}&#10;\begin{document}&#10;&#10;&#10;$\exists x \in (-1,3)~y \in (2,4) . (x^3y - y^4 &gt; 0) \wedge (y^3 -xy &gt;0)$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603.75"/>
  <p:tag name="LATEXADDIN" val="\documentclass{article}&#10;\usepackage{amsmath}&#10;\pagestyle{empty}&#10;\begin{document}&#10;&#10;$x_i \in [l_i, h_i],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059.75"/>
  <p:tag name="LATEXADDIN" val="\documentclass{article}&#10;\usepackage{amsmath}&#10;\usepackage{color}&#10;\pagestyle{empty}&#10;\begin{document}&#10;&#10;&#10;$\color{blue} x \in [-1,3]~y \in [2,4]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75"/>
  <p:tag name="ORIGINALWIDTH" val="1258.5"/>
  <p:tag name="LATEXADDIN" val="\documentclass{article}&#10;\usepackage{amsmath}&#10;\usepackage{color}&#10;\pagestyle{empty}&#10;\begin{document}&#10;&#10;&#10;$x: -1.9, \color{red} 2.65219237745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1218.75"/>
  <p:tag name="LATEXADDIN" val="\documentclass{article}&#10;\usepackage{amsmath}&#10;\usepackage{color}&#10;\pagestyle{empty}&#10;\begin{document}&#10;&#10;&#10;$y: {\color{red}2.34617027147}, 3.65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930"/>
  <p:tag name="LATEXADDIN" val="\documentclass{article}&#10;\usepackage{amsmath}&#10;\pagestyle{empty}&#10;\begin{document}&#10;&#10;&#10;\{x:2.65219237745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1640.25"/>
  <p:tag name="LATEXADDIN" val="\documentclass{article}&#10;\usepackage{amsmath}&#10;\pagestyle{empty}&#10;\usepackage{color}&#10;\begin{document}&#10;&#10;&#10;\color{blue} $(x^3y - y^4 &gt; 0) \wedge (y^3 -xy &gt;0)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01.25"/>
  <p:tag name="LATEXADDIN" val="\documentclass{article}&#10;\usepackage{amsmath}&#10;\pagestyle{empty}&#10;\begin{document}&#10;&#10;&#10;$y:2.34617027147 \}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1295.25"/>
  <p:tag name="LATEXADDIN" val="\documentclass{article}&#10;\usepackage{amsmath}&#10;\pagestyle{empty}&#10;\begin{document}&#10;&#10;&#10;$f_j &gt; 0$ is $| I \cap (0,\infty) | / |I|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"/>
  <p:tag name="ORIGINALWIDTH" val="58.5"/>
  <p:tag name="LATEXADDIN" val="\documentclass{article}&#10;\usepackage{amsmath}&#10;\pagestyle{empty}&#10;\begin{document}&#10;&#10;$I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3.5"/>
  <p:tag name="ORIGINALWIDTH" val="3301.5"/>
  <p:tag name="LATEXADDIN" val="\documentclass{article}&#10;\usepackage{amsmath}&#10;\pagestyle{empty}&#10;\begin{document}&#10;&#10;$f = x^3 - 2xy$, $x = (0,2)$ ($x = 1 + \epsilon_1$), $y=(1,3)$ ($y = 2+\epsilon_2$), &#10;&#10;$AF_2$ estimate $f$ as &#10;$-3 - \epsilon_1 - 2\epsilon_2 + 3\epsilon_+ + 3\epsilon_{\pm}$, thus $(-9,6)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71.25"/>
  <p:tag name="LATEXADDIN" val="\documentclass{article}&#10;\usepackage{amsmath}&#10;\pagestyle{empty}&#10;\begin{document}&#10;&#10;&#10;$f(x_1,...,x_n),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.5"/>
  <p:tag name="ORIGINALWIDTH" val="940.5"/>
  <p:tag name="LATEXADDIN" val="\documentclass{article}&#10;\usepackage{amsmath}&#10;\pagestyle{empty}&#10;\begin{document}&#10;&#10;&#10;$\gamma_0 &gt; \gamma_1 &gt; \cdots &gt; 0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5"/>
  <p:tag name="ORIGINALWIDTH" val="912.75"/>
  <p:tag name="LATEXADDIN" val="\documentclass{article}&#10;\usepackage{amsmath}&#10;\pagestyle{empty}&#10;\begin{document}&#10;&#10;$0 &lt; \delta_1 &lt; \delta_2 &lt; \cdots$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415.5"/>
  <p:tag name="LATEXADDIN" val="\documentclass{article}&#10;\usepackage{amsmath}&#10;\pagestyle{empty}&#10;\begin{document}&#10;&#10;$[-\delta_1 , \delta_1]$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415.5"/>
  <p:tag name="LATEXADDIN" val="\documentclass{article}&#10;\usepackage{amsmath}&#10;\pagestyle{empty}&#10;\begin{document}&#10;&#10;$[-\delta_2 , \delta_2]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564"/>
  <p:tag name="LATEXADDIN" val="\documentclass{article}&#10;\usepackage{amsmath}&#10;\pagestyle{empty}&#10;\begin{document}&#10;&#10;$x_i \in [l_i, h_i]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60.25"/>
  <p:tag name="LATEXADDIN" val="\documentclass{article}&#10;\usepackage{amsmath}&#10;\pagestyle{empty}&#10;\begin{document}&#10;&#10;[l, h],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71.5"/>
  <p:tag name="LATEXADDIN" val="\documentclass{article}&#10;\usepackage{amsmath}&#10;\pagestyle{empty}&#10;\begin{document}&#10;&#10;$\{ f(x_1,...,x_n)| x_i \in [l_i,h_i]\} \subseteq [l, h]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69.25"/>
  <p:tag name="LATEXADDIN" val="\documentclass{article}&#10;\usepackage{amsmath}&#10;\pagestyle{empty}&#10;\begin{document}&#10;&#10;&#10;$f(x_1,...,x_n) &gt; 0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934.25"/>
  <p:tag name="LATEXADDIN" val="\documentclass{article}&#10;\usepackage{amsmath}&#10;\usepackage{color}&#10;\pagestyle{empty}&#10;\begin{document}&#10;&#10;&#10;\color{blue} Example: $x * y, x \in [-1,3]~y \in [2,4]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379.5"/>
  <p:tag name="LATEXADDIN" val="\documentclass{article}&#10;\usepackage{amsmath}&#10;\usepackage{color}&#10;\pagestyle{empty}&#10;\begin{document}&#10;&#10;&#10;$\color{blue} [-4, 13]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990.75"/>
  <p:tag name="LATEXADDIN" val="\documentclass{article}&#10;\usepackage{amsmath}&#10;\pagestyle{empty}&#10;\begin{document}&#10;&#10;&#10;$\land f_j(x_1,...,x_n) &gt; 0$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15970</TotalTime>
  <Words>823</Words>
  <Application>Microsoft Office PowerPoint</Application>
  <PresentationFormat>Widescreen</PresentationFormat>
  <Paragraphs>259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メイリオ</vt:lpstr>
      <vt:lpstr>ＭＳ Ｐゴシック</vt:lpstr>
      <vt:lpstr>Arial</vt:lpstr>
      <vt:lpstr>Calibri</vt:lpstr>
      <vt:lpstr>Cambria Math</vt:lpstr>
      <vt:lpstr>Century Gothic</vt:lpstr>
      <vt:lpstr>Wingdings</vt:lpstr>
      <vt:lpstr>Wingdings 3</vt:lpstr>
      <vt:lpstr>Wisp</vt:lpstr>
      <vt:lpstr>raSAT: SMT for non-linear constraints over reals.</vt:lpstr>
      <vt:lpstr>Non-linear (polynomial) constraints over reals</vt:lpstr>
      <vt:lpstr>Polynomial constraints over reals</vt:lpstr>
      <vt:lpstr>Polynomial constraints over reals</vt:lpstr>
      <vt:lpstr>raSAT</vt:lpstr>
      <vt:lpstr>PowerPoint Presentation</vt:lpstr>
      <vt:lpstr>Over approximation - Interval arithmetic (IA)</vt:lpstr>
      <vt:lpstr>Under approximation - Testing</vt:lpstr>
      <vt:lpstr>PowerPoint Presentation</vt:lpstr>
      <vt:lpstr>Completeness (strict inequality)</vt:lpstr>
      <vt:lpstr>Strategies</vt:lpstr>
      <vt:lpstr>SAT directed measures</vt:lpstr>
      <vt:lpstr>SAT directed measures</vt:lpstr>
      <vt:lpstr>SAT directed measures</vt:lpstr>
      <vt:lpstr>Incremental search</vt:lpstr>
      <vt:lpstr>Incremental Windening</vt:lpstr>
      <vt:lpstr>Experiments</vt:lpstr>
      <vt:lpstr>Experiments – Zankl family</vt:lpstr>
      <vt:lpstr>Experiments</vt:lpstr>
      <vt:lpstr>Extend for QF_NIA</vt:lpstr>
      <vt:lpstr>Experiments.</vt:lpstr>
      <vt:lpstr>Future work</vt:lpstr>
      <vt:lpstr>raSAT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1416</cp:revision>
  <dcterms:created xsi:type="dcterms:W3CDTF">2014-04-21T06:38:43Z</dcterms:created>
  <dcterms:modified xsi:type="dcterms:W3CDTF">2014-11-12T03:23:08Z</dcterms:modified>
</cp:coreProperties>
</file>