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1"/>
  </p:notesMasterIdLst>
  <p:sldIdLst>
    <p:sldId id="256" r:id="rId2"/>
    <p:sldId id="339" r:id="rId3"/>
    <p:sldId id="263" r:id="rId4"/>
    <p:sldId id="264" r:id="rId5"/>
    <p:sldId id="270" r:id="rId6"/>
    <p:sldId id="340" r:id="rId7"/>
    <p:sldId id="341" r:id="rId8"/>
    <p:sldId id="300" r:id="rId9"/>
    <p:sldId id="335" r:id="rId10"/>
    <p:sldId id="334" r:id="rId11"/>
    <p:sldId id="315" r:id="rId12"/>
    <p:sldId id="302" r:id="rId13"/>
    <p:sldId id="342" r:id="rId14"/>
    <p:sldId id="343" r:id="rId15"/>
    <p:sldId id="344" r:id="rId16"/>
    <p:sldId id="287" r:id="rId17"/>
    <p:sldId id="317" r:id="rId18"/>
    <p:sldId id="291" r:id="rId19"/>
    <p:sldId id="293" r:id="rId20"/>
    <p:sldId id="319" r:id="rId21"/>
    <p:sldId id="321" r:id="rId22"/>
    <p:sldId id="294" r:id="rId23"/>
    <p:sldId id="323" r:id="rId24"/>
    <p:sldId id="336" r:id="rId25"/>
    <p:sldId id="320" r:id="rId26"/>
    <p:sldId id="322" r:id="rId27"/>
    <p:sldId id="328" r:id="rId28"/>
    <p:sldId id="329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108" d="100"/>
          <a:sy n="108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5.png"/><Relationship Id="rId5" Type="http://schemas.openxmlformats.org/officeDocument/2006/relationships/tags" Target="../tags/tag20.xml"/><Relationship Id="rId15" Type="http://schemas.openxmlformats.org/officeDocument/2006/relationships/image" Target="../media/image370.png"/><Relationship Id="rId10" Type="http://schemas.openxmlformats.org/officeDocument/2006/relationships/image" Target="../media/image34.png"/><Relationship Id="rId4" Type="http://schemas.openxmlformats.org/officeDocument/2006/relationships/tags" Target="../tags/tag19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Testing </a:t>
                </a:r>
                <a:r>
                  <a:rPr lang="en-US" sz="3000" dirty="0" smtClean="0"/>
                  <a:t>phase. </a:t>
                </a:r>
                <a:endParaRPr lang="en-US" sz="3000" dirty="0"/>
              </a:p>
              <a:p>
                <a:pPr lvl="1"/>
                <a:r>
                  <a:rPr lang="en-US" sz="3000" dirty="0" smtClean="0"/>
                  <a:t>   variables </a:t>
                </a:r>
                <a:r>
                  <a:rPr lang="en-US" sz="3000" dirty="0">
                    <a:sym typeface="Wingdings" panose="05000000000000000000" pitchFamily="2" charset="2"/>
                  </a:rPr>
                  <a:t>       test cases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Decomposition phase: Exploration </a:t>
                </a:r>
                <a:r>
                  <a:rPr lang="en-US" sz="3000" dirty="0"/>
                  <a:t>of </a:t>
                </a:r>
                <a:r>
                  <a:rPr lang="en-US" sz="3000" dirty="0" err="1" smtClean="0"/>
                  <a:t>boes</a:t>
                </a:r>
                <a:r>
                  <a:rPr lang="en-US" sz="3000" dirty="0"/>
                  <a:t>.</a:t>
                </a:r>
                <a:endParaRPr lang="en-US" sz="3000" dirty="0"/>
              </a:p>
              <a:p>
                <a:pPr lvl="1"/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variables </a:t>
                </a:r>
                <a:r>
                  <a:rPr lang="en-US" sz="3000" dirty="0"/>
                  <a:t>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/>
                  <a:t> </a:t>
                </a:r>
                <a:r>
                  <a:rPr lang="en-US" sz="3000" dirty="0"/>
                  <a:t>boxes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Soundness.</a:t>
                </a:r>
                <a:endParaRPr lang="en-US" sz="3000" dirty="0"/>
              </a:p>
              <a:p>
                <a:pPr marL="857250" lvl="1" indent="-457200"/>
                <a:r>
                  <a:rPr lang="en-US" sz="3000" dirty="0" smtClean="0"/>
                  <a:t>Floating point arithmetic: round-off</a:t>
                </a:r>
                <a:r>
                  <a:rPr lang="en-US" sz="3000" dirty="0"/>
                  <a:t>, overflow errors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Equality handling.</a:t>
                </a:r>
              </a:p>
              <a:p>
                <a:pPr lvl="1"/>
                <a:r>
                  <a:rPr lang="en-US" sz="3000" dirty="0" smtClean="0"/>
                  <a:t>Using </a:t>
                </a:r>
                <a:r>
                  <a:rPr lang="en-US" sz="3000" dirty="0"/>
                  <a:t>the intermediate value theorem</a:t>
                </a:r>
                <a:r>
                  <a:rPr lang="en-US" sz="3000" dirty="0" smtClean="0"/>
                  <a:t>.</a:t>
                </a:r>
                <a:endParaRPr lang="en-US" sz="3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4"/>
                <a:stretch>
                  <a:fillRect l="-1311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40" y="2132900"/>
            <a:ext cx="362672" cy="264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23" y="2186290"/>
            <a:ext cx="195822" cy="1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</a:t>
            </a:r>
            <a:r>
              <a:rPr lang="en-US" sz="4400" dirty="0" smtClean="0"/>
              <a:t>Testing phase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530083"/>
                <a:ext cx="10608278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/>
                  <a:t>n </a:t>
                </a:r>
                <a:r>
                  <a:rPr lang="en-US" sz="2600" dirty="0" smtClean="0"/>
                  <a:t>variables </a:t>
                </a:r>
                <a:r>
                  <a:rPr lang="en-US" sz="26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600" dirty="0">
                    <a:sym typeface="Wingdings" panose="05000000000000000000" pitchFamily="2" charset="2"/>
                  </a:rPr>
                  <a:t>cases.</a:t>
                </a:r>
                <a:endParaRPr lang="en-US" sz="2600" dirty="0" smtClean="0"/>
              </a:p>
              <a:p>
                <a:pPr marL="457200" lvl="1" indent="0">
                  <a:buNone/>
                </a:pPr>
                <a:r>
                  <a:rPr lang="en-US" sz="2600" dirty="0" smtClean="0"/>
                  <a:t>Limit </a:t>
                </a:r>
                <a:r>
                  <a:rPr lang="en-US" sz="2600" dirty="0" smtClean="0"/>
                  <a:t>the number of test cases to a fixed number.</a:t>
                </a:r>
              </a:p>
              <a:p>
                <a:pPr lvl="1"/>
                <a:r>
                  <a:rPr lang="en-US" sz="2600" dirty="0" smtClean="0"/>
                  <a:t>More important variables: 2 test-cases.</a:t>
                </a:r>
              </a:p>
              <a:p>
                <a:pPr lvl="1"/>
                <a:r>
                  <a:rPr lang="en-US" sz="2600" dirty="0" smtClean="0"/>
                  <a:t>Other </a:t>
                </a:r>
                <a:r>
                  <a:rPr lang="en-US" sz="2600" dirty="0"/>
                  <a:t>variables: 1 test case</a:t>
                </a:r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600" dirty="0" smtClean="0"/>
                  <a:t>Criteria for importance: </a:t>
                </a:r>
                <a:r>
                  <a:rPr lang="en-US" sz="2600" dirty="0"/>
                  <a:t>s</a:t>
                </a:r>
                <a:r>
                  <a:rPr lang="en-US" sz="2600" dirty="0" smtClean="0"/>
                  <a:t>ensitivity provided by Affine Interval (AI).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B050"/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Experiments: Limit to                            test </a:t>
                </a:r>
                <a:r>
                  <a:rPr lang="en-US" sz="2600" dirty="0" smtClean="0"/>
                  <a:t>cases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530083"/>
                <a:ext cx="10608278" cy="5225833"/>
              </a:xfrm>
              <a:blipFill rotWithShape="0">
                <a:blip r:embed="rId4"/>
                <a:stretch>
                  <a:fillRect l="-920" t="-1050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36" y="6175602"/>
            <a:ext cx="2333188" cy="3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</a:t>
            </a:r>
            <a:r>
              <a:rPr lang="en-US" sz="4400" dirty="0" smtClean="0"/>
              <a:t>Decomposition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Boxes exploration.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boxes.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Experiments: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Decomposition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</a:p>
              <a:p>
                <a:pPr lvl="1"/>
                <a:r>
                  <a:rPr lang="en-US" sz="2800" dirty="0"/>
                  <a:t>Which interval to be selected </a:t>
                </a:r>
                <a:r>
                  <a:rPr lang="en-US" sz="2800" dirty="0" smtClean="0"/>
                  <a:t>next is </a:t>
                </a:r>
                <a:r>
                  <a:rPr lang="en-US" sz="2800" dirty="0"/>
                  <a:t>up to </a:t>
                </a:r>
                <a:r>
                  <a:rPr lang="en-US" sz="2800" dirty="0" err="1" smtClean="0"/>
                  <a:t>miniSAT</a:t>
                </a:r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:r>
                  <a:rPr lang="en-US" sz="2800" b="1" dirty="0" smtClean="0"/>
                  <a:t>Future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800" dirty="0" smtClean="0"/>
                  <a:t>Evaluate decomposed intervals against constraints </a:t>
                </a:r>
                <a:r>
                  <a:rPr lang="en-US" sz="2800" dirty="0"/>
                  <a:t>using </a:t>
                </a:r>
                <a:r>
                  <a:rPr lang="en-US" sz="2800" dirty="0" smtClean="0"/>
                  <a:t>IA.</a:t>
                </a:r>
                <a:endParaRPr lang="en-US" sz="2800" dirty="0"/>
              </a:p>
              <a:p>
                <a:pPr marL="57150" indent="0"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</a:t>
            </a:r>
            <a:r>
              <a:rPr lang="en-US" sz="4800" dirty="0" smtClean="0"/>
              <a:t>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600" b="1" dirty="0"/>
              <a:t>Integrated</a:t>
            </a:r>
            <a:r>
              <a:rPr lang="en-US" sz="2600" dirty="0"/>
              <a:t> </a:t>
            </a:r>
            <a:r>
              <a:rPr lang="en-US" sz="2600" dirty="0" err="1"/>
              <a:t>iRRAM</a:t>
            </a:r>
            <a:r>
              <a:rPr lang="en-US" sz="2600" dirty="0"/>
              <a:t> into </a:t>
            </a:r>
            <a:r>
              <a:rPr lang="en-US" sz="2600" dirty="0" err="1"/>
              <a:t>raSAT</a:t>
            </a:r>
            <a:r>
              <a:rPr lang="en-US" sz="2600" dirty="0"/>
              <a:t> for </a:t>
            </a:r>
            <a:r>
              <a:rPr lang="en-US" sz="2600" dirty="0">
                <a:solidFill>
                  <a:srgbClr val="00B050"/>
                </a:solidFill>
              </a:rPr>
              <a:t>SAT verification</a:t>
            </a:r>
            <a:r>
              <a:rPr lang="en-US" sz="2600" dirty="0" smtClean="0"/>
              <a:t>.</a:t>
            </a:r>
            <a:endParaRPr lang="en-US" sz="2800" dirty="0" smtClean="0"/>
          </a:p>
          <a:p>
            <a:r>
              <a:rPr lang="en-US" sz="2600" b="1" dirty="0" smtClean="0"/>
              <a:t>Future work</a:t>
            </a:r>
            <a:r>
              <a:rPr lang="en-US" sz="2600" dirty="0" smtClean="0"/>
              <a:t>: Verify </a:t>
            </a:r>
            <a:r>
              <a:rPr lang="en-US" sz="2600" dirty="0" smtClean="0">
                <a:solidFill>
                  <a:srgbClr val="FF0000"/>
                </a:solidFill>
              </a:rPr>
              <a:t>UNSAT results</a:t>
            </a:r>
            <a:r>
              <a:rPr lang="en-US" sz="2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133600"/>
            <a:ext cx="104775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UNSAT core reduces the target constraints.</a:t>
            </a:r>
          </a:p>
          <a:p>
            <a:pPr lvl="1"/>
            <a:r>
              <a:rPr lang="en-US" sz="2800" b="1" dirty="0" smtClean="0"/>
              <a:t>Subset of constraints</a:t>
            </a:r>
            <a:r>
              <a:rPr lang="en-US" sz="2800" dirty="0" smtClean="0"/>
              <a:t>: idea of previous work, not yet done.</a:t>
            </a:r>
          </a:p>
          <a:p>
            <a:pPr lvl="1"/>
            <a:r>
              <a:rPr lang="en-US" sz="2800" b="1" dirty="0" smtClean="0"/>
              <a:t>Sub-polynomial</a:t>
            </a:r>
            <a:r>
              <a:rPr lang="en-US" sz="2800" dirty="0" smtClean="0"/>
              <a:t>: </a:t>
            </a:r>
            <a:r>
              <a:rPr lang="en-US" sz="2800" dirty="0"/>
              <a:t>Done in previous work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b="1" dirty="0" smtClean="0">
                <a:solidFill>
                  <a:srgbClr val="00B050"/>
                </a:solidFill>
              </a:rPr>
              <a:t>Subset of variables</a:t>
            </a:r>
            <a:r>
              <a:rPr lang="en-US" sz="2800" dirty="0" smtClean="0"/>
              <a:t>: new idea, implemented in </a:t>
            </a:r>
            <a:r>
              <a:rPr lang="en-US" sz="2800" dirty="0" err="1" smtClean="0"/>
              <a:t>raSAT</a:t>
            </a:r>
            <a:r>
              <a:rPr lang="en-US" sz="2800" dirty="0" smtClean="0"/>
              <a:t>.</a:t>
            </a:r>
            <a:r>
              <a:rPr lang="en-US" sz="1800" dirty="0" smtClean="0"/>
              <a:t> </a:t>
            </a:r>
          </a:p>
          <a:p>
            <a:pPr lvl="1"/>
            <a:r>
              <a:rPr lang="en-US" sz="2800" b="1" dirty="0" smtClean="0"/>
              <a:t>Future</a:t>
            </a:r>
            <a:r>
              <a:rPr lang="en-US" sz="2800" dirty="0" smtClean="0"/>
              <a:t>: UNSAT core with infinity bounds.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b="1" dirty="0" smtClean="0"/>
                  <a:t>To be done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 smtClean="0"/>
              <a:t>constraints</a:t>
            </a:r>
            <a:r>
              <a:rPr lang="ja-JP" altLang="en-US" dirty="0"/>
              <a:t>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Intermediate value theorem: </a:t>
                </a:r>
                <a:endParaRPr lang="en-US" sz="3000" dirty="0" smtClean="0"/>
              </a:p>
              <a:p>
                <a:pPr lvl="1"/>
                <a:r>
                  <a:rPr lang="en-US" sz="3000" dirty="0" smtClean="0"/>
                  <a:t>R</a:t>
                </a:r>
                <a:r>
                  <a:rPr lang="en-US" sz="3000" dirty="0" smtClean="0"/>
                  <a:t>estrictions: </a:t>
                </a:r>
                <a:r>
                  <a:rPr lang="en-US" sz="3000" dirty="0" smtClean="0"/>
                  <a:t>Number of variables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/>
                  <a:t> number </a:t>
                </a:r>
                <a:r>
                  <a:rPr lang="en-US" sz="3000" dirty="0" smtClean="0"/>
                  <a:t>of equations</a:t>
                </a:r>
                <a:endParaRPr lang="en-US" sz="3000" dirty="0" smtClean="0"/>
              </a:p>
              <a:p>
                <a:pPr lvl="1"/>
                <a:r>
                  <a:rPr lang="en-US" sz="3000" dirty="0" smtClean="0"/>
                  <a:t>For complete equality handling: </a:t>
                </a:r>
                <a:r>
                  <a:rPr lang="en-US" sz="3000" dirty="0" err="1" smtClean="0"/>
                  <a:t>Grobner</a:t>
                </a:r>
                <a:r>
                  <a:rPr lang="en-US" sz="3000" dirty="0" smtClean="0"/>
                  <a:t> basis.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6" t="-2097" r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</a:p>
              <a:p>
                <a:pPr lvl="1"/>
                <a:r>
                  <a:rPr lang="en-US" sz="24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400" dirty="0"/>
                  <a:t>associativity and </a:t>
                </a:r>
                <a:r>
                  <a:rPr lang="en-US" sz="2400" dirty="0" err="1"/>
                  <a:t>commutativity</a:t>
                </a:r>
                <a:r>
                  <a:rPr lang="en-US" sz="2400" dirty="0"/>
                  <a:t> of addition and </a:t>
                </a:r>
                <a:r>
                  <a:rPr lang="en-US" sz="2400" dirty="0" smtClean="0"/>
                  <a:t>multiplication</a:t>
                </a:r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400" dirty="0"/>
                  <a:t>We will use the rewrite approach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400" dirty="0"/>
                  <a:t>W</a:t>
                </a:r>
                <a:r>
                  <a:rPr lang="en-US" sz="24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79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600" dirty="0" smtClean="0"/>
              <a:t>Maximal completion:</a:t>
            </a:r>
          </a:p>
          <a:p>
            <a:pPr lvl="1"/>
            <a:r>
              <a:rPr lang="en-US" sz="2600" dirty="0" smtClean="0"/>
              <a:t>Gradually extend the equations set.</a:t>
            </a:r>
          </a:p>
          <a:p>
            <a:pPr lvl="1"/>
            <a:r>
              <a:rPr lang="en-US" sz="2600" dirty="0" smtClean="0"/>
              <a:t>For each step:</a:t>
            </a:r>
          </a:p>
          <a:p>
            <a:pPr lvl="2"/>
            <a:r>
              <a:rPr lang="en-US" sz="2600" dirty="0" smtClean="0"/>
              <a:t>Generate </a:t>
            </a:r>
            <a:r>
              <a:rPr lang="en-US" sz="2600" dirty="0" smtClean="0">
                <a:solidFill>
                  <a:srgbClr val="FF0000"/>
                </a:solidFill>
              </a:rPr>
              <a:t>terminating</a:t>
            </a:r>
            <a:r>
              <a:rPr lang="en-US" sz="2600" dirty="0" smtClean="0"/>
              <a:t> TRSs that uses </a:t>
            </a:r>
            <a:r>
              <a:rPr lang="en-US" sz="2600" dirty="0" smtClean="0">
                <a:solidFill>
                  <a:srgbClr val="FF0000"/>
                </a:solidFill>
              </a:rPr>
              <a:t>maximal</a:t>
            </a:r>
            <a:r>
              <a:rPr lang="en-US" sz="2600" dirty="0" smtClean="0"/>
              <a:t> number of equations in the set.</a:t>
            </a:r>
          </a:p>
          <a:p>
            <a:pPr lvl="2"/>
            <a:r>
              <a:rPr lang="en-US" sz="2600" dirty="0" smtClean="0"/>
              <a:t>Check if there exist a complete system for the original set</a:t>
            </a:r>
            <a:r>
              <a:rPr lang="en-US" sz="2600" dirty="0" smtClean="0"/>
              <a:t>.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Yes: Return the complete system</a:t>
            </a:r>
            <a:endParaRPr lang="en-US" sz="2400" dirty="0" smtClean="0"/>
          </a:p>
          <a:p>
            <a:pPr lvl="3"/>
            <a:r>
              <a:rPr lang="en-US" sz="2400" dirty="0" smtClean="0"/>
              <a:t> No: Add </a:t>
            </a:r>
            <a:r>
              <a:rPr lang="en-US" sz="2400" dirty="0" smtClean="0"/>
              <a:t>un-joinable pairs to the equations set.</a:t>
            </a:r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714500"/>
            <a:ext cx="9790112" cy="419672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Abstraction refinement.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smtClean="0"/>
              <a:t>Linear Arithmetic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9675812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51" y="4926605"/>
            <a:ext cx="3449955" cy="316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35" y="2985411"/>
            <a:ext cx="7762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</a:t>
                </a:r>
                <a:r>
                  <a:rPr lang="en-US" sz="2400" dirty="0" smtClean="0"/>
                  <a:t>straightforward, similar </a:t>
                </a:r>
                <a:r>
                  <a:rPr lang="en-US" sz="2400" dirty="0" smtClean="0"/>
                  <a:t>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  <a:blipFill rotWithShape="0">
                <a:blip r:embed="rId3"/>
                <a:stretch>
                  <a:fillRect l="-803" t="-1292" b="-4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52" y="4300331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150680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Polynomial constraints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SMT solver (initially) for solving 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/>
                  <a:t>A</a:t>
                </a:r>
                <a:r>
                  <a:rPr lang="en-US" sz="2800" dirty="0" smtClean="0"/>
                  <a:t>pproximation can be used.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lvl="1"/>
                <a:r>
                  <a:rPr lang="en-US" sz="28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continuous,</a:t>
                </a:r>
              </a:p>
              <a:p>
                <a:pPr lvl="1"/>
                <a:r>
                  <a:rPr lang="en-US" sz="2800" dirty="0"/>
                  <a:t>T</a:t>
                </a:r>
                <a:r>
                  <a:rPr lang="en-US" sz="28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 such that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 smtClean="0"/>
              </a:p>
              <a:p>
                <a:pPr marL="57150" indent="0">
                  <a:buNone/>
                </a:pPr>
                <a:r>
                  <a:rPr lang="en-US" sz="28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approximation.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75008"/>
            <a:ext cx="10880421" cy="55829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Over-approximation: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3164111"/>
            <a:ext cx="5800000" cy="92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85422"/>
            <a:ext cx="5751195" cy="3162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2" y="2011621"/>
            <a:ext cx="2727960" cy="5124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73" y="1918020"/>
            <a:ext cx="2727960" cy="51244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2" y="4704293"/>
            <a:ext cx="5410200" cy="51244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79" y="4704292"/>
            <a:ext cx="5410200" cy="51244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2483205" y="2555898"/>
            <a:ext cx="1555395" cy="9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91408" y="2486384"/>
            <a:ext cx="1449192" cy="10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91822" y="3578309"/>
            <a:ext cx="1342867" cy="11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8768" y="3578309"/>
            <a:ext cx="1091932" cy="11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04666" y="334747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4359662"/>
            <a:ext cx="5800000" cy="92381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439586" y="450094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OT-VALID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5546940"/>
            <a:ext cx="5800000" cy="92381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404666" y="577801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OT-UNKNOWN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372012" y="2026101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Instance: Interval Arithmetic (IA)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40" y="3290945"/>
            <a:ext cx="5800000" cy="923810"/>
          </a:xfr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45" y="1565089"/>
            <a:ext cx="5751195" cy="316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22" y="2175791"/>
            <a:ext cx="2727960" cy="512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085527"/>
            <a:ext cx="2727960" cy="5124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92926" y="2733368"/>
            <a:ext cx="1191674" cy="9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51500" y="2643104"/>
            <a:ext cx="1790700" cy="10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45" y="5043545"/>
            <a:ext cx="4514850" cy="31623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254500" y="3702732"/>
            <a:ext cx="25400" cy="13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9334" y="3471899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UT-UNSAT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40" y="5410430"/>
            <a:ext cx="5800000" cy="9238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334" y="564150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UT-SAT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0904" y="2312682"/>
            <a:ext cx="893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Instance: Testing, randomly generate values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0175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409" y="19782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8490" y="112393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972" y="154723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36579" y="253212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9014" y="350239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018457" y="200889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28574" y="176659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48379" y="1608907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52719" y="137795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80633" y="255485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164799" y="370244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867211" y="198591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131223" y="239693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52719" y="3283607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OT-UNSAT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2972" y="519018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018457" y="433338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8795" y="4503993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OT-UNKNOWN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688455" y="396405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18533" y="52490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778421" y="439514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OT_VALID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17661" y="551062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7695" y="516488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UT-SAT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653" y="408394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048454" y="454561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39945" y="5025986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048454" y="202440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213175" y="257341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048454" y="177806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084261" y="177806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61489" y="142666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69806" y="350238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121582" y="279212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82" y="279212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030773" y="84219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01062" y="51773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1495915" y="3958907"/>
                <a:ext cx="6096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915" y="3958907"/>
                <a:ext cx="6096000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this work:</a:t>
            </a:r>
          </a:p>
          <a:p>
            <a:pPr lvl="1"/>
            <a:r>
              <a:rPr lang="en-US" sz="2600" dirty="0" smtClean="0"/>
              <a:t>Improve the efficiency of </a:t>
            </a:r>
            <a:r>
              <a:rPr lang="en-US" sz="2600" dirty="0" err="1" smtClean="0"/>
              <a:t>raSAT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Extend it to handle equality.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7.5"/>
  <p:tag name="LATEXADDIN" val="\documentclass{article}&#10;\usepackage{amsmath}&#10;\pagestyle{empty}&#10;\begin{document}&#10;&#10;under-approximated $f(x_1,...,x_n)$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114"/>
  <p:tag name="LATEXADDIN" val="\documentclass{article}&#10;\usepackage{amsmath}&#10;\pagestyle{empty}&#10;\begin{document}&#10;&#10;&#10;$2^n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3"/>
  <p:tag name="LATEXADDIN" val="\documentclass{article}&#10;\usepackage{amsmath}&#10;\pagestyle{empty}&#10;\begin{document}&#10;&#10;n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770.25"/>
  <p:tag name="LATEXADDIN" val="\documentclass{article}&#10;\usepackage{amsmath}&#10;\pagestyle{empty}&#10;\begin{document}&#10;&#10;$2^5, 2^{10}, 2^{15}, 2^{20}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&gt;0, x_i \in [l_i, h_i] \mbox{ for } i = 1,..,n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130"/>
  <p:tag name="LATEXADDIN" val="\documentclass{article}&#10;\usepackage{amsmath}&#10;\pagestyle{empty}&#10;\begin{document}&#10;&#10;over-approximated $\displaystyle \min_{x_i \in [l_i, h_i]} f(x_1,...,x_n)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130"/>
  <p:tag name="LATEXADDIN" val="\documentclass{article}&#10;\usepackage{amsmath}&#10;\pagestyle{empty}&#10;\begin{document}&#10;&#10;over-approximated $\displaystyle \max_{x_i \in [l_i, h_i]} f(x_1,...,x_n)$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&gt;0, x_i \in [l_i, h_i] \mbox{ for } i = 1,..,n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14397</TotalTime>
  <Words>721</Words>
  <Application>Microsoft Office PowerPoint</Application>
  <PresentationFormat>Widescreen</PresentationFormat>
  <Paragraphs>222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Polynomial constraints over reals</vt:lpstr>
      <vt:lpstr>Polynomial constraints</vt:lpstr>
      <vt:lpstr>Polynomial constraints</vt:lpstr>
      <vt:lpstr>raSAT</vt:lpstr>
      <vt:lpstr>Over approximation.</vt:lpstr>
      <vt:lpstr>Under approximation</vt:lpstr>
      <vt:lpstr>PowerPoint Presentation</vt:lpstr>
      <vt:lpstr>raSAT</vt:lpstr>
      <vt:lpstr>PowerPoint Presentation</vt:lpstr>
      <vt:lpstr>Problems</vt:lpstr>
      <vt:lpstr>PowerPoint Presentation</vt:lpstr>
      <vt:lpstr>1. Testing phase</vt:lpstr>
      <vt:lpstr>2. Decomposition</vt:lpstr>
      <vt:lpstr>2. Decomposition</vt:lpstr>
      <vt:lpstr>3. SAT, UNSAT verification</vt:lpstr>
      <vt:lpstr>2. UNSAT core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1151</cp:revision>
  <dcterms:created xsi:type="dcterms:W3CDTF">2014-04-21T06:38:43Z</dcterms:created>
  <dcterms:modified xsi:type="dcterms:W3CDTF">2014-08-21T10:29:55Z</dcterms:modified>
</cp:coreProperties>
</file>