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6"/>
  </p:notesMasterIdLst>
  <p:sldIdLst>
    <p:sldId id="256" r:id="rId2"/>
    <p:sldId id="257" r:id="rId3"/>
    <p:sldId id="314" r:id="rId4"/>
    <p:sldId id="258" r:id="rId5"/>
    <p:sldId id="260" r:id="rId6"/>
    <p:sldId id="261" r:id="rId7"/>
    <p:sldId id="263" r:id="rId8"/>
    <p:sldId id="264" r:id="rId9"/>
    <p:sldId id="270" r:id="rId10"/>
    <p:sldId id="300" r:id="rId11"/>
    <p:sldId id="315" r:id="rId12"/>
    <p:sldId id="302" r:id="rId13"/>
    <p:sldId id="287" r:id="rId14"/>
    <p:sldId id="295" r:id="rId15"/>
    <p:sldId id="317" r:id="rId16"/>
    <p:sldId id="289" r:id="rId17"/>
    <p:sldId id="307" r:id="rId18"/>
    <p:sldId id="308" r:id="rId19"/>
    <p:sldId id="304" r:id="rId20"/>
    <p:sldId id="303" r:id="rId21"/>
    <p:sldId id="305" r:id="rId22"/>
    <p:sldId id="291" r:id="rId23"/>
    <p:sldId id="293" r:id="rId24"/>
    <p:sldId id="319" r:id="rId25"/>
    <p:sldId id="321" r:id="rId26"/>
    <p:sldId id="294" r:id="rId27"/>
    <p:sldId id="323" r:id="rId28"/>
    <p:sldId id="320" r:id="rId29"/>
    <p:sldId id="322" r:id="rId30"/>
    <p:sldId id="324" r:id="rId31"/>
    <p:sldId id="325" r:id="rId32"/>
    <p:sldId id="326" r:id="rId33"/>
    <p:sldId id="327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14/8/2014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14/8/2014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14/8/2014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14/8/2014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14/8/2014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14/8/2014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14/8/2014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14/8/2014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14/8/2014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14/8/2014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0366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9" y="1787137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2723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472552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2637273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472552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508359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85587" y="1227884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Round-off, overflow errors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By statistic on running time of each component:</a:t>
            </a:r>
          </a:p>
          <a:p>
            <a:pPr lvl="1"/>
            <a:r>
              <a:rPr lang="en-US" sz="2000" dirty="0" smtClean="0"/>
              <a:t>UNSAT core time: high, often causes timeout.</a:t>
            </a:r>
          </a:p>
          <a:p>
            <a:pPr lvl="1"/>
            <a:r>
              <a:rPr lang="en-US" sz="2000" dirty="0" smtClean="0"/>
              <a:t>Random testing:</a:t>
            </a:r>
          </a:p>
          <a:p>
            <a:pPr lvl="2"/>
            <a:r>
              <a:rPr lang="en-US" sz="1800" dirty="0" smtClean="0"/>
              <a:t>Boosts efficiency,</a:t>
            </a:r>
          </a:p>
          <a:p>
            <a:pPr lvl="2"/>
            <a:r>
              <a:rPr lang="en-US" sz="1800" dirty="0" smtClean="0"/>
              <a:t>Leads to unstable results,</a:t>
            </a:r>
          </a:p>
          <a:p>
            <a:pPr lvl="1"/>
            <a:r>
              <a:rPr lang="en-US" sz="2000" dirty="0" smtClean="0"/>
              <a:t>Testing consumes memory.</a:t>
            </a:r>
          </a:p>
          <a:p>
            <a:r>
              <a:rPr lang="en-US" sz="2400" dirty="0" smtClean="0"/>
              <a:t>Equality handling.</a:t>
            </a:r>
            <a:endParaRPr lang="vi-VN" sz="2400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Round-off, overflow errors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iRRAM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dirty="0" smtClean="0"/>
              <a:t>C</a:t>
            </a:r>
            <a:r>
              <a:rPr lang="en-US" sz="2600" dirty="0"/>
              <a:t>++ </a:t>
            </a:r>
            <a:r>
              <a:rPr lang="en-US" sz="2600" dirty="0" smtClean="0"/>
              <a:t>package</a:t>
            </a:r>
          </a:p>
          <a:p>
            <a:pPr lvl="1"/>
            <a:r>
              <a:rPr lang="en-US" sz="2600" dirty="0" smtClean="0"/>
              <a:t>Error-bounded </a:t>
            </a:r>
            <a:r>
              <a:rPr lang="en-US" sz="2600" dirty="0"/>
              <a:t>real </a:t>
            </a:r>
            <a:r>
              <a:rPr lang="en-US" sz="2600" dirty="0" smtClean="0"/>
              <a:t>arithmetic</a:t>
            </a:r>
          </a:p>
          <a:p>
            <a:r>
              <a:rPr lang="en-US" sz="2800" dirty="0" smtClean="0"/>
              <a:t>Integrated into </a:t>
            </a:r>
            <a:r>
              <a:rPr lang="en-US" sz="2800" dirty="0" err="1" smtClean="0"/>
              <a:t>raSAT</a:t>
            </a:r>
            <a:r>
              <a:rPr lang="en-US" sz="2800" dirty="0" smtClean="0"/>
              <a:t> for SAT verification.</a:t>
            </a:r>
          </a:p>
          <a:p>
            <a:pPr lvl="1"/>
            <a:r>
              <a:rPr lang="en-US" sz="2400" dirty="0" smtClean="0"/>
              <a:t>Rarely </a:t>
            </a:r>
            <a:r>
              <a:rPr lang="en-US" sz="2400" dirty="0" err="1" smtClean="0"/>
              <a:t>iRRAM</a:t>
            </a:r>
            <a:r>
              <a:rPr lang="en-US" sz="2400" dirty="0" smtClean="0"/>
              <a:t> detects error.</a:t>
            </a:r>
          </a:p>
          <a:p>
            <a:pPr lvl="1"/>
            <a:r>
              <a:rPr lang="en-US" sz="2400" dirty="0" smtClean="0"/>
              <a:t>Two times: </a:t>
            </a:r>
            <a:r>
              <a:rPr lang="en-US" sz="2400" dirty="0" err="1" smtClean="0"/>
              <a:t>zankle</a:t>
            </a:r>
            <a:r>
              <a:rPr lang="en-US" sz="2400" dirty="0" smtClean="0"/>
              <a:t>/matrix_2_all_6.smt2</a:t>
            </a:r>
          </a:p>
          <a:p>
            <a:r>
              <a:rPr lang="en-US" sz="2600" dirty="0" smtClean="0"/>
              <a:t>Future work: Verify UNSAT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UNSAT core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UNSAT core reduces the target constraints.</a:t>
                </a:r>
              </a:p>
              <a:p>
                <a:pPr lvl="1"/>
                <a:r>
                  <a:rPr lang="en-US" sz="2200" dirty="0" smtClean="0"/>
                  <a:t>Su</a:t>
                </a:r>
                <a:r>
                  <a:rPr lang="en-US" sz="2400" dirty="0" smtClean="0"/>
                  <a:t>bset of constraints: idea from previous work, not yet done.</a:t>
                </a:r>
              </a:p>
              <a:p>
                <a:pPr lvl="1"/>
                <a:r>
                  <a:rPr lang="en-US" sz="2400" dirty="0" smtClean="0"/>
                  <a:t>Sub-polynomial:</a:t>
                </a:r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 smtClean="0"/>
                  <a:t> is UNSAT core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if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 smtClean="0"/>
                  <a:t> is sub-polynomial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lvl="3"/>
                <a:r>
                  <a:rPr lang="en-US" sz="2000" dirty="0" smtClean="0"/>
                  <a:t>UNSAT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sz="2000" dirty="0" smtClean="0"/>
                  <a:t> leads to UNSAT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sz="2000" dirty="0" smtClean="0"/>
                  <a:t> in the box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8" t="-1290" r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UNSAT core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UNSAT core reduces the target constraints.</a:t>
                </a:r>
              </a:p>
              <a:p>
                <a:pPr lvl="1"/>
                <a:r>
                  <a:rPr lang="en-US" sz="2400" dirty="0" smtClean="0"/>
                  <a:t>Subset of constraints: Previous work, not yet done.</a:t>
                </a:r>
              </a:p>
              <a:p>
                <a:pPr lvl="1"/>
                <a:r>
                  <a:rPr lang="en-US" sz="2400" dirty="0" smtClean="0"/>
                  <a:t>Sub-polynomial: </a:t>
                </a:r>
                <a:r>
                  <a:rPr lang="en-US" sz="2400" dirty="0"/>
                  <a:t>Done in previous work</a:t>
                </a:r>
                <a:r>
                  <a:rPr lang="en-US" sz="2400" dirty="0" smtClean="0"/>
                  <a:t> </a:t>
                </a:r>
              </a:p>
              <a:p>
                <a:pPr lvl="1"/>
                <a:r>
                  <a:rPr lang="en-US" sz="2400" dirty="0" smtClean="0"/>
                  <a:t>Subset of variables:</a:t>
                </a:r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 smtClean="0"/>
                  <a:t> in the box are enough to lead UNSAT</a:t>
                </a:r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Testing time is quite high, memory consuming: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1800" i="0" dirty="0" smtClean="0">
                    <a:latin typeface="+mj-lt"/>
                  </a:rPr>
                  <a:t>variables, eac</a:t>
                </a:r>
                <a:r>
                  <a:rPr lang="en-US" sz="1800" dirty="0" smtClean="0">
                    <a:latin typeface="+mj-lt"/>
                  </a:rPr>
                  <a:t>h variables has 2 test cases.</a:t>
                </a:r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 smtClean="0"/>
                  <a:t> test-cases in worst case.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Progress: </a:t>
                </a:r>
              </a:p>
              <a:p>
                <a:pPr lvl="1"/>
                <a:r>
                  <a:rPr lang="en-US" sz="1800" dirty="0" smtClean="0"/>
                  <a:t>Restart when the result is Unknown and timeout not reached.</a:t>
                </a:r>
              </a:p>
              <a:p>
                <a:pPr lvl="1"/>
                <a:r>
                  <a:rPr lang="en-US" sz="1800" dirty="0" smtClean="0"/>
                  <a:t>Optimized the data structure: </a:t>
                </a:r>
              </a:p>
              <a:p>
                <a:pPr lvl="2"/>
                <a:r>
                  <a:rPr lang="en-US" sz="1600" dirty="0"/>
                  <a:t>M</a:t>
                </a:r>
                <a:r>
                  <a:rPr lang="en-US" sz="1600" dirty="0" smtClean="0"/>
                  <a:t>emory consumption. </a:t>
                </a:r>
              </a:p>
              <a:p>
                <a:pPr lvl="1"/>
                <a:r>
                  <a:rPr lang="en-US" sz="1800" dirty="0" smtClean="0"/>
                  <a:t>Limit test cases to a fixed number:</a:t>
                </a:r>
              </a:p>
              <a:p>
                <a:pPr lvl="2"/>
                <a:r>
                  <a:rPr lang="en-US" sz="1600" dirty="0" smtClean="0"/>
                  <a:t>More important variables: multiple test-cases.</a:t>
                </a:r>
              </a:p>
              <a:p>
                <a:pPr lvl="2"/>
                <a:r>
                  <a:rPr lang="en-US" sz="1600" dirty="0" smtClean="0">
                    <a:solidFill>
                      <a:schemeClr val="tx1"/>
                    </a:solidFill>
                  </a:rPr>
                  <a:t>Other variables: 1 test case.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2" t="-806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http://images.all-free-download.com/images/graphiclarge/tick_ok_sign_419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46" y="4592078"/>
            <a:ext cx="330457" cy="33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=8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 is more likely to affect the total 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200" dirty="0" smtClean="0"/>
                  <a:t>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in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700" dirty="0" smtClean="0"/>
                  <a:t> first important variables:</a:t>
                </a:r>
              </a:p>
              <a:p>
                <a:pPr lvl="1"/>
                <a:r>
                  <a:rPr lang="en-US" sz="2500" dirty="0" smtClean="0"/>
                  <a:t> selected by sensitivity. </a:t>
                </a:r>
              </a:p>
              <a:p>
                <a:pPr lvl="1"/>
                <a:r>
                  <a:rPr lang="en-US" sz="2500" dirty="0" smtClean="0"/>
                  <a:t> 2 test cases.</a:t>
                </a:r>
              </a:p>
              <a:p>
                <a:r>
                  <a:rPr lang="en-US" sz="2700" dirty="0" smtClean="0"/>
                  <a:t>Remaining variables: 1 test case</a:t>
                </a:r>
              </a:p>
              <a:p>
                <a:r>
                  <a:rPr lang="en-US" sz="2700" dirty="0" smtClean="0"/>
                  <a:t>Total number of test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7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in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9" y="1806053"/>
            <a:ext cx="9484743" cy="484040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Testing experiments</a:t>
            </a:r>
          </a:p>
          <a:p>
            <a:pPr lvl="1"/>
            <a:r>
              <a:rPr lang="en-US" sz="1900" dirty="0"/>
              <a:t>m</a:t>
            </a:r>
            <a:r>
              <a:rPr lang="en-US" sz="1900" dirty="0" smtClean="0"/>
              <a:t>=10:</a:t>
            </a:r>
          </a:p>
          <a:p>
            <a:pPr lvl="1"/>
            <a:r>
              <a:rPr lang="en-US" sz="1900" dirty="0" smtClean="0"/>
              <a:t>m=15:</a:t>
            </a:r>
          </a:p>
          <a:p>
            <a:pPr lvl="1"/>
            <a:r>
              <a:rPr lang="en-US" sz="1900" dirty="0" smtClean="0"/>
              <a:t>m=20:</a:t>
            </a:r>
          </a:p>
          <a:p>
            <a:r>
              <a:rPr lang="en-US" sz="2200" dirty="0" smtClean="0"/>
              <a:t>Not much improvements in solved problems</a:t>
            </a:r>
          </a:p>
          <a:p>
            <a:r>
              <a:rPr lang="en-US" sz="2200" dirty="0" smtClean="0"/>
              <a:t>More balance between testing time, IA time, </a:t>
            </a:r>
            <a:r>
              <a:rPr lang="en-US" sz="2200" dirty="0" err="1" smtClean="0"/>
              <a:t>miniSAT</a:t>
            </a:r>
            <a:r>
              <a:rPr lang="en-US" sz="2200" dirty="0" smtClean="0"/>
              <a:t> time.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6039" y="2231669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43 </a:t>
            </a:r>
            <a:r>
              <a:rPr lang="en-US" sz="2400" dirty="0"/>
              <a:t>problems in </a:t>
            </a:r>
            <a:r>
              <a:rPr lang="en-US" sz="2400" dirty="0" err="1"/>
              <a:t>Zankl</a:t>
            </a:r>
            <a:r>
              <a:rPr lang="en-US" sz="2400" dirty="0"/>
              <a:t> solved.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9687" y="2641944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44 </a:t>
            </a:r>
            <a:r>
              <a:rPr lang="en-US" sz="2400" dirty="0"/>
              <a:t>problems.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3335" y="3063491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46 </a:t>
            </a:r>
            <a:r>
              <a:rPr lang="en-US" sz="2400" dirty="0"/>
              <a:t>problems.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Contents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Current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Doctor course proposal.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All variables in Test-UNSAT constraint are decomposed.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combinations.</a:t>
                </a:r>
              </a:p>
              <a:p>
                <a:r>
                  <a:rPr lang="en-US" sz="2400" dirty="0" smtClean="0"/>
                  <a:t>Limit the number of variables to be decomposed based on sensitivity.</a:t>
                </a:r>
              </a:p>
              <a:p>
                <a:r>
                  <a:rPr lang="en-US" sz="2400" dirty="0" smtClean="0"/>
                  <a:t>Experiments:</a:t>
                </a:r>
              </a:p>
              <a:p>
                <a:pPr lvl="1"/>
                <a:r>
                  <a:rPr lang="en-US" sz="2000" dirty="0" smtClean="0"/>
                  <a:t>All variables: solved 43 problems in </a:t>
                </a:r>
                <a:r>
                  <a:rPr lang="en-US" sz="2000" dirty="0" err="1" smtClean="0"/>
                  <a:t>Zankl</a:t>
                </a:r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1 variable: 50</a:t>
                </a:r>
              </a:p>
              <a:p>
                <a:pPr lvl="1"/>
                <a:r>
                  <a:rPr lang="en-US" sz="2000" dirty="0" smtClean="0"/>
                  <a:t>2 variables: 47</a:t>
                </a:r>
              </a:p>
              <a:p>
                <a:pPr lvl="1"/>
                <a:r>
                  <a:rPr lang="en-US" sz="2000" dirty="0" smtClean="0"/>
                  <a:t>3 variables: 45</a:t>
                </a:r>
              </a:p>
              <a:p>
                <a:pPr lvl="1"/>
                <a:r>
                  <a:rPr lang="en-US" sz="2000" dirty="0" smtClean="0"/>
                  <a:t>4 variables: 46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 selection </a:t>
            </a:r>
            <a:r>
              <a:rPr lang="en-US" dirty="0" smtClean="0"/>
              <a:t>– SAT directed.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</p:spPr>
            <p:txBody>
              <a:bodyPr/>
              <a:lstStyle/>
              <a:p>
                <a:r>
                  <a:rPr lang="en-US" sz="2800" dirty="0" smtClean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800" dirty="0" smtClean="0"/>
                  <a:t> two intervals.</a:t>
                </a:r>
                <a:endParaRPr lang="en-US" sz="2600" dirty="0"/>
              </a:p>
              <a:p>
                <a:pPr lvl="1"/>
                <a:r>
                  <a:rPr lang="en-US" sz="2400" dirty="0" smtClean="0"/>
                  <a:t>Each interval is evaluated by IA.</a:t>
                </a:r>
              </a:p>
              <a:p>
                <a:pPr lvl="1"/>
                <a:r>
                  <a:rPr lang="en-US" sz="2400" dirty="0" smtClean="0"/>
                  <a:t>Force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 to select the box which is more likely to make the constraint SAT.</a:t>
                </a:r>
              </a:p>
              <a:p>
                <a:r>
                  <a:rPr lang="en-US" sz="2800" dirty="0" smtClean="0"/>
                  <a:t>Experiments: </a:t>
                </a:r>
              </a:p>
              <a:p>
                <a:pPr lvl="1"/>
                <a:r>
                  <a:rPr lang="en-US" sz="2400" dirty="0" smtClean="0"/>
                  <a:t>1 variable decomposed: 42 problems.</a:t>
                </a:r>
              </a:p>
              <a:p>
                <a:pPr lvl="1"/>
                <a:r>
                  <a:rPr lang="en-US" sz="2400" dirty="0" smtClean="0"/>
                  <a:t>2 variables </a:t>
                </a:r>
                <a:r>
                  <a:rPr lang="en-US" sz="2400" dirty="0"/>
                  <a:t>decomposed: </a:t>
                </a:r>
                <a:r>
                  <a:rPr lang="en-US" sz="2400" dirty="0" smtClean="0"/>
                  <a:t>46 </a:t>
                </a:r>
                <a:r>
                  <a:rPr lang="en-US" sz="2400" dirty="0"/>
                  <a:t>problems.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  <a:blipFill rotWithShape="0">
                <a:blip r:embed="rId2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value </a:t>
            </a:r>
          </a:p>
          <a:p>
            <a:pPr marL="0" indent="0">
              <a:buNone/>
            </a:pPr>
            <a:r>
              <a:rPr lang="en-US" sz="2800" dirty="0" smtClean="0"/>
              <a:t>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 in previous</a:t>
            </a:r>
          </a:p>
          <a:p>
            <a:pPr marL="457200" lvl="1" indent="0">
              <a:buNone/>
            </a:pPr>
            <a:r>
              <a:rPr lang="en-US" sz="2800" dirty="0" smtClean="0"/>
              <a:t>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extension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theorem</a:t>
                </a:r>
              </a:p>
              <a:p>
                <a:r>
                  <a:rPr lang="en-US" sz="3200" dirty="0" smtClean="0"/>
                  <a:t>Multiple equalities:</a:t>
                </a:r>
              </a:p>
              <a:p>
                <a:pPr lvl="1"/>
                <a:r>
                  <a:rPr lang="en-US" sz="3000" dirty="0" smtClean="0"/>
                  <a:t>Number of</a:t>
                </a:r>
              </a:p>
              <a:p>
                <a:pPr marL="457200" lvl="1" indent="0">
                  <a:buNone/>
                </a:pPr>
                <a:r>
                  <a:rPr lang="en-US" sz="3000" dirty="0"/>
                  <a:t>v</a:t>
                </a:r>
                <a:r>
                  <a:rPr lang="en-US" sz="3000" dirty="0" smtClean="0"/>
                  <a:t>ariables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 smtClean="0"/>
                  <a:t> number </a:t>
                </a:r>
              </a:p>
              <a:p>
                <a:pPr marL="457200" lvl="1" indent="0">
                  <a:buNone/>
                </a:pPr>
                <a:r>
                  <a:rPr lang="en-US" sz="3000" dirty="0" smtClean="0"/>
                  <a:t>of equations</a:t>
                </a:r>
              </a:p>
              <a:p>
                <a:pPr lvl="1"/>
                <a:r>
                  <a:rPr lang="en-US" sz="3200" dirty="0" smtClean="0"/>
                  <a:t>To be done.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  <a:blipFill rotWithShape="0">
                <a:blip r:embed="rId2"/>
                <a:stretch>
                  <a:fillRect l="-1791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Grobner</a:t>
            </a:r>
            <a:r>
              <a:rPr lang="en-US" sz="2800" dirty="0" smtClean="0"/>
              <a:t> basis</a:t>
            </a:r>
          </a:p>
          <a:p>
            <a:r>
              <a:rPr lang="en-US" sz="2800" dirty="0" smtClean="0"/>
              <a:t>Intermediate value theorem: restrictions.</a:t>
            </a:r>
          </a:p>
          <a:p>
            <a:r>
              <a:rPr lang="en-US" sz="2800" dirty="0" smtClean="0"/>
              <a:t>For complete equality handling: </a:t>
            </a:r>
            <a:r>
              <a:rPr lang="en-US" sz="2800" dirty="0" err="1" smtClean="0"/>
              <a:t>Grobner</a:t>
            </a:r>
            <a:r>
              <a:rPr lang="en-US" sz="2800" dirty="0" smtClean="0"/>
              <a:t> basis.</a:t>
            </a:r>
          </a:p>
          <a:p>
            <a:r>
              <a:rPr lang="en-US" sz="2800" dirty="0" smtClean="0"/>
              <a:t>Implemented in </a:t>
            </a:r>
            <a:r>
              <a:rPr lang="en-US" sz="2800" dirty="0" err="1" smtClean="0"/>
              <a:t>Mathematica</a:t>
            </a:r>
            <a:r>
              <a:rPr lang="en-US" sz="2800" dirty="0" smtClean="0"/>
              <a:t>, Reduce.</a:t>
            </a:r>
          </a:p>
          <a:p>
            <a:r>
              <a:rPr lang="en-US" sz="2800" dirty="0" smtClean="0"/>
              <a:t>We expect to implement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Grobner</a:t>
            </a:r>
            <a:r>
              <a:rPr lang="en-US" dirty="0" smtClean="0"/>
              <a:t> basis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will use the rewrite approach.</a:t>
                </a:r>
              </a:p>
              <a:p>
                <a:r>
                  <a:rPr lang="en-US" dirty="0" smtClean="0"/>
                  <a:t>Distributive normal form: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need to use 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ssociativity</a:t>
                </a:r>
              </a:p>
              <a:p>
                <a:pPr lvl="1"/>
                <a:r>
                  <a:rPr lang="en-US" dirty="0" err="1"/>
                  <a:t>c</a:t>
                </a:r>
                <a:r>
                  <a:rPr lang="en-US" dirty="0" err="1" smtClean="0"/>
                  <a:t>ommutativity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of addition and multiplication</a:t>
                </a:r>
              </a:p>
              <a:p>
                <a:r>
                  <a:rPr lang="en-US" dirty="0" smtClean="0"/>
                  <a:t>For efficient AC rewriting system, we will use Maude.</a:t>
                </a:r>
              </a:p>
              <a:p>
                <a:r>
                  <a:rPr lang="en-US" dirty="0" smtClean="0"/>
                  <a:t>Maximal completion, </a:t>
                </a:r>
                <a:r>
                  <a:rPr lang="en-US" dirty="0" err="1" smtClean="0"/>
                  <a:t>MaxComp</a:t>
                </a:r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Proof of UNSAT can be used to extract </a:t>
            </a:r>
            <a:r>
              <a:rPr lang="en-US" sz="2800" dirty="0" smtClean="0"/>
              <a:t>Craig </a:t>
            </a:r>
            <a:r>
              <a:rPr lang="en-US" sz="2800" dirty="0" err="1" smtClean="0"/>
              <a:t>interpolants</a:t>
            </a:r>
            <a:endParaRPr lang="en-US" sz="2800" dirty="0" smtClean="0"/>
          </a:p>
          <a:p>
            <a:pPr lvl="1"/>
            <a:r>
              <a:rPr lang="en-US" sz="2600" dirty="0" smtClean="0"/>
              <a:t>Abstraction refinement</a:t>
            </a:r>
            <a:endParaRPr lang="en-US" sz="2600" dirty="0" smtClean="0"/>
          </a:p>
          <a:p>
            <a:pPr lvl="1"/>
            <a:r>
              <a:rPr lang="en-US" sz="2400" dirty="0" smtClean="0"/>
              <a:t>Invariant </a:t>
            </a:r>
            <a:r>
              <a:rPr lang="en-US" sz="2400" dirty="0" smtClean="0"/>
              <a:t>generation.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</a:t>
            </a:r>
            <a:r>
              <a:rPr lang="en-US" sz="2800" dirty="0"/>
              <a:t>of the current works focus on </a:t>
            </a:r>
            <a:r>
              <a:rPr lang="en-US" sz="2800" dirty="0" err="1"/>
              <a:t>Presburger</a:t>
            </a:r>
            <a:r>
              <a:rPr lang="en-US" sz="2800" dirty="0"/>
              <a:t> </a:t>
            </a:r>
            <a:r>
              <a:rPr lang="en-US" sz="2800" dirty="0" smtClean="0"/>
              <a:t>Arithmetic.</a:t>
            </a:r>
          </a:p>
          <a:p>
            <a:r>
              <a:rPr lang="en-US" sz="2800" dirty="0" smtClean="0"/>
              <a:t>Not much research on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of polynomial constraints.</a:t>
            </a:r>
          </a:p>
          <a:p>
            <a:pPr lvl="1"/>
            <a:r>
              <a:rPr lang="en-US" sz="2400" dirty="0" smtClean="0"/>
              <a:t>Such </a:t>
            </a:r>
            <a:r>
              <a:rPr lang="en-US" sz="2400" dirty="0" err="1" smtClean="0"/>
              <a:t>interpolants</a:t>
            </a:r>
            <a:r>
              <a:rPr lang="en-US" sz="24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MATHSAT supports interpolation over Linear arithmetic.</a:t>
                </a:r>
              </a:p>
              <a:p>
                <a:pPr lvl="1"/>
                <a:r>
                  <a:rPr lang="en-US" dirty="0" smtClean="0"/>
                  <a:t>Theory solver generates proofs for conflict clauses.</a:t>
                </a:r>
              </a:p>
              <a:p>
                <a:pPr lvl="1"/>
                <a:r>
                  <a:rPr lang="en-US" dirty="0" smtClean="0"/>
                  <a:t>SAT solver generates resolution proof of </a:t>
                </a:r>
                <a:r>
                  <a:rPr lang="en-US" dirty="0" err="1" smtClean="0"/>
                  <a:t>unsatisfiability</a:t>
                </a:r>
                <a:r>
                  <a:rPr lang="en-US" dirty="0" smtClean="0"/>
                  <a:t>. </a:t>
                </a:r>
              </a:p>
              <a:p>
                <a:pPr lvl="2"/>
                <a:r>
                  <a:rPr lang="en-US" dirty="0" smtClean="0"/>
                  <a:t>Resolution rule: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 err="1" smtClean="0">
                    <a:ea typeface="Cambria Math" panose="02040503050406030204" pitchFamily="18" charset="0"/>
                  </a:rPr>
                  <a:t>Interpolants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are extracted from the above proofs.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Constraint: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⋀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21262" y="2990781"/>
            <a:ext cx="2956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works - MATHSAT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Constraint: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⋀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Suppose, SAT solver return: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Theory solver detect a conflict.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- MATHSAT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87132"/>
                <a:ext cx="8915400" cy="42240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28575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1800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87132"/>
                <a:ext cx="8915400" cy="4224090"/>
              </a:xfrm>
              <a:blipFill rotWithShape="0">
                <a:blip r:embed="rId2"/>
                <a:stretch>
                  <a:fillRect l="-479" t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82" y="3237202"/>
            <a:ext cx="7762875" cy="112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931" y="5268284"/>
            <a:ext cx="6581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75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works - MATHSAT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Constraint: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⋀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Suppose, SAT solver return: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Theory solver detects a conflict</a:t>
                </a:r>
                <a:r>
                  <a:rPr lang="en-US" dirty="0"/>
                  <a:t> </a:t>
                </a:r>
                <a:r>
                  <a:rPr lang="en-US" dirty="0" smtClean="0"/>
                  <a:t>and generate UNSAT proof, </a:t>
                </a:r>
                <a:r>
                  <a:rPr lang="en-US" dirty="0" err="1" smtClean="0"/>
                  <a:t>interpolants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SAT solver generates resolution proof, </a:t>
                </a:r>
                <a:r>
                  <a:rPr lang="en-US" dirty="0" err="1" smtClean="0"/>
                  <a:t>interpolants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58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- MATHSAT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45" y="2044700"/>
            <a:ext cx="6819469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50" y="2141838"/>
            <a:ext cx="3998183" cy="3681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9146" y="5955957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Resolution Proof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76214" y="6059788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Interpolants</a:t>
            </a:r>
            <a:r>
              <a:rPr lang="en-US" dirty="0" smtClean="0"/>
              <a:t>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44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Modulo Theories (SMT)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569720"/>
            <a:ext cx="10347960" cy="5074920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SMT problem is a decision problem for</a:t>
            </a:r>
          </a:p>
          <a:p>
            <a:pPr lvl="1"/>
            <a:r>
              <a:rPr lang="en-US" sz="2800" dirty="0" smtClean="0"/>
              <a:t>First-order </a:t>
            </a:r>
            <a:r>
              <a:rPr lang="en-US" sz="2800" dirty="0"/>
              <a:t>formulas </a:t>
            </a:r>
            <a:r>
              <a:rPr lang="en-US" sz="2800" dirty="0" smtClean="0"/>
              <a:t>expressing constraints,</a:t>
            </a:r>
          </a:p>
          <a:p>
            <a:pPr lvl="1"/>
            <a:r>
              <a:rPr lang="en-US" sz="2800" dirty="0" smtClean="0"/>
              <a:t>With </a:t>
            </a:r>
            <a:r>
              <a:rPr lang="en-US" sz="2800" dirty="0"/>
              <a:t>respect to </a:t>
            </a:r>
            <a:r>
              <a:rPr lang="en-US" sz="2800" dirty="0" smtClean="0"/>
              <a:t>background theories.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satisfiable</a:t>
            </a:r>
            <a:r>
              <a:rPr lang="en-US" sz="2800" dirty="0" smtClean="0"/>
              <a:t> (SAT), provide assignment of variables.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unsatisfiable</a:t>
            </a:r>
            <a:r>
              <a:rPr lang="en-US" sz="2800" dirty="0" smtClean="0"/>
              <a:t> (UNSAT), proof is optionally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Back ground theories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Theory of array</a:t>
                </a:r>
              </a:p>
              <a:p>
                <a:r>
                  <a:rPr lang="en-US" sz="2800" dirty="0" smtClean="0"/>
                  <a:t>Linear arithmetic: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Non-linear arithmetic: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∗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…..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Why SMT?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Logical formulas describes the program states and transformations.</a:t>
            </a:r>
          </a:p>
          <a:p>
            <a:r>
              <a:rPr lang="en-US" sz="2400" dirty="0" smtClean="0"/>
              <a:t>Test–case generation</a:t>
            </a:r>
          </a:p>
          <a:p>
            <a:r>
              <a:rPr lang="en-US" sz="2400" dirty="0" smtClean="0"/>
              <a:t>Model checking.</a:t>
            </a:r>
          </a:p>
          <a:p>
            <a:r>
              <a:rPr lang="en-US" sz="2400" dirty="0" smtClean="0"/>
              <a:t>Program verification.</a:t>
            </a:r>
          </a:p>
          <a:p>
            <a:r>
              <a:rPr lang="en-US" sz="2400" dirty="0" smtClean="0"/>
              <a:t>Others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of non-linear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 has applications in:</a:t>
            </a:r>
          </a:p>
          <a:p>
            <a:r>
              <a:rPr lang="en-US" sz="2800" dirty="0"/>
              <a:t>Automatic termination </a:t>
            </a:r>
            <a:r>
              <a:rPr lang="en-US" sz="2800" dirty="0" smtClean="0"/>
              <a:t>proving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analysis.</a:t>
            </a:r>
          </a:p>
          <a:p>
            <a:r>
              <a:rPr lang="en-US" sz="2800" dirty="0" smtClean="0"/>
              <a:t>Loop Invariant generation.</a:t>
            </a:r>
            <a:endParaRPr lang="en-US" sz="2800" dirty="0"/>
          </a:p>
          <a:p>
            <a:r>
              <a:rPr lang="en-US" sz="2800" dirty="0" smtClean="0"/>
              <a:t>Analyzing reachability, discovering inductive invariants in hybrid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non-linear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820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1930, </a:t>
                </a:r>
                <a:r>
                  <a:rPr lang="en-US" sz="2400" dirty="0" err="1" smtClean="0"/>
                  <a:t>Taski</a:t>
                </a:r>
                <a:r>
                  <a:rPr lang="en-US" sz="2400" dirty="0" smtClean="0"/>
                  <a:t>: first order theory of the real under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en-US" sz="2400" dirty="0" smtClean="0"/>
                  <a:t> is decidable</a:t>
                </a:r>
              </a:p>
              <a:p>
                <a:r>
                  <a:rPr lang="en-US" sz="2400" dirty="0" smtClean="0"/>
                  <a:t>Method:</a:t>
                </a:r>
              </a:p>
              <a:p>
                <a:pPr lvl="1"/>
                <a:r>
                  <a:rPr lang="en-US" sz="2000" dirty="0" smtClean="0"/>
                  <a:t>QE-CAD: complete but DEXP complexity.</a:t>
                </a:r>
              </a:p>
              <a:p>
                <a:pPr lvl="1"/>
                <a:r>
                  <a:rPr lang="en-US" sz="2000" dirty="0" smtClean="0"/>
                  <a:t>Interval constraint propagation: (</a:t>
                </a:r>
                <a:r>
                  <a:rPr lang="en-US" sz="1800" dirty="0" err="1" smtClean="0"/>
                  <a:t>iSAT</a:t>
                </a:r>
                <a:r>
                  <a:rPr lang="en-US" sz="1800" dirty="0" smtClean="0"/>
                  <a:t>, RSOLVER). ISAT use IA only, solving SAT problem is limited.</a:t>
                </a:r>
              </a:p>
              <a:p>
                <a:pPr lvl="1"/>
                <a:r>
                  <a:rPr lang="en-US" sz="2000" dirty="0" smtClean="0"/>
                  <a:t>Bit-blasting: (UCLID, </a:t>
                </a:r>
                <a:r>
                  <a:rPr lang="en-US" sz="2000" dirty="0" err="1" smtClean="0"/>
                  <a:t>MiniSmt</a:t>
                </a:r>
                <a:r>
                  <a:rPr lang="en-US" sz="2000" dirty="0" smtClean="0"/>
                  <a:t>) suffers to high number of variables or high degree of polynomials.</a:t>
                </a:r>
              </a:p>
              <a:p>
                <a:pPr lvl="1"/>
                <a:r>
                  <a:rPr lang="en-US" sz="2000" dirty="0" smtClean="0"/>
                  <a:t>Linearization: suffers with high degree of polynomials (</a:t>
                </a:r>
                <a:r>
                  <a:rPr lang="en-US" sz="2000" dirty="0" err="1" smtClean="0"/>
                  <a:t>Barcelogic</a:t>
                </a:r>
                <a:r>
                  <a:rPr lang="en-US" sz="2000" dirty="0" smtClean="0"/>
                  <a:t>, CORD).</a:t>
                </a:r>
              </a:p>
              <a:p>
                <a:pPr lvl="1"/>
                <a:r>
                  <a:rPr lang="en-US" sz="2000" dirty="0" smtClean="0"/>
                  <a:t>Virtual substitution: Z3, SMT-RAT. Degree &lt;= 4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8207"/>
                <a:ext cx="10515600" cy="4351338"/>
              </a:xfrm>
              <a:blipFill rotWithShape="0">
                <a:blip r:embed="rId2"/>
                <a:stretch>
                  <a:fillRect l="-812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Polynomial strict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Fine approximation can decide.</a:t>
                </a:r>
                <a:endParaRPr lang="en-US" sz="2800" dirty="0"/>
              </a:p>
              <a:p>
                <a:r>
                  <a:rPr lang="en-US" sz="28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1"/>
                <a:r>
                  <a:rPr lang="en-US" sz="2400" dirty="0" smtClean="0"/>
                  <a:t>We can find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in which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600" dirty="0" smtClean="0"/>
              </a:p>
              <a:p>
                <a:pPr lvl="1"/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  <a:blipFill rotWithShape="0">
                <a:blip r:embed="rId3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9955</TotalTime>
  <Words>830</Words>
  <Application>Microsoft Office PowerPoint</Application>
  <PresentationFormat>Widescreen</PresentationFormat>
  <Paragraphs>264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メイリオ</vt:lpstr>
      <vt:lpstr>Arial</vt:lpstr>
      <vt:lpstr>Calibri</vt:lpstr>
      <vt:lpstr>Cambria Math</vt:lpstr>
      <vt:lpstr>Century Gothic</vt:lpstr>
      <vt:lpstr>Tahoma</vt:lpstr>
      <vt:lpstr>Wingdings 3</vt:lpstr>
      <vt:lpstr>Wisp</vt:lpstr>
      <vt:lpstr>Equality handling and efficiency improvement of SMT for non-linear constraints over reals.</vt:lpstr>
      <vt:lpstr>Contents</vt:lpstr>
      <vt:lpstr>PowerPoint Presentation</vt:lpstr>
      <vt:lpstr>Satisfiability Modulo Theories (SMT)</vt:lpstr>
      <vt:lpstr>Back ground theories</vt:lpstr>
      <vt:lpstr>Why SMT?</vt:lpstr>
      <vt:lpstr>Theory of non-linear arithmetic</vt:lpstr>
      <vt:lpstr>Theory of non-linear arithmetic</vt:lpstr>
      <vt:lpstr>raSAT</vt:lpstr>
      <vt:lpstr>PowerPoint Presentation</vt:lpstr>
      <vt:lpstr>Problems</vt:lpstr>
      <vt:lpstr>PowerPoint Presentation</vt:lpstr>
      <vt:lpstr>Round-off, overflow errors</vt:lpstr>
      <vt:lpstr>UNSAT core</vt:lpstr>
      <vt:lpstr>UNSAT core</vt:lpstr>
      <vt:lpstr>Testing</vt:lpstr>
      <vt:lpstr>Sensitivity</vt:lpstr>
      <vt:lpstr>Sensitivity in testing</vt:lpstr>
      <vt:lpstr>Sensitivity in testing</vt:lpstr>
      <vt:lpstr>Decomposition</vt:lpstr>
      <vt:lpstr>Box selection – SAT directed.</vt:lpstr>
      <vt:lpstr>Equality extension</vt:lpstr>
      <vt:lpstr>Equality extension</vt:lpstr>
      <vt:lpstr>PowerPoint Presentation</vt:lpstr>
      <vt:lpstr>Problems</vt:lpstr>
      <vt:lpstr>Equality extension</vt:lpstr>
      <vt:lpstr>Grobner basis</vt:lpstr>
      <vt:lpstr>UNSAT proof generation</vt:lpstr>
      <vt:lpstr>Related works</vt:lpstr>
      <vt:lpstr>Related works - MATHSAT</vt:lpstr>
      <vt:lpstr>Related works - MATHSAT</vt:lpstr>
      <vt:lpstr>Related works - MATHSAT</vt:lpstr>
      <vt:lpstr>Related works - MATHSAT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826</cp:revision>
  <dcterms:created xsi:type="dcterms:W3CDTF">2014-04-21T06:38:43Z</dcterms:created>
  <dcterms:modified xsi:type="dcterms:W3CDTF">2014-08-14T06:45:43Z</dcterms:modified>
</cp:coreProperties>
</file>