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1" r:id="rId1"/>
  </p:sldMasterIdLst>
  <p:notesMasterIdLst>
    <p:notesMasterId r:id="rId27"/>
  </p:notesMasterIdLst>
  <p:handoutMasterIdLst>
    <p:handoutMasterId r:id="rId28"/>
  </p:handoutMasterIdLst>
  <p:sldIdLst>
    <p:sldId id="256" r:id="rId2"/>
    <p:sldId id="361" r:id="rId3"/>
    <p:sldId id="263" r:id="rId4"/>
    <p:sldId id="264" r:id="rId5"/>
    <p:sldId id="270" r:id="rId6"/>
    <p:sldId id="362" r:id="rId7"/>
    <p:sldId id="374" r:id="rId8"/>
    <p:sldId id="340" r:id="rId9"/>
    <p:sldId id="357" r:id="rId10"/>
    <p:sldId id="300" r:id="rId11"/>
    <p:sldId id="351" r:id="rId12"/>
    <p:sldId id="335" r:id="rId13"/>
    <p:sldId id="363" r:id="rId14"/>
    <p:sldId id="370" r:id="rId15"/>
    <p:sldId id="371" r:id="rId16"/>
    <p:sldId id="372" r:id="rId17"/>
    <p:sldId id="373" r:id="rId18"/>
    <p:sldId id="365" r:id="rId19"/>
    <p:sldId id="366" r:id="rId20"/>
    <p:sldId id="367" r:id="rId21"/>
    <p:sldId id="350" r:id="rId22"/>
    <p:sldId id="368" r:id="rId23"/>
    <p:sldId id="369" r:id="rId24"/>
    <p:sldId id="359" r:id="rId25"/>
    <p:sldId id="349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u Tung" initials="VT" lastIdx="0" clrIdx="0">
    <p:extLst>
      <p:ext uri="{19B8F6BF-5375-455C-9EA6-DF929625EA0E}">
        <p15:presenceInfo xmlns:p15="http://schemas.microsoft.com/office/powerpoint/2012/main" userId="cd79fb97743c931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12AE"/>
    <a:srgbClr val="0E0977"/>
    <a:srgbClr val="2525FF"/>
    <a:srgbClr val="5757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040" autoAdjust="0"/>
  </p:normalViewPr>
  <p:slideViewPr>
    <p:cSldViewPr snapToGrid="0">
      <p:cViewPr varScale="1">
        <p:scale>
          <a:sx n="68" d="100"/>
          <a:sy n="68" d="100"/>
        </p:scale>
        <p:origin x="48" y="2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DF2DCF-DB06-4254-A49F-002D5F827FF4}" type="datetimeFigureOut">
              <a:rPr kumimoji="1" lang="ja-JP" altLang="en-US" smtClean="0"/>
              <a:t>2015/1/6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7EC48-938F-4B82-8F4F-EEA963B851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11151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B3912A-A208-42D9-A720-8DE28239B8A7}" type="datetimeFigureOut">
              <a:rPr lang="en-US" smtClean="0"/>
              <a:t>6/1/2015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218607-3D9B-4A9C-8DAB-21C2EFF44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455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18607-3D9B-4A9C-8DAB-21C2EFF44EE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849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51BC0-5CD8-4890-A623-D66634BB65F3}" type="datetime1">
              <a:rPr lang="en-US" smtClean="0"/>
              <a:t>6/1/2015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556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2F185-A3BE-472A-9684-02EC53B78E9C}" type="datetime1">
              <a:rPr lang="en-US" smtClean="0"/>
              <a:t>6/1/2015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43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1C072-7611-44F1-8610-08EC694A07F0}" type="datetime1">
              <a:rPr lang="en-US" smtClean="0"/>
              <a:t>6/1/2015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681334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964BB-9B41-4DDB-8F12-C699973B51D9}" type="datetime1">
              <a:rPr lang="en-US" smtClean="0"/>
              <a:t>6/1/2015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5877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13E24-E9F9-4D7D-AA60-094D056CDCCC}" type="datetime1">
              <a:rPr lang="en-US" smtClean="0"/>
              <a:t>6/1/2015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541148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DF059-9ED2-4DE0-9CE9-79B3768F8997}" type="datetime1">
              <a:rPr lang="en-US" smtClean="0"/>
              <a:t>6/1/2015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1902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BA458-ED39-4ADA-96F0-D6B8F204BA60}" type="datetime1">
              <a:rPr lang="en-US" smtClean="0"/>
              <a:t>6/1/2015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6196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44B18-DB90-41A6-9235-464ECA7F10A4}" type="datetime1">
              <a:rPr lang="en-US" smtClean="0"/>
              <a:t>6/1/2015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354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5DF81-F5DA-44FE-9562-697A179B7B0A}" type="datetime1">
              <a:rPr lang="en-US" smtClean="0"/>
              <a:t>6/1/2015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768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A4FCE-4BC4-48F1-BAFC-21B3F6D1AE28}" type="datetime1">
              <a:rPr lang="en-US" smtClean="0"/>
              <a:t>6/1/2015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398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4F337-B4F3-41ED-A235-1EB8E27F4ADC}" type="datetime1">
              <a:rPr lang="en-US" smtClean="0"/>
              <a:t>6/1/2015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479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D7D94-FFAA-495D-AC0F-ABD4E676F73C}" type="datetime1">
              <a:rPr lang="en-US" smtClean="0"/>
              <a:t>6/1/2015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13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193CF-BB28-48CF-8B44-80D6F3490EEE}" type="datetime1">
              <a:rPr lang="en-US" smtClean="0"/>
              <a:t>6/1/2015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024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300D2-0E83-4CFE-91DB-6D88FAA3DB5C}" type="datetime1">
              <a:rPr lang="en-US" smtClean="0"/>
              <a:t>6/1/2015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112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331A5-A2E0-4093-B454-C6FF04ED1192}" type="datetime1">
              <a:rPr lang="en-US" smtClean="0"/>
              <a:t>6/1/2015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818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69091-B738-4B29-8138-F2365DA6C833}" type="datetime1">
              <a:rPr lang="en-US" smtClean="0"/>
              <a:t>6/1/2015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833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C4A8F-7631-40DF-9D95-F8A285B7E60E}" type="datetime1">
              <a:rPr lang="en-US" smtClean="0"/>
              <a:t>6/1/2015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756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2" r:id="rId1"/>
    <p:sldLayoutId id="2147483863" r:id="rId2"/>
    <p:sldLayoutId id="2147483864" r:id="rId3"/>
    <p:sldLayoutId id="2147483865" r:id="rId4"/>
    <p:sldLayoutId id="2147483866" r:id="rId5"/>
    <p:sldLayoutId id="2147483867" r:id="rId6"/>
    <p:sldLayoutId id="2147483868" r:id="rId7"/>
    <p:sldLayoutId id="2147483869" r:id="rId8"/>
    <p:sldLayoutId id="2147483870" r:id="rId9"/>
    <p:sldLayoutId id="2147483871" r:id="rId10"/>
    <p:sldLayoutId id="2147483872" r:id="rId11"/>
    <p:sldLayoutId id="2147483873" r:id="rId12"/>
    <p:sldLayoutId id="2147483874" r:id="rId13"/>
    <p:sldLayoutId id="2147483875" r:id="rId14"/>
    <p:sldLayoutId id="2147483876" r:id="rId15"/>
    <p:sldLayoutId id="2147483877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7" Type="http://schemas.openxmlformats.org/officeDocument/2006/relationships/image" Target="../media/image38.png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Relationship Id="rId4" Type="http://schemas.openxmlformats.org/officeDocument/2006/relationships/image" Target="../media/image4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tags" Target="../tags/tag23.xml"/><Relationship Id="rId7" Type="http://schemas.openxmlformats.org/officeDocument/2006/relationships/image" Target="../media/image43.png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informatik.uni-trier.de/~ley/db/conf/cade/ijcar2012.html" TargetMode="External"/><Relationship Id="rId4" Type="http://schemas.openxmlformats.org/officeDocument/2006/relationships/hyperlink" Target="http://www.informatik.uni-trier.de/~ley/pers/hd/j/Jovanovic:Dejan.html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13.png"/><Relationship Id="rId5" Type="http://schemas.openxmlformats.org/officeDocument/2006/relationships/image" Target="../media/image8.png"/><Relationship Id="rId10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tags" Target="../tags/tag3.xml"/><Relationship Id="rId16" Type="http://schemas.openxmlformats.org/officeDocument/2006/relationships/image" Target="../media/image21.PNG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image" Target="../media/image16.png"/><Relationship Id="rId5" Type="http://schemas.openxmlformats.org/officeDocument/2006/relationships/tags" Target="../tags/tag6.xml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19" Type="http://schemas.openxmlformats.org/officeDocument/2006/relationships/image" Target="../media/image24.png"/><Relationship Id="rId4" Type="http://schemas.openxmlformats.org/officeDocument/2006/relationships/tags" Target="../tags/tag5.xml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16.xml"/><Relationship Id="rId13" Type="http://schemas.openxmlformats.org/officeDocument/2006/relationships/image" Target="../media/image28.png"/><Relationship Id="rId3" Type="http://schemas.openxmlformats.org/officeDocument/2006/relationships/tags" Target="../tags/tag11.xml"/><Relationship Id="rId7" Type="http://schemas.openxmlformats.org/officeDocument/2006/relationships/tags" Target="../tags/tag15.xml"/><Relationship Id="rId12" Type="http://schemas.openxmlformats.org/officeDocument/2006/relationships/image" Target="../media/image27.png"/><Relationship Id="rId17" Type="http://schemas.openxmlformats.org/officeDocument/2006/relationships/image" Target="../media/image32.png"/><Relationship Id="rId2" Type="http://schemas.openxmlformats.org/officeDocument/2006/relationships/tags" Target="../tags/tag10.xml"/><Relationship Id="rId16" Type="http://schemas.openxmlformats.org/officeDocument/2006/relationships/image" Target="../media/image31.png"/><Relationship Id="rId1" Type="http://schemas.openxmlformats.org/officeDocument/2006/relationships/tags" Target="../tags/tag9.xml"/><Relationship Id="rId6" Type="http://schemas.openxmlformats.org/officeDocument/2006/relationships/tags" Target="../tags/tag14.xml"/><Relationship Id="rId11" Type="http://schemas.openxmlformats.org/officeDocument/2006/relationships/image" Target="../media/image26.png"/><Relationship Id="rId5" Type="http://schemas.openxmlformats.org/officeDocument/2006/relationships/tags" Target="../tags/tag13.xml"/><Relationship Id="rId15" Type="http://schemas.openxmlformats.org/officeDocument/2006/relationships/image" Target="../media/image30.png"/><Relationship Id="rId10" Type="http://schemas.openxmlformats.org/officeDocument/2006/relationships/image" Target="../media/image25.png"/><Relationship Id="rId4" Type="http://schemas.openxmlformats.org/officeDocument/2006/relationships/tags" Target="../tags/tag12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31307" y="2201984"/>
            <a:ext cx="8915399" cy="2262781"/>
          </a:xfrm>
        </p:spPr>
        <p:txBody>
          <a:bodyPr>
            <a:noAutofit/>
          </a:bodyPr>
          <a:lstStyle/>
          <a:p>
            <a:r>
              <a:rPr lang="en-US" sz="4000" dirty="0" err="1" smtClean="0"/>
              <a:t>raSAT</a:t>
            </a:r>
            <a:r>
              <a:rPr lang="en-US" sz="4000" dirty="0" smtClean="0"/>
              <a:t>: SMT </a:t>
            </a:r>
            <a:r>
              <a:rPr lang="en-US" sz="4000" dirty="0"/>
              <a:t>for</a:t>
            </a:r>
            <a:br>
              <a:rPr lang="en-US" sz="4000" dirty="0"/>
            </a:br>
            <a:r>
              <a:rPr lang="en-US" sz="4000" dirty="0"/>
              <a:t>non-linear constraints over reals.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dirty="0" smtClean="0"/>
              <a:t>Vu Xuan Tung – Ogawa Lab - JAIST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114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409" y="563905"/>
            <a:ext cx="10515600" cy="13255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968917" y="1157493"/>
            <a:ext cx="7820808" cy="5251806"/>
          </a:xfrm>
          <a:prstGeom prst="rect">
            <a:avLst/>
          </a:prstGeom>
          <a:ln w="762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Yest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33399" y="1580787"/>
            <a:ext cx="1995602" cy="46166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SAT solver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3010848" y="2596891"/>
            <a:ext cx="7697648" cy="3760649"/>
          </a:xfrm>
          <a:prstGeom prst="rect">
            <a:avLst/>
          </a:prstGeom>
          <a:solidFill>
            <a:srgbClr val="FFC000"/>
          </a:solidFill>
        </p:spPr>
        <p:txBody>
          <a:bodyPr vert="horz" wrap="square" rtlCol="0" anchor="b" anchorCtr="0">
            <a:noAutofit/>
          </a:bodyPr>
          <a:lstStyle/>
          <a:p>
            <a:pPr algn="r"/>
            <a:r>
              <a:rPr lang="en-US" dirty="0" smtClean="0"/>
              <a:t>Theory solver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979441" y="3535946"/>
            <a:ext cx="2278886" cy="830997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Interval Arithmetic</a:t>
            </a:r>
            <a:endParaRPr lang="en-US" sz="2400" dirty="0"/>
          </a:p>
        </p:txBody>
      </p:sp>
      <p:cxnSp>
        <p:nvCxnSpPr>
          <p:cNvPr id="29" name="Straight Arrow Connector 28"/>
          <p:cNvCxnSpPr>
            <a:stCxn id="7" idx="2"/>
            <a:endCxn id="9" idx="0"/>
          </p:cNvCxnSpPr>
          <p:nvPr/>
        </p:nvCxnSpPr>
        <p:spPr>
          <a:xfrm flipH="1">
            <a:off x="7118884" y="2042452"/>
            <a:ext cx="12316" cy="1493494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8129001" y="1800148"/>
            <a:ext cx="2919805" cy="2698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1048806" y="1642463"/>
            <a:ext cx="12170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UNSAT</a:t>
            </a:r>
            <a:r>
              <a:rPr lang="en-US" dirty="0" smtClean="0"/>
              <a:t>/</a:t>
            </a:r>
          </a:p>
          <a:p>
            <a:r>
              <a:rPr lang="en-US" dirty="0" smtClean="0"/>
              <a:t>Unknown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8153146" y="1411509"/>
            <a:ext cx="5196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NO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081060" y="2588410"/>
            <a:ext cx="6030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</a:rPr>
              <a:t>YES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43" name="Straight Arrow Connector 42"/>
          <p:cNvCxnSpPr>
            <a:endCxn id="110" idx="1"/>
          </p:cNvCxnSpPr>
          <p:nvPr/>
        </p:nvCxnSpPr>
        <p:spPr>
          <a:xfrm flipV="1">
            <a:off x="8265226" y="3736000"/>
            <a:ext cx="1105007" cy="4739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10" idx="0"/>
          </p:cNvCxnSpPr>
          <p:nvPr/>
        </p:nvCxnSpPr>
        <p:spPr>
          <a:xfrm flipH="1" flipV="1">
            <a:off x="7967638" y="2019473"/>
            <a:ext cx="2060970" cy="151647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 rot="2256794">
            <a:off x="8231650" y="2430494"/>
            <a:ext cx="16943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Learn conflicts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153146" y="3317163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IA-UNSAT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133399" y="5223744"/>
            <a:ext cx="1995602" cy="46166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Testing</a:t>
            </a:r>
            <a:endParaRPr lang="en-US" sz="2400" dirty="0"/>
          </a:p>
        </p:txBody>
      </p:sp>
      <p:cxnSp>
        <p:nvCxnSpPr>
          <p:cNvPr id="52" name="Straight Arrow Connector 51"/>
          <p:cNvCxnSpPr>
            <a:stCxn id="9" idx="2"/>
            <a:endCxn id="51" idx="0"/>
          </p:cNvCxnSpPr>
          <p:nvPr/>
        </p:nvCxnSpPr>
        <p:spPr>
          <a:xfrm>
            <a:off x="7118884" y="4366943"/>
            <a:ext cx="12316" cy="8568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6219222" y="4537549"/>
            <a:ext cx="18742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IA-UNKNOWN</a:t>
            </a:r>
            <a:endParaRPr lang="en-US" dirty="0"/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7788882" y="3997611"/>
            <a:ext cx="3434794" cy="1479987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1218960" y="5282573"/>
            <a:ext cx="7825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B050"/>
                </a:solidFill>
              </a:rPr>
              <a:t>SAT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 rot="1326222">
            <a:off x="8942968" y="4428701"/>
            <a:ext cx="12522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</a:rPr>
              <a:t>IA-VALID</a:t>
            </a:r>
            <a:endParaRPr lang="en-US" sz="2000" dirty="0">
              <a:solidFill>
                <a:srgbClr val="00B050"/>
              </a:solidFill>
            </a:endParaRPr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8118088" y="5544183"/>
            <a:ext cx="3105588" cy="2218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8998122" y="5198436"/>
            <a:ext cx="11801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</a:rPr>
              <a:t>TEST-SAT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151080" y="4117504"/>
            <a:ext cx="1995602" cy="46166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Refinement</a:t>
            </a:r>
            <a:endParaRPr lang="en-US" sz="2400" dirty="0"/>
          </a:p>
        </p:txBody>
      </p:sp>
      <p:cxnSp>
        <p:nvCxnSpPr>
          <p:cNvPr id="67" name="Straight Arrow Connector 66"/>
          <p:cNvCxnSpPr>
            <a:stCxn id="51" idx="1"/>
            <a:endCxn id="66" idx="2"/>
          </p:cNvCxnSpPr>
          <p:nvPr/>
        </p:nvCxnSpPr>
        <p:spPr>
          <a:xfrm flipH="1" flipV="1">
            <a:off x="4148881" y="4579169"/>
            <a:ext cx="1984518" cy="8754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 rot="1586950">
            <a:off x="4375451" y="5059542"/>
            <a:ext cx="1515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1"/>
                </a:solidFill>
              </a:rPr>
              <a:t>Test-UNSAT</a:t>
            </a:r>
            <a:endParaRPr lang="en-US" sz="2000" dirty="0">
              <a:solidFill>
                <a:schemeClr val="accent1"/>
              </a:solidFill>
            </a:endParaRPr>
          </a:p>
        </p:txBody>
      </p:sp>
      <p:cxnSp>
        <p:nvCxnSpPr>
          <p:cNvPr id="71" name="Straight Arrow Connector 70"/>
          <p:cNvCxnSpPr>
            <a:stCxn id="66" idx="0"/>
          </p:cNvCxnSpPr>
          <p:nvPr/>
        </p:nvCxnSpPr>
        <p:spPr>
          <a:xfrm flipV="1">
            <a:off x="4148881" y="2057962"/>
            <a:ext cx="2590736" cy="205954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 rot="19285774">
            <a:off x="4313602" y="2606975"/>
            <a:ext cx="22257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</a:rPr>
              <a:t>Refined clauses</a:t>
            </a:r>
            <a:endParaRPr lang="en-US" sz="2000" dirty="0">
              <a:solidFill>
                <a:srgbClr val="00B050"/>
              </a:solidFill>
            </a:endParaRPr>
          </a:p>
        </p:txBody>
      </p:sp>
      <p:cxnSp>
        <p:nvCxnSpPr>
          <p:cNvPr id="75" name="Straight Arrow Connector 74"/>
          <p:cNvCxnSpPr>
            <a:stCxn id="66" idx="0"/>
          </p:cNvCxnSpPr>
          <p:nvPr/>
        </p:nvCxnSpPr>
        <p:spPr>
          <a:xfrm flipV="1">
            <a:off x="4148881" y="1811619"/>
            <a:ext cx="35807" cy="2305885"/>
          </a:xfrm>
          <a:prstGeom prst="straightConnector1">
            <a:avLst/>
          </a:prstGeom>
          <a:ln w="28575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endCxn id="7" idx="1"/>
          </p:cNvCxnSpPr>
          <p:nvPr/>
        </p:nvCxnSpPr>
        <p:spPr>
          <a:xfrm>
            <a:off x="4184688" y="1811619"/>
            <a:ext cx="1948711" cy="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3461916" y="1460220"/>
            <a:ext cx="24196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Threshold - Unknown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9370233" y="3535945"/>
            <a:ext cx="1316749" cy="40011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US Core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/>
              <p:cNvSpPr txBox="1"/>
              <p:nvPr/>
            </p:nvSpPr>
            <p:spPr>
              <a:xfrm>
                <a:off x="6074242" y="285226"/>
                <a:ext cx="219098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𝐶𝑜𝑛𝑠𝑡𝑟𝑎𝑖𝑛𝑡𝑠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3" name="TextBox 1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4242" y="285226"/>
                <a:ext cx="2190984" cy="52322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4" name="Straight Arrow Connector 113"/>
          <p:cNvCxnSpPr>
            <a:endCxn id="7" idx="0"/>
          </p:cNvCxnSpPr>
          <p:nvPr/>
        </p:nvCxnSpPr>
        <p:spPr>
          <a:xfrm>
            <a:off x="7131200" y="875754"/>
            <a:ext cx="0" cy="7050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901489" y="551295"/>
            <a:ext cx="1491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rgbClr val="00B050"/>
                </a:solidFill>
              </a:rPr>
              <a:t>raSAT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82308" y="779349"/>
            <a:ext cx="779767" cy="365125"/>
          </a:xfrm>
        </p:spPr>
        <p:txBody>
          <a:bodyPr/>
          <a:lstStyle/>
          <a:p>
            <a:fld id="{9A0678A6-D03C-427C-87B3-2EDFDC71965B}" type="slidenum">
              <a:rPr lang="en-US" smtClean="0"/>
              <a:t>10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95784" y="3745886"/>
                <a:ext cx="3065326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0,10</m:t>
                          </m:r>
                        </m:e>
                      </m:d>
                      <m:r>
                        <a:rPr 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↔</m:t>
                      </m:r>
                    </m:oMath>
                  </m:oMathPara>
                </a14:m>
                <a:endParaRPr lang="en-US" sz="240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0,4</m:t>
                          </m:r>
                        </m:e>
                      </m:d>
                      <m:r>
                        <a:rPr 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4,10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84" y="3745886"/>
                <a:ext cx="3065326" cy="83099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2627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Completeness (strict inequality)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9372" y="2736734"/>
            <a:ext cx="3209524" cy="2514286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590" y="2760785"/>
            <a:ext cx="2514286" cy="230476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84401" y="5157517"/>
            <a:ext cx="37401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raSAT</a:t>
            </a:r>
            <a:r>
              <a:rPr lang="en-US" sz="2000" dirty="0" smtClean="0"/>
              <a:t> eventually detects SAT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5838471" y="5342183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UNSAT detected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809635" y="5342183"/>
            <a:ext cx="1587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UNSAT failed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4939" y="2760785"/>
            <a:ext cx="3209524" cy="25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558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SAT directed heuristics.</a:t>
            </a:r>
          </a:p>
          <a:p>
            <a:pPr lvl="1"/>
            <a:r>
              <a:rPr lang="en-US" sz="2400" dirty="0" smtClean="0"/>
              <a:t>Measure the SAT-likely hood of polynomial constraints.</a:t>
            </a:r>
          </a:p>
          <a:p>
            <a:r>
              <a:rPr lang="en-US" sz="2400" dirty="0" smtClean="0"/>
              <a:t>Incremental search.</a:t>
            </a:r>
          </a:p>
          <a:p>
            <a:pPr lvl="1"/>
            <a:r>
              <a:rPr lang="en-US" sz="2400" dirty="0" smtClean="0"/>
              <a:t>Incremental widening.</a:t>
            </a:r>
          </a:p>
          <a:p>
            <a:pPr lvl="1"/>
            <a:r>
              <a:rPr lang="en-US" sz="2400" dirty="0" smtClean="0"/>
              <a:t>Incremental deepening.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79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SAT directed measures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43955" y="1905000"/>
            <a:ext cx="9440214" cy="443140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Improve efficiency:</a:t>
            </a:r>
          </a:p>
          <a:p>
            <a:pPr lvl="1"/>
            <a:r>
              <a:rPr lang="en-US" sz="2400" dirty="0" smtClean="0"/>
              <a:t>UNSAT: UNSAT core -&gt; future work.</a:t>
            </a:r>
          </a:p>
          <a:p>
            <a:pPr lvl="1"/>
            <a:r>
              <a:rPr lang="en-US" sz="2400" dirty="0" smtClean="0"/>
              <a:t>SAT:</a:t>
            </a:r>
          </a:p>
          <a:p>
            <a:pPr lvl="2"/>
            <a:r>
              <a:rPr lang="en-US" sz="2400" dirty="0" smtClean="0"/>
              <a:t> Choose variable to decompose.</a:t>
            </a:r>
          </a:p>
          <a:p>
            <a:pPr lvl="2"/>
            <a:r>
              <a:rPr lang="en-US" sz="2400" dirty="0" smtClean="0"/>
              <a:t> Choose box to explore.</a:t>
            </a:r>
          </a:p>
          <a:p>
            <a:pPr lvl="2"/>
            <a:r>
              <a:rPr lang="en-US" sz="2400" dirty="0"/>
              <a:t> </a:t>
            </a:r>
            <a:r>
              <a:rPr lang="en-US" sz="2400" dirty="0" smtClean="0"/>
              <a:t>Currently implemented.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970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SAT directed measures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9865" y="1905000"/>
            <a:ext cx="9044747" cy="400622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Choose variable to decompose:</a:t>
            </a:r>
          </a:p>
          <a:p>
            <a:pPr lvl="1"/>
            <a:r>
              <a:rPr lang="en-US" sz="2200" dirty="0"/>
              <a:t> </a:t>
            </a:r>
            <a:r>
              <a:rPr lang="en-US" sz="2400" dirty="0" smtClean="0"/>
              <a:t>Choose TEST-UNSAT constraint: SAT-</a:t>
            </a:r>
            <a:r>
              <a:rPr lang="en-US" sz="2400" dirty="0" err="1" smtClean="0"/>
              <a:t>likehlyhood</a:t>
            </a:r>
            <a:endParaRPr lang="en-US" sz="2200" dirty="0" smtClean="0"/>
          </a:p>
          <a:p>
            <a:pPr lvl="1"/>
            <a:r>
              <a:rPr lang="en-US" sz="2400" dirty="0"/>
              <a:t> </a:t>
            </a:r>
            <a:r>
              <a:rPr lang="en-US" sz="2400" dirty="0" smtClean="0"/>
              <a:t>Choose one variable in the selected constraint: Sensitivity</a:t>
            </a:r>
          </a:p>
          <a:p>
            <a:r>
              <a:rPr lang="en-US" sz="2600" dirty="0" smtClean="0"/>
              <a:t>Choose box to explore: SAT-</a:t>
            </a:r>
            <a:r>
              <a:rPr lang="en-US" sz="2600" dirty="0" err="1" smtClean="0"/>
              <a:t>likelyhood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121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SAT directed measures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SAT-</a:t>
            </a:r>
            <a:r>
              <a:rPr lang="en-US" sz="2400" dirty="0" err="1" smtClean="0"/>
              <a:t>likelyhood</a:t>
            </a:r>
            <a:r>
              <a:rPr lang="en-US" sz="2400" dirty="0" smtClean="0"/>
              <a:t> </a:t>
            </a:r>
            <a:r>
              <a:rPr lang="en-US" sz="2400" dirty="0"/>
              <a:t>of </a:t>
            </a:r>
            <a:r>
              <a:rPr lang="en-US" sz="2400" dirty="0" smtClean="0"/>
              <a:t>a constraint                                         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: The interval estimated by IA.</a:t>
            </a:r>
          </a:p>
          <a:p>
            <a:r>
              <a:rPr lang="en-US" sz="2400" dirty="0" smtClean="0"/>
              <a:t>Sensitivity of variable: using result of Affine interval.</a:t>
            </a:r>
          </a:p>
          <a:p>
            <a:endParaRPr lang="en-US" sz="2400" dirty="0"/>
          </a:p>
          <a:p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15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1093" y="2230907"/>
            <a:ext cx="3289935" cy="3314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065" y="2771820"/>
            <a:ext cx="148590" cy="21336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678" y="3878658"/>
            <a:ext cx="8385810" cy="720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727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Incremental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raSAT</a:t>
            </a:r>
            <a:r>
              <a:rPr lang="en-US" sz="2400" dirty="0" smtClean="0"/>
              <a:t>: depth-first search 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-&gt; threshold</a:t>
            </a:r>
          </a:p>
          <a:p>
            <a:r>
              <a:rPr lang="en-US" sz="2400" dirty="0" smtClean="0"/>
              <a:t> Incremental deepening: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16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5255" y="2265919"/>
            <a:ext cx="4429714" cy="27382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7127" y="3883346"/>
            <a:ext cx="2388870" cy="27813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848975" y="4901174"/>
            <a:ext cx="3445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ym typeface="Wingdings" panose="05000000000000000000" pitchFamily="2" charset="2"/>
              </a:rPr>
              <a:t> Fair decomposition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69351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Incremental </a:t>
            </a:r>
            <a:r>
              <a:rPr lang="en-US" dirty="0" err="1" smtClean="0"/>
              <a:t>Windening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17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 </a:t>
            </a:r>
            <a:endParaRPr lang="en-US" sz="2400" dirty="0" smtClean="0"/>
          </a:p>
          <a:p>
            <a:r>
              <a:rPr lang="en-US" sz="2400" dirty="0" smtClean="0"/>
              <a:t>First, search on</a:t>
            </a:r>
          </a:p>
          <a:p>
            <a:r>
              <a:rPr lang="en-US" sz="2400" dirty="0" smtClean="0"/>
              <a:t>If SAT -&gt; conclude</a:t>
            </a:r>
          </a:p>
          <a:p>
            <a:r>
              <a:rPr lang="en-US" sz="2400" dirty="0" smtClean="0"/>
              <a:t>If UNSAT, search on</a:t>
            </a:r>
          </a:p>
          <a:p>
            <a:r>
              <a:rPr lang="en-US" sz="2400" dirty="0" smtClean="0"/>
              <a:t>Otherwise, deepens search.  </a:t>
            </a:r>
            <a:endParaRPr lang="en-US" sz="2400" dirty="0"/>
          </a:p>
        </p:txBody>
      </p:sp>
      <p:pic>
        <p:nvPicPr>
          <p:cNvPr id="8" name="Content Placeholder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730" y="5547381"/>
            <a:ext cx="6089143" cy="10011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730" y="2248031"/>
            <a:ext cx="2606176" cy="30623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221" y="2715750"/>
            <a:ext cx="1055370" cy="3143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1485" y="3702332"/>
            <a:ext cx="1055370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389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Experiments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2550620"/>
              </p:ext>
            </p:extLst>
          </p:nvPr>
        </p:nvGraphicFramePr>
        <p:xfrm>
          <a:off x="535971" y="3177547"/>
          <a:ext cx="89154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8850"/>
                <a:gridCol w="2228850"/>
                <a:gridCol w="2228850"/>
                <a:gridCol w="2228850"/>
              </a:tblGrid>
              <a:tr h="37234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Tool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SAT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UNSAT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Time</a:t>
                      </a:r>
                      <a:endParaRPr lang="en-US" sz="2400" dirty="0"/>
                    </a:p>
                  </a:txBody>
                  <a:tcPr/>
                </a:tc>
              </a:tr>
              <a:tr h="37234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isat3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19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209.25</a:t>
                      </a:r>
                      <a:endParaRPr lang="en-US" sz="2400" dirty="0"/>
                    </a:p>
                  </a:txBody>
                  <a:tcPr/>
                </a:tc>
              </a:tr>
              <a:tr h="372344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err="1" smtClean="0"/>
                        <a:t>raSAT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42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14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756.58</a:t>
                      </a:r>
                      <a:endParaRPr lang="en-US" sz="2400" b="0" dirty="0"/>
                    </a:p>
                  </a:txBody>
                  <a:tcPr/>
                </a:tc>
              </a:tr>
              <a:tr h="37234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Z3 4.3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65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27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1034.73</a:t>
                      </a:r>
                      <a:endParaRPr lang="en-US" sz="24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18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4225" y="3177547"/>
            <a:ext cx="1247775" cy="29622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5025" y="3177547"/>
            <a:ext cx="1219200" cy="28194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01303" y="6139822"/>
            <a:ext cx="11501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hlinkClick r:id="rId4"/>
              </a:rPr>
              <a:t>Dejan</a:t>
            </a:r>
            <a:r>
              <a:rPr lang="en-US" dirty="0">
                <a:hlinkClick r:id="rId4"/>
              </a:rPr>
              <a:t> </a:t>
            </a:r>
            <a:r>
              <a:rPr lang="en-US" dirty="0" err="1">
                <a:hlinkClick r:id="rId4"/>
              </a:rPr>
              <a:t>Jovanovic</a:t>
            </a:r>
            <a:r>
              <a:rPr lang="en-US" dirty="0"/>
              <a:t>, Leonardo </a:t>
            </a:r>
            <a:r>
              <a:rPr lang="en-US" dirty="0" err="1"/>
              <a:t>Mendonça</a:t>
            </a:r>
            <a:r>
              <a:rPr lang="en-US" dirty="0"/>
              <a:t> de </a:t>
            </a:r>
            <a:r>
              <a:rPr lang="en-US" dirty="0" err="1"/>
              <a:t>Moura</a:t>
            </a:r>
            <a:r>
              <a:rPr lang="en-US" dirty="0"/>
              <a:t>: </a:t>
            </a:r>
            <a:r>
              <a:rPr lang="en-US" b="1" dirty="0"/>
              <a:t>Solving Non-linear Arithmetic.</a:t>
            </a:r>
            <a:r>
              <a:rPr lang="en-US" dirty="0"/>
              <a:t> </a:t>
            </a:r>
            <a:r>
              <a:rPr lang="en-US" dirty="0">
                <a:hlinkClick r:id="rId5"/>
              </a:rPr>
              <a:t>IJCAR 2012</a:t>
            </a:r>
            <a:r>
              <a:rPr lang="en-US" dirty="0"/>
              <a:t>: 339-354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87132" y="1547474"/>
            <a:ext cx="40543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Isat3: Interval [-1000, 1000]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1687132" y="2385809"/>
            <a:ext cx="103044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Zankl</a:t>
            </a:r>
            <a:r>
              <a:rPr lang="en-US" sz="2400" dirty="0" smtClean="0"/>
              <a:t> family: 166 benchmarks extracted from termination problems.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3304802" y="5197348"/>
            <a:ext cx="24366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Timeout = 500s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674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Experiments – </a:t>
            </a:r>
            <a:r>
              <a:rPr lang="en-US" dirty="0" err="1" smtClean="0"/>
              <a:t>Zankl</a:t>
            </a:r>
            <a:r>
              <a:rPr lang="en-US" dirty="0"/>
              <a:t> </a:t>
            </a:r>
            <a:r>
              <a:rPr lang="en-US" dirty="0" smtClean="0"/>
              <a:t>family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5763" y="1648496"/>
            <a:ext cx="11316237" cy="5061397"/>
          </a:xfrm>
        </p:spPr>
        <p:txBody>
          <a:bodyPr>
            <a:noAutofit/>
          </a:bodyPr>
          <a:lstStyle/>
          <a:p>
            <a:r>
              <a:rPr lang="en-US" sz="2400" dirty="0"/>
              <a:t>Z3 4.3 is very quick for </a:t>
            </a:r>
            <a:r>
              <a:rPr lang="en-US" sz="2400" dirty="0" smtClean="0"/>
              <a:t>small constraints:</a:t>
            </a:r>
          </a:p>
          <a:p>
            <a:pPr lvl="1"/>
            <a:r>
              <a:rPr lang="en-US" sz="2400" smtClean="0"/>
              <a:t>short constraints (up </a:t>
            </a:r>
            <a:r>
              <a:rPr lang="en-US" sz="2400" dirty="0"/>
              <a:t>to 5) </a:t>
            </a:r>
          </a:p>
          <a:p>
            <a:pPr lvl="1"/>
            <a:r>
              <a:rPr lang="en-US" sz="2400" dirty="0" smtClean="0"/>
              <a:t>small number </a:t>
            </a:r>
            <a:r>
              <a:rPr lang="en-US" sz="2400" dirty="0"/>
              <a:t>of variables (up </a:t>
            </a:r>
            <a:r>
              <a:rPr lang="en-US" sz="2400" dirty="0" smtClean="0"/>
              <a:t>to 10)</a:t>
            </a:r>
          </a:p>
          <a:p>
            <a:r>
              <a:rPr lang="en-US" sz="2400" dirty="0" smtClean="0"/>
              <a:t>Otherwise, </a:t>
            </a:r>
            <a:r>
              <a:rPr lang="en-US" sz="2400" dirty="0" err="1" smtClean="0"/>
              <a:t>raSAT</a:t>
            </a:r>
            <a:r>
              <a:rPr lang="en-US" sz="2400" dirty="0" smtClean="0"/>
              <a:t> is comparable on </a:t>
            </a:r>
            <a:r>
              <a:rPr lang="en-US" sz="2400" dirty="0"/>
              <a:t>SAT </a:t>
            </a:r>
            <a:r>
              <a:rPr lang="en-US" sz="2400" dirty="0" smtClean="0"/>
              <a:t>detection</a:t>
            </a:r>
          </a:p>
          <a:p>
            <a:r>
              <a:rPr lang="en-US" sz="2400" dirty="0" smtClean="0"/>
              <a:t>Sometimes, </a:t>
            </a:r>
            <a:r>
              <a:rPr lang="en-US" sz="2400" dirty="0" err="1" smtClean="0"/>
              <a:t>raSAT</a:t>
            </a:r>
            <a:r>
              <a:rPr lang="en-US" sz="2400" dirty="0" smtClean="0"/>
              <a:t> outperforms on very long constraints (longer than 40 and more than 20 variables):</a:t>
            </a:r>
          </a:p>
          <a:p>
            <a:pPr lvl="1"/>
            <a:r>
              <a:rPr lang="en-US" sz="2400" dirty="0"/>
              <a:t>matrix-3-all-2 (47 variables, 87 APIs, and max length of an API is 27),</a:t>
            </a:r>
          </a:p>
          <a:p>
            <a:pPr lvl="1"/>
            <a:r>
              <a:rPr lang="en-US" sz="2400" dirty="0" smtClean="0"/>
              <a:t>matrix-3-all-5 </a:t>
            </a:r>
            <a:r>
              <a:rPr lang="en-US" sz="2400" dirty="0"/>
              <a:t>(81 variables, 142 APIs, and max length of an API is 20),</a:t>
            </a:r>
          </a:p>
          <a:p>
            <a:pPr lvl="1"/>
            <a:r>
              <a:rPr lang="en-US" sz="2400" dirty="0" smtClean="0"/>
              <a:t>matrix-4-all-3 </a:t>
            </a:r>
            <a:r>
              <a:rPr lang="en-US" sz="2400" dirty="0"/>
              <a:t>(139 variables, 244 APIs, and max length of an API is 73</a:t>
            </a:r>
            <a:r>
              <a:rPr lang="en-US" sz="2400" dirty="0" smtClean="0"/>
              <a:t>), </a:t>
            </a:r>
          </a:p>
          <a:p>
            <a:pPr lvl="1"/>
            <a:r>
              <a:rPr lang="en-US" sz="2400" dirty="0" smtClean="0"/>
              <a:t>matrix-5-all-01 </a:t>
            </a:r>
            <a:r>
              <a:rPr lang="en-US" sz="2400" dirty="0"/>
              <a:t>(132 variables, 276 APIs, and max length of an API is 47).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572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5305" y="624110"/>
            <a:ext cx="10336696" cy="1280890"/>
          </a:xfrm>
        </p:spPr>
        <p:txBody>
          <a:bodyPr/>
          <a:lstStyle/>
          <a:p>
            <a:r>
              <a:rPr lang="en-US" dirty="0" smtClean="0"/>
              <a:t>Non-linear (polynomial) </a:t>
            </a:r>
            <a:r>
              <a:rPr lang="en-US" dirty="0"/>
              <a:t>constraints </a:t>
            </a:r>
            <a:r>
              <a:rPr lang="en-US" altLang="ja-JP" dirty="0" smtClean="0"/>
              <a:t>over reals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85175" y="2076450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If there exist an assignment of x, y that satisfies the constraints</a:t>
            </a:r>
            <a:r>
              <a:rPr lang="en-US" sz="2400" dirty="0"/>
              <a:t> </a:t>
            </a:r>
            <a:r>
              <a:rPr lang="en-US" sz="2400" dirty="0" smtClean="0">
                <a:sym typeface="Wingdings" panose="05000000000000000000" pitchFamily="2" charset="2"/>
              </a:rPr>
              <a:t> </a:t>
            </a:r>
            <a:br>
              <a:rPr lang="en-US" sz="2400" dirty="0" smtClean="0">
                <a:sym typeface="Wingdings" panose="05000000000000000000" pitchFamily="2" charset="2"/>
              </a:rPr>
            </a:br>
            <a:r>
              <a:rPr lang="en-US" sz="2400" dirty="0" err="1" smtClean="0">
                <a:sym typeface="Wingdings" panose="05000000000000000000" pitchFamily="2" charset="2"/>
              </a:rPr>
              <a:t>satisfiable</a:t>
            </a:r>
            <a:r>
              <a:rPr lang="en-US" sz="2400" dirty="0" smtClean="0">
                <a:sym typeface="Wingdings" panose="05000000000000000000" pitchFamily="2" charset="2"/>
              </a:rPr>
              <a:t> (SAT).</a:t>
            </a:r>
          </a:p>
          <a:p>
            <a:r>
              <a:rPr lang="en-US" sz="2400" dirty="0" smtClean="0">
                <a:sym typeface="Wingdings" panose="05000000000000000000" pitchFamily="2" charset="2"/>
              </a:rPr>
              <a:t>Otherwise, </a:t>
            </a:r>
            <a:r>
              <a:rPr lang="en-US" sz="2400" dirty="0" err="1" smtClean="0">
                <a:sym typeface="Wingdings" panose="05000000000000000000" pitchFamily="2" charset="2"/>
              </a:rPr>
              <a:t>unsatisfiable</a:t>
            </a:r>
            <a:r>
              <a:rPr lang="en-US" sz="2400" dirty="0" smtClean="0">
                <a:sym typeface="Wingdings" panose="05000000000000000000" pitchFamily="2" charset="2"/>
              </a:rPr>
              <a:t> (UNSAT)</a:t>
            </a:r>
          </a:p>
          <a:p>
            <a:r>
              <a:rPr lang="en-US" sz="2400" dirty="0"/>
              <a:t>x = </a:t>
            </a:r>
            <a:r>
              <a:rPr lang="en-US" sz="2400" dirty="0" smtClean="0"/>
              <a:t>2.65219237745, y </a:t>
            </a:r>
            <a:r>
              <a:rPr lang="en-US" sz="2400" dirty="0"/>
              <a:t>= 2.34617027147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5314" y="2088256"/>
            <a:ext cx="7320915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357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61375" y="1622738"/>
            <a:ext cx="9843237" cy="4288484"/>
          </a:xfrm>
        </p:spPr>
        <p:txBody>
          <a:bodyPr>
            <a:normAutofit/>
          </a:bodyPr>
          <a:lstStyle/>
          <a:p>
            <a:r>
              <a:rPr lang="en-US" sz="2400" dirty="0" err="1"/>
              <a:t>Meti-Tarski</a:t>
            </a:r>
            <a:r>
              <a:rPr lang="en-US" sz="2400" dirty="0"/>
              <a:t> contains 5101 inequalities among </a:t>
            </a:r>
            <a:r>
              <a:rPr lang="en-US" sz="2400" dirty="0" smtClean="0"/>
              <a:t>7713:</a:t>
            </a:r>
          </a:p>
          <a:p>
            <a:pPr lvl="1"/>
            <a:r>
              <a:rPr lang="en-US" sz="2400" dirty="0" smtClean="0"/>
              <a:t>taken </a:t>
            </a:r>
            <a:r>
              <a:rPr lang="en-US" sz="2400" dirty="0"/>
              <a:t>from </a:t>
            </a:r>
            <a:r>
              <a:rPr lang="en-US" sz="2400" dirty="0" smtClean="0"/>
              <a:t>elementary physics.</a:t>
            </a:r>
          </a:p>
          <a:p>
            <a:pPr lvl="1"/>
            <a:r>
              <a:rPr lang="en-US" sz="2400" dirty="0"/>
              <a:t>small </a:t>
            </a:r>
            <a:r>
              <a:rPr lang="en-US" sz="2400" dirty="0" smtClean="0"/>
              <a:t>problems: </a:t>
            </a:r>
            <a:r>
              <a:rPr lang="en-US" sz="2400" dirty="0"/>
              <a:t>up to 8 </a:t>
            </a:r>
            <a:r>
              <a:rPr lang="en-US" sz="2400" dirty="0" err="1"/>
              <a:t>varaibles</a:t>
            </a:r>
            <a:r>
              <a:rPr lang="en-US" sz="2400" dirty="0"/>
              <a:t> (mostly up to </a:t>
            </a:r>
            <a:r>
              <a:rPr lang="en-US" sz="2400" dirty="0" smtClean="0"/>
              <a:t>5 variables</a:t>
            </a:r>
            <a:r>
              <a:rPr lang="en-US" sz="2400" dirty="0"/>
              <a:t>), and up to 20 APIs.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20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1951629"/>
              </p:ext>
            </p:extLst>
          </p:nvPr>
        </p:nvGraphicFramePr>
        <p:xfrm>
          <a:off x="2122152" y="3797717"/>
          <a:ext cx="81280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Tool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SAT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UNSAT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Time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Isat3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2916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1225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885.36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raSAT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3322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1052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753.00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Z3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3528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1568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129.78</a:t>
                      </a:r>
                      <a:endParaRPr lang="en-US" sz="24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080073" y="5911222"/>
            <a:ext cx="22608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Timeout = 60s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12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 for QF_NIA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524000"/>
            <a:ext cx="10177670" cy="474427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Current approaches:</a:t>
            </a:r>
          </a:p>
          <a:p>
            <a:pPr lvl="1"/>
            <a:r>
              <a:rPr lang="en-US" sz="2400" dirty="0" smtClean="0"/>
              <a:t>Bit blasting: suffers with high degree of polynomials.</a:t>
            </a:r>
          </a:p>
          <a:p>
            <a:pPr lvl="1"/>
            <a:r>
              <a:rPr lang="en-US" sz="2400" dirty="0" smtClean="0"/>
              <a:t>Linearization: </a:t>
            </a:r>
          </a:p>
          <a:p>
            <a:pPr lvl="2"/>
            <a:r>
              <a:rPr lang="en-US" sz="2400" dirty="0" smtClean="0"/>
              <a:t>Bit-blast one operand of a multiplication.</a:t>
            </a:r>
          </a:p>
          <a:p>
            <a:r>
              <a:rPr lang="en-US" sz="2400" dirty="0" smtClean="0"/>
              <a:t>Can be solved by </a:t>
            </a:r>
            <a:r>
              <a:rPr lang="en-US" sz="2400" dirty="0" err="1" smtClean="0"/>
              <a:t>raSAT</a:t>
            </a:r>
            <a:r>
              <a:rPr lang="en-US" sz="2400" dirty="0" smtClean="0"/>
              <a:t>:</a:t>
            </a:r>
          </a:p>
          <a:p>
            <a:pPr lvl="1"/>
            <a:r>
              <a:rPr lang="en-US" sz="2400" dirty="0" smtClean="0"/>
              <a:t>Decomposition: </a:t>
            </a:r>
            <a:r>
              <a:rPr lang="en-US" sz="2400" dirty="0" smtClean="0">
                <a:solidFill>
                  <a:srgbClr val="FF0000"/>
                </a:solidFill>
              </a:rPr>
              <a:t>Stop</a:t>
            </a:r>
            <a:r>
              <a:rPr lang="en-US" sz="2400" dirty="0" smtClean="0"/>
              <a:t> when length of interval is </a:t>
            </a:r>
            <a:r>
              <a:rPr lang="en-US" sz="2400" b="1" dirty="0" smtClean="0">
                <a:solidFill>
                  <a:srgbClr val="FF0000"/>
                </a:solidFill>
              </a:rPr>
              <a:t>1</a:t>
            </a:r>
          </a:p>
          <a:p>
            <a:pPr lvl="1"/>
            <a:r>
              <a:rPr lang="en-US" sz="2400" dirty="0" smtClean="0"/>
              <a:t>Generate </a:t>
            </a:r>
            <a:r>
              <a:rPr lang="en-US" sz="2400" b="1" dirty="0" smtClean="0"/>
              <a:t>integer</a:t>
            </a:r>
            <a:r>
              <a:rPr lang="en-US" sz="2400" dirty="0" smtClean="0"/>
              <a:t> test cases.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785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Experiments.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1669527"/>
              </p:ext>
            </p:extLst>
          </p:nvPr>
        </p:nvGraphicFramePr>
        <p:xfrm>
          <a:off x="1983906" y="4164885"/>
          <a:ext cx="8915400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8850"/>
                <a:gridCol w="2228850"/>
                <a:gridCol w="2228850"/>
                <a:gridCol w="222885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UNSAT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Time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raSAT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6764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1230.54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Z3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6784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139.78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22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305318" y="2009104"/>
            <a:ext cx="862287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NIA/</a:t>
            </a:r>
            <a:r>
              <a:rPr lang="en-US" sz="2400" dirty="0" err="1" smtClean="0"/>
              <a:t>AProVE</a:t>
            </a:r>
            <a:r>
              <a:rPr lang="en-US" sz="2400" dirty="0" smtClean="0"/>
              <a:t>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6850</a:t>
            </a:r>
            <a:r>
              <a:rPr lang="en-US" sz="2400" dirty="0"/>
              <a:t> </a:t>
            </a:r>
            <a:r>
              <a:rPr lang="en-US" sz="2400" dirty="0" smtClean="0"/>
              <a:t>inequalities </a:t>
            </a:r>
            <a:r>
              <a:rPr lang="en-US" sz="2400" dirty="0"/>
              <a:t>among 8829</a:t>
            </a:r>
            <a:r>
              <a:rPr lang="en-US" sz="24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Some has several hundred variables, but each API has</a:t>
            </a:r>
          </a:p>
          <a:p>
            <a:r>
              <a:rPr lang="en-US" sz="2400" dirty="0"/>
              <a:t>few variables (mostly just 2 variables)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66439" y="5640946"/>
            <a:ext cx="22608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Timeout = 60s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20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UNSAT core.</a:t>
            </a:r>
          </a:p>
          <a:p>
            <a:r>
              <a:rPr lang="en-US" sz="2400" dirty="0" smtClean="0"/>
              <a:t>How to generate test cases.</a:t>
            </a:r>
          </a:p>
          <a:p>
            <a:r>
              <a:rPr lang="en-US" sz="2400" dirty="0" smtClean="0"/>
              <a:t>How to decompose an interval.</a:t>
            </a:r>
          </a:p>
          <a:p>
            <a:r>
              <a:rPr lang="en-US" sz="2400" dirty="0" smtClean="0"/>
              <a:t>Equality handling.</a:t>
            </a:r>
          </a:p>
          <a:p>
            <a:r>
              <a:rPr lang="en-US" sz="2400" dirty="0" smtClean="0"/>
              <a:t>Confirmation of UNSAT.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812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raSAT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3709" y="2156096"/>
            <a:ext cx="8915400" cy="3777622"/>
          </a:xfrm>
        </p:spPr>
        <p:txBody>
          <a:bodyPr>
            <a:normAutofit/>
          </a:bodyPr>
          <a:lstStyle/>
          <a:p>
            <a:r>
              <a:rPr lang="en-US" sz="2400" dirty="0"/>
              <a:t>Downloadable from </a:t>
            </a:r>
            <a:r>
              <a:rPr lang="en-US" sz="2400" b="1" dirty="0"/>
              <a:t>http://www.jaist.ac.jp/~mizuhito/tools/rasat.html</a:t>
            </a:r>
          </a:p>
          <a:p>
            <a:r>
              <a:rPr lang="en-US" sz="2400" dirty="0" smtClean="0"/>
              <a:t>Participated in SMT-COMP 2014: 4</a:t>
            </a:r>
            <a:r>
              <a:rPr lang="en-US" sz="2400" baseline="30000" dirty="0" smtClean="0"/>
              <a:t>th</a:t>
            </a:r>
            <a:r>
              <a:rPr lang="en-US" sz="2400" dirty="0" smtClean="0"/>
              <a:t> over 4 solvers of QF_NRA.</a:t>
            </a:r>
          </a:p>
          <a:p>
            <a:r>
              <a:rPr lang="en-US" sz="2400" dirty="0" smtClean="0"/>
              <a:t>Submitted to TACAS 2015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972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584376" y="3099081"/>
            <a:ext cx="95109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Thank you for your attention</a:t>
            </a:r>
            <a:endParaRPr lang="en-U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552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Polynomial constraints over reals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Applications:</a:t>
            </a:r>
          </a:p>
          <a:p>
            <a:r>
              <a:rPr lang="en-US" sz="2400" dirty="0"/>
              <a:t>Automatic termination </a:t>
            </a:r>
            <a:r>
              <a:rPr lang="en-US" sz="2400" dirty="0" smtClean="0"/>
              <a:t>proving</a:t>
            </a:r>
            <a:r>
              <a:rPr lang="en-US" sz="2400" dirty="0"/>
              <a:t>.</a:t>
            </a:r>
            <a:endParaRPr lang="en-US" sz="2400" dirty="0" smtClean="0"/>
          </a:p>
          <a:p>
            <a:r>
              <a:rPr lang="en-US" sz="2400" dirty="0" err="1" smtClean="0"/>
              <a:t>Roundoff</a:t>
            </a:r>
            <a:r>
              <a:rPr lang="en-US" sz="2400" dirty="0" smtClean="0"/>
              <a:t> error and overflow error analysis.</a:t>
            </a:r>
          </a:p>
          <a:p>
            <a:r>
              <a:rPr lang="en-US" sz="2400" dirty="0" smtClean="0"/>
              <a:t>Invariant generation.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987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Polynomial constraints over reals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08206"/>
            <a:ext cx="10791423" cy="504979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In 1930, </a:t>
            </a:r>
            <a:r>
              <a:rPr lang="en-US" sz="2400" dirty="0" err="1" smtClean="0"/>
              <a:t>Tarski</a:t>
            </a:r>
            <a:r>
              <a:rPr lang="en-US" sz="2400" dirty="0" smtClean="0"/>
              <a:t>: polynomial constraints is decidable</a:t>
            </a:r>
          </a:p>
          <a:p>
            <a:r>
              <a:rPr lang="en-US" sz="2400" dirty="0" smtClean="0"/>
              <a:t>Methods:</a:t>
            </a:r>
          </a:p>
          <a:p>
            <a:pPr lvl="1"/>
            <a:r>
              <a:rPr lang="en-US" sz="2400" dirty="0" smtClean="0"/>
              <a:t>QE-CAD: complete but DEXP complexity.</a:t>
            </a:r>
          </a:p>
          <a:p>
            <a:pPr lvl="1"/>
            <a:r>
              <a:rPr lang="en-US" sz="2400" dirty="0" smtClean="0"/>
              <a:t>Interval constraint propagation: ISAT uses interval arithmetic (IA) only, ability of solving SAT problem is limited.</a:t>
            </a:r>
          </a:p>
          <a:p>
            <a:pPr lvl="1"/>
            <a:r>
              <a:rPr lang="en-US" sz="2400" dirty="0" smtClean="0"/>
              <a:t>Bit-blasting: (UCLID, </a:t>
            </a:r>
            <a:r>
              <a:rPr lang="en-US" sz="2400" dirty="0" err="1" smtClean="0"/>
              <a:t>MiniSmt</a:t>
            </a:r>
            <a:r>
              <a:rPr lang="en-US" sz="2400" dirty="0" smtClean="0"/>
              <a:t>) suffers with high number of variables or high degree of polynomials.</a:t>
            </a:r>
          </a:p>
          <a:p>
            <a:pPr lvl="1"/>
            <a:r>
              <a:rPr lang="en-US" sz="2400" dirty="0" smtClean="0"/>
              <a:t>Linearization: suffers with high degree of polynomials (</a:t>
            </a:r>
            <a:r>
              <a:rPr lang="en-US" sz="2400" dirty="0" err="1" smtClean="0"/>
              <a:t>Barcelogic</a:t>
            </a:r>
            <a:r>
              <a:rPr lang="en-US" sz="2400" dirty="0" smtClean="0"/>
              <a:t>, CORD).</a:t>
            </a:r>
          </a:p>
          <a:p>
            <a:pPr lvl="1"/>
            <a:r>
              <a:rPr lang="en-US" sz="2400" dirty="0" smtClean="0"/>
              <a:t>Virtual substitution: Z3, SMT-RAT. Needs root formulas of polynomial </a:t>
            </a:r>
          </a:p>
          <a:p>
            <a:pPr marL="457200" lvl="1" indent="0">
              <a:buNone/>
            </a:pPr>
            <a:r>
              <a:rPr lang="en-US" sz="2400" dirty="0" smtClean="0">
                <a:sym typeface="Wingdings" panose="05000000000000000000" pitchFamily="2" charset="2"/>
              </a:rPr>
              <a:t> </a:t>
            </a:r>
            <a:r>
              <a:rPr lang="en-US" sz="2400" dirty="0" smtClean="0"/>
              <a:t>degree &lt;= 5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140700" y="3689002"/>
            <a:ext cx="28071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raSAT</a:t>
            </a:r>
            <a:r>
              <a:rPr lang="en-US" sz="2400" dirty="0" smtClean="0"/>
              <a:t>: IA + testing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17372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raSAT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11579" y="1638300"/>
                <a:ext cx="10397821" cy="4549421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 smtClean="0"/>
                  <a:t>An SMT solver (initially) for solving polynomial strict </a:t>
                </a:r>
                <a:r>
                  <a:rPr lang="en-US" sz="2400" dirty="0" smtClean="0">
                    <a:solidFill>
                      <a:srgbClr val="FF0000"/>
                    </a:solidFill>
                  </a:rPr>
                  <a:t>Inequalities</a:t>
                </a:r>
                <a:r>
                  <a:rPr lang="en-US" sz="2400" dirty="0" smtClean="0"/>
                  <a:t>:</a:t>
                </a:r>
              </a:p>
              <a:p>
                <a:pPr lvl="1"/>
                <a:r>
                  <a:rPr lang="en-US" sz="2400" dirty="0"/>
                  <a:t>A</a:t>
                </a:r>
                <a:r>
                  <a:rPr lang="en-US" sz="2400" dirty="0" smtClean="0"/>
                  <a:t>pproximation can be used.</a:t>
                </a:r>
                <a:endParaRPr lang="en-US" sz="2400" dirty="0"/>
              </a:p>
              <a:p>
                <a:pPr lvl="1"/>
                <a:r>
                  <a:rPr lang="en-US" sz="2400" b="0" dirty="0" smtClean="0"/>
                  <a:t>Suppose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400" dirty="0" smtClean="0"/>
                  <a:t> has a real solution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 smtClean="0"/>
                  <a:t>.</a:t>
                </a:r>
              </a:p>
              <a:p>
                <a:pPr lvl="2"/>
                <a:r>
                  <a:rPr lang="en-US" sz="2400" dirty="0" smtClean="0"/>
                  <a:t>Because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/>
                  <a:t> is continuous,</a:t>
                </a:r>
              </a:p>
              <a:p>
                <a:pPr lvl="2"/>
                <a:r>
                  <a:rPr lang="en-US" sz="2400" dirty="0"/>
                  <a:t>T</a:t>
                </a:r>
                <a:r>
                  <a:rPr lang="en-US" sz="2400" dirty="0" smtClean="0"/>
                  <a:t>here is some rational numbers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 smtClean="0"/>
                  <a:t> near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 smtClean="0"/>
                  <a:t> such that</a:t>
                </a:r>
                <a:endParaRPr lang="en-US" sz="2400" i="1" dirty="0" smtClean="0">
                  <a:latin typeface="Cambria Math" panose="02040503050406030204" pitchFamily="18" charset="0"/>
                </a:endParaRPr>
              </a:p>
              <a:p>
                <a:pPr marL="857250" lvl="2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sz="2400" dirty="0" smtClean="0"/>
              </a:p>
              <a:p>
                <a:pPr marL="57150" indent="0">
                  <a:buNone/>
                </a:pPr>
                <a:r>
                  <a:rPr lang="en-US" sz="2400" dirty="0" smtClean="0"/>
                  <a:t> </a:t>
                </a:r>
              </a:p>
              <a:p>
                <a:pPr marL="457200" lvl="1" indent="0">
                  <a:buNone/>
                </a:pPr>
                <a:endParaRPr lang="en-US" sz="2400" dirty="0" smtClean="0"/>
              </a:p>
              <a:p>
                <a:pPr lvl="1"/>
                <a:endParaRPr lang="en-US" sz="24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11579" y="1638300"/>
                <a:ext cx="10397821" cy="4549421"/>
              </a:xfrm>
              <a:blipFill rotWithShape="0">
                <a:blip r:embed="rId3"/>
                <a:stretch>
                  <a:fillRect l="-821" t="-10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90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409" y="563905"/>
            <a:ext cx="10515600" cy="13255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968917" y="1157493"/>
            <a:ext cx="7820808" cy="5251806"/>
          </a:xfrm>
          <a:prstGeom prst="rect">
            <a:avLst/>
          </a:prstGeom>
          <a:ln w="762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Yest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33399" y="1580787"/>
            <a:ext cx="1995602" cy="46166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SAT solver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3037006" y="2565679"/>
            <a:ext cx="7697648" cy="3760649"/>
          </a:xfrm>
          <a:prstGeom prst="rect">
            <a:avLst/>
          </a:prstGeom>
          <a:solidFill>
            <a:srgbClr val="FFC000"/>
          </a:solidFill>
        </p:spPr>
        <p:txBody>
          <a:bodyPr vert="horz" wrap="square" rtlCol="0" anchor="b" anchorCtr="0">
            <a:noAutofit/>
          </a:bodyPr>
          <a:lstStyle/>
          <a:p>
            <a:pPr algn="r"/>
            <a:r>
              <a:rPr lang="en-US" dirty="0" smtClean="0"/>
              <a:t>Theory solver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979441" y="3535946"/>
            <a:ext cx="2278886" cy="830997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Interval Arithmetic</a:t>
            </a:r>
            <a:endParaRPr lang="en-US" sz="2400" dirty="0"/>
          </a:p>
        </p:txBody>
      </p:sp>
      <p:cxnSp>
        <p:nvCxnSpPr>
          <p:cNvPr id="29" name="Straight Arrow Connector 28"/>
          <p:cNvCxnSpPr>
            <a:stCxn id="7" idx="2"/>
            <a:endCxn id="9" idx="0"/>
          </p:cNvCxnSpPr>
          <p:nvPr/>
        </p:nvCxnSpPr>
        <p:spPr>
          <a:xfrm flipH="1">
            <a:off x="7118884" y="2042452"/>
            <a:ext cx="12316" cy="1493494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8129001" y="1800148"/>
            <a:ext cx="2919805" cy="2698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1048806" y="1642463"/>
            <a:ext cx="12170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UNSAT</a:t>
            </a:r>
            <a:r>
              <a:rPr lang="en-US" dirty="0" smtClean="0"/>
              <a:t>/</a:t>
            </a:r>
          </a:p>
          <a:p>
            <a:r>
              <a:rPr lang="en-US" dirty="0" smtClean="0"/>
              <a:t>Unknown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8153146" y="1411509"/>
            <a:ext cx="5196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NO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081060" y="2588410"/>
            <a:ext cx="6030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</a:rPr>
              <a:t>YES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43" name="Straight Arrow Connector 42"/>
          <p:cNvCxnSpPr>
            <a:endCxn id="110" idx="1"/>
          </p:cNvCxnSpPr>
          <p:nvPr/>
        </p:nvCxnSpPr>
        <p:spPr>
          <a:xfrm flipV="1">
            <a:off x="8265226" y="3736000"/>
            <a:ext cx="1105007" cy="4739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10" idx="0"/>
          </p:cNvCxnSpPr>
          <p:nvPr/>
        </p:nvCxnSpPr>
        <p:spPr>
          <a:xfrm flipH="1" flipV="1">
            <a:off x="7967638" y="2019473"/>
            <a:ext cx="2060970" cy="151647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 rot="2256794">
            <a:off x="8231650" y="2430494"/>
            <a:ext cx="16943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Learn conflicts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153146" y="3317163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IA-UNSAT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133399" y="5223744"/>
            <a:ext cx="1995602" cy="46166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Testing</a:t>
            </a:r>
            <a:endParaRPr lang="en-US" sz="2400" dirty="0"/>
          </a:p>
        </p:txBody>
      </p:sp>
      <p:cxnSp>
        <p:nvCxnSpPr>
          <p:cNvPr id="52" name="Straight Arrow Connector 51"/>
          <p:cNvCxnSpPr>
            <a:stCxn id="9" idx="2"/>
            <a:endCxn id="51" idx="0"/>
          </p:cNvCxnSpPr>
          <p:nvPr/>
        </p:nvCxnSpPr>
        <p:spPr>
          <a:xfrm>
            <a:off x="7118884" y="4366943"/>
            <a:ext cx="12316" cy="8568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6219222" y="4537549"/>
            <a:ext cx="18742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IA-UNKNOWN</a:t>
            </a:r>
            <a:endParaRPr lang="en-US" dirty="0"/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7788882" y="3997611"/>
            <a:ext cx="3434794" cy="1479987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1218960" y="5282573"/>
            <a:ext cx="7825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B050"/>
                </a:solidFill>
              </a:rPr>
              <a:t>SAT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 rot="1326222">
            <a:off x="8942968" y="4428701"/>
            <a:ext cx="12522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</a:rPr>
              <a:t>IA-VALID</a:t>
            </a:r>
            <a:endParaRPr lang="en-US" sz="2000" dirty="0">
              <a:solidFill>
                <a:srgbClr val="00B050"/>
              </a:solidFill>
            </a:endParaRPr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8118088" y="5544183"/>
            <a:ext cx="3105588" cy="2218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8998122" y="5198436"/>
            <a:ext cx="11801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</a:rPr>
              <a:t>TEST-SAT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151080" y="4117504"/>
            <a:ext cx="1995602" cy="46166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Refinement</a:t>
            </a:r>
            <a:endParaRPr lang="en-US" sz="2400" dirty="0"/>
          </a:p>
        </p:txBody>
      </p:sp>
      <p:cxnSp>
        <p:nvCxnSpPr>
          <p:cNvPr id="67" name="Straight Arrow Connector 66"/>
          <p:cNvCxnSpPr>
            <a:stCxn id="51" idx="1"/>
            <a:endCxn id="66" idx="2"/>
          </p:cNvCxnSpPr>
          <p:nvPr/>
        </p:nvCxnSpPr>
        <p:spPr>
          <a:xfrm flipH="1" flipV="1">
            <a:off x="4148881" y="4579169"/>
            <a:ext cx="1984518" cy="8754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 rot="1586950">
            <a:off x="4375451" y="5059542"/>
            <a:ext cx="1515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1"/>
                </a:solidFill>
              </a:rPr>
              <a:t>Test-UNSAT</a:t>
            </a:r>
            <a:endParaRPr lang="en-US" sz="2000" dirty="0">
              <a:solidFill>
                <a:schemeClr val="accent1"/>
              </a:solidFill>
            </a:endParaRPr>
          </a:p>
        </p:txBody>
      </p:sp>
      <p:cxnSp>
        <p:nvCxnSpPr>
          <p:cNvPr id="71" name="Straight Arrow Connector 70"/>
          <p:cNvCxnSpPr>
            <a:stCxn id="66" idx="0"/>
          </p:cNvCxnSpPr>
          <p:nvPr/>
        </p:nvCxnSpPr>
        <p:spPr>
          <a:xfrm flipV="1">
            <a:off x="4148881" y="2057962"/>
            <a:ext cx="2590736" cy="205954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 rot="19285774">
            <a:off x="4313602" y="2606975"/>
            <a:ext cx="22257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</a:rPr>
              <a:t>Refined clauses</a:t>
            </a:r>
            <a:endParaRPr lang="en-US" sz="2000" dirty="0">
              <a:solidFill>
                <a:srgbClr val="00B050"/>
              </a:solidFill>
            </a:endParaRPr>
          </a:p>
        </p:txBody>
      </p:sp>
      <p:cxnSp>
        <p:nvCxnSpPr>
          <p:cNvPr id="75" name="Straight Arrow Connector 74"/>
          <p:cNvCxnSpPr>
            <a:stCxn id="66" idx="0"/>
          </p:cNvCxnSpPr>
          <p:nvPr/>
        </p:nvCxnSpPr>
        <p:spPr>
          <a:xfrm flipV="1">
            <a:off x="4148881" y="1811619"/>
            <a:ext cx="35807" cy="2305885"/>
          </a:xfrm>
          <a:prstGeom prst="straightConnector1">
            <a:avLst/>
          </a:prstGeom>
          <a:ln w="28575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endCxn id="7" idx="1"/>
          </p:cNvCxnSpPr>
          <p:nvPr/>
        </p:nvCxnSpPr>
        <p:spPr>
          <a:xfrm>
            <a:off x="4184688" y="1811619"/>
            <a:ext cx="1948711" cy="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3461916" y="1460220"/>
            <a:ext cx="24196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Threshold - Unknown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9370233" y="3535945"/>
            <a:ext cx="1316749" cy="40011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US Core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/>
              <p:cNvSpPr txBox="1"/>
              <p:nvPr/>
            </p:nvSpPr>
            <p:spPr>
              <a:xfrm>
                <a:off x="6074242" y="285226"/>
                <a:ext cx="219098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𝐶𝑜𝑛𝑠𝑡𝑟𝑎𝑖𝑛𝑡𝑠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3" name="TextBox 1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4242" y="285226"/>
                <a:ext cx="2190984" cy="52322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4" name="Straight Arrow Connector 113"/>
          <p:cNvCxnSpPr>
            <a:endCxn id="7" idx="0"/>
          </p:cNvCxnSpPr>
          <p:nvPr/>
        </p:nvCxnSpPr>
        <p:spPr>
          <a:xfrm>
            <a:off x="7131200" y="875754"/>
            <a:ext cx="0" cy="7050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901489" y="551295"/>
            <a:ext cx="1491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rgbClr val="00B050"/>
                </a:solidFill>
              </a:rPr>
              <a:t>raSAT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82308" y="779349"/>
            <a:ext cx="779767" cy="365125"/>
          </a:xfrm>
        </p:spPr>
        <p:txBody>
          <a:bodyPr/>
          <a:lstStyle/>
          <a:p>
            <a:fld id="{9A0678A6-D03C-427C-87B3-2EDFDC71965B}" type="slidenum">
              <a:rPr lang="en-US" smtClean="0"/>
              <a:t>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95784" y="3745886"/>
                <a:ext cx="3065326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0,10</m:t>
                          </m:r>
                        </m:e>
                      </m:d>
                      <m:r>
                        <a:rPr 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↔</m:t>
                      </m:r>
                    </m:oMath>
                  </m:oMathPara>
                </a14:m>
                <a:endParaRPr lang="en-US" sz="240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,10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84" y="3745886"/>
                <a:ext cx="3065326" cy="83099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8994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/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2968917" y="1157493"/>
                <a:ext cx="7820808" cy="5251806"/>
              </a:xfrm>
              <a:prstGeom prst="rect">
                <a:avLst/>
              </a:prstGeom>
              <a:ln w="76200">
                <a:solidFill>
                  <a:srgbClr val="00B05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l-GR" i="1" smtClean="0">
                        <a:latin typeface="Cambria Math" panose="02040503050406030204" pitchFamily="18" charset="0"/>
                      </a:rPr>
                      <m:t>𝜋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err="1" smtClean="0"/>
                  <a:t>Yest</a:t>
                </a:r>
                <a:endParaRPr lang="en-US" dirty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8917" y="1157493"/>
                <a:ext cx="7820808" cy="525180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762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6133399" y="1580787"/>
            <a:ext cx="1995602" cy="46166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SAT solver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3037006" y="2565679"/>
            <a:ext cx="7697648" cy="3760649"/>
          </a:xfrm>
          <a:prstGeom prst="rect">
            <a:avLst/>
          </a:prstGeom>
          <a:solidFill>
            <a:srgbClr val="FFC000"/>
          </a:solidFill>
        </p:spPr>
        <p:txBody>
          <a:bodyPr vert="horz" wrap="square" rtlCol="0" anchor="b" anchorCtr="0">
            <a:noAutofit/>
          </a:bodyPr>
          <a:lstStyle/>
          <a:p>
            <a:pPr algn="r"/>
            <a:r>
              <a:rPr lang="en-US" dirty="0" smtClean="0"/>
              <a:t>Theory solver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986340" y="3100517"/>
            <a:ext cx="2278886" cy="830997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Interval Arithmetic</a:t>
            </a:r>
            <a:endParaRPr lang="en-US" sz="2400" dirty="0"/>
          </a:p>
        </p:txBody>
      </p:sp>
      <p:cxnSp>
        <p:nvCxnSpPr>
          <p:cNvPr id="29" name="Straight Arrow Connector 28"/>
          <p:cNvCxnSpPr>
            <a:stCxn id="7" idx="2"/>
            <a:endCxn id="9" idx="0"/>
          </p:cNvCxnSpPr>
          <p:nvPr/>
        </p:nvCxnSpPr>
        <p:spPr>
          <a:xfrm flipH="1">
            <a:off x="7125783" y="2042452"/>
            <a:ext cx="5417" cy="105806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8129001" y="1800148"/>
            <a:ext cx="2919805" cy="2698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1048806" y="1642463"/>
            <a:ext cx="12170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UNSAT</a:t>
            </a:r>
            <a:r>
              <a:rPr lang="en-US" dirty="0" smtClean="0"/>
              <a:t>/</a:t>
            </a:r>
          </a:p>
          <a:p>
            <a:r>
              <a:rPr lang="en-US" dirty="0" smtClean="0"/>
              <a:t>Unknown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8153146" y="1411509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0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8294306" y="3465137"/>
            <a:ext cx="1999531" cy="1408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 flipV="1">
            <a:off x="8082110" y="2005331"/>
            <a:ext cx="2174322" cy="1459807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/>
              <p:cNvSpPr txBox="1"/>
              <p:nvPr/>
            </p:nvSpPr>
            <p:spPr>
              <a:xfrm>
                <a:off x="8400453" y="3045288"/>
                <a:ext cx="1407886" cy="4011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sup>
                    </m:sSup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_UNSAT</a:t>
                </a:r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0453" y="3045288"/>
                <a:ext cx="1407886" cy="401135"/>
              </a:xfrm>
              <a:prstGeom prst="rect">
                <a:avLst/>
              </a:prstGeom>
              <a:blipFill rotWithShape="0">
                <a:blip r:embed="rId3"/>
                <a:stretch>
                  <a:fillRect t="-9231" r="-3896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TextBox 50"/>
          <p:cNvSpPr txBox="1"/>
          <p:nvPr/>
        </p:nvSpPr>
        <p:spPr>
          <a:xfrm>
            <a:off x="6133399" y="5516735"/>
            <a:ext cx="1995602" cy="46166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Testing</a:t>
            </a:r>
            <a:endParaRPr lang="en-US" sz="2400" dirty="0"/>
          </a:p>
        </p:txBody>
      </p:sp>
      <p:cxnSp>
        <p:nvCxnSpPr>
          <p:cNvPr id="52" name="Straight Arrow Connector 51"/>
          <p:cNvCxnSpPr>
            <a:endCxn id="51" idx="0"/>
          </p:cNvCxnSpPr>
          <p:nvPr/>
        </p:nvCxnSpPr>
        <p:spPr>
          <a:xfrm flipH="1">
            <a:off x="7131200" y="4764309"/>
            <a:ext cx="1443702" cy="75242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8657758" y="4764309"/>
            <a:ext cx="2567636" cy="72408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1235626" y="5339731"/>
            <a:ext cx="7825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B050"/>
                </a:solidFill>
              </a:rPr>
              <a:t>SAT</a:t>
            </a:r>
            <a:endParaRPr lang="en-US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/>
              <p:cNvSpPr txBox="1"/>
              <p:nvPr/>
            </p:nvSpPr>
            <p:spPr>
              <a:xfrm rot="964349">
                <a:off x="9167927" y="4708867"/>
                <a:ext cx="1359796" cy="4011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sup>
                    </m:sSup>
                  </m:oMath>
                </a14:m>
                <a:r>
                  <a:rPr lang="en-US" sz="2000" dirty="0" smtClean="0">
                    <a:solidFill>
                      <a:srgbClr val="00B050"/>
                    </a:solidFill>
                  </a:rPr>
                  <a:t>_VALID</a:t>
                </a:r>
                <a:endParaRPr lang="en-US" sz="20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964349">
                <a:off x="9167927" y="4708867"/>
                <a:ext cx="1359796" cy="401135"/>
              </a:xfrm>
              <a:prstGeom prst="rect">
                <a:avLst/>
              </a:prstGeom>
              <a:blipFill rotWithShape="0">
                <a:blip r:embed="rId4"/>
                <a:stretch>
                  <a:fillRect r="-3863" b="-150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Arrow Connector 61"/>
          <p:cNvCxnSpPr/>
          <p:nvPr/>
        </p:nvCxnSpPr>
        <p:spPr>
          <a:xfrm flipV="1">
            <a:off x="8167535" y="5725084"/>
            <a:ext cx="3105588" cy="2218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/>
              <p:cNvSpPr txBox="1"/>
              <p:nvPr/>
            </p:nvSpPr>
            <p:spPr>
              <a:xfrm>
                <a:off x="8792408" y="5339731"/>
                <a:ext cx="105541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sup>
                    </m:sSup>
                  </m:oMath>
                </a14:m>
                <a:r>
                  <a:rPr lang="en-US" sz="2000" dirty="0" smtClean="0">
                    <a:solidFill>
                      <a:srgbClr val="00B050"/>
                    </a:solidFill>
                  </a:rPr>
                  <a:t>_SAT</a:t>
                </a:r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2408" y="5339731"/>
                <a:ext cx="1055417" cy="400110"/>
              </a:xfrm>
              <a:prstGeom prst="rect">
                <a:avLst/>
              </a:prstGeom>
              <a:blipFill rotWithShape="0">
                <a:blip r:embed="rId5"/>
                <a:stretch>
                  <a:fillRect t="-9091" r="-4624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TextBox 65"/>
          <p:cNvSpPr txBox="1"/>
          <p:nvPr/>
        </p:nvSpPr>
        <p:spPr>
          <a:xfrm>
            <a:off x="3151080" y="4117504"/>
            <a:ext cx="1995602" cy="46166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Refinement</a:t>
            </a:r>
            <a:endParaRPr lang="en-US" sz="2400" dirty="0"/>
          </a:p>
        </p:txBody>
      </p:sp>
      <p:cxnSp>
        <p:nvCxnSpPr>
          <p:cNvPr id="67" name="Straight Arrow Connector 66"/>
          <p:cNvCxnSpPr>
            <a:stCxn id="51" idx="1"/>
            <a:endCxn id="66" idx="2"/>
          </p:cNvCxnSpPr>
          <p:nvPr/>
        </p:nvCxnSpPr>
        <p:spPr>
          <a:xfrm flipH="1" flipV="1">
            <a:off x="4148881" y="4579169"/>
            <a:ext cx="1984518" cy="116839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66" idx="0"/>
          </p:cNvCxnSpPr>
          <p:nvPr/>
        </p:nvCxnSpPr>
        <p:spPr>
          <a:xfrm flipV="1">
            <a:off x="4148881" y="2057962"/>
            <a:ext cx="2590736" cy="205954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 rot="19285774">
            <a:off x="4679831" y="2772389"/>
            <a:ext cx="10692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</a:rPr>
              <a:t>REFINE</a:t>
            </a:r>
            <a:endParaRPr lang="en-US" sz="2000" dirty="0">
              <a:solidFill>
                <a:srgbClr val="00B050"/>
              </a:solidFill>
            </a:endParaRPr>
          </a:p>
        </p:txBody>
      </p:sp>
      <p:cxnSp>
        <p:nvCxnSpPr>
          <p:cNvPr id="75" name="Straight Arrow Connector 74"/>
          <p:cNvCxnSpPr>
            <a:stCxn id="66" idx="0"/>
          </p:cNvCxnSpPr>
          <p:nvPr/>
        </p:nvCxnSpPr>
        <p:spPr>
          <a:xfrm flipV="1">
            <a:off x="4148881" y="1811619"/>
            <a:ext cx="35807" cy="2305885"/>
          </a:xfrm>
          <a:prstGeom prst="straightConnector1">
            <a:avLst/>
          </a:prstGeom>
          <a:ln w="28575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endCxn id="7" idx="1"/>
          </p:cNvCxnSpPr>
          <p:nvPr/>
        </p:nvCxnSpPr>
        <p:spPr>
          <a:xfrm>
            <a:off x="4184688" y="1811619"/>
            <a:ext cx="1948711" cy="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3461916" y="1460220"/>
            <a:ext cx="24196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Threshold - Unknown</a:t>
            </a:r>
            <a:endParaRPr lang="en-US" sz="20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/>
              <p:cNvSpPr txBox="1"/>
              <p:nvPr/>
            </p:nvSpPr>
            <p:spPr>
              <a:xfrm>
                <a:off x="6074242" y="285226"/>
                <a:ext cx="219098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𝐶𝑜𝑛𝑠𝑡𝑟𝑎𝑖𝑛𝑡𝑠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3" name="TextBox 1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4242" y="285226"/>
                <a:ext cx="2190984" cy="52322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4" name="Straight Arrow Connector 113"/>
          <p:cNvCxnSpPr>
            <a:endCxn id="7" idx="0"/>
          </p:cNvCxnSpPr>
          <p:nvPr/>
        </p:nvCxnSpPr>
        <p:spPr>
          <a:xfrm>
            <a:off x="7131200" y="875754"/>
            <a:ext cx="0" cy="7050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82308" y="779349"/>
            <a:ext cx="779767" cy="365125"/>
          </a:xfrm>
        </p:spPr>
        <p:txBody>
          <a:bodyPr/>
          <a:lstStyle/>
          <a:p>
            <a:fld id="{9A0678A6-D03C-427C-87B3-2EDFDC71965B}" type="slidenum">
              <a:rPr lang="en-US" smtClean="0"/>
              <a:t>7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8475021" y="1372262"/>
                <a:ext cx="1303562" cy="4531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sz="2000" dirty="0" smtClean="0">
                    <a:solidFill>
                      <a:srgbClr val="FF0000"/>
                    </a:solidFill>
                  </a:rPr>
                  <a:t>_UNSAT</a:t>
                </a:r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5021" y="1372262"/>
                <a:ext cx="1303562" cy="453137"/>
              </a:xfrm>
              <a:prstGeom prst="rect">
                <a:avLst/>
              </a:prstGeom>
              <a:blipFill rotWithShape="0">
                <a:blip r:embed="rId7"/>
                <a:stretch>
                  <a:fillRect l="-935" r="-4206" b="-21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/>
              <p:cNvSpPr txBox="1"/>
              <p:nvPr/>
            </p:nvSpPr>
            <p:spPr>
              <a:xfrm rot="5400000">
                <a:off x="6849804" y="2373471"/>
                <a:ext cx="946093" cy="4531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sz="2000" dirty="0" smtClean="0">
                    <a:solidFill>
                      <a:srgbClr val="00B050"/>
                    </a:solidFill>
                  </a:rPr>
                  <a:t>_SAT</a:t>
                </a:r>
                <a:endParaRPr lang="en-US" sz="20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6849804" y="2373471"/>
                <a:ext cx="946093" cy="453137"/>
              </a:xfrm>
              <a:prstGeom prst="rect">
                <a:avLst/>
              </a:prstGeom>
              <a:blipFill rotWithShape="0">
                <a:blip r:embed="rId8"/>
                <a:stretch>
                  <a:fillRect l="-21622" t="-1935" b="-51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/>
          <p:nvPr/>
        </p:nvCxnSpPr>
        <p:spPr>
          <a:xfrm>
            <a:off x="7156337" y="3937442"/>
            <a:ext cx="1491189" cy="792898"/>
          </a:xfrm>
          <a:prstGeom prst="straightConnector1">
            <a:avLst/>
          </a:prstGeom>
          <a:ln w="28575">
            <a:solidFill>
              <a:srgbClr val="0E097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/>
              <p:cNvSpPr txBox="1"/>
              <p:nvPr/>
            </p:nvSpPr>
            <p:spPr>
              <a:xfrm rot="1797449">
                <a:off x="7642327" y="4063738"/>
                <a:ext cx="1050416" cy="4011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solidFill>
                              <a:srgbClr val="3312AE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3312AE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3312AE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sup>
                    </m:sSup>
                  </m:oMath>
                </a14:m>
                <a:r>
                  <a:rPr lang="en-US" sz="2000" dirty="0" smtClean="0">
                    <a:solidFill>
                      <a:srgbClr val="3312AE"/>
                    </a:solidFill>
                  </a:rPr>
                  <a:t>_SAT</a:t>
                </a:r>
                <a:endParaRPr lang="en-US" sz="2000" dirty="0">
                  <a:solidFill>
                    <a:srgbClr val="3312AE"/>
                  </a:solidFill>
                </a:endParaRPr>
              </a:p>
            </p:txBody>
          </p:sp>
        </mc:Choice>
        <mc:Fallback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797449">
                <a:off x="7642327" y="4063738"/>
                <a:ext cx="1050416" cy="401135"/>
              </a:xfrm>
              <a:prstGeom prst="rect">
                <a:avLst/>
              </a:prstGeom>
              <a:blipFill rotWithShape="0">
                <a:blip r:embed="rId9"/>
                <a:stretch>
                  <a:fillRect r="-5464" b="-124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/>
              <p:cNvSpPr txBox="1"/>
              <p:nvPr/>
            </p:nvSpPr>
            <p:spPr>
              <a:xfrm rot="19917408">
                <a:off x="6645999" y="4803510"/>
                <a:ext cx="1842299" cy="4011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solidFill>
                      <a:schemeClr val="tx1"/>
                    </a:solidFill>
                  </a:rPr>
                  <a:t>n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ot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sup>
                    </m:sSup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</a:rPr>
                  <a:t>_VALID</a:t>
                </a:r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917408">
                <a:off x="6645999" y="4803510"/>
                <a:ext cx="1842299" cy="401135"/>
              </a:xfrm>
              <a:prstGeom prst="rect">
                <a:avLst/>
              </a:prstGeom>
              <a:blipFill rotWithShape="0">
                <a:blip r:embed="rId10"/>
                <a:stretch>
                  <a:fillRect l="-3679" t="-3483" r="-4682" b="-99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/>
              <p:cNvSpPr txBox="1"/>
              <p:nvPr/>
            </p:nvSpPr>
            <p:spPr>
              <a:xfrm rot="1859584">
                <a:off x="4694620" y="4888614"/>
                <a:ext cx="153792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00B050"/>
                    </a:solidFill>
                  </a:rPr>
                  <a:t>n</a:t>
                </a:r>
                <a:r>
                  <a:rPr lang="en-US" sz="2000" dirty="0" smtClean="0">
                    <a:solidFill>
                      <a:srgbClr val="00B050"/>
                    </a:solidFill>
                  </a:rPr>
                  <a:t>ot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sup>
                    </m:sSup>
                  </m:oMath>
                </a14:m>
                <a:r>
                  <a:rPr lang="en-US" sz="2000" dirty="0" smtClean="0">
                    <a:solidFill>
                      <a:srgbClr val="00B050"/>
                    </a:solidFill>
                  </a:rPr>
                  <a:t>_SAT</a:t>
                </a:r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59584">
                <a:off x="4694620" y="4888614"/>
                <a:ext cx="1537922" cy="400110"/>
              </a:xfrm>
              <a:prstGeom prst="rect">
                <a:avLst/>
              </a:prstGeom>
              <a:blipFill rotWithShape="0">
                <a:blip r:embed="rId11"/>
                <a:stretch>
                  <a:fillRect l="-7171" t="-4813" r="-2789" b="-96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1031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Picture 8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002" y="3976131"/>
            <a:ext cx="4876190" cy="5523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4703" y="624110"/>
            <a:ext cx="9992497" cy="1277974"/>
          </a:xfrm>
        </p:spPr>
        <p:txBody>
          <a:bodyPr/>
          <a:lstStyle/>
          <a:p>
            <a:r>
              <a:rPr lang="en-US" dirty="0"/>
              <a:t>Over approximation </a:t>
            </a:r>
            <a:r>
              <a:rPr lang="en-US" dirty="0" smtClean="0"/>
              <a:t>- </a:t>
            </a:r>
            <a:r>
              <a:rPr lang="en-US" dirty="0"/>
              <a:t>Interval </a:t>
            </a:r>
            <a:r>
              <a:rPr lang="en-US" dirty="0" smtClean="0"/>
              <a:t>arithmetic (IA)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8</a:t>
            </a:fld>
            <a:endParaRPr lang="en-US"/>
          </a:p>
        </p:txBody>
      </p:sp>
      <p:pic>
        <p:nvPicPr>
          <p:cNvPr id="102" name="Picture 10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268" y="1619709"/>
            <a:ext cx="1704975" cy="316230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810" y="1628040"/>
            <a:ext cx="1432560" cy="3143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629266" y="1453338"/>
            <a:ext cx="1346433" cy="1347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Interval arithmetic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1023253" y="2076677"/>
            <a:ext cx="3491080" cy="82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6019500" y="2080061"/>
            <a:ext cx="583125" cy="937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5503" y="1969794"/>
            <a:ext cx="661035" cy="31432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8451" y="1954576"/>
            <a:ext cx="4499610" cy="31623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8029" y="2749165"/>
            <a:ext cx="4615653" cy="735170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7310788" y="3141677"/>
            <a:ext cx="231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0196871" y="319538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1827163" y="4343846"/>
            <a:ext cx="231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3542865" y="4362984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4104301" y="434384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pic>
        <p:nvPicPr>
          <p:cNvPr id="77" name="Picture 7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058" y="3546247"/>
            <a:ext cx="2207895" cy="316230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6625109" y="3976131"/>
            <a:ext cx="1731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IA-UNSAT</a:t>
            </a: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85" name="Picture 84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002" y="4951183"/>
            <a:ext cx="4876190" cy="552381"/>
          </a:xfrm>
          <a:prstGeom prst="rect">
            <a:avLst/>
          </a:prstGeom>
        </p:spPr>
      </p:pic>
      <p:sp>
        <p:nvSpPr>
          <p:cNvPr id="86" name="TextBox 85"/>
          <p:cNvSpPr txBox="1"/>
          <p:nvPr/>
        </p:nvSpPr>
        <p:spPr>
          <a:xfrm>
            <a:off x="4112537" y="531457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4419919" y="5306697"/>
            <a:ext cx="231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6135621" y="5325835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6642777" y="4993256"/>
            <a:ext cx="1731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IA-VALID</a:t>
            </a:r>
            <a:endParaRPr lang="en-US" sz="2400" dirty="0">
              <a:solidFill>
                <a:srgbClr val="00B050"/>
              </a:solidFill>
            </a:endParaRPr>
          </a:p>
        </p:txBody>
      </p:sp>
      <p:pic>
        <p:nvPicPr>
          <p:cNvPr id="90" name="Picture 89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161" y="5917198"/>
            <a:ext cx="4876190" cy="552381"/>
          </a:xfrm>
          <a:prstGeom prst="rect">
            <a:avLst/>
          </a:prstGeom>
        </p:spPr>
      </p:pic>
      <p:sp>
        <p:nvSpPr>
          <p:cNvPr id="91" name="TextBox 90"/>
          <p:cNvSpPr txBox="1"/>
          <p:nvPr/>
        </p:nvSpPr>
        <p:spPr>
          <a:xfrm>
            <a:off x="4112537" y="625049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2653216" y="6284913"/>
            <a:ext cx="231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93" name="TextBox 92"/>
          <p:cNvSpPr txBox="1"/>
          <p:nvPr/>
        </p:nvSpPr>
        <p:spPr>
          <a:xfrm>
            <a:off x="4417207" y="6266348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6642776" y="5962555"/>
            <a:ext cx="23459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IA-UNKNOWN</a:t>
            </a:r>
            <a:endParaRPr lang="en-US" sz="2400" dirty="0"/>
          </a:p>
        </p:txBody>
      </p:sp>
      <p:sp>
        <p:nvSpPr>
          <p:cNvPr id="95" name="TextBox 94"/>
          <p:cNvSpPr txBox="1"/>
          <p:nvPr/>
        </p:nvSpPr>
        <p:spPr>
          <a:xfrm>
            <a:off x="8988727" y="3976130"/>
            <a:ext cx="20746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UNSAT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9015855" y="4989307"/>
            <a:ext cx="21552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SAT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97" name="Right Arrow 96"/>
          <p:cNvSpPr/>
          <p:nvPr/>
        </p:nvSpPr>
        <p:spPr>
          <a:xfrm>
            <a:off x="8171529" y="4206962"/>
            <a:ext cx="817198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ight Arrow 97"/>
          <p:cNvSpPr/>
          <p:nvPr/>
        </p:nvSpPr>
        <p:spPr>
          <a:xfrm>
            <a:off x="8122508" y="5227373"/>
            <a:ext cx="893348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/>
          <p:cNvSpPr txBox="1"/>
          <p:nvPr/>
        </p:nvSpPr>
        <p:spPr>
          <a:xfrm>
            <a:off x="9417099" y="5942767"/>
            <a:ext cx="23459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UNKNOWN</a:t>
            </a:r>
            <a:endParaRPr lang="en-US" sz="2400" dirty="0"/>
          </a:p>
        </p:txBody>
      </p:sp>
      <p:sp>
        <p:nvSpPr>
          <p:cNvPr id="100" name="Right Arrow 99"/>
          <p:cNvSpPr/>
          <p:nvPr/>
        </p:nvSpPr>
        <p:spPr>
          <a:xfrm>
            <a:off x="8798011" y="6193387"/>
            <a:ext cx="589045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40" y="2323619"/>
            <a:ext cx="3964503" cy="25364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8029" y="2475619"/>
            <a:ext cx="761632" cy="248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327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72" grpId="0"/>
      <p:bldP spid="75" grpId="0"/>
      <p:bldP spid="80" grpId="0"/>
      <p:bldP spid="86" grpId="0"/>
      <p:bldP spid="87" grpId="0"/>
      <p:bldP spid="88" grpId="0"/>
      <p:bldP spid="89" grpId="0"/>
      <p:bldP spid="91" grpId="0"/>
      <p:bldP spid="92" grpId="0"/>
      <p:bldP spid="93" grpId="0"/>
      <p:bldP spid="94" grpId="0"/>
      <p:bldP spid="95" grpId="0"/>
      <p:bldP spid="96" grpId="0"/>
      <p:bldP spid="97" grpId="0" animBg="1"/>
      <p:bldP spid="98" grpId="0" animBg="1"/>
      <p:bldP spid="99" grpId="0"/>
      <p:bldP spid="10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4703" y="624110"/>
            <a:ext cx="9992497" cy="1277974"/>
          </a:xfrm>
        </p:spPr>
        <p:txBody>
          <a:bodyPr/>
          <a:lstStyle/>
          <a:p>
            <a:r>
              <a:rPr lang="en-US" dirty="0"/>
              <a:t>Under approximation -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9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732" y="1660784"/>
            <a:ext cx="2516505" cy="33147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973" y="1664552"/>
            <a:ext cx="1533525" cy="3143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573611" y="1460536"/>
            <a:ext cx="2378278" cy="1438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Testing:</a:t>
            </a:r>
          </a:p>
          <a:p>
            <a:pPr algn="ctr"/>
            <a:r>
              <a:rPr lang="en-US" dirty="0" smtClean="0"/>
              <a:t>Randomly generate values for variables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1023253" y="2076677"/>
            <a:ext cx="3491080" cy="82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6978991" y="1628040"/>
            <a:ext cx="583125" cy="937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/>
          <p:cNvSpPr txBox="1"/>
          <p:nvPr/>
        </p:nvSpPr>
        <p:spPr>
          <a:xfrm>
            <a:off x="7530891" y="1444423"/>
            <a:ext cx="48588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SAT </a:t>
            </a:r>
            <a:r>
              <a:rPr lang="en-US" sz="2400" dirty="0" smtClean="0"/>
              <a:t>with variables assignment</a:t>
            </a:r>
            <a:endParaRPr lang="en-US" sz="2400" dirty="0">
              <a:solidFill>
                <a:srgbClr val="00B05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102" y="5079550"/>
            <a:ext cx="2571206" cy="300247"/>
          </a:xfrm>
          <a:prstGeom prst="rect">
            <a:avLst/>
          </a:prstGeom>
        </p:spPr>
      </p:pic>
      <p:sp>
        <p:nvSpPr>
          <p:cNvPr id="38" name="Right Arrow 37"/>
          <p:cNvSpPr/>
          <p:nvPr/>
        </p:nvSpPr>
        <p:spPr>
          <a:xfrm>
            <a:off x="7031301" y="2519894"/>
            <a:ext cx="583125" cy="937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7646601" y="2338908"/>
            <a:ext cx="23459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UNKNOWN</a:t>
            </a:r>
            <a:endParaRPr lang="en-US" sz="2400" dirty="0"/>
          </a:p>
        </p:txBody>
      </p:sp>
      <p:sp>
        <p:nvSpPr>
          <p:cNvPr id="47" name="Rectangle 46"/>
          <p:cNvSpPr/>
          <p:nvPr/>
        </p:nvSpPr>
        <p:spPr>
          <a:xfrm>
            <a:off x="4522842" y="4027194"/>
            <a:ext cx="2378278" cy="1438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Testing:</a:t>
            </a:r>
          </a:p>
          <a:p>
            <a:pPr algn="ctr"/>
            <a:r>
              <a:rPr lang="en-US" dirty="0" smtClean="0"/>
              <a:t>Randomly generate values for variables</a:t>
            </a:r>
            <a:endParaRPr lang="en-US" dirty="0"/>
          </a:p>
        </p:txBody>
      </p:sp>
      <p:sp>
        <p:nvSpPr>
          <p:cNvPr id="48" name="Right Arrow 47"/>
          <p:cNvSpPr/>
          <p:nvPr/>
        </p:nvSpPr>
        <p:spPr>
          <a:xfrm>
            <a:off x="980223" y="4823997"/>
            <a:ext cx="3491080" cy="82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956" y="5582391"/>
            <a:ext cx="4278743" cy="369736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0318" y="6066631"/>
            <a:ext cx="3997078" cy="361581"/>
          </a:xfrm>
          <a:prstGeom prst="rect">
            <a:avLst/>
          </a:prstGeom>
        </p:spPr>
      </p:pic>
      <p:sp>
        <p:nvSpPr>
          <p:cNvPr id="54" name="Right Arrow 53"/>
          <p:cNvSpPr/>
          <p:nvPr/>
        </p:nvSpPr>
        <p:spPr>
          <a:xfrm>
            <a:off x="6947766" y="4755655"/>
            <a:ext cx="583125" cy="937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7714247" y="4617885"/>
            <a:ext cx="14766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SAT</a:t>
            </a:r>
            <a:r>
              <a:rPr lang="en-US" sz="2400" dirty="0" smtClean="0"/>
              <a:t> with </a:t>
            </a:r>
            <a:endParaRPr lang="en-US" sz="2400" dirty="0"/>
          </a:p>
        </p:txBody>
      </p:sp>
      <p:pic>
        <p:nvPicPr>
          <p:cNvPr id="27" name="Picture 26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0933" y="4459770"/>
            <a:ext cx="2362200" cy="31623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051427" y="3439648"/>
            <a:ext cx="29637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Example:</a:t>
            </a:r>
            <a:endParaRPr lang="en-US" sz="2400" dirty="0"/>
          </a:p>
        </p:txBody>
      </p:sp>
      <p:pic>
        <p:nvPicPr>
          <p:cNvPr id="15" name="Picture 14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41" y="4437510"/>
            <a:ext cx="3751362" cy="308754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4025" y="4921435"/>
            <a:ext cx="2543175" cy="316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919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  <p:bldP spid="54" grpId="0" animBg="1"/>
      <p:bldP spid="19" grpId="0"/>
      <p:bldP spid="21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5"/>
  <p:tag name="ORIGINALWIDTH" val="2882.25"/>
  <p:tag name="LATEXADDIN" val="\documentclass{article}&#10;\usepackage{amsmath}&#10;\pagestyle{empty}&#10;\begin{document}&#10;&#10;&#10;$\exists x \in (-1,3)~y \in (2,4) . (x^3y - y^4 &gt; 0) \wedge (y^3 -xy &gt;0)$&#10;\end{document}"/>
  <p:tag name="IGUANATEXSIZE" val="2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3.75"/>
  <p:tag name="ORIGINALWIDTH" val="603.75"/>
  <p:tag name="LATEXADDIN" val="\documentclass{article}&#10;\usepackage{amsmath}&#10;\pagestyle{empty}&#10;\begin{document}&#10;&#10;$x_i \in [l_i, h_i],$&#10;&#10;&#10;\end{document}"/>
  <p:tag name="IGUANATEXSIZE" val="2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3.75"/>
  <p:tag name="ORIGINALWIDTH" val="1059.75"/>
  <p:tag name="LATEXADDIN" val="\documentclass{article}&#10;\usepackage{amsmath}&#10;\usepackage{color}&#10;\pagestyle{empty}&#10;\begin{document}&#10;&#10;&#10;$\color{blue} x \in [-1,3]~y \in [2,4]$&#10;&#10;\end{document}"/>
  <p:tag name="IGUANATEXSIZE" val="2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8.75"/>
  <p:tag name="ORIGINALWIDTH" val="1258.5"/>
  <p:tag name="LATEXADDIN" val="\documentclass{article}&#10;\usepackage{amsmath}&#10;\usepackage{color}&#10;\pagestyle{empty}&#10;\begin{document}&#10;&#10;&#10;$x: -1.9, \color{red} 2.65219237745$&#10;&#10;\end{document}"/>
  <p:tag name="IGUANATEXSIZE" val="2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0.25"/>
  <p:tag name="ORIGINALWIDTH" val="1218.75"/>
  <p:tag name="LATEXADDIN" val="\documentclass{article}&#10;\usepackage{amsmath}&#10;\usepackage{color}&#10;\pagestyle{empty}&#10;\begin{document}&#10;&#10;&#10;$y: {\color{red}2.34617027147}, 3.65$&#10;&#10;\end{document}"/>
  <p:tag name="IGUANATEXSIZE" val="2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5"/>
  <p:tag name="ORIGINALWIDTH" val="930"/>
  <p:tag name="LATEXADDIN" val="\documentclass{article}&#10;\usepackage{amsmath}&#10;\pagestyle{empty}&#10;\begin{document}&#10;&#10;&#10;\{x:2.65219237745&#10;&#10;\end{document}"/>
  <p:tag name="IGUANATEXSIZE" val="2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5"/>
  <p:tag name="ORIGINALWIDTH" val="1640.25"/>
  <p:tag name="LATEXADDIN" val="\documentclass{article}&#10;\usepackage{amsmath}&#10;\pagestyle{empty}&#10;\usepackage{color}&#10;\begin{document}&#10;&#10;&#10;\color{blue} $(x^3y - y^4 &gt; 0) \wedge (y^3 -xy &gt;0)$&#10;&#10;\end{document}"/>
  <p:tag name="IGUANATEXSIZE" val="2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5"/>
  <p:tag name="ORIGINALWIDTH" val="1001.25"/>
  <p:tag name="LATEXADDIN" val="\documentclass{article}&#10;\usepackage{amsmath}&#10;\pagestyle{empty}&#10;\begin{document}&#10;&#10;&#10;$y:2.34617027147 \}$&#10;&#10;\end{document}"/>
  <p:tag name="IGUANATEXSIZE" val="2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0.5"/>
  <p:tag name="ORIGINALWIDTH" val="1295.25"/>
  <p:tag name="LATEXADDIN" val="\documentclass{article}&#10;\usepackage{amsmath}&#10;\pagestyle{empty}&#10;\begin{document}&#10;&#10;&#10;$f_j &gt; 0$ is $| I \cap (0,\infty) | / |I|$&#10;&#10;\end{document}"/>
  <p:tag name="IGUANATEXSIZE" val="2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"/>
  <p:tag name="ORIGINALWIDTH" val="58.5"/>
  <p:tag name="LATEXADDIN" val="\documentclass{article}&#10;\usepackage{amsmath}&#10;\pagestyle{empty}&#10;\begin{document}&#10;&#10;$I$&#10;&#10;&#10;\end{document}"/>
  <p:tag name="IGUANATEXSIZE" val="2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83.5"/>
  <p:tag name="ORIGINALWIDTH" val="3301.5"/>
  <p:tag name="LATEXADDIN" val="\documentclass{article}&#10;\usepackage{amsmath}&#10;\pagestyle{empty}&#10;\begin{document}&#10;&#10;$f = x^3 - 2xy$, $x = (0,2)$ ($x = 1 + \epsilon_1$), $y=(1,3)$ ($y = 2+\epsilon_2$), &#10;&#10;$AF_2$ estimate $f$ as &#10;$-3 - \epsilon_1 - 2\epsilon_2 + 3\epsilon_+ + 3\epsilon_{\pm}$, thus $(-9,6)$&#10;&#10;&#10;\end{document}"/>
  <p:tag name="IGUANATEXSIZE" val="2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5"/>
  <p:tag name="ORIGINALWIDTH" val="671.25"/>
  <p:tag name="LATEXADDIN" val="\documentclass{article}&#10;\usepackage{amsmath}&#10;\pagestyle{empty}&#10;\begin{document}&#10;&#10;&#10;$f(x_1,...,x_n),$&#10;&#10;\end{document}"/>
  <p:tag name="IGUANATEXSIZE" val="2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9.5"/>
  <p:tag name="ORIGINALWIDTH" val="940.5"/>
  <p:tag name="LATEXADDIN" val="\documentclass{article}&#10;\usepackage{amsmath}&#10;\pagestyle{empty}&#10;\begin{document}&#10;&#10;&#10;$\gamma_0 &gt; \gamma_1 &gt; \cdots &gt; 0$&#10;&#10;\end{document}"/>
  <p:tag name="IGUANATEXSIZE" val="2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7.25"/>
  <p:tag name="ORIGINALWIDTH" val="912.75"/>
  <p:tag name="LATEXADDIN" val="\documentclass{article}&#10;\usepackage{amsmath}&#10;\pagestyle{empty}&#10;\begin{document}&#10;&#10;$0 &lt; \delta_1 &lt; \delta_2 &lt; \cdots$&#10;&#10;&#10;\end{document}"/>
  <p:tag name="IGUANATEXSIZE" val="2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3.75"/>
  <p:tag name="ORIGINALWIDTH" val="415.5"/>
  <p:tag name="LATEXADDIN" val="\documentclass{article}&#10;\usepackage{amsmath}&#10;\pagestyle{empty}&#10;\begin{document}&#10;&#10;$[-\delta_1 , \delta_1]$&#10;&#10;&#10;\end{document}"/>
  <p:tag name="IGUANATEXSIZE" val="2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3.75"/>
  <p:tag name="ORIGINALWIDTH" val="415.5"/>
  <p:tag name="LATEXADDIN" val="\documentclass{article}&#10;\usepackage{amsmath}&#10;\pagestyle{empty}&#10;\begin{document}&#10;&#10;$[-\delta_2 , \delta_2]$&#10;&#10;&#10;\end{document}"/>
  <p:tag name="IGUANATEXSIZE" val="2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3.75"/>
  <p:tag name="ORIGINALWIDTH" val="564"/>
  <p:tag name="LATEXADDIN" val="\documentclass{article}&#10;\usepackage{amsmath}&#10;\pagestyle{empty}&#10;\begin{document}&#10;&#10;$x_i \in [l_i, h_i]$&#10;&#10;&#10;\end{document}"/>
  <p:tag name="IGUANATEXSIZE" val="2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3.75"/>
  <p:tag name="ORIGINALWIDTH" val="260.25"/>
  <p:tag name="LATEXADDIN" val="\documentclass{article}&#10;\usepackage{amsmath}&#10;\pagestyle{empty}&#10;\begin{document}&#10;&#10;[l, h],&#10;&#10;&#10;\end{document}"/>
  <p:tag name="IGUANATEXSIZE" val="2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5"/>
  <p:tag name="ORIGINALWIDTH" val="1771.5"/>
  <p:tag name="LATEXADDIN" val="\documentclass{article}&#10;\usepackage{amsmath}&#10;\pagestyle{empty}&#10;\begin{document}&#10;&#10;$\{ f(x_1,...,x_n)| x_i \in [l_i,h_i]\} \subseteq [l, h]$&#10;&#10;&#10;\end{document}"/>
  <p:tag name="IGUANATEXSIZE" val="2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5"/>
  <p:tag name="ORIGINALWIDTH" val="869.25"/>
  <p:tag name="LATEXADDIN" val="\documentclass{article}&#10;\usepackage{amsmath}&#10;\pagestyle{empty}&#10;\begin{document}&#10;&#10;&#10;$f(x_1,...,x_n) &gt; 0$&#10;&#10;\end{document}"/>
  <p:tag name="IGUANATEXSIZE" val="2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3.75"/>
  <p:tag name="ORIGINALWIDTH" val="1934.25"/>
  <p:tag name="LATEXADDIN" val="\documentclass{article}&#10;\usepackage{amsmath}&#10;\usepackage{color}&#10;\pagestyle{empty}&#10;\begin{document}&#10;&#10;&#10;\color{blue} Example: $x * y, x \in [-1,3]~y \in [2,4]$&#10;&#10;\end{document}"/>
  <p:tag name="IGUANATEXSIZE" val="2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3.75"/>
  <p:tag name="ORIGINALWIDTH" val="379.5"/>
  <p:tag name="LATEXADDIN" val="\documentclass{article}&#10;\usepackage{amsmath}&#10;\usepackage{color}&#10;\pagestyle{empty}&#10;\begin{document}&#10;&#10;&#10;$\color{blue} [-4, 13]$&#10;&#10;\end{document}"/>
  <p:tag name="IGUANATEXSIZE" val="2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0.5"/>
  <p:tag name="ORIGINALWIDTH" val="990.75"/>
  <p:tag name="LATEXADDIN" val="\documentclass{article}&#10;\usepackage{amsmath}&#10;\pagestyle{empty}&#10;\begin{document}&#10;&#10;&#10;$\land f_j(x_1,...,x_n) &gt; 0$&#10;&#10;\end{document}"/>
  <p:tag name="IGUANATEXSIZE" val="20"/>
</p:tagLst>
</file>

<file path=ppt/theme/theme1.xml><?xml version="1.0" encoding="utf-8"?>
<a:theme xmlns:a="http://schemas.openxmlformats.org/drawingml/2006/main" name="Wisp">
  <a:themeElements>
    <a:clrScheme name="Custom 2">
      <a:dk1>
        <a:sysClr val="windowText" lastClr="000000"/>
      </a:dk1>
      <a:lt1>
        <a:sysClr val="window" lastClr="FFFFFF"/>
      </a:lt1>
      <a:dk2>
        <a:srgbClr val="FFFFFF"/>
      </a:dk2>
      <a:lt2>
        <a:srgbClr val="FFFFF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16221</TotalTime>
  <Words>850</Words>
  <Application>Microsoft Office PowerPoint</Application>
  <PresentationFormat>Widescreen</PresentationFormat>
  <Paragraphs>280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メイリオ</vt:lpstr>
      <vt:lpstr>ＭＳ Ｐゴシック</vt:lpstr>
      <vt:lpstr>Arial</vt:lpstr>
      <vt:lpstr>Calibri</vt:lpstr>
      <vt:lpstr>Cambria Math</vt:lpstr>
      <vt:lpstr>Century Gothic</vt:lpstr>
      <vt:lpstr>Wingdings</vt:lpstr>
      <vt:lpstr>Wingdings 3</vt:lpstr>
      <vt:lpstr>Wisp</vt:lpstr>
      <vt:lpstr>raSAT: SMT for non-linear constraints over reals.</vt:lpstr>
      <vt:lpstr>Non-linear (polynomial) constraints over reals</vt:lpstr>
      <vt:lpstr>Polynomial constraints over reals</vt:lpstr>
      <vt:lpstr>Polynomial constraints over reals</vt:lpstr>
      <vt:lpstr>raSAT</vt:lpstr>
      <vt:lpstr>PowerPoint Presentation</vt:lpstr>
      <vt:lpstr>PowerPoint Presentation</vt:lpstr>
      <vt:lpstr>Over approximation - Interval arithmetic (IA)</vt:lpstr>
      <vt:lpstr>Under approximation - Testing</vt:lpstr>
      <vt:lpstr>PowerPoint Presentation</vt:lpstr>
      <vt:lpstr>Completeness (strict inequality)</vt:lpstr>
      <vt:lpstr>Strategies</vt:lpstr>
      <vt:lpstr>SAT directed measures</vt:lpstr>
      <vt:lpstr>SAT directed measures</vt:lpstr>
      <vt:lpstr>SAT directed measures</vt:lpstr>
      <vt:lpstr>Incremental search</vt:lpstr>
      <vt:lpstr>Incremental Windening</vt:lpstr>
      <vt:lpstr>Experiments</vt:lpstr>
      <vt:lpstr>Experiments – Zankl family</vt:lpstr>
      <vt:lpstr>Experiments</vt:lpstr>
      <vt:lpstr>Extend for QF_NIA</vt:lpstr>
      <vt:lpstr>Experiments.</vt:lpstr>
      <vt:lpstr>Future work</vt:lpstr>
      <vt:lpstr>raSAT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raSAT – an SMT solver for Polynomial constraints</dc:title>
  <dc:creator>Vu Tung</dc:creator>
  <cp:lastModifiedBy>Vu Tung</cp:lastModifiedBy>
  <cp:revision>1424</cp:revision>
  <dcterms:created xsi:type="dcterms:W3CDTF">2014-04-21T06:38:43Z</dcterms:created>
  <dcterms:modified xsi:type="dcterms:W3CDTF">2015-01-06T04:25:40Z</dcterms:modified>
</cp:coreProperties>
</file>