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4"/>
  </p:notesMasterIdLst>
  <p:sldIdLst>
    <p:sldId id="256" r:id="rId2"/>
    <p:sldId id="257" r:id="rId3"/>
    <p:sldId id="314" r:id="rId4"/>
    <p:sldId id="258" r:id="rId5"/>
    <p:sldId id="260" r:id="rId6"/>
    <p:sldId id="263" r:id="rId7"/>
    <p:sldId id="264" r:id="rId8"/>
    <p:sldId id="270" r:id="rId9"/>
    <p:sldId id="300" r:id="rId10"/>
    <p:sldId id="335" r:id="rId11"/>
    <p:sldId id="334" r:id="rId12"/>
    <p:sldId id="315" r:id="rId13"/>
    <p:sldId id="332" r:id="rId14"/>
    <p:sldId id="302" r:id="rId15"/>
    <p:sldId id="287" r:id="rId16"/>
    <p:sldId id="317" r:id="rId17"/>
    <p:sldId id="289" r:id="rId18"/>
    <p:sldId id="333" r:id="rId19"/>
    <p:sldId id="303" r:id="rId20"/>
    <p:sldId id="305" r:id="rId21"/>
    <p:sldId id="291" r:id="rId22"/>
    <p:sldId id="293" r:id="rId23"/>
    <p:sldId id="319" r:id="rId24"/>
    <p:sldId id="321" r:id="rId25"/>
    <p:sldId id="294" r:id="rId26"/>
    <p:sldId id="323" r:id="rId27"/>
    <p:sldId id="336" r:id="rId28"/>
    <p:sldId id="320" r:id="rId29"/>
    <p:sldId id="322" r:id="rId30"/>
    <p:sldId id="328" r:id="rId31"/>
    <p:sldId id="329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4.png"/><Relationship Id="rId5" Type="http://schemas.openxmlformats.org/officeDocument/2006/relationships/tags" Target="../tags/tag17.xml"/><Relationship Id="rId10" Type="http://schemas.openxmlformats.org/officeDocument/2006/relationships/image" Target="../media/image21.png"/><Relationship Id="rId4" Type="http://schemas.openxmlformats.org/officeDocument/2006/relationships/tags" Target="../tags/tag16.xml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200" dirty="0" smtClean="0"/>
              <a:t>Improve the efficiency of </a:t>
            </a:r>
            <a:r>
              <a:rPr lang="en-US" sz="2200" dirty="0" err="1" smtClean="0"/>
              <a:t>raSAT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Extend it to handle equality.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SAT, UNSAT verification.</a:t>
            </a:r>
          </a:p>
          <a:p>
            <a:pPr marL="857250" lvl="1" indent="-457200"/>
            <a:r>
              <a:rPr lang="en-US" sz="2400" dirty="0" smtClean="0"/>
              <a:t>Round-off</a:t>
            </a:r>
            <a:r>
              <a:rPr lang="en-US" sz="2400" dirty="0"/>
              <a:t>, overflow errors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UNSAT core. </a:t>
            </a:r>
          </a:p>
          <a:p>
            <a:pPr marL="857250" lvl="1" indent="-457200"/>
            <a:r>
              <a:rPr lang="en-US" sz="2400" dirty="0" smtClean="0"/>
              <a:t>Running time: high, often causes timeout.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Testing phase. </a:t>
            </a:r>
          </a:p>
          <a:p>
            <a:pPr marL="857250" lvl="1" indent="-457200"/>
            <a:r>
              <a:rPr lang="en-US" sz="2200" dirty="0" smtClean="0"/>
              <a:t>Testing consumes </a:t>
            </a:r>
            <a:r>
              <a:rPr lang="en-US" sz="2200" smtClean="0"/>
              <a:t>time and memory</a:t>
            </a:r>
            <a:r>
              <a:rPr lang="en-US" sz="2200" dirty="0" smtClean="0"/>
              <a:t>.</a:t>
            </a:r>
          </a:p>
          <a:p>
            <a:pPr lvl="2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Decomposition phase.</a:t>
                </a:r>
              </a:p>
              <a:p>
                <a:pPr lvl="1"/>
                <a:r>
                  <a:rPr lang="en-US" sz="2400" dirty="0"/>
                  <a:t>All variables in Test-UNSAT constraint are decomposed.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combinations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400" dirty="0"/>
                  <a:t> two intervals.</a:t>
                </a:r>
              </a:p>
              <a:p>
                <a:pPr lvl="2"/>
                <a:r>
                  <a:rPr lang="en-US" sz="2400" dirty="0" smtClean="0"/>
                  <a:t>Which interval to be selected first is up to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We would have criteria to evaluate decomposed intervals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decide which one to be selected next.</a:t>
                </a:r>
                <a:endParaRPr lang="en-US" sz="2400" dirty="0" smtClean="0"/>
              </a:p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Equality </a:t>
                </a:r>
                <a:r>
                  <a:rPr lang="en-US" sz="2400" dirty="0"/>
                  <a:t>handling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Using the intermediate value theorem.</a:t>
                </a:r>
              </a:p>
              <a:p>
                <a:pPr lvl="1"/>
                <a:r>
                  <a:rPr lang="en-US" sz="2400" dirty="0" smtClean="0"/>
                  <a:t>Using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basis.</a:t>
                </a:r>
                <a:endParaRPr lang="vi-VN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  <a:blipFill rotWithShape="0">
                <a:blip r:embed="rId2"/>
                <a:stretch>
                  <a:fillRect l="-840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rgbClr val="FF0000"/>
                </a:solidFill>
              </a:rPr>
              <a:t>SAT verification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core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UNSAT core reduces the target constraints.</a:t>
            </a:r>
          </a:p>
          <a:p>
            <a:pPr lvl="1"/>
            <a:r>
              <a:rPr lang="en-US" sz="2400" dirty="0" smtClean="0"/>
              <a:t>Subset of constraints: idea of previous work, not yet done.</a:t>
            </a:r>
          </a:p>
          <a:p>
            <a:pPr lvl="1"/>
            <a:r>
              <a:rPr lang="en-US" sz="2400" dirty="0" smtClean="0"/>
              <a:t>Sub-polynomial: </a:t>
            </a:r>
            <a:r>
              <a:rPr lang="en-US" sz="2400" dirty="0"/>
              <a:t>Done in previous work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Subset of variables: new idea, implemented in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  <a:endParaRPr lang="en-US" dirty="0"/>
          </a:p>
          <a:p>
            <a:pPr lvl="2"/>
            <a:r>
              <a:rPr lang="en-US" sz="2200" dirty="0" smtClean="0"/>
              <a:t>Showed good results when variables are bounded.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Testing phase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32586"/>
            <a:ext cx="10077123" cy="5048518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Testing time is quite high, memory consuming: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Limit test cases to a fixed number:</a:t>
            </a:r>
          </a:p>
          <a:p>
            <a:pPr lvl="1"/>
            <a:r>
              <a:rPr lang="en-US" sz="2200" dirty="0" smtClean="0"/>
              <a:t>More important variables: 2 test-cases: Sensitivity provided by AF2.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Other variables: 1 test case.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800" dirty="0" smtClean="0"/>
              <a:t>Testing experiments</a:t>
            </a:r>
          </a:p>
          <a:p>
            <a:pPr lvl="1"/>
            <a:r>
              <a:rPr lang="en-US" sz="2600" dirty="0" smtClean="0"/>
              <a:t>Tested on </a:t>
            </a:r>
            <a:r>
              <a:rPr lang="en-US" sz="2600" dirty="0" err="1" smtClean="0"/>
              <a:t>Zankl</a:t>
            </a:r>
            <a:r>
              <a:rPr lang="en-US" sz="2600" dirty="0" smtClean="0"/>
              <a:t> family: 166 problems generated from termination problems.</a:t>
            </a:r>
          </a:p>
          <a:p>
            <a:pPr lvl="1"/>
            <a:r>
              <a:rPr lang="en-US" sz="2600" dirty="0" smtClean="0"/>
              <a:t>m: the number of variables to generate 2 test cases.</a:t>
            </a:r>
          </a:p>
          <a:p>
            <a:pPr lvl="1"/>
            <a:r>
              <a:rPr lang="en-US" sz="2400" dirty="0" smtClean="0"/>
              <a:t>m=10:</a:t>
            </a:r>
          </a:p>
          <a:p>
            <a:pPr lvl="1"/>
            <a:r>
              <a:rPr lang="en-US" sz="2400" dirty="0" smtClean="0"/>
              <a:t>m=15:</a:t>
            </a:r>
          </a:p>
          <a:p>
            <a:pPr lvl="1"/>
            <a:r>
              <a:rPr lang="en-US" sz="2400" dirty="0" smtClean="0"/>
              <a:t>m=20:</a:t>
            </a:r>
          </a:p>
          <a:p>
            <a:r>
              <a:rPr lang="en-US" sz="2800" dirty="0" smtClean="0"/>
              <a:t>Not much improvements in solved problems</a:t>
            </a:r>
          </a:p>
          <a:p>
            <a:r>
              <a:rPr lang="en-US" sz="2800" dirty="0" smtClean="0"/>
              <a:t>More balance between testing time, IA time, </a:t>
            </a:r>
            <a:r>
              <a:rPr lang="en-US" sz="2800" dirty="0" err="1" smtClean="0"/>
              <a:t>miniSAT</a:t>
            </a:r>
            <a:r>
              <a:rPr lang="en-US" sz="2800" dirty="0" smtClean="0"/>
              <a:t> time.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9838" y="3921015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 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9838" y="4376814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 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9838" y="483847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46 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without threshold </a:t>
                </a:r>
                <a:r>
                  <a:rPr lang="en-US" sz="2400" dirty="0" smtClean="0"/>
                  <a:t>for intervals:</a:t>
                </a:r>
              </a:p>
              <a:p>
                <a:pPr lvl="1"/>
                <a:r>
                  <a:rPr lang="en-US" sz="2400" dirty="0" smtClean="0"/>
                  <a:t>All variables: solved 43 problems in </a:t>
                </a:r>
                <a:r>
                  <a:rPr lang="en-US" sz="2400" dirty="0" err="1" smtClean="0"/>
                  <a:t>Zankl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1 variable: 50</a:t>
                </a:r>
              </a:p>
              <a:p>
                <a:pPr lvl="1"/>
                <a:r>
                  <a:rPr lang="en-US" sz="2400" dirty="0" smtClean="0"/>
                  <a:t>2 variables: 47</a:t>
                </a:r>
              </a:p>
              <a:p>
                <a:pPr lvl="1"/>
                <a:r>
                  <a:rPr lang="en-US" sz="2400" dirty="0" smtClean="0"/>
                  <a:t>3 variables: 45</a:t>
                </a:r>
              </a:p>
              <a:p>
                <a:pPr lvl="1"/>
                <a:r>
                  <a:rPr lang="en-US" sz="2400" dirty="0" smtClean="0"/>
                  <a:t>4 variables: 46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 - box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600" dirty="0" smtClean="0"/>
                  <a:t>Currently, we evaluate intervals by IA, choosing the interval with longer Sat length.</a:t>
                </a:r>
                <a:endParaRPr lang="en-US" sz="2600" dirty="0" smtClean="0"/>
              </a:p>
              <a:p>
                <a:r>
                  <a:rPr lang="en-US" sz="2800" dirty="0" smtClean="0"/>
                  <a:t>Experiments with threshold = 0.1 for intervals: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pPr lvl="1"/>
            <a:r>
              <a:rPr lang="en-US" sz="2600" dirty="0" smtClean="0"/>
              <a:t>For complete equality handling: </a:t>
            </a:r>
            <a:r>
              <a:rPr lang="en-US" sz="2600" dirty="0" err="1" smtClean="0"/>
              <a:t>Grobner</a:t>
            </a:r>
            <a:r>
              <a:rPr lang="en-US" sz="2600" dirty="0" smtClean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Buchberger</a:t>
                </a:r>
                <a:r>
                  <a:rPr lang="en-US" sz="2400" dirty="0" smtClean="0"/>
                  <a:t> Algorithm</a:t>
                </a:r>
                <a:endParaRPr lang="en-US" sz="2400" dirty="0" smtClean="0"/>
              </a:p>
              <a:p>
                <a:pPr lvl="1"/>
                <a:r>
                  <a:rPr lang="en-US" sz="22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2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 smtClean="0"/>
              </a:p>
              <a:p>
                <a:pPr lvl="2"/>
                <a:r>
                  <a:rPr lang="en-US" sz="2000" dirty="0"/>
                  <a:t>associativity and </a:t>
                </a:r>
                <a:r>
                  <a:rPr lang="en-US" sz="2000" dirty="0" err="1"/>
                  <a:t>commutativity</a:t>
                </a:r>
                <a:r>
                  <a:rPr lang="en-US" sz="2000" dirty="0"/>
                  <a:t> of addition and </a:t>
                </a:r>
                <a:r>
                  <a:rPr lang="en-US" sz="2000" dirty="0" smtClean="0"/>
                  <a:t>multiplication</a:t>
                </a:r>
                <a:endParaRPr lang="en-US" sz="2200" dirty="0" smtClean="0"/>
              </a:p>
              <a:p>
                <a:pPr lvl="1"/>
                <a:r>
                  <a:rPr lang="en-US" sz="2400" dirty="0" smtClean="0"/>
                  <a:t>Division algorithm between polynomials.</a:t>
                </a:r>
              </a:p>
              <a:p>
                <a:r>
                  <a:rPr lang="en-US" sz="2600" dirty="0"/>
                  <a:t>We will use the rewrite approach</a:t>
                </a:r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Take advantages of efficient (AC) rewriting of rewriting framework.</a:t>
                </a:r>
                <a:endParaRPr lang="en-US" sz="2400" dirty="0" smtClean="0"/>
              </a:p>
              <a:p>
                <a:pPr lvl="1"/>
                <a:r>
                  <a:rPr lang="en-US" sz="2200" dirty="0"/>
                  <a:t>W</a:t>
                </a:r>
                <a:r>
                  <a:rPr lang="en-US" sz="2200" dirty="0" smtClean="0"/>
                  <a:t>e </a:t>
                </a:r>
                <a:r>
                  <a:rPr lang="en-US" sz="2200" dirty="0" smtClean="0"/>
                  <a:t>will use </a:t>
                </a:r>
                <a:r>
                  <a:rPr lang="en-US" sz="2200" dirty="0" smtClean="0"/>
                  <a:t>Maude, a high performance rewriting framework.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  <a:blipFill rotWithShape="0">
                <a:blip r:embed="rId2"/>
                <a:stretch>
                  <a:fillRect l="-911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Maximal completion:</a:t>
            </a:r>
          </a:p>
          <a:p>
            <a:pPr lvl="1"/>
            <a:r>
              <a:rPr lang="en-US" sz="2200" dirty="0" smtClean="0"/>
              <a:t>Given a </a:t>
            </a:r>
            <a:r>
              <a:rPr lang="en-US" sz="2200" dirty="0" err="1" smtClean="0"/>
              <a:t>equational</a:t>
            </a:r>
            <a:r>
              <a:rPr lang="en-US" sz="2200" dirty="0" smtClean="0"/>
              <a:t> system    .</a:t>
            </a:r>
          </a:p>
          <a:p>
            <a:pPr lvl="1"/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We find </a:t>
            </a:r>
            <a:r>
              <a:rPr lang="en-US" sz="2200" dirty="0" smtClean="0">
                <a:solidFill>
                  <a:srgbClr val="FF0000"/>
                </a:solidFill>
              </a:rPr>
              <a:t>terminating</a:t>
            </a:r>
            <a:r>
              <a:rPr lang="en-US" sz="2200" dirty="0" smtClean="0"/>
              <a:t> TRSs           such that they use </a:t>
            </a:r>
            <a:r>
              <a:rPr lang="en-US" sz="2200" dirty="0" smtClean="0">
                <a:solidFill>
                  <a:srgbClr val="FF0000"/>
                </a:solidFill>
              </a:rPr>
              <a:t>maximal </a:t>
            </a:r>
            <a:r>
              <a:rPr lang="en-US" sz="2200" dirty="0" smtClean="0"/>
              <a:t>number of equations in    .</a:t>
            </a:r>
          </a:p>
          <a:p>
            <a:pPr lvl="1"/>
            <a:r>
              <a:rPr lang="en-US" sz="2200" dirty="0" smtClean="0"/>
              <a:t>If there exists a TRS     in          such that                              ,     is the complete system of </a:t>
            </a:r>
          </a:p>
          <a:p>
            <a:pPr lvl="1"/>
            <a:r>
              <a:rPr lang="en-US" sz="2200" dirty="0" smtClean="0"/>
              <a:t>Otherwise, extend     to </a:t>
            </a:r>
          </a:p>
          <a:p>
            <a:pPr lvl="1"/>
            <a:endParaRPr lang="en-US" sz="2200" dirty="0" smtClean="0"/>
          </a:p>
          <a:p>
            <a:endParaRPr lang="en-US" sz="2600" dirty="0" smtClean="0"/>
          </a:p>
          <a:p>
            <a:r>
              <a:rPr lang="en-US" sz="2600" dirty="0" err="1" smtClean="0"/>
              <a:t>MaxComp</a:t>
            </a:r>
            <a:r>
              <a:rPr lang="en-US" sz="26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15" y="2234936"/>
            <a:ext cx="17145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0" y="2686002"/>
            <a:ext cx="83439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54" y="3479170"/>
            <a:ext cx="226695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25" y="3942400"/>
            <a:ext cx="228600" cy="22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87" y="3936083"/>
            <a:ext cx="2249805" cy="316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42" y="3965547"/>
            <a:ext cx="228600" cy="222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25" y="4291748"/>
            <a:ext cx="171450" cy="2305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90" y="4757784"/>
            <a:ext cx="226695" cy="230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30" y="3111424"/>
            <a:ext cx="695325" cy="316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15" y="3917008"/>
            <a:ext cx="695325" cy="3162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63" y="5303255"/>
            <a:ext cx="7730490" cy="5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endParaRPr lang="en-US" sz="2600" dirty="0" smtClean="0"/>
          </a:p>
          <a:p>
            <a:pPr lvl="1"/>
            <a:r>
              <a:rPr lang="en-US" sz="2600" dirty="0" smtClean="0"/>
              <a:t>Abstraction refinement</a:t>
            </a:r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err="1"/>
              <a:t>Presburger</a:t>
            </a:r>
            <a:r>
              <a:rPr lang="en-US" sz="2600" dirty="0"/>
              <a:t> </a:t>
            </a:r>
            <a:r>
              <a:rPr lang="en-US" sz="2600" dirty="0" smtClean="0"/>
              <a:t>Arithmetic.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MATHSAT supports interpolation over Linear arithmetic.</a:t>
            </a:r>
          </a:p>
          <a:p>
            <a:pPr lvl="1"/>
            <a:r>
              <a:rPr lang="en-US" sz="2400" dirty="0" smtClean="0"/>
              <a:t>Theory solver generates proofs for conflict clauses.</a:t>
            </a:r>
          </a:p>
          <a:p>
            <a:pPr lvl="1"/>
            <a:r>
              <a:rPr lang="en-US" sz="2400" dirty="0" smtClean="0"/>
              <a:t>SAT solver generates resolution proof of </a:t>
            </a:r>
            <a:r>
              <a:rPr lang="en-US" sz="2400" dirty="0" err="1" smtClean="0"/>
              <a:t>unsatisfiability</a:t>
            </a:r>
            <a:r>
              <a:rPr lang="en-US" sz="2400" dirty="0" smtClean="0"/>
              <a:t>.</a:t>
            </a:r>
          </a:p>
          <a:p>
            <a:pPr lvl="2"/>
            <a:r>
              <a:rPr lang="en-US" sz="2000" dirty="0"/>
              <a:t>Resolution rule</a:t>
            </a:r>
            <a:r>
              <a:rPr lang="en-US" sz="2000" dirty="0" smtClean="0"/>
              <a:t>:</a:t>
            </a:r>
            <a:endParaRPr lang="en-US" sz="2200" dirty="0" smtClean="0"/>
          </a:p>
          <a:p>
            <a:pPr lvl="1"/>
            <a:r>
              <a:rPr lang="en-US" sz="24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4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95" y="3635632"/>
            <a:ext cx="344995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90483" y="2990781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is UNSAT</a:t>
                </a:r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  <a:blipFill rotWithShape="0">
                <a:blip r:embed="rId2"/>
                <a:stretch>
                  <a:fillRect l="-803" t="-1290" b="-3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983" y="5256723"/>
            <a:ext cx="1113857" cy="467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problem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or 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Methods:</a:t>
                </a:r>
              </a:p>
              <a:p>
                <a:pPr lvl="1"/>
                <a:r>
                  <a:rPr lang="en-US" sz="2400" dirty="0" smtClean="0"/>
                  <a:t>QE-CAD: complete but DEXP complexity.</a:t>
                </a:r>
              </a:p>
              <a:p>
                <a:pPr lvl="1"/>
                <a:r>
                  <a:rPr lang="en-US" sz="2400" dirty="0" smtClean="0"/>
                  <a:t>Interval constraint propagation: (</a:t>
                </a:r>
                <a:r>
                  <a:rPr lang="en-US" sz="2400" dirty="0" err="1" smtClean="0"/>
                  <a:t>iSAT</a:t>
                </a:r>
                <a:r>
                  <a:rPr lang="en-US" sz="2400" dirty="0" smtClean="0"/>
                  <a:t>, RSOLVER). ISAT use IA only, solving SAT problem is limited.</a:t>
                </a:r>
              </a:p>
              <a:p>
                <a:pPr lvl="1"/>
                <a:r>
                  <a:rPr lang="en-US" sz="2400" dirty="0" smtClean="0"/>
                  <a:t>Bit-blasting: (UCLID, </a:t>
                </a:r>
                <a:r>
                  <a:rPr lang="en-US" sz="2400" dirty="0" err="1" smtClean="0"/>
                  <a:t>MiniSmt</a:t>
                </a:r>
                <a:r>
                  <a:rPr lang="en-US" sz="24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400" dirty="0" smtClean="0"/>
                  <a:t>Linearization: suffers with high degree of polynomials (</a:t>
                </a:r>
                <a:r>
                  <a:rPr lang="en-US" sz="2400" dirty="0" err="1" smtClean="0"/>
                  <a:t>Barcelogic</a:t>
                </a:r>
                <a:r>
                  <a:rPr lang="en-US" sz="2400" dirty="0" smtClean="0"/>
                  <a:t>, CORD).</a:t>
                </a:r>
              </a:p>
              <a:p>
                <a:pPr lvl="1"/>
                <a:r>
                  <a:rPr lang="en-US" sz="2400" dirty="0" smtClean="0"/>
                  <a:t>Virtual substitution: Z3, SMT-RAT. Needs root formulas of polynomial 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400" dirty="0" smtClean="0"/>
                  <a:t>degree &lt;= 5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  <a:blipFill rotWithShape="0">
                <a:blip r:embed="rId2"/>
                <a:stretch>
                  <a:fillRect l="-734" t="-966" r="-33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 smtClean="0"/>
              </a:p>
              <a:p>
                <a:pPr marL="57150" indent="0">
                  <a:buNone/>
                </a:pPr>
                <a:r>
                  <a:rPr lang="en-US" sz="26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  <a:blipFill rotWithShape="0">
                <a:blip r:embed="rId3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5587" y="122788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25"/>
  <p:tag name="ORIGINALWIDTH" val="3043.5"/>
  <p:tag name="LATEXADDIN" val="\documentclass{article}&#10;\usepackage{amsmath}&#10;\pagestyle{empty}&#10;\begin{document}&#10;&#10;$\bigcup\limits_{R \in R(C)} \{s\downarrow_R \approx t\downarrow_R | &#10;s \approx t \in \mathcal{E} \cup CP(R) \text{ and }&#10;s\downarrow_R \neq t\downarrow_R\}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328.5"/>
  <p:tag name="LATEXADDIN" val="\documentclass{article}&#10;\usepackage{amsmath}&#10;\pagestyle{empty}&#10;\begin{document}&#10;&#10;$C = \mathcal{E}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5.75"/>
  <p:tag name="LATEXADDIN" val="\documentclass{article}&#10;\usepackage{amsmath}&#10;\pagestyle{empty}&#10;\begin{document}&#10;&#10;$C \cup CP(R) \subseteq \downarrow_R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13335</TotalTime>
  <Words>876</Words>
  <Application>Microsoft Office PowerPoint</Application>
  <PresentationFormat>Widescreen</PresentationFormat>
  <Paragraphs>246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メイリオ</vt:lpstr>
      <vt:lpstr>Arial</vt:lpstr>
      <vt:lpstr>Calibri</vt:lpstr>
      <vt:lpstr>Cambria Math</vt:lpstr>
      <vt:lpstr>Century Gothic</vt:lpstr>
      <vt:lpstr>Tahoma</vt:lpstr>
      <vt:lpstr>Wingdings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Theory of non-linear arithmetic</vt:lpstr>
      <vt:lpstr>Theory of non-linear arithmetic</vt:lpstr>
      <vt:lpstr>raSAT</vt:lpstr>
      <vt:lpstr>PowerPoint Presentation</vt:lpstr>
      <vt:lpstr>raSAT</vt:lpstr>
      <vt:lpstr>PowerPoint Presentation</vt:lpstr>
      <vt:lpstr>Problems</vt:lpstr>
      <vt:lpstr>Problems</vt:lpstr>
      <vt:lpstr>PowerPoint Presentation</vt:lpstr>
      <vt:lpstr>1. SAT, UNSAT verification</vt:lpstr>
      <vt:lpstr>2. UNSAT core</vt:lpstr>
      <vt:lpstr>3. Testing phase</vt:lpstr>
      <vt:lpstr>3. Testing phase</vt:lpstr>
      <vt:lpstr>4. Decomposition</vt:lpstr>
      <vt:lpstr>4. Decomposition - box selection</vt:lpstr>
      <vt:lpstr>5. Equality handling.</vt:lpstr>
      <vt:lpstr>5. Equality handling.</vt:lpstr>
      <vt:lpstr>PowerPoint Presentation</vt:lpstr>
      <vt:lpstr>Problems.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936</cp:revision>
  <dcterms:created xsi:type="dcterms:W3CDTF">2014-04-21T06:38:43Z</dcterms:created>
  <dcterms:modified xsi:type="dcterms:W3CDTF">2014-08-18T07:32:10Z</dcterms:modified>
</cp:coreProperties>
</file>