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1" r:id="rId2"/>
    <p:sldId id="303" r:id="rId3"/>
    <p:sldId id="315" r:id="rId4"/>
    <p:sldId id="281" r:id="rId5"/>
    <p:sldId id="282" r:id="rId6"/>
    <p:sldId id="311" r:id="rId7"/>
    <p:sldId id="286" r:id="rId8"/>
    <p:sldId id="285" r:id="rId9"/>
    <p:sldId id="288" r:id="rId10"/>
    <p:sldId id="306" r:id="rId11"/>
    <p:sldId id="307" r:id="rId12"/>
    <p:sldId id="293" r:id="rId13"/>
    <p:sldId id="312" r:id="rId14"/>
    <p:sldId id="313" r:id="rId15"/>
    <p:sldId id="295" r:id="rId16"/>
    <p:sldId id="296" r:id="rId17"/>
    <p:sldId id="289" r:id="rId18"/>
    <p:sldId id="298" r:id="rId19"/>
    <p:sldId id="314" r:id="rId20"/>
    <p:sldId id="290" r:id="rId21"/>
    <p:sldId id="276" r:id="rId22"/>
  </p:sldIdLst>
  <p:sldSz cx="12192000" cy="6858000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F281E-AFA1-4A32-8604-4B83490BD1E6}" type="datetimeFigureOut">
              <a:rPr lang="en-US" smtClean="0"/>
              <a:t>17/2/2015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7E18A-162C-4ADD-9F12-E1BBBD43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1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11DBB-F5CA-4B66-8C46-9BFB2CF34FDF}" type="datetimeFigureOut">
              <a:rPr lang="en-US" smtClean="0"/>
              <a:t>17/2/2015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E01B3-85F3-4FA2-ACA6-ADB0548BC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01B3-85F3-4FA2-ACA6-ADB0548BCD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3ACE-B4F2-4693-A5EC-C75A2B6A37DE}" type="datetime1">
              <a:rPr lang="en-US" smtClean="0"/>
              <a:t>17/2/2015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58734595-61A4-4C07-BF74-5C2237976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0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9DC-3C9B-4477-A703-15F4BE9D31B3}" type="datetime1">
              <a:rPr lang="en-US" smtClean="0"/>
              <a:t>17/2/2015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01CA-0D5B-46FA-95BF-E561F07A4D8F}" type="datetime1">
              <a:rPr lang="en-US" smtClean="0"/>
              <a:t>17/2/2015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9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01"/>
            <a:ext cx="10515600" cy="105330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4"/>
            <a:ext cx="10515600" cy="4246563"/>
          </a:xfrm>
        </p:spPr>
        <p:txBody>
          <a:bodyPr>
            <a:normAutofit/>
          </a:bodyPr>
          <a:lstStyle>
            <a:lvl1pPr marL="463550" indent="-463550">
              <a:buFont typeface="Wingdings" panose="05000000000000000000" pitchFamily="2" charset="2"/>
              <a:buChar char="Ø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>
              <a:buFont typeface="Wingdings" panose="05000000000000000000" pitchFamily="2" charset="2"/>
              <a:buChar char="ü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11275" indent="-396875">
              <a:buFont typeface="Courier New" panose="02070309020205020404" pitchFamily="49" charset="0"/>
              <a:buChar char="o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5D94-7463-4C79-AD7E-909BB9221208}" type="datetime1">
              <a:rPr lang="en-US" smtClean="0"/>
              <a:t>17/2/2015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241-6580-45AB-AF4A-8FCC6B81E525}" type="datetime1">
              <a:rPr lang="en-US" smtClean="0"/>
              <a:t>17/2/2015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9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FD1A-2B5A-4994-8BE0-C7CA8F7B9383}" type="datetime1">
              <a:rPr lang="en-US" smtClean="0"/>
              <a:t>17/2/2015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2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5CD5-3225-420A-B2EA-38C39015A5AF}" type="datetime1">
              <a:rPr lang="en-US" smtClean="0"/>
              <a:t>17/2/2015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9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0193E-D61F-4551-86D3-635F5185FC02}" type="datetime1">
              <a:rPr lang="en-US" smtClean="0"/>
              <a:t>17/2/2015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1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E63C-8192-4811-B915-E2F3682EFAEB}" type="datetime1">
              <a:rPr lang="en-US" smtClean="0"/>
              <a:t>17/2/2015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3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AD5-6900-4E1B-8B11-3E7E442C445E}" type="datetime1">
              <a:rPr lang="en-US" smtClean="0"/>
              <a:t>17/2/2015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1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539E-5042-4D9C-ABCC-4F0336E6748A}" type="datetime1">
              <a:rPr lang="en-US" smtClean="0"/>
              <a:t>17/2/2015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0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AAAB-01E2-44E7-AADD-466876DDD51D}" type="datetime1">
              <a:rPr lang="en-US" smtClean="0"/>
              <a:t>17/2/2015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4.xml"/><Relationship Id="rId16" Type="http://schemas.openxmlformats.org/officeDocument/2006/relationships/image" Target="../media/image10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5.PNG"/><Relationship Id="rId5" Type="http://schemas.openxmlformats.org/officeDocument/2006/relationships/tags" Target="../tags/tag7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tags" Target="../tags/tag6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77" y="457200"/>
            <a:ext cx="12192000" cy="2062071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handling and efficiency improvement of SMT for non-linear constraints over reals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48800" cy="165576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 Xuan 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Ogawa lab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Information Science, JAIST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46"/>
            <a:ext cx="10515600" cy="1053305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Incremental search: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Incremental refinement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raSAT</a:t>
            </a:r>
            <a:r>
              <a:rPr lang="en-US" dirty="0" smtClean="0">
                <a:sym typeface="Wingdings" panose="05000000000000000000" pitchFamily="2" charset="2"/>
              </a:rPr>
              <a:t> loop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Incremental widening</a:t>
            </a:r>
          </a:p>
          <a:p>
            <a:pPr lvl="1"/>
            <a:r>
              <a:rPr lang="en-US" dirty="0" smtClean="0"/>
              <a:t>Incremental deepening</a:t>
            </a:r>
            <a:endParaRPr lang="en-US" dirty="0" smtClean="0"/>
          </a:p>
          <a:p>
            <a:r>
              <a:rPr lang="en-US" b="1" dirty="0" smtClean="0"/>
              <a:t>Effective </a:t>
            </a:r>
            <a:r>
              <a:rPr lang="en-US" b="1" dirty="0" smtClean="0"/>
              <a:t>2 heuristics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Previous heuristics have no visible difference from random </a:t>
            </a:r>
            <a:r>
              <a:rPr lang="en-US" dirty="0" smtClean="0"/>
              <a:t>choice</a:t>
            </a:r>
            <a:endParaRPr lang="en-US" dirty="0" smtClean="0"/>
          </a:p>
          <a:p>
            <a:pPr lvl="1"/>
            <a:r>
              <a:rPr lang="en-US" dirty="0" smtClean="0"/>
              <a:t>SAT-directed heuristics for box </a:t>
            </a:r>
            <a:r>
              <a:rPr lang="en-US" dirty="0" smtClean="0"/>
              <a:t>selection</a:t>
            </a:r>
            <a:endParaRPr lang="en-US" dirty="0" smtClean="0"/>
          </a:p>
          <a:p>
            <a:r>
              <a:rPr lang="en-US" b="1" dirty="0" smtClean="0"/>
              <a:t>Implementation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Multiple equalities handling</a:t>
            </a:r>
          </a:p>
          <a:p>
            <a:pPr lvl="1"/>
            <a:r>
              <a:rPr lang="en-US" dirty="0" smtClean="0"/>
              <a:t>Constraints over Integer </a:t>
            </a:r>
            <a:r>
              <a:rPr lang="en-US" dirty="0" smtClean="0"/>
              <a:t>Numbers</a:t>
            </a:r>
            <a:endParaRPr lang="en-US" dirty="0" smtClean="0"/>
          </a:p>
          <a:p>
            <a:pPr lvl="1"/>
            <a:r>
              <a:rPr lang="en-US" dirty="0" smtClean="0"/>
              <a:t>SAT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Incremental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refinement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raSAT</a:t>
            </a:r>
            <a:r>
              <a:rPr lang="en-US" dirty="0"/>
              <a:t> </a:t>
            </a:r>
            <a:r>
              <a:rPr lang="en-US" dirty="0" smtClean="0"/>
              <a:t>loop</a:t>
            </a:r>
            <a:endParaRPr lang="en-US" dirty="0" smtClean="0"/>
          </a:p>
          <a:p>
            <a:r>
              <a:rPr lang="en-US" dirty="0" smtClean="0"/>
              <a:t>Incremental </a:t>
            </a:r>
            <a:r>
              <a:rPr lang="en-US" dirty="0" smtClean="0"/>
              <a:t>widening</a:t>
            </a:r>
          </a:p>
          <a:p>
            <a:pPr lvl="1"/>
            <a:r>
              <a:rPr lang="en-US" dirty="0" smtClean="0"/>
              <a:t>Start with small </a:t>
            </a:r>
            <a:r>
              <a:rPr lang="en-US" dirty="0" smtClean="0"/>
              <a:t>input range</a:t>
            </a:r>
            <a:endParaRPr lang="en-US" dirty="0" smtClean="0"/>
          </a:p>
          <a:p>
            <a:pPr lvl="1"/>
            <a:r>
              <a:rPr lang="en-US" dirty="0" smtClean="0"/>
              <a:t>Incrementally </a:t>
            </a:r>
            <a:r>
              <a:rPr lang="en-US" dirty="0" smtClean="0"/>
              <a:t>enlarge </a:t>
            </a:r>
            <a:r>
              <a:rPr lang="en-US" dirty="0" smtClean="0"/>
              <a:t>the </a:t>
            </a:r>
            <a:r>
              <a:rPr lang="en-US" dirty="0" smtClean="0"/>
              <a:t>range</a:t>
            </a:r>
            <a:endParaRPr lang="en-US" dirty="0" smtClean="0"/>
          </a:p>
          <a:p>
            <a:r>
              <a:rPr lang="en-US" dirty="0" smtClean="0"/>
              <a:t>Incremental deepening</a:t>
            </a:r>
          </a:p>
          <a:p>
            <a:pPr lvl="1"/>
            <a:r>
              <a:rPr lang="en-US" dirty="0" err="1" smtClean="0"/>
              <a:t>raSAT</a:t>
            </a:r>
            <a:r>
              <a:rPr lang="en-US" dirty="0" smtClean="0"/>
              <a:t> has depth-first search</a:t>
            </a:r>
            <a:r>
              <a:rPr lang="en-US" dirty="0"/>
              <a:t> </a:t>
            </a:r>
            <a:r>
              <a:rPr lang="en-US" dirty="0" smtClean="0"/>
              <a:t>manner</a:t>
            </a:r>
            <a:endParaRPr lang="en-US" dirty="0" smtClean="0"/>
          </a:p>
          <a:p>
            <a:pPr lvl="1"/>
            <a:r>
              <a:rPr lang="en-US" dirty="0" smtClean="0"/>
              <a:t>Threshold to stop deep search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Incrementally </a:t>
            </a:r>
            <a:r>
              <a:rPr lang="en-US" dirty="0" smtClean="0">
                <a:sym typeface="Wingdings" panose="05000000000000000000" pitchFamily="2" charset="2"/>
              </a:rPr>
              <a:t>narrow the threshold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09" y="2630707"/>
            <a:ext cx="5068491" cy="10012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86" y="3720305"/>
            <a:ext cx="4429714" cy="273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SAT-directed heuristics for box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471"/>
            <a:ext cx="10515600" cy="5078879"/>
          </a:xfrm>
        </p:spPr>
        <p:txBody>
          <a:bodyPr>
            <a:normAutofit/>
          </a:bodyPr>
          <a:lstStyle/>
          <a:p>
            <a:r>
              <a:rPr lang="en-US" dirty="0" smtClean="0"/>
              <a:t>UNSAT detection may work by finding a small set </a:t>
            </a:r>
            <a:r>
              <a:rPr lang="en-US" dirty="0"/>
              <a:t>of conflicting </a:t>
            </a:r>
            <a:r>
              <a:rPr lang="en-US" dirty="0" smtClean="0"/>
              <a:t>inequalities.</a:t>
            </a:r>
            <a:endParaRPr lang="en-US" dirty="0" smtClean="0"/>
          </a:p>
          <a:p>
            <a:pPr lvl="1"/>
            <a:r>
              <a:rPr lang="en-US" dirty="0" smtClean="0"/>
              <a:t>Z3: conflicting </a:t>
            </a:r>
            <a:r>
              <a:rPr lang="en-US" dirty="0" smtClean="0"/>
              <a:t>core heuristics</a:t>
            </a:r>
            <a:endParaRPr lang="en-US" dirty="0" smtClean="0"/>
          </a:p>
          <a:p>
            <a:pPr lvl="1"/>
            <a:r>
              <a:rPr lang="en-US" dirty="0" smtClean="0"/>
              <a:t>iSAT3</a:t>
            </a:r>
            <a:r>
              <a:rPr lang="en-US" dirty="0" smtClean="0"/>
              <a:t>: apply UNSAT core detection by implication graph</a:t>
            </a:r>
            <a:endParaRPr lang="en-US" dirty="0" smtClean="0"/>
          </a:p>
          <a:p>
            <a:pPr lvl="1"/>
            <a:r>
              <a:rPr lang="en-US" dirty="0" err="1" smtClean="0"/>
              <a:t>raSAT</a:t>
            </a:r>
            <a:r>
              <a:rPr lang="en-US" dirty="0" smtClean="0"/>
              <a:t>: left for future investigation.</a:t>
            </a:r>
          </a:p>
          <a:p>
            <a:r>
              <a:rPr lang="en-US" dirty="0" smtClean="0"/>
              <a:t>SAT detection needs to satisfy all inequalities:</a:t>
            </a:r>
            <a:endParaRPr lang="en-US" dirty="0" smtClean="0"/>
          </a:p>
          <a:p>
            <a:pPr lvl="1"/>
            <a:r>
              <a:rPr lang="en-US" dirty="0" smtClean="0"/>
              <a:t>Exponential increase the number of boxes.</a:t>
            </a:r>
          </a:p>
          <a:p>
            <a:pPr lvl="1"/>
            <a:r>
              <a:rPr lang="en-US" dirty="0" smtClean="0"/>
              <a:t>Key for efficiency: selecting </a:t>
            </a:r>
            <a:r>
              <a:rPr lang="en-US" dirty="0" smtClean="0"/>
              <a:t>likely </a:t>
            </a:r>
            <a:r>
              <a:rPr lang="en-US" dirty="0" err="1" smtClean="0"/>
              <a:t>satisfiable</a:t>
            </a:r>
            <a:r>
              <a:rPr lang="en-US" dirty="0" smtClean="0"/>
              <a:t> </a:t>
            </a:r>
            <a:r>
              <a:rPr lang="en-US" dirty="0" smtClean="0"/>
              <a:t>box to explore</a:t>
            </a:r>
          </a:p>
          <a:p>
            <a:pPr lvl="1"/>
            <a:r>
              <a:rPr lang="en-US" dirty="0" err="1" smtClean="0"/>
              <a:t>raSAT</a:t>
            </a:r>
            <a:r>
              <a:rPr lang="en-US" dirty="0" smtClean="0"/>
              <a:t>: </a:t>
            </a:r>
            <a:r>
              <a:rPr lang="en-US" b="1" dirty="0" smtClean="0"/>
              <a:t>SAT-likelihood </a:t>
            </a:r>
            <a:r>
              <a:rPr lang="en-US" dirty="0"/>
              <a:t>of an inequality </a:t>
            </a:r>
            <a:r>
              <a:rPr lang="en-US" b="1" dirty="0" smtClean="0"/>
              <a:t>+ </a:t>
            </a:r>
            <a:r>
              <a:rPr lang="en-US" b="1" dirty="0"/>
              <a:t>Sensitivity</a:t>
            </a:r>
            <a:r>
              <a:rPr lang="en-US" dirty="0"/>
              <a:t> of </a:t>
            </a:r>
            <a:r>
              <a:rPr lang="en-US" dirty="0" smtClean="0"/>
              <a:t>a</a:t>
            </a:r>
            <a:r>
              <a:rPr lang="ja-JP" altLang="en-US" dirty="0" smtClean="0"/>
              <a:t>　</a:t>
            </a:r>
            <a:r>
              <a:rPr lang="en-US" dirty="0" smtClean="0"/>
              <a:t>variable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SAT-directed heuristics for box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20824"/>
                <a:ext cx="11260667" cy="455824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SAT-likelihood</a:t>
                </a:r>
                <a:r>
                  <a:rPr lang="en-US" dirty="0"/>
                  <a:t> of an </a:t>
                </a:r>
                <a:r>
                  <a:rPr lang="en-US" dirty="0" smtClean="0"/>
                  <a:t>inequality: prioritizing larger estimated SAT region.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IA: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∈[−10, 30]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SAT-likelihood: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30 −(−10)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dirty="0"/>
                  <a:t>                                        </a:t>
                </a:r>
              </a:p>
              <a:p>
                <a:r>
                  <a:rPr lang="en-US" b="1" dirty="0"/>
                  <a:t>Sensitivity</a:t>
                </a:r>
                <a:r>
                  <a:rPr lang="en-US" dirty="0"/>
                  <a:t> of </a:t>
                </a:r>
                <a:r>
                  <a:rPr lang="en-US" dirty="0" smtClean="0"/>
                  <a:t>a variable: prioritizing larger estimated effect (by Affine Interval)</a:t>
                </a:r>
                <a:endParaRPr lang="en-US" dirty="0"/>
              </a:p>
              <a:p>
                <a:pPr marL="857250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E.g.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:endParaRPr lang="en-US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</a:p>
              <a:p>
                <a:pPr marL="857250" lvl="2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857250" lvl="2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change of x affects more on the change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than that of 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20824"/>
                <a:ext cx="11260667" cy="4558243"/>
              </a:xfrm>
              <a:blipFill rotWithShape="0">
                <a:blip r:embed="rId2"/>
                <a:stretch>
                  <a:fillRect l="-812" t="-2005" r="-108" b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408" y="2008238"/>
            <a:ext cx="4600000" cy="11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80075" y="1976136"/>
                <a:ext cx="10042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075" y="1976136"/>
                <a:ext cx="100424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1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2679452" y="4248282"/>
            <a:ext cx="40341" cy="4303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632698" y="4364817"/>
            <a:ext cx="672354" cy="43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467" y="1004358"/>
            <a:ext cx="10515600" cy="4246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Heuristics choices for choosing </a:t>
            </a:r>
            <a:r>
              <a:rPr lang="en-US" dirty="0" err="1"/>
              <a:t>satisfiable</a:t>
            </a:r>
            <a:r>
              <a:rPr lang="en-US" dirty="0"/>
              <a:t> box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321305"/>
              </p:ext>
            </p:extLst>
          </p:nvPr>
        </p:nvGraphicFramePr>
        <p:xfrm>
          <a:off x="474131" y="1584761"/>
          <a:ext cx="1119293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978"/>
                <a:gridCol w="3730978"/>
                <a:gridCol w="3730978"/>
              </a:tblGrid>
              <a:tr h="43030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variable for decomposition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</a:t>
                      </a:r>
                      <a:r>
                        <a:rPr lang="en-US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decomposed box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64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an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inequality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a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of inequality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 Least SAT-likelihood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(8) Largest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 Largest number of SAT inequalities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 Largest SAT-likelihood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 Least number of SAT inequalities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 Largest SAT-likelihood.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(6) Least SAT-likelihood.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 Random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 Random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(7) Random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896"/>
            <a:ext cx="10515600" cy="513357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 (10)-(</a:t>
            </a:r>
            <a:r>
              <a:rPr lang="en-US" dirty="0"/>
              <a:t>5)-(8), </a:t>
            </a:r>
            <a:r>
              <a:rPr lang="en-US" dirty="0" smtClean="0"/>
              <a:t>show visible difference from </a:t>
            </a:r>
            <a:r>
              <a:rPr lang="en-US" dirty="0"/>
              <a:t>random choices </a:t>
            </a:r>
            <a:r>
              <a:rPr lang="en-US" dirty="0" smtClean="0"/>
              <a:t> (</a:t>
            </a:r>
            <a:r>
              <a:rPr lang="en-US" dirty="0"/>
              <a:t>10)-(7)-(9)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316373"/>
              </p:ext>
            </p:extLst>
          </p:nvPr>
        </p:nvGraphicFramePr>
        <p:xfrm>
          <a:off x="376787" y="1466045"/>
          <a:ext cx="11582890" cy="286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751"/>
                <a:gridCol w="1987751"/>
                <a:gridCol w="1267898"/>
                <a:gridCol w="1267898"/>
                <a:gridCol w="1301953"/>
                <a:gridCol w="1233843"/>
                <a:gridCol w="1267898"/>
                <a:gridCol w="1267898"/>
              </a:tblGrid>
              <a:tr h="526423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Benchmark</a:t>
                      </a:r>
                      <a:endParaRPr lang="en-US" sz="2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No.</a:t>
                      </a:r>
                      <a:r>
                        <a:rPr lang="en-US" sz="2400" baseline="0" dirty="0" smtClean="0"/>
                        <a:t> of inequalities</a:t>
                      </a:r>
                      <a:endParaRPr lang="en-US" sz="2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(10)-(5)-(8)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(10)-(7)-(9)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90742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Time(s)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Time (s)</a:t>
                      </a:r>
                    </a:p>
                  </a:txBody>
                  <a:tcPr anchor="ctr"/>
                </a:tc>
              </a:tr>
              <a:tr h="6907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Zankl</a:t>
                      </a:r>
                      <a:r>
                        <a:rPr lang="en-US" sz="2400" dirty="0" smtClean="0"/>
                        <a:t> tout=500s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30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11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1406.03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933.39</a:t>
                      </a:r>
                      <a:endParaRPr lang="en-US" sz="2400" dirty="0"/>
                    </a:p>
                  </a:txBody>
                  <a:tcPr anchor="ctr"/>
                </a:tc>
              </a:tr>
              <a:tr h="690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Meti-tarski</a:t>
                      </a:r>
                      <a:endParaRPr lang="en-US" sz="2400" b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tout=60s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5101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3325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1100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1496.6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3322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1076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1471.47</a:t>
                      </a:r>
                      <a:endParaRPr lang="en-US" sz="24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0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other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777720"/>
              </p:ext>
            </p:extLst>
          </p:nvPr>
        </p:nvGraphicFramePr>
        <p:xfrm>
          <a:off x="147913" y="2074890"/>
          <a:ext cx="11860310" cy="373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031"/>
                <a:gridCol w="1186031"/>
                <a:gridCol w="1186031"/>
                <a:gridCol w="1186031"/>
                <a:gridCol w="1186031"/>
                <a:gridCol w="1186031"/>
                <a:gridCol w="1186031"/>
                <a:gridCol w="1186031"/>
                <a:gridCol w="1186031"/>
                <a:gridCol w="1186031"/>
              </a:tblGrid>
              <a:tr h="637725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Zankl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 inequalities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timeout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500s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Meti-tarski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400" dirty="0" smtClean="0"/>
                        <a:t>5101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inequalities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timeout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60s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QEPCAD: </a:t>
                      </a:r>
                      <a:r>
                        <a:rPr lang="en-US" sz="2400" dirty="0" smtClean="0"/>
                        <a:t>136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inequalities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timeout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900s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37725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(s)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(s)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(s)</a:t>
                      </a:r>
                      <a:endParaRPr lang="en-US" sz="2400" dirty="0"/>
                    </a:p>
                  </a:txBody>
                  <a:tcPr/>
                </a:tc>
              </a:tr>
              <a:tr h="6377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iSAT3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209.25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885.36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6377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raSAT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756.58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3325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1100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1496.6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70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15.24</a:t>
                      </a:r>
                      <a:endParaRPr lang="en-US" sz="2400" b="0" dirty="0"/>
                    </a:p>
                  </a:txBody>
                  <a:tcPr anchor="ctr"/>
                </a:tc>
              </a:tr>
              <a:tr h="6377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Z3 4.3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1034.7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3528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69280" y="1425956"/>
            <a:ext cx="4492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iSAT3: Interval [-1000, 1000]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- Comparison </a:t>
            </a:r>
            <a:r>
              <a:rPr lang="en-US" dirty="0"/>
              <a:t>with other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414"/>
            <a:ext cx="10515600" cy="5062935"/>
          </a:xfrm>
        </p:spPr>
        <p:txBody>
          <a:bodyPr>
            <a:normAutofit/>
          </a:bodyPr>
          <a:lstStyle/>
          <a:p>
            <a:r>
              <a:rPr lang="en-US" dirty="0"/>
              <a:t>Z3 </a:t>
            </a:r>
            <a:r>
              <a:rPr lang="en-US" dirty="0" smtClean="0"/>
              <a:t>quickly (completely) solves </a:t>
            </a:r>
            <a:r>
              <a:rPr lang="en-US" dirty="0"/>
              <a:t>constraints with </a:t>
            </a:r>
            <a:r>
              <a:rPr lang="en-US" dirty="0" smtClean="0"/>
              <a:t>number </a:t>
            </a:r>
            <a:r>
              <a:rPr lang="en-US" dirty="0"/>
              <a:t>of variables </a:t>
            </a:r>
            <a:r>
              <a:rPr lang="en-US" dirty="0" smtClean="0"/>
              <a:t>up </a:t>
            </a:r>
            <a:r>
              <a:rPr lang="en-US" dirty="0"/>
              <a:t>to around </a:t>
            </a:r>
            <a:r>
              <a:rPr lang="en-US" dirty="0" smtClean="0"/>
              <a:t>10.</a:t>
            </a:r>
            <a:endParaRPr lang="en-US" dirty="0" smtClean="0"/>
          </a:p>
          <a:p>
            <a:r>
              <a:rPr lang="en-US" dirty="0" smtClean="0"/>
              <a:t>Large </a:t>
            </a:r>
            <a:r>
              <a:rPr lang="en-US" dirty="0"/>
              <a:t>problems that are solved only by </a:t>
            </a:r>
            <a:r>
              <a:rPr lang="en-US" dirty="0" err="1"/>
              <a:t>raSAT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matrix-3-all-2: 47 variables, 87 inequalities/equations.</a:t>
            </a:r>
          </a:p>
          <a:p>
            <a:pPr lvl="1"/>
            <a:r>
              <a:rPr lang="en-US" dirty="0"/>
              <a:t>matrix-3-all-5: 81 variables, 142 inequalities/equations.</a:t>
            </a:r>
          </a:p>
          <a:p>
            <a:pPr lvl="1"/>
            <a:r>
              <a:rPr lang="en-US" dirty="0"/>
              <a:t>matrix-4-all-3: 139 variables, 244 inequalities/equations.</a:t>
            </a:r>
          </a:p>
          <a:p>
            <a:pPr lvl="1"/>
            <a:r>
              <a:rPr lang="en-US" dirty="0"/>
              <a:t>matrix-5-all-01: 132 variables, 276 inequalities/equations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iSAT3 </a:t>
            </a:r>
            <a:r>
              <a:rPr lang="en-US" dirty="0" smtClean="0"/>
              <a:t>and Z3 quickly detect </a:t>
            </a:r>
            <a:r>
              <a:rPr lang="en-US" dirty="0" smtClean="0"/>
              <a:t>UNSAT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Efficient UNSAT core.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1525" y="1168399"/>
                <a:ext cx="10515600" cy="526097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 smtClean="0"/>
                  <a:t>Constraints over integer </a:t>
                </a:r>
                <a:r>
                  <a:rPr lang="en-US" b="1" dirty="0" smtClean="0"/>
                  <a:t>numbers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lvl="1"/>
                <a:r>
                  <a:rPr lang="en-US" dirty="0"/>
                  <a:t>Decomposition: </a:t>
                </a:r>
                <a:r>
                  <a:rPr lang="en-US" dirty="0">
                    <a:solidFill>
                      <a:srgbClr val="FF0000"/>
                    </a:solidFill>
                  </a:rPr>
                  <a:t>Stop</a:t>
                </a:r>
                <a:r>
                  <a:rPr lang="en-US" dirty="0"/>
                  <a:t> when </a:t>
                </a:r>
                <a:r>
                  <a:rPr lang="en-US" dirty="0" smtClean="0"/>
                  <a:t>the length </a:t>
                </a:r>
                <a:r>
                  <a:rPr lang="en-US" dirty="0"/>
                  <a:t>of </a:t>
                </a:r>
                <a:r>
                  <a:rPr lang="en-US" dirty="0" smtClean="0"/>
                  <a:t>an interval become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</a:p>
              <a:p>
                <a:pPr lvl="1"/>
                <a:r>
                  <a:rPr lang="en-US" dirty="0" smtClean="0"/>
                  <a:t>Testing: Generate </a:t>
                </a:r>
                <a:r>
                  <a:rPr lang="en-US" b="1" dirty="0"/>
                  <a:t>integer</a:t>
                </a:r>
                <a:r>
                  <a:rPr lang="en-US" dirty="0"/>
                  <a:t> test cases</a:t>
                </a:r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b="1" dirty="0" smtClean="0"/>
                  <a:t>Multiple equations </a:t>
                </a:r>
                <a:r>
                  <a:rPr lang="en-US" b="1" dirty="0" smtClean="0"/>
                  <a:t>handling</a:t>
                </a:r>
                <a:r>
                  <a:rPr lang="en-US" dirty="0" smtClean="0"/>
                  <a:t>: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Repeatedly use the Intermediate Value Theorem.</a:t>
                </a:r>
              </a:p>
              <a:p>
                <a:pPr lvl="1"/>
                <a:r>
                  <a:rPr lang="en-US" dirty="0" smtClean="0"/>
                  <a:t>Restriction: </a:t>
                </a:r>
                <a:r>
                  <a:rPr lang="en-US" dirty="0"/>
                  <a:t>N</a:t>
                </a:r>
                <a:r>
                  <a:rPr lang="en-US" dirty="0" smtClean="0"/>
                  <a:t>umber </a:t>
                </a:r>
                <a:r>
                  <a:rPr lang="en-US" dirty="0" smtClean="0"/>
                  <a:t>of variables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Number </a:t>
                </a:r>
                <a:r>
                  <a:rPr lang="en-US" dirty="0" smtClean="0"/>
                  <a:t>of equations.</a:t>
                </a:r>
              </a:p>
              <a:p>
                <a:r>
                  <a:rPr lang="en-US" b="1" dirty="0" smtClean="0"/>
                  <a:t>SAT confirmation</a:t>
                </a:r>
                <a:r>
                  <a:rPr lang="en-US" dirty="0" smtClean="0"/>
                  <a:t> using </a:t>
                </a:r>
                <a:r>
                  <a:rPr lang="en-US" dirty="0" err="1" smtClean="0"/>
                  <a:t>iRRAM</a:t>
                </a:r>
                <a:r>
                  <a:rPr lang="en-US" dirty="0" smtClean="0"/>
                  <a:t> – an error-bounded package for reals.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525" y="1168399"/>
                <a:ext cx="10515600" cy="5260976"/>
              </a:xfrm>
              <a:blipFill rotWithShape="0">
                <a:blip r:embed="rId2"/>
                <a:stretch>
                  <a:fillRect l="-928" t="-1854" b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568262"/>
              </p:ext>
            </p:extLst>
          </p:nvPr>
        </p:nvGraphicFramePr>
        <p:xfrm>
          <a:off x="818492" y="2476120"/>
          <a:ext cx="10535308" cy="158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827"/>
                <a:gridCol w="2633827"/>
                <a:gridCol w="2633827"/>
                <a:gridCol w="2633827"/>
              </a:tblGrid>
              <a:tr h="5244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 (s)</a:t>
                      </a:r>
                      <a:endParaRPr lang="en-US" sz="2400" dirty="0"/>
                    </a:p>
                  </a:txBody>
                  <a:tcPr/>
                </a:tc>
              </a:tr>
              <a:tr h="5317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raSAT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6764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1230.54</a:t>
                      </a:r>
                      <a:endParaRPr lang="en-US" sz="2400" dirty="0"/>
                    </a:p>
                  </a:txBody>
                  <a:tcPr/>
                </a:tc>
              </a:tr>
              <a:tr h="5317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6784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139.78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95971" y="4094553"/>
            <a:ext cx="700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NIA/</a:t>
            </a:r>
            <a:r>
              <a:rPr lang="en-US" sz="2800" dirty="0" err="1"/>
              <a:t>AProVE</a:t>
            </a:r>
            <a:r>
              <a:rPr lang="en-US" sz="2800" dirty="0"/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/>
              <a:t>6850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inequalities – timeout = 60s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0333" y="1278468"/>
                <a:ext cx="11091333" cy="4927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iSAT3</a:t>
                </a:r>
              </a:p>
              <a:p>
                <a:pPr lvl="1"/>
                <a:r>
                  <a:rPr lang="en-US" dirty="0" smtClean="0"/>
                  <a:t>Eager approach for combination between </a:t>
                </a:r>
                <a:r>
                  <a:rPr lang="en-US" dirty="0" smtClean="0"/>
                  <a:t>ICP and DPLL</a:t>
                </a:r>
              </a:p>
              <a:p>
                <a:pPr lvl="2"/>
                <a:r>
                  <a:rPr lang="en-US" dirty="0" smtClean="0"/>
                  <a:t>Infer efficient UNSAT core</a:t>
                </a:r>
                <a:r>
                  <a:rPr lang="en-US" dirty="0" smtClean="0"/>
                  <a:t>.</a:t>
                </a:r>
              </a:p>
              <a:p>
                <a:pPr lvl="2"/>
                <a:r>
                  <a:rPr lang="en-US" dirty="0" smtClean="0"/>
                  <a:t>Input constraint is converted to formulas of the form 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{&gt;,&lt;,≤,≥}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 smtClean="0"/>
                  <a:t>dReal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Lazy </a:t>
                </a:r>
                <a:r>
                  <a:rPr lang="en-US" dirty="0" smtClean="0"/>
                  <a:t>approach: for combination between </a:t>
                </a:r>
                <a:r>
                  <a:rPr lang="en-US" dirty="0" smtClean="0"/>
                  <a:t>ICP and DPLL </a:t>
                </a:r>
                <a:r>
                  <a:rPr lang="en-US" dirty="0" smtClean="0"/>
                  <a:t>(as </a:t>
                </a:r>
                <a:r>
                  <a:rPr lang="en-US" dirty="0" err="1" smtClean="0"/>
                  <a:t>raSAT</a:t>
                </a:r>
                <a:r>
                  <a:rPr lang="en-US" dirty="0" smtClean="0"/>
                  <a:t>).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Instead of concluding SAT, conclude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-SAT: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/>
                  <a:t>SAT </a:t>
                </a:r>
                <a:r>
                  <a:rPr lang="en-US" dirty="0" smtClean="0"/>
                  <a:t>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is SAT</a:t>
                </a:r>
                <a:r>
                  <a:rPr lang="en-US" dirty="0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SAT is complete problem.</a:t>
                </a:r>
              </a:p>
              <a:p>
                <a:pPr lvl="2"/>
                <a:r>
                  <a:rPr lang="en-US" dirty="0" smtClean="0"/>
                  <a:t>SAT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SAT but not </a:t>
                </a:r>
                <a:r>
                  <a:rPr lang="en-US" dirty="0" err="1" smtClean="0"/>
                  <a:t>viceversa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333" y="1278468"/>
                <a:ext cx="11091333" cy="4927600"/>
              </a:xfrm>
              <a:blipFill rotWithShape="0">
                <a:blip r:embed="rId2"/>
                <a:stretch>
                  <a:fillRect l="-934" t="-3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on-linear (Polynomial) Constraints.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896"/>
            <a:ext cx="10515600" cy="42465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en-US" altLang="ja-JP" dirty="0" smtClean="0">
              <a:ea typeface="ＭＳ Ｐゴシック" charset="-128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altLang="ja-JP" dirty="0" smtClean="0">
              <a:ea typeface="ＭＳ Ｐゴシック" charset="-128"/>
            </a:endParaRPr>
          </a:p>
          <a:p>
            <a:pPr algn="just">
              <a:lnSpc>
                <a:spcPct val="120000"/>
              </a:lnSpc>
            </a:pPr>
            <a:r>
              <a:rPr lang="en-US" dirty="0" smtClean="0"/>
              <a:t>If </a:t>
            </a:r>
            <a:r>
              <a:rPr lang="en-US" dirty="0"/>
              <a:t>there exist an assignment of </a:t>
            </a:r>
            <a:r>
              <a:rPr lang="en-US" dirty="0" smtClean="0"/>
              <a:t>free variables </a:t>
            </a:r>
            <a:r>
              <a:rPr lang="en-US" dirty="0"/>
              <a:t>that satisfies the constraints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satisfiable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(SAT</a:t>
            </a:r>
            <a:r>
              <a:rPr lang="en-US" dirty="0" smtClean="0">
                <a:sym typeface="Wingdings" panose="05000000000000000000" pitchFamily="2" charset="2"/>
              </a:rPr>
              <a:t>).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sym typeface="Wingdings" panose="05000000000000000000" pitchFamily="2" charset="2"/>
              </a:rPr>
              <a:t>Otherwise, </a:t>
            </a:r>
            <a:r>
              <a:rPr lang="en-US" dirty="0" err="1">
                <a:sym typeface="Wingdings" panose="05000000000000000000" pitchFamily="2" charset="2"/>
              </a:rPr>
              <a:t>unsatisfiable</a:t>
            </a:r>
            <a:r>
              <a:rPr lang="en-US" dirty="0">
                <a:sym typeface="Wingdings" panose="05000000000000000000" pitchFamily="2" charset="2"/>
              </a:rPr>
              <a:t> (UNSAT)</a:t>
            </a:r>
          </a:p>
          <a:p>
            <a:pPr algn="just">
              <a:lnSpc>
                <a:spcPct val="120000"/>
              </a:lnSpc>
            </a:pP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67" y="2108196"/>
            <a:ext cx="7673340" cy="3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7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6" y="1281640"/>
            <a:ext cx="11074400" cy="4246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Improvements and extensions for </a:t>
            </a:r>
            <a:r>
              <a:rPr lang="en-US" dirty="0" err="1" smtClean="0"/>
              <a:t>raSAT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Took </a:t>
            </a:r>
            <a:r>
              <a:rPr lang="en-US" dirty="0" smtClean="0"/>
              <a:t>part in SMT-COMP 2014: 4</a:t>
            </a:r>
            <a:r>
              <a:rPr lang="en-US" baseline="30000" dirty="0" smtClean="0"/>
              <a:t>th</a:t>
            </a:r>
            <a:r>
              <a:rPr lang="en-US" dirty="0" smtClean="0"/>
              <a:t> over 4 </a:t>
            </a:r>
            <a:r>
              <a:rPr lang="en-US" dirty="0" smtClean="0"/>
              <a:t>solvers </a:t>
            </a:r>
            <a:r>
              <a:rPr lang="en-US" dirty="0" smtClean="0">
                <a:sym typeface="Wingdings" panose="05000000000000000000" pitchFamily="2" charset="2"/>
              </a:rPr>
              <a:t> SMT-COMP 2015 challenge</a:t>
            </a:r>
            <a:endParaRPr lang="en-US" dirty="0" smtClean="0"/>
          </a:p>
          <a:p>
            <a:r>
              <a:rPr lang="en-US" dirty="0" smtClean="0"/>
              <a:t>Future works</a:t>
            </a:r>
          </a:p>
          <a:p>
            <a:pPr lvl="1"/>
            <a:r>
              <a:rPr lang="en-US" dirty="0" smtClean="0"/>
              <a:t>UNSAT result confirmation.</a:t>
            </a:r>
          </a:p>
          <a:p>
            <a:pPr lvl="1"/>
            <a:r>
              <a:rPr lang="en-US" dirty="0" smtClean="0"/>
              <a:t>Efficient heuristics</a:t>
            </a:r>
          </a:p>
          <a:p>
            <a:pPr lvl="2"/>
            <a:r>
              <a:rPr lang="en-US" dirty="0" smtClean="0"/>
              <a:t>UNSAT-directed heuristic: UNSAT core.</a:t>
            </a:r>
          </a:p>
          <a:p>
            <a:pPr lvl="2"/>
            <a:r>
              <a:rPr lang="en-US" dirty="0" smtClean="0"/>
              <a:t>Test generation heuristics.</a:t>
            </a:r>
          </a:p>
          <a:p>
            <a:pPr lvl="2"/>
            <a:r>
              <a:rPr lang="en-US" dirty="0" smtClean="0"/>
              <a:t>Box Decomposition heuristics.</a:t>
            </a:r>
          </a:p>
          <a:p>
            <a:pPr lvl="1"/>
            <a:r>
              <a:rPr lang="en-US" dirty="0" smtClean="0"/>
              <a:t>Complete quality </a:t>
            </a:r>
            <a:r>
              <a:rPr lang="en-US" dirty="0" smtClean="0"/>
              <a:t>handling using </a:t>
            </a:r>
            <a:r>
              <a:rPr lang="en-US" dirty="0" err="1" smtClean="0"/>
              <a:t>Grobner</a:t>
            </a:r>
            <a:r>
              <a:rPr lang="en-US" dirty="0" smtClean="0"/>
              <a:t>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8815" y="2967335"/>
            <a:ext cx="73343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THANKS FOR ATTENTION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(Polynomial) Constraints.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focus on:</a:t>
            </a:r>
          </a:p>
          <a:p>
            <a:pPr lvl="1"/>
            <a:r>
              <a:rPr lang="en-US" dirty="0" smtClean="0"/>
              <a:t>Quantifier free constraints over reals (QF_NRA),</a:t>
            </a:r>
          </a:p>
          <a:p>
            <a:pPr lvl="1"/>
            <a:r>
              <a:rPr lang="en-US" dirty="0" smtClean="0"/>
              <a:t>Inequalities.</a:t>
            </a:r>
          </a:p>
          <a:p>
            <a:pPr lvl="1"/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x = </a:t>
            </a:r>
            <a:r>
              <a:rPr lang="en-US" dirty="0" smtClean="0"/>
              <a:t>2.652, </a:t>
            </a:r>
            <a:r>
              <a:rPr lang="en-US" dirty="0"/>
              <a:t>y = </a:t>
            </a:r>
            <a:r>
              <a:rPr lang="en-US" dirty="0" smtClean="0"/>
              <a:t>2.346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164" y="2954071"/>
            <a:ext cx="416623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5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730374"/>
            <a:ext cx="10515600" cy="4246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Raised in many applications in Software Verification</a:t>
            </a:r>
          </a:p>
          <a:p>
            <a:pPr lvl="1"/>
            <a:r>
              <a:rPr lang="en-US" dirty="0"/>
              <a:t>Termination Proof of Term Rewriting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Invariants Generation</a:t>
            </a:r>
          </a:p>
          <a:p>
            <a:pPr lvl="1"/>
            <a:r>
              <a:rPr lang="en-US" altLang="ja-JP" dirty="0">
                <a:ea typeface="ＭＳ Ｐゴシック" charset="-128"/>
              </a:rPr>
              <a:t>Analysis of Round-off and Over-flow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20799"/>
            <a:ext cx="10515600" cy="492760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QE-CAD: </a:t>
            </a:r>
            <a:r>
              <a:rPr lang="en-US" dirty="0" smtClean="0"/>
              <a:t>complete </a:t>
            </a:r>
          </a:p>
          <a:p>
            <a:pPr lvl="1"/>
            <a:r>
              <a:rPr lang="en-US" dirty="0" smtClean="0"/>
              <a:t>DEXP for general quantified formulas.</a:t>
            </a:r>
            <a:endParaRPr lang="en-US" dirty="0" smtClean="0"/>
          </a:p>
          <a:p>
            <a:pPr lvl="1"/>
            <a:r>
              <a:rPr lang="en-US" dirty="0" smtClean="0"/>
              <a:t>EXP for Quantifier</a:t>
            </a:r>
            <a:r>
              <a:rPr lang="en-US" dirty="0" smtClean="0"/>
              <a:t>-free formulas with optimizations</a:t>
            </a:r>
            <a:r>
              <a:rPr lang="en-US" dirty="0" smtClean="0"/>
              <a:t>.</a:t>
            </a:r>
          </a:p>
          <a:p>
            <a:r>
              <a:rPr lang="en-US" dirty="0"/>
              <a:t>Virtual substitution: </a:t>
            </a:r>
            <a:r>
              <a:rPr lang="en-US" dirty="0" smtClean="0"/>
              <a:t>degree </a:t>
            </a:r>
            <a:r>
              <a:rPr lang="en-US" dirty="0"/>
              <a:t>&lt; 5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EXP.</a:t>
            </a:r>
          </a:p>
          <a:p>
            <a:r>
              <a:rPr lang="en-US" dirty="0" err="1" smtClean="0"/>
              <a:t>Grobner</a:t>
            </a:r>
            <a:r>
              <a:rPr lang="en-US" dirty="0" smtClean="0"/>
              <a:t> basis: equalities.</a:t>
            </a:r>
          </a:p>
          <a:p>
            <a:pPr lvl="1"/>
            <a:r>
              <a:rPr lang="en-US" dirty="0" smtClean="0"/>
              <a:t>EXP</a:t>
            </a:r>
            <a:endParaRPr lang="en-US" dirty="0" smtClean="0"/>
          </a:p>
          <a:p>
            <a:r>
              <a:rPr lang="en-US" dirty="0"/>
              <a:t>Interval </a:t>
            </a:r>
            <a:r>
              <a:rPr lang="en-US" dirty="0" smtClean="0"/>
              <a:t>Constraint Propagation (ICP</a:t>
            </a:r>
            <a:r>
              <a:rPr lang="en-US" dirty="0" smtClean="0"/>
              <a:t>): inequalities.</a:t>
            </a:r>
            <a:endParaRPr lang="en-US" dirty="0" smtClean="0"/>
          </a:p>
          <a:p>
            <a:pPr lvl="1"/>
            <a:r>
              <a:rPr lang="en-US" dirty="0" smtClean="0"/>
              <a:t>EXP on solvable constraints.</a:t>
            </a:r>
          </a:p>
          <a:p>
            <a:r>
              <a:rPr lang="en-US" dirty="0" smtClean="0"/>
              <a:t>Bit-blasting: </a:t>
            </a:r>
            <a:endParaRPr lang="en-US" dirty="0"/>
          </a:p>
          <a:p>
            <a:pPr lvl="1"/>
            <a:r>
              <a:rPr lang="en-US" dirty="0" smtClean="0"/>
              <a:t>Bounded </a:t>
            </a:r>
            <a:r>
              <a:rPr lang="en-US" dirty="0" smtClean="0"/>
              <a:t>variables and precision.</a:t>
            </a:r>
            <a:endParaRPr lang="en-US" dirty="0" smtClean="0"/>
          </a:p>
          <a:p>
            <a:r>
              <a:rPr lang="en-US" dirty="0" smtClean="0"/>
              <a:t>Linearization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Bounded </a:t>
            </a:r>
            <a:r>
              <a:rPr lang="en-US" dirty="0" smtClean="0"/>
              <a:t>variables and precision.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38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47" y="0"/>
            <a:ext cx="11022106" cy="1053305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raSAT</a:t>
            </a:r>
            <a:r>
              <a:rPr lang="en-US" dirty="0" smtClean="0"/>
              <a:t> – an SMT solver for </a:t>
            </a:r>
            <a:r>
              <a:rPr lang="en-US" dirty="0" smtClean="0"/>
              <a:t>QF_NRA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Dr. To Van </a:t>
            </a:r>
            <a:r>
              <a:rPr lang="en-US" dirty="0" err="1" smtClean="0"/>
              <a:t>Khanh</a:t>
            </a:r>
            <a:r>
              <a:rPr lang="en-US" dirty="0"/>
              <a:t> </a:t>
            </a:r>
            <a:r>
              <a:rPr lang="en-US" dirty="0" smtClean="0"/>
              <a:t>who received his Ph.D. from JAIST in 2013.</a:t>
            </a:r>
          </a:p>
          <a:p>
            <a:r>
              <a:rPr lang="en-US" dirty="0" err="1" smtClean="0"/>
              <a:t>raSAT</a:t>
            </a:r>
            <a:r>
              <a:rPr lang="en-US" dirty="0" smtClean="0"/>
              <a:t>: ICP + Testing.</a:t>
            </a:r>
          </a:p>
          <a:p>
            <a:pPr lvl="1"/>
            <a:r>
              <a:rPr lang="en-US" dirty="0" smtClean="0"/>
              <a:t>Testing: boost SAT detection.</a:t>
            </a:r>
          </a:p>
          <a:p>
            <a:r>
              <a:rPr lang="en-US" dirty="0" smtClean="0"/>
              <a:t>More precisely, </a:t>
            </a:r>
          </a:p>
          <a:p>
            <a:pPr marL="0" indent="0" algn="ctr">
              <a:buNone/>
            </a:pPr>
            <a:r>
              <a:rPr lang="en-US" dirty="0" err="1" smtClean="0"/>
              <a:t>raSAT</a:t>
            </a:r>
            <a:r>
              <a:rPr lang="en-US" dirty="0" smtClean="0"/>
              <a:t> loop: over approximation + under approximation + refinement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Over-Approximation - Interval </a:t>
            </a:r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4670891" y="1446933"/>
            <a:ext cx="3357563" cy="179031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Interval Arithmetic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09366" y="1572889"/>
            <a:ext cx="2514600" cy="137758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9170332" y="1793384"/>
            <a:ext cx="2728901" cy="9769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178291" y="2040894"/>
            <a:ext cx="1438275" cy="464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8028454" y="2141647"/>
            <a:ext cx="1141878" cy="4063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71" y="3976131"/>
            <a:ext cx="4876190" cy="5523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35632" y="4343846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51334" y="43629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12770" y="4343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05" y="3744560"/>
            <a:ext cx="2207895" cy="2999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33578" y="3976131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IA-UNSAT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71" y="4951183"/>
            <a:ext cx="4876190" cy="5523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21006" y="53145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28388" y="530669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44090" y="532583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51246" y="4993256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IA-VALID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30" y="5917198"/>
            <a:ext cx="4876190" cy="55238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121006" y="62504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61685" y="6284913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25676" y="626634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78373" y="5972350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IA-SAT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997196" y="3976130"/>
            <a:ext cx="20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UNSAT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24324" y="4989307"/>
            <a:ext cx="215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8179998" y="4206962"/>
            <a:ext cx="8171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8130977" y="5227373"/>
            <a:ext cx="8933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flipV="1">
            <a:off x="8283128" y="6193387"/>
            <a:ext cx="58904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060436" y="5975450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UNKNOWN</a:t>
            </a:r>
            <a:endParaRPr lang="en-US" sz="2400" dirty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2" y="1775431"/>
            <a:ext cx="1704975" cy="31623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89" y="2261682"/>
            <a:ext cx="143256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230" y="1910420"/>
            <a:ext cx="2066925" cy="3143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334" y="2322098"/>
            <a:ext cx="2588895" cy="31623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890" y="1062709"/>
            <a:ext cx="4615653" cy="73517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882683" y="1474692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768766" y="152839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7718"/>
            <a:ext cx="2172099" cy="48883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963" y="2848235"/>
            <a:ext cx="761632" cy="2483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57353" y="959742"/>
            <a:ext cx="5654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</a:rPr>
              <a:t>(over)-estimate </a:t>
            </a:r>
            <a:r>
              <a:rPr lang="en-US" sz="2800" dirty="0">
                <a:latin typeface="Times New Roman" pitchFamily="18" charset="0"/>
              </a:rPr>
              <a:t>ranges of </a:t>
            </a:r>
            <a:r>
              <a:rPr lang="en-US" sz="2800" dirty="0" smtClean="0">
                <a:latin typeface="Times New Roman" pitchFamily="18" charset="0"/>
              </a:rPr>
              <a:t>polynomials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3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Approximation -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8</a:t>
            </a:fld>
            <a:endParaRPr lang="en-US"/>
          </a:p>
        </p:txBody>
      </p:sp>
      <p:sp>
        <p:nvSpPr>
          <p:cNvPr id="17" name="Rounded Rectangle 16"/>
          <p:cNvSpPr/>
          <p:nvPr/>
        </p:nvSpPr>
        <p:spPr bwMode="auto">
          <a:xfrm>
            <a:off x="4202205" y="2777844"/>
            <a:ext cx="2715062" cy="168100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ounded Rectangle 17"/>
              <p:cNvSpPr/>
              <p:nvPr/>
            </p:nvSpPr>
            <p:spPr bwMode="auto">
              <a:xfrm>
                <a:off x="290690" y="2870200"/>
                <a:ext cx="2414409" cy="1312218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rPr>
                  <a:t> &gt; 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𝑥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−2, 4</m:t>
                        </m:r>
                      </m:e>
                    </m:d>
                  </m:oMath>
                </a14:m>
                <a:endParaRPr lang="en-US" altLang="ja-JP" sz="2800" i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−1, 5</m:t>
                        </m:r>
                      </m:e>
                    </m:d>
                  </m:oMath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690" y="2870200"/>
                <a:ext cx="2414409" cy="1312218"/>
              </a:xfrm>
              <a:prstGeom prst="roundRect">
                <a:avLst/>
              </a:prstGeom>
              <a:blipFill rotWithShape="0">
                <a:blip r:embed="rId2"/>
                <a:stretch>
                  <a:fillRect t="-7373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/>
          <p:cNvSpPr/>
          <p:nvPr/>
        </p:nvSpPr>
        <p:spPr bwMode="auto">
          <a:xfrm>
            <a:off x="7885509" y="2788035"/>
            <a:ext cx="2443824" cy="95889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2800" dirty="0" smtClean="0">
                <a:effectLst/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SAT with values for x, y </a:t>
            </a:r>
          </a:p>
        </p:txBody>
      </p:sp>
      <p:sp>
        <p:nvSpPr>
          <p:cNvPr id="20" name="Right Arrow 19"/>
          <p:cNvSpPr/>
          <p:nvPr/>
        </p:nvSpPr>
        <p:spPr bwMode="auto">
          <a:xfrm>
            <a:off x="2734515" y="3319738"/>
            <a:ext cx="1438275" cy="464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918442" y="3036321"/>
            <a:ext cx="967067" cy="4063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49771" y="5028081"/>
            <a:ext cx="675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generate 2 values for each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813141" y="5665321"/>
                <a:ext cx="72524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e.g.</a:t>
                </a:r>
                <a:r>
                  <a:rPr lang="en-US" altLang="ja-JP" sz="2800" dirty="0" smtClean="0">
                    <a:ea typeface="ＭＳ Ｐゴシック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  <a:ea typeface="ＭＳ Ｐゴシック" charset="-128"/>
                      </a:rPr>
                      <m:t>𝑥</m:t>
                    </m:r>
                    <m:r>
                      <a:rPr lang="en-US" altLang="ja-JP" sz="2800" i="1" smtClean="0">
                        <a:latin typeface="Cambria Math" panose="02040503050406030204" pitchFamily="18" charset="0"/>
                        <a:ea typeface="ＭＳ Ｐゴシック" charset="-128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−2, 4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x = 1.2 and x = -1.6</a:t>
                </a: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141" y="5665321"/>
                <a:ext cx="725249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681" t="-12791" r="-58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095805" y="1813419"/>
            <a:ext cx="7345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find values for variables that satisfy the constraint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7885509" y="3784708"/>
            <a:ext cx="2578880" cy="8943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280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UNKNOWN</a:t>
            </a:r>
            <a:endParaRPr lang="en-US" altLang="ja-JP" sz="2800" dirty="0" smtClean="0">
              <a:effectLst/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6918442" y="3930063"/>
            <a:ext cx="967067" cy="4063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2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9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91804" y="1165865"/>
            <a:ext cx="7805263" cy="564282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16122" y="1750520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 solver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94329" y="3206353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Interval Arithmetic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299582" y="2210860"/>
            <a:ext cx="19849" cy="9941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1"/>
          </p:cNvCxnSpPr>
          <p:nvPr/>
        </p:nvCxnSpPr>
        <p:spPr>
          <a:xfrm>
            <a:off x="7811664" y="1981967"/>
            <a:ext cx="2889506" cy="130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01170" y="1810308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sz="1200" dirty="0" smtClean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22734" y="1623465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94937" y="2572924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67913" y="2458588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IA_UNSAT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03806" y="601975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789256" y="4047203"/>
            <a:ext cx="12351" cy="1955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799349" y="4033541"/>
            <a:ext cx="4105393" cy="22313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861089" y="6112816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sz="120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rot="1752866">
            <a:off x="8511938" y="4833502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IA_VALID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7799154" y="6320466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71090" y="5964984"/>
            <a:ext cx="126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TEST_SAT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33803" y="428723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Refinement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>
            <a:stCxn id="56" idx="1"/>
            <a:endCxn id="64" idx="2"/>
          </p:cNvCxnSpPr>
          <p:nvPr/>
        </p:nvCxnSpPr>
        <p:spPr>
          <a:xfrm flipH="1" flipV="1">
            <a:off x="3831604" y="4748902"/>
            <a:ext cx="1972202" cy="15016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2225957">
            <a:off x="4491875" y="575691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>
            <a:stCxn id="64" idx="0"/>
          </p:cNvCxnSpPr>
          <p:nvPr/>
        </p:nvCxnSpPr>
        <p:spPr>
          <a:xfrm flipV="1">
            <a:off x="3831604" y="2212185"/>
            <a:ext cx="1979700" cy="207505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18829389">
            <a:off x="4389601" y="2752633"/>
            <a:ext cx="104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REFINE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932367" y="654270"/>
                <a:ext cx="17631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𝐶𝑜𝑛𝑠𝑡𝑟𝑎𝑖𝑛𝑡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367" y="654270"/>
                <a:ext cx="1763111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69" idx="2"/>
            <a:endCxn id="45" idx="0"/>
          </p:cNvCxnSpPr>
          <p:nvPr/>
        </p:nvCxnSpPr>
        <p:spPr>
          <a:xfrm>
            <a:off x="6813923" y="1115935"/>
            <a:ext cx="0" cy="6345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324521" y="500214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IA_UNKNOWN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6735" y="4755743"/>
                <a:ext cx="55033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1, 3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↔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⋁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3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35" y="4755743"/>
                <a:ext cx="550330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838200" y="12701"/>
            <a:ext cx="10515600" cy="1053305"/>
          </a:xfrm>
        </p:spPr>
        <p:txBody>
          <a:bodyPr/>
          <a:lstStyle/>
          <a:p>
            <a:r>
              <a:rPr lang="en-US" dirty="0" err="1" smtClean="0"/>
              <a:t>raSAT</a:t>
            </a:r>
            <a:r>
              <a:rPr lang="en-US" dirty="0" smtClean="0"/>
              <a:t> loop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211573" y="2175866"/>
            <a:ext cx="0" cy="10433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9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3021"/>
  <p:tag name="LATEXADDIN" val="\documentclass{article}&#10;\usepackage{amsmath}&#10;\pagestyle{empty}&#10;\begin{document}&#10;&#10;$Qx_1\cdots Qx_k \bigwedge f_i(x_1, \cdots,  x_n) \ge 0 \wedge &#10;\bigwedge g_i(x_1, \cdots,  x_n) = 0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"/>
  <p:tag name="ORIGINALWIDTH" val="1640.25"/>
  <p:tag name="LATEXADDIN" val="\documentclass{article}&#10;\usepackage{amsmath}&#10;\pagestyle{empty}&#10;\begin{document}&#10;&#10;&#10;$(x^3y - y^4 &gt; 0) \wedge (y^3 -xy &gt;0)$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69.25"/>
  <p:tag name="LATEXADDIN" val="\documentclass{article}&#10;\usepackage{amsmath}&#10;\pagestyle{empty}&#10;\begin{document}&#10;&#10;&#10;$f(x_1,...,x_n) &gt; 0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671.25"/>
  <p:tag name="LATEXADDIN" val="\documentclass{article}&#10;\usepackage{amsmath}&#10;\pagestyle{empty}&#10;\begin{document}&#10;&#10;&#10;$f(x_1,...,x_n),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564"/>
  <p:tag name="LATEXADDIN" val="\documentclass{article}&#10;\usepackage{amsmath}&#10;\pagestyle{empty}&#10;\begin{document}&#10;&#10;$x_i \in [l_i, h_i]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813.75"/>
  <p:tag name="LATEXADDIN" val="\documentclass{article}&#10;\usepackage{amsmath}&#10;\pagestyle{empty}&#10;\begin{document}&#10;&#10;[l, h], such that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019.25"/>
  <p:tag name="LATEXADDIN" val="\documentclass{article}&#10;\usepackage{amsmath}&#10;\pagestyle{empty}&#10;\begin{document}&#10;&#10;&#10;$f(x_1,...,x_n) \in [l, h]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8.5"/>
  <p:tag name="ORIGINALWIDTH" val="1059.75"/>
  <p:tag name="LATEXADDIN" val="\documentclass{article}&#10;\usepackage{amsmath}&#10;\usepackage{color}&#10;\pagestyle{empty}&#10;\begin{document}&#10;&#10;&#10;\color{blue} $x * y \\ x \in [-1,3]~y \in [2,4]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379.5"/>
  <p:tag name="LATEXADDIN" val="\documentclass{article}&#10;\usepackage{amsmath}&#10;\usepackage{color}&#10;\pagestyle{empty}&#10;\begin{document}&#10;&#10;&#10;$\color{blue} [-4, 13]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1016</Words>
  <Application>Microsoft Office PowerPoint</Application>
  <PresentationFormat>Widescreen</PresentationFormat>
  <Paragraphs>309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Equality handling and efficiency improvement of SMT for non-linear constraints over reals</vt:lpstr>
      <vt:lpstr>Non-linear (Polynomial) Constraints.</vt:lpstr>
      <vt:lpstr>Non-linear (Polynomial) Constraints.</vt:lpstr>
      <vt:lpstr>Applications</vt:lpstr>
      <vt:lpstr>Related methods</vt:lpstr>
      <vt:lpstr>raSAT – an SMT solver for QF_NRA</vt:lpstr>
      <vt:lpstr>Over-Approximation - Interval Arithmetic</vt:lpstr>
      <vt:lpstr>Under Approximation - Testing</vt:lpstr>
      <vt:lpstr>raSAT loop</vt:lpstr>
      <vt:lpstr>Contributions</vt:lpstr>
      <vt:lpstr>Incremental search</vt:lpstr>
      <vt:lpstr>SAT-directed heuristics for box selection</vt:lpstr>
      <vt:lpstr>SAT-directed heuristics for box selection</vt:lpstr>
      <vt:lpstr>Heuristics choices for choosing satisfiable box</vt:lpstr>
      <vt:lpstr>Heuristics effects</vt:lpstr>
      <vt:lpstr>Comparison with other tools</vt:lpstr>
      <vt:lpstr>Observations - Comparison with other tools</vt:lpstr>
      <vt:lpstr>Implementation</vt:lpstr>
      <vt:lpstr>Related Works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type system for finding upper resource bounds of multi-threaded programs with nested transactions</dc:title>
  <dc:creator>Vu Tung</dc:creator>
  <cp:lastModifiedBy>Vu Tung</cp:lastModifiedBy>
  <cp:revision>646</cp:revision>
  <cp:lastPrinted>2015-02-17T03:40:49Z</cp:lastPrinted>
  <dcterms:created xsi:type="dcterms:W3CDTF">2015-01-22T03:31:22Z</dcterms:created>
  <dcterms:modified xsi:type="dcterms:W3CDTF">2015-02-17T06:00:26Z</dcterms:modified>
</cp:coreProperties>
</file>