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1" r:id="rId2"/>
    <p:sldId id="281" r:id="rId3"/>
    <p:sldId id="282" r:id="rId4"/>
    <p:sldId id="283" r:id="rId5"/>
    <p:sldId id="284" r:id="rId6"/>
    <p:sldId id="292" r:id="rId7"/>
    <p:sldId id="286" r:id="rId8"/>
    <p:sldId id="287" r:id="rId9"/>
    <p:sldId id="285" r:id="rId10"/>
    <p:sldId id="288" r:id="rId11"/>
    <p:sldId id="293" r:id="rId12"/>
    <p:sldId id="294" r:id="rId13"/>
    <p:sldId id="295" r:id="rId14"/>
    <p:sldId id="296" r:id="rId15"/>
    <p:sldId id="289" r:id="rId16"/>
    <p:sldId id="297" r:id="rId17"/>
    <p:sldId id="298" r:id="rId18"/>
    <p:sldId id="299" r:id="rId19"/>
    <p:sldId id="300" r:id="rId20"/>
    <p:sldId id="301" r:id="rId21"/>
    <p:sldId id="290" r:id="rId22"/>
    <p:sldId id="276" r:id="rId23"/>
  </p:sldIdLst>
  <p:sldSz cx="12192000" cy="6858000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F281E-AFA1-4A32-8604-4B83490BD1E6}" type="datetimeFigureOut">
              <a:rPr lang="en-US" smtClean="0"/>
              <a:t>16/2/2015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7E18A-162C-4ADD-9F12-E1BBBD43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1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11DBB-F5CA-4B66-8C46-9BFB2CF34FDF}" type="datetimeFigureOut">
              <a:rPr lang="en-US" smtClean="0"/>
              <a:t>16/2/2015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E01B3-85F3-4FA2-ACA6-ADB0548BC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01B3-85F3-4FA2-ACA6-ADB0548BCD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3ACE-B4F2-4693-A5EC-C75A2B6A37DE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58734595-61A4-4C07-BF74-5C2237976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0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9DC-3C9B-4477-A703-15F4BE9D31B3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01CA-0D5B-46FA-95BF-E561F07A4D8F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9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01"/>
            <a:ext cx="10515600" cy="105330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0399"/>
            <a:ext cx="10515600" cy="4246563"/>
          </a:xfrm>
        </p:spPr>
        <p:txBody>
          <a:bodyPr>
            <a:normAutofit/>
          </a:bodyPr>
          <a:lstStyle>
            <a:lvl1pPr marL="463550" indent="-463550">
              <a:buFont typeface="Wingdings" panose="05000000000000000000" pitchFamily="2" charset="2"/>
              <a:buChar char="Ø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>
              <a:buFont typeface="Wingdings" panose="05000000000000000000" pitchFamily="2" charset="2"/>
              <a:buChar char="ü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11275" indent="-396875">
              <a:buFont typeface="Courier New" panose="02070309020205020404" pitchFamily="49" charset="0"/>
              <a:buChar char="o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5D94-7463-4C79-AD7E-909BB9221208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838200" y="1143794"/>
            <a:ext cx="10515600" cy="59531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405992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241-6580-45AB-AF4A-8FCC6B81E525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9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FD1A-2B5A-4994-8BE0-C7CA8F7B9383}" type="datetime1">
              <a:rPr lang="en-US" smtClean="0"/>
              <a:t>16/2/2015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2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5CD5-3225-420A-B2EA-38C39015A5AF}" type="datetime1">
              <a:rPr lang="en-US" smtClean="0"/>
              <a:t>16/2/2015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9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0193E-D61F-4551-86D3-635F5185FC02}" type="datetime1">
              <a:rPr lang="en-US" smtClean="0"/>
              <a:t>16/2/2015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1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E63C-8192-4811-B915-E2F3682EFAEB}" type="datetime1">
              <a:rPr lang="en-US" smtClean="0"/>
              <a:t>16/2/2015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3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AD5-6900-4E1B-8B11-3E7E442C445E}" type="datetime1">
              <a:rPr lang="en-US" smtClean="0"/>
              <a:t>16/2/2015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1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539E-5042-4D9C-ABCC-4F0336E6748A}" type="datetime1">
              <a:rPr lang="en-US" smtClean="0"/>
              <a:t>16/2/2015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0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AAAB-01E2-44E7-AADD-466876DDD51D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77" y="457200"/>
            <a:ext cx="12192000" cy="2062071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handling and efficiency improvement of SMT for non-linear constraints over reals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48800" cy="165576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 Xuan 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Ogawa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 Science, JAIST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10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91804" y="1165865"/>
            <a:ext cx="8044129" cy="564282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16122" y="1750520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 solver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94329" y="3206353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Interval Arithmetic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>
            <a:stCxn id="45" idx="2"/>
            <a:endCxn id="46" idx="0"/>
          </p:cNvCxnSpPr>
          <p:nvPr/>
        </p:nvCxnSpPr>
        <p:spPr>
          <a:xfrm>
            <a:off x="6813923" y="2212185"/>
            <a:ext cx="19849" cy="9941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893305" y="196140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892688" y="1680201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UNSAT / </a:t>
            </a:r>
          </a:p>
          <a:p>
            <a:r>
              <a:rPr lang="en-US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endParaRPr lang="en-US" sz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37399" y="1566475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64355" y="2600716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947949" y="3945520"/>
            <a:ext cx="1944460" cy="760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811724" y="2238511"/>
            <a:ext cx="2078037" cy="170701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68218" y="3572101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IA_UNSAT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03806" y="601975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789256" y="4047203"/>
            <a:ext cx="12351" cy="1955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799349" y="4033541"/>
            <a:ext cx="4105393" cy="22313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861089" y="6112816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sz="120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rot="1752866">
            <a:off x="8511938" y="4833502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IA_VALID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7799154" y="6320466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71090" y="5964984"/>
            <a:ext cx="126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TEST_SAT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33803" y="428723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Refinement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>
            <a:stCxn id="56" idx="1"/>
            <a:endCxn id="64" idx="2"/>
          </p:cNvCxnSpPr>
          <p:nvPr/>
        </p:nvCxnSpPr>
        <p:spPr>
          <a:xfrm flipH="1" flipV="1">
            <a:off x="3831604" y="4748902"/>
            <a:ext cx="1972202" cy="15016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2225957">
            <a:off x="4383922" y="5604309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>
            <a:stCxn id="64" idx="0"/>
          </p:cNvCxnSpPr>
          <p:nvPr/>
        </p:nvCxnSpPr>
        <p:spPr>
          <a:xfrm flipV="1">
            <a:off x="3831604" y="2273741"/>
            <a:ext cx="2394652" cy="20134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19231211">
            <a:off x="4403231" y="3004240"/>
            <a:ext cx="104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REFINE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932367" y="654270"/>
                <a:ext cx="17631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𝐶𝑜𝑛𝑠𝑡𝑟𝑎𝑖𝑛𝑡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367" y="654270"/>
                <a:ext cx="1763111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69" idx="2"/>
            <a:endCxn id="45" idx="0"/>
          </p:cNvCxnSpPr>
          <p:nvPr/>
        </p:nvCxnSpPr>
        <p:spPr>
          <a:xfrm>
            <a:off x="6813923" y="1115935"/>
            <a:ext cx="0" cy="6345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21501" y="1964632"/>
            <a:ext cx="34810" cy="23165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45" idx="1"/>
          </p:cNvCxnSpPr>
          <p:nvPr/>
        </p:nvCxnSpPr>
        <p:spPr>
          <a:xfrm flipV="1">
            <a:off x="3839102" y="1981353"/>
            <a:ext cx="1977020" cy="113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35924" y="161555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24521" y="500214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IA_UNKNOWN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6735" y="4755743"/>
                <a:ext cx="55033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1, 3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↔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⋁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3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35" y="4755743"/>
                <a:ext cx="550330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952" y="1837632"/>
            <a:ext cx="2923809" cy="2885714"/>
          </a:xfrm>
          <a:prstGeom prst="rect">
            <a:avLst/>
          </a:prstGeom>
        </p:spPr>
      </p:pic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838200" y="12701"/>
            <a:ext cx="10515600" cy="1053305"/>
          </a:xfrm>
        </p:spPr>
        <p:txBody>
          <a:bodyPr/>
          <a:lstStyle/>
          <a:p>
            <a:r>
              <a:rPr lang="en-US" dirty="0" smtClean="0"/>
              <a:t>Framework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for Efficiency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SAT-likelihood </a:t>
                </a:r>
                <a:r>
                  <a:rPr lang="en-US" dirty="0"/>
                  <a:t>of </a:t>
                </a:r>
                <a:r>
                  <a:rPr lang="en-US" dirty="0" smtClean="0"/>
                  <a:t>an inequality.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∈[−10, 30]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SAT-likelihood: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30 −(−10)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dirty="0" smtClean="0"/>
                  <a:t>                                        </a:t>
                </a:r>
                <a:endParaRPr lang="en-US" dirty="0"/>
              </a:p>
              <a:p>
                <a:r>
                  <a:rPr lang="en-US" dirty="0" smtClean="0"/>
                  <a:t>Sensitivity </a:t>
                </a:r>
                <a:r>
                  <a:rPr lang="en-US" dirty="0"/>
                  <a:t>of variable: </a:t>
                </a:r>
                <a:r>
                  <a:rPr lang="en-US" dirty="0" smtClean="0"/>
                  <a:t>use </a:t>
                </a:r>
                <a:r>
                  <a:rPr lang="en-US" dirty="0"/>
                  <a:t>result of Affine </a:t>
                </a:r>
                <a:r>
                  <a:rPr lang="en-US" dirty="0" smtClean="0"/>
                  <a:t>Interval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11</a:t>
            </a:fld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13"/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20" y="4486910"/>
            <a:ext cx="4021455" cy="2234565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143794"/>
            <a:ext cx="10515600" cy="59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SAT-likelihood </a:t>
            </a:r>
            <a:r>
              <a:rPr lang="en-US" smtClean="0"/>
              <a:t>and sensitivity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12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91804" y="1165865"/>
            <a:ext cx="8044129" cy="564282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16122" y="1750520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 solver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94329" y="3206353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Interval Arithmetic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>
            <a:stCxn id="45" idx="2"/>
            <a:endCxn id="46" idx="0"/>
          </p:cNvCxnSpPr>
          <p:nvPr/>
        </p:nvCxnSpPr>
        <p:spPr>
          <a:xfrm>
            <a:off x="6813923" y="2212185"/>
            <a:ext cx="19849" cy="9941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893305" y="196140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892688" y="1680201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UNSAT / </a:t>
            </a:r>
          </a:p>
          <a:p>
            <a:r>
              <a:rPr lang="en-US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endParaRPr lang="en-US" sz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37399" y="1566475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64355" y="2600716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947949" y="3945520"/>
            <a:ext cx="1944460" cy="760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811724" y="2238511"/>
            <a:ext cx="2078037" cy="170701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68218" y="3572101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IA_UNSAT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03806" y="601975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789256" y="4047203"/>
            <a:ext cx="12351" cy="1955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799349" y="4033541"/>
            <a:ext cx="4105393" cy="22313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861089" y="6112816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sz="120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rot="1752866">
            <a:off x="8511938" y="4833502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IA_VALID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7799154" y="6320466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71090" y="5964984"/>
            <a:ext cx="126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TEST_SAT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33803" y="428723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Refinement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>
            <a:stCxn id="56" idx="1"/>
            <a:endCxn id="64" idx="2"/>
          </p:cNvCxnSpPr>
          <p:nvPr/>
        </p:nvCxnSpPr>
        <p:spPr>
          <a:xfrm flipH="1" flipV="1">
            <a:off x="3831604" y="4748902"/>
            <a:ext cx="1972202" cy="15016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2225957">
            <a:off x="4383922" y="5604309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>
            <a:stCxn id="64" idx="0"/>
          </p:cNvCxnSpPr>
          <p:nvPr/>
        </p:nvCxnSpPr>
        <p:spPr>
          <a:xfrm flipV="1">
            <a:off x="3831604" y="2273741"/>
            <a:ext cx="2394652" cy="20134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19231211">
            <a:off x="4403231" y="3004240"/>
            <a:ext cx="104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REFINE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932367" y="654270"/>
                <a:ext cx="17631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𝐶𝑜𝑛𝑠𝑡𝑟𝑎𝑖𝑛𝑡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367" y="654270"/>
                <a:ext cx="1763111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69" idx="2"/>
            <a:endCxn id="45" idx="0"/>
          </p:cNvCxnSpPr>
          <p:nvPr/>
        </p:nvCxnSpPr>
        <p:spPr>
          <a:xfrm>
            <a:off x="6813923" y="1115935"/>
            <a:ext cx="0" cy="6345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21501" y="1964632"/>
            <a:ext cx="34810" cy="23165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45" idx="1"/>
          </p:cNvCxnSpPr>
          <p:nvPr/>
        </p:nvCxnSpPr>
        <p:spPr>
          <a:xfrm flipV="1">
            <a:off x="3839102" y="1981353"/>
            <a:ext cx="1977020" cy="113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35924" y="161555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24521" y="500214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IA_UNKNOWN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436529" y="12201"/>
            <a:ext cx="10515600" cy="1053305"/>
          </a:xfrm>
        </p:spPr>
        <p:txBody>
          <a:bodyPr/>
          <a:lstStyle/>
          <a:p>
            <a:r>
              <a:rPr lang="en-US" dirty="0"/>
              <a:t>Heuristics for Efficiency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032" y="5504338"/>
            <a:ext cx="26401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SAT-likelihood </a:t>
            </a: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2" idx="0"/>
          </p:cNvCxnSpPr>
          <p:nvPr/>
        </p:nvCxnSpPr>
        <p:spPr>
          <a:xfrm flipV="1">
            <a:off x="1357105" y="4518069"/>
            <a:ext cx="1476698" cy="98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31553" y="6019758"/>
            <a:ext cx="3382346" cy="33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0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Efficiency of strategies</a:t>
            </a:r>
            <a:endParaRPr lang="en-US" dirty="0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462724"/>
              </p:ext>
            </p:extLst>
          </p:nvPr>
        </p:nvGraphicFramePr>
        <p:xfrm>
          <a:off x="186344" y="2770095"/>
          <a:ext cx="11582892" cy="26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538"/>
                <a:gridCol w="1530559"/>
                <a:gridCol w="1530559"/>
                <a:gridCol w="1530559"/>
                <a:gridCol w="1530559"/>
                <a:gridCol w="1530559"/>
                <a:gridCol w="1530559"/>
              </a:tblGrid>
              <a:tr h="558174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Benchmark</a:t>
                      </a:r>
                      <a:endParaRPr lang="en-US" sz="2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Heuristics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 Heuristics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90742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Time</a:t>
                      </a:r>
                    </a:p>
                  </a:txBody>
                  <a:tcPr anchor="ctr"/>
                </a:tc>
              </a:tr>
              <a:tr h="6907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Zankl</a:t>
                      </a:r>
                      <a:r>
                        <a:rPr lang="en-US" sz="2400" dirty="0" smtClean="0"/>
                        <a:t> (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31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765.46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933.39</a:t>
                      </a:r>
                      <a:endParaRPr lang="en-US" sz="2400" dirty="0"/>
                    </a:p>
                  </a:txBody>
                  <a:tcPr anchor="ctr"/>
                </a:tc>
              </a:tr>
              <a:tr h="690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Meti-tarski</a:t>
                      </a:r>
                      <a:r>
                        <a:rPr lang="en-US" sz="2400" b="0" dirty="0" smtClean="0"/>
                        <a:t>(</a:t>
                      </a:r>
                      <a:r>
                        <a:rPr lang="en-US" sz="2400" dirty="0" smtClean="0"/>
                        <a:t>5101)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3325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1100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1496.6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3322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1076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1471.47</a:t>
                      </a:r>
                      <a:endParaRPr lang="en-US" sz="24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0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Compare with other tools: iSAT3 and Z3</a:t>
            </a:r>
            <a:endParaRPr lang="en-US" dirty="0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789916"/>
              </p:ext>
            </p:extLst>
          </p:nvPr>
        </p:nvGraphicFramePr>
        <p:xfrm>
          <a:off x="697336" y="2881710"/>
          <a:ext cx="10185816" cy="255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454"/>
                <a:gridCol w="2546454"/>
                <a:gridCol w="2546454"/>
                <a:gridCol w="2546454"/>
              </a:tblGrid>
              <a:tr h="6377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</a:tr>
              <a:tr h="6377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iSAT3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209.25</a:t>
                      </a:r>
                      <a:endParaRPr lang="en-US" sz="2400" dirty="0"/>
                    </a:p>
                  </a:txBody>
                  <a:tcPr/>
                </a:tc>
              </a:tr>
              <a:tr h="6377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raSAT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756.58</a:t>
                      </a:r>
                      <a:endParaRPr lang="en-US" sz="2400" b="0" dirty="0"/>
                    </a:p>
                  </a:txBody>
                  <a:tcPr/>
                </a:tc>
              </a:tr>
              <a:tr h="6377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Z3 4.3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1034.73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03812" y="5567082"/>
            <a:ext cx="349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Zankl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151 inequalities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9756" y="2300509"/>
            <a:ext cx="3858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iSAT3: Interval [-1000, 1000]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arge </a:t>
            </a:r>
            <a:r>
              <a:rPr lang="en-US" dirty="0"/>
              <a:t>problems that are solved only by </a:t>
            </a:r>
            <a:r>
              <a:rPr lang="en-US" dirty="0" err="1"/>
              <a:t>raSAT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matrix-3-all-2: 47 variables, 87 inequalities/equations.</a:t>
            </a:r>
          </a:p>
          <a:p>
            <a:pPr lvl="1"/>
            <a:r>
              <a:rPr lang="en-US" dirty="0"/>
              <a:t>matrix-3-all-5: 81 variables, 142 inequalities/equations.</a:t>
            </a:r>
          </a:p>
          <a:p>
            <a:pPr lvl="1"/>
            <a:r>
              <a:rPr lang="en-US" dirty="0"/>
              <a:t>matrix-4-all-3: 139 variables, 244 inequalities/equations.</a:t>
            </a:r>
          </a:p>
          <a:p>
            <a:pPr lvl="1"/>
            <a:r>
              <a:rPr lang="en-US" dirty="0"/>
              <a:t>matrix-5-all-01: 132 variables, 276 inequalities/equations.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b="1" dirty="0">
                <a:ea typeface="ＭＳ Ｐゴシック" charset="-128"/>
              </a:rPr>
              <a:t>Comparison with other tools: </a:t>
            </a:r>
            <a:r>
              <a:rPr lang="en-US" altLang="ja-JP" b="1" dirty="0" err="1" smtClean="0">
                <a:ea typeface="ＭＳ Ｐゴシック" charset="-128"/>
              </a:rPr>
              <a:t>iSAT</a:t>
            </a:r>
            <a:r>
              <a:rPr lang="en-US" altLang="ja-JP" b="1" dirty="0">
                <a:ea typeface="ＭＳ Ｐゴシック" charset="-128"/>
              </a:rPr>
              <a:t> </a:t>
            </a:r>
            <a:r>
              <a:rPr lang="en-US" altLang="ja-JP" b="1" dirty="0" smtClean="0">
                <a:ea typeface="ＭＳ Ｐゴシック" charset="-128"/>
              </a:rPr>
              <a:t>and Z3</a:t>
            </a:r>
            <a:endParaRPr lang="en-US" altLang="ja-JP" b="1" dirty="0">
              <a:ea typeface="ＭＳ Ｐゴシック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0058"/>
            <a:ext cx="10515600" cy="4246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Compare with other tools: iSAT3 and Z3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62312"/>
              </p:ext>
            </p:extLst>
          </p:nvPr>
        </p:nvGraphicFramePr>
        <p:xfrm>
          <a:off x="1225176" y="2343013"/>
          <a:ext cx="9321800" cy="226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450"/>
                <a:gridCol w="2330450"/>
                <a:gridCol w="2330450"/>
                <a:gridCol w="2330450"/>
              </a:tblGrid>
              <a:tr h="5661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</a:tr>
              <a:tr h="5661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iSAT3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885.36</a:t>
                      </a:r>
                      <a:endParaRPr lang="en-US" sz="2400" dirty="0"/>
                    </a:p>
                  </a:txBody>
                  <a:tcPr/>
                </a:tc>
              </a:tr>
              <a:tr h="5661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raSAT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3325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1100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1496.6</a:t>
                      </a:r>
                      <a:endParaRPr lang="en-US" sz="2400" b="0" dirty="0"/>
                    </a:p>
                  </a:txBody>
                  <a:tcPr anchor="ctr"/>
                </a:tc>
              </a:tr>
              <a:tr h="5661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Z3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3528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129.78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30706" y="4827494"/>
            <a:ext cx="4439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Meti-tarski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/>
              <a:t>5101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inequalities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approaches:</a:t>
            </a:r>
          </a:p>
          <a:p>
            <a:pPr lvl="1"/>
            <a:r>
              <a:rPr lang="en-US" dirty="0"/>
              <a:t>Bit </a:t>
            </a:r>
            <a:r>
              <a:rPr lang="en-US" dirty="0" smtClean="0"/>
              <a:t>blasting</a:t>
            </a:r>
          </a:p>
          <a:p>
            <a:pPr lvl="1"/>
            <a:r>
              <a:rPr lang="en-US" dirty="0" smtClean="0"/>
              <a:t>Linearization</a:t>
            </a:r>
            <a:endParaRPr lang="en-US" dirty="0"/>
          </a:p>
          <a:p>
            <a:r>
              <a:rPr lang="en-US" dirty="0"/>
              <a:t>Can be solved by </a:t>
            </a:r>
            <a:r>
              <a:rPr lang="en-US" dirty="0" err="1"/>
              <a:t>raSAT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Decomposition: </a:t>
            </a: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/>
              <a:t> when length of interval is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 smtClean="0"/>
              <a:t>Testing: Generate </a:t>
            </a:r>
            <a:r>
              <a:rPr lang="en-US" b="1" dirty="0"/>
              <a:t>integer</a:t>
            </a:r>
            <a:r>
              <a:rPr lang="en-US" dirty="0"/>
              <a:t> test cases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Constraints over 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Constraints over </a:t>
            </a:r>
            <a:r>
              <a:rPr lang="en-US" dirty="0" smtClean="0"/>
              <a:t>Integers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461993"/>
              </p:ext>
            </p:extLst>
          </p:nvPr>
        </p:nvGraphicFramePr>
        <p:xfrm>
          <a:off x="838200" y="2622176"/>
          <a:ext cx="10535308" cy="158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827"/>
                <a:gridCol w="2633827"/>
                <a:gridCol w="2633827"/>
                <a:gridCol w="2633827"/>
              </a:tblGrid>
              <a:tr h="5244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</a:tr>
              <a:tr h="5317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raSAT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6764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1230.54</a:t>
                      </a:r>
                      <a:endParaRPr lang="en-US" sz="2400" dirty="0"/>
                    </a:p>
                  </a:txBody>
                  <a:tcPr/>
                </a:tc>
              </a:tr>
              <a:tr h="5317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6784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139.78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30706" y="4827494"/>
            <a:ext cx="4666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NIA/</a:t>
            </a:r>
            <a:r>
              <a:rPr lang="en-US" sz="2800" dirty="0" err="1"/>
              <a:t>AProVE</a:t>
            </a:r>
            <a:r>
              <a:rPr lang="en-US" sz="2800" dirty="0"/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/>
              <a:t>6850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inequalities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Equations Handling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701" y="1739105"/>
            <a:ext cx="4066667" cy="3866667"/>
          </a:xfrm>
        </p:spPr>
      </p:pic>
      <p:sp>
        <p:nvSpPr>
          <p:cNvPr id="9" name="TextBox 8"/>
          <p:cNvSpPr txBox="1"/>
          <p:nvPr/>
        </p:nvSpPr>
        <p:spPr>
          <a:xfrm>
            <a:off x="3688932" y="5833130"/>
            <a:ext cx="4921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 Value Theorem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Hook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people need to solve Polynomial Constraints?</a:t>
            </a:r>
          </a:p>
          <a:p>
            <a:pPr lvl="1"/>
            <a:r>
              <a:rPr lang="en-US" dirty="0" smtClean="0"/>
              <a:t>Raised in many applications in Software Verification</a:t>
            </a:r>
          </a:p>
          <a:p>
            <a:pPr lvl="2"/>
            <a:r>
              <a:rPr lang="en-US" dirty="0"/>
              <a:t>Termination Proof of Term Rewriting </a:t>
            </a:r>
            <a:r>
              <a:rPr lang="en-US" dirty="0" smtClean="0"/>
              <a:t>Systems</a:t>
            </a:r>
          </a:p>
          <a:p>
            <a:pPr lvl="2"/>
            <a:r>
              <a:rPr lang="en-US" dirty="0"/>
              <a:t>Loop Invariant </a:t>
            </a:r>
            <a:r>
              <a:rPr lang="en-US" dirty="0" smtClean="0"/>
              <a:t>Generation</a:t>
            </a:r>
          </a:p>
          <a:p>
            <a:pPr lvl="2"/>
            <a:r>
              <a:rPr lang="en-US" altLang="ja-JP" dirty="0">
                <a:ea typeface="ＭＳ Ｐゴシック" charset="-128"/>
              </a:rPr>
              <a:t>Analysis of Round-off and Over-flow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Implemented:</a:t>
                </a:r>
              </a:p>
              <a:p>
                <a:pPr lvl="1"/>
                <a:r>
                  <a:rPr lang="en-US" dirty="0" smtClean="0"/>
                  <a:t>Single </a:t>
                </a:r>
                <a:r>
                  <a:rPr lang="en-US" dirty="0" smtClean="0"/>
                  <a:t>equation.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Multiple equations:</a:t>
                </a:r>
              </a:p>
              <a:p>
                <a:pPr lvl="2"/>
                <a:r>
                  <a:rPr lang="en-US" dirty="0"/>
                  <a:t>n</a:t>
                </a:r>
                <a:r>
                  <a:rPr lang="en-US" dirty="0" smtClean="0"/>
                  <a:t>umber of </a:t>
                </a:r>
                <a:r>
                  <a:rPr lang="en-US" dirty="0" err="1" smtClean="0"/>
                  <a:t>vars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number of equations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Experiments:</a:t>
                </a:r>
              </a:p>
              <a:p>
                <a:pPr lvl="1"/>
                <a:r>
                  <a:rPr lang="en-US" dirty="0" smtClean="0"/>
                  <a:t>Solved 15 problems containing equations in </a:t>
                </a:r>
                <a:r>
                  <a:rPr lang="en-US" dirty="0" err="1" smtClean="0"/>
                  <a:t>Zankl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Need more experiments.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Equations </a:t>
            </a:r>
            <a:r>
              <a:rPr lang="en-US" dirty="0" smtClean="0"/>
              <a:t>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Research Purpose</a:t>
            </a:r>
            <a:r>
              <a:rPr lang="en-US" dirty="0"/>
              <a:t>:</a:t>
            </a:r>
            <a:endParaRPr lang="en-US" b="1" dirty="0" smtClean="0"/>
          </a:p>
          <a:p>
            <a:pPr lvl="1"/>
            <a:r>
              <a:rPr lang="en-US" b="1" dirty="0" smtClean="0"/>
              <a:t>Efficiency </a:t>
            </a:r>
            <a:r>
              <a:rPr lang="en-US" b="1" dirty="0"/>
              <a:t>Improvement</a:t>
            </a:r>
            <a:r>
              <a:rPr lang="en-US" dirty="0"/>
              <a:t>: Heuristics.</a:t>
            </a:r>
          </a:p>
          <a:p>
            <a:pPr lvl="1"/>
            <a:r>
              <a:rPr lang="en-US" b="1" dirty="0"/>
              <a:t>Equality Handling</a:t>
            </a:r>
            <a:r>
              <a:rPr lang="en-US" dirty="0"/>
              <a:t>: The Intermediate Value Theorem.</a:t>
            </a:r>
          </a:p>
          <a:p>
            <a:r>
              <a:rPr lang="en-US" i="1" dirty="0" smtClean="0"/>
              <a:t>Observation</a:t>
            </a:r>
            <a:r>
              <a:rPr lang="en-US" dirty="0" smtClean="0"/>
              <a:t>: </a:t>
            </a:r>
            <a:r>
              <a:rPr lang="en-US" b="1" dirty="0" err="1" smtClean="0"/>
              <a:t>raSAT</a:t>
            </a:r>
            <a:r>
              <a:rPr lang="en-US" b="1" dirty="0" smtClean="0"/>
              <a:t> </a:t>
            </a:r>
            <a:r>
              <a:rPr lang="en-US" dirty="0" smtClean="0"/>
              <a:t>can solve some large constraints from </a:t>
            </a:r>
            <a:r>
              <a:rPr lang="en-US" dirty="0" smtClean="0"/>
              <a:t>SMT-LIB benchmarks </a:t>
            </a:r>
            <a:r>
              <a:rPr lang="en-US" dirty="0" smtClean="0"/>
              <a:t>which are difficult for other tools.</a:t>
            </a:r>
          </a:p>
          <a:p>
            <a:r>
              <a:rPr lang="en-US" i="1" dirty="0" smtClean="0"/>
              <a:t>Future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UNSAT core.</a:t>
            </a:r>
          </a:p>
          <a:p>
            <a:pPr lvl="1"/>
            <a:r>
              <a:rPr lang="en-US" dirty="0" smtClean="0"/>
              <a:t>Test generation.</a:t>
            </a:r>
          </a:p>
          <a:p>
            <a:pPr lvl="1"/>
            <a:r>
              <a:rPr lang="en-US" dirty="0" smtClean="0"/>
              <a:t>Box Decomposition.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8815" y="2967335"/>
            <a:ext cx="73343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THANKS FOR ATTENTION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Hook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930399"/>
            <a:ext cx="10515600" cy="4927601"/>
          </a:xfrm>
        </p:spPr>
        <p:txBody>
          <a:bodyPr>
            <a:normAutofit/>
          </a:bodyPr>
          <a:lstStyle/>
          <a:p>
            <a:r>
              <a:rPr lang="en-US" dirty="0" smtClean="0"/>
              <a:t>Why are we interested in solving Polynomial Constraints?</a:t>
            </a:r>
          </a:p>
          <a:p>
            <a:pPr lvl="1"/>
            <a:r>
              <a:rPr lang="en-US" dirty="0" smtClean="0"/>
              <a:t>The complete method QE-CAD: DEXP.</a:t>
            </a:r>
          </a:p>
          <a:p>
            <a:pPr lvl="1"/>
            <a:r>
              <a:rPr lang="en-US" dirty="0"/>
              <a:t>Interval </a:t>
            </a:r>
            <a:r>
              <a:rPr lang="en-US" dirty="0" smtClean="0"/>
              <a:t>Constraint Propagation (ICP): exploration of boxes.</a:t>
            </a:r>
          </a:p>
          <a:p>
            <a:pPr lvl="1"/>
            <a:r>
              <a:rPr lang="en-US" dirty="0" smtClean="0"/>
              <a:t>Bit-blasting: </a:t>
            </a:r>
            <a:r>
              <a:rPr lang="en-US" dirty="0"/>
              <a:t>suffers with high number of variables or high degree of </a:t>
            </a:r>
            <a:r>
              <a:rPr lang="en-US" dirty="0" smtClean="0"/>
              <a:t>polynomials.</a:t>
            </a:r>
          </a:p>
          <a:p>
            <a:pPr lvl="1"/>
            <a:r>
              <a:rPr lang="en-US" dirty="0" smtClean="0"/>
              <a:t>Linearization: </a:t>
            </a:r>
            <a:r>
              <a:rPr lang="en-US" dirty="0"/>
              <a:t>suffers with high degree of </a:t>
            </a:r>
            <a:r>
              <a:rPr lang="en-US" dirty="0" smtClean="0"/>
              <a:t>polynomials.</a:t>
            </a:r>
          </a:p>
          <a:p>
            <a:pPr lvl="1"/>
            <a:r>
              <a:rPr lang="en-US" dirty="0"/>
              <a:t>Virtual </a:t>
            </a:r>
            <a:r>
              <a:rPr lang="en-US" dirty="0" smtClean="0"/>
              <a:t>substitution: </a:t>
            </a:r>
            <a:r>
              <a:rPr lang="en-US" dirty="0"/>
              <a:t>degree &lt;= </a:t>
            </a:r>
            <a:r>
              <a:rPr lang="en-US" dirty="0" smtClean="0"/>
              <a:t>5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160059" y="5499847"/>
            <a:ext cx="510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ICP + Testing + heuristics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3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46"/>
            <a:ext cx="10515600" cy="1053305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Research Purpose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Efficiency Improvement</a:t>
            </a:r>
            <a:r>
              <a:rPr lang="en-US" dirty="0" smtClean="0"/>
              <a:t>: Heuristics.</a:t>
            </a:r>
          </a:p>
          <a:p>
            <a:pPr lvl="1"/>
            <a:r>
              <a:rPr lang="en-US" b="1" dirty="0" smtClean="0"/>
              <a:t>Equality Handling</a:t>
            </a:r>
            <a:r>
              <a:rPr lang="en-US" dirty="0" smtClean="0"/>
              <a:t>: The Intermediate Value Theorem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 smtClean="0"/>
              <a:t>Outcome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Proposed 2 heuristics.</a:t>
            </a:r>
          </a:p>
          <a:p>
            <a:pPr lvl="2"/>
            <a:r>
              <a:rPr lang="en-US" dirty="0" smtClean="0"/>
              <a:t>Experiments on SMT-LIB Benchmarks: </a:t>
            </a:r>
            <a:r>
              <a:rPr lang="en-US" b="1" dirty="0" err="1" smtClean="0"/>
              <a:t>raSAT</a:t>
            </a:r>
            <a:r>
              <a:rPr lang="en-US" b="1" dirty="0" smtClean="0"/>
              <a:t> </a:t>
            </a:r>
            <a:r>
              <a:rPr lang="en-US" dirty="0" smtClean="0"/>
              <a:t>is able to solve large constraints which are difficult for other tools.</a:t>
            </a:r>
          </a:p>
          <a:p>
            <a:pPr lvl="1"/>
            <a:r>
              <a:rPr lang="en-US" dirty="0" smtClean="0"/>
              <a:t>Implemented equality handling.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0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Polynomial Constraint?</a:t>
            </a:r>
          </a:p>
          <a:p>
            <a:r>
              <a:rPr lang="en-US" dirty="0" smtClean="0"/>
              <a:t>Approximation schemes.</a:t>
            </a:r>
          </a:p>
          <a:p>
            <a:pPr lvl="1"/>
            <a:r>
              <a:rPr lang="en-US" dirty="0" smtClean="0"/>
              <a:t>Interval Arithmetic.</a:t>
            </a:r>
          </a:p>
          <a:p>
            <a:pPr lvl="1"/>
            <a:r>
              <a:rPr lang="en-US" dirty="0" smtClean="0"/>
              <a:t>Testing.</a:t>
            </a:r>
          </a:p>
          <a:p>
            <a:r>
              <a:rPr lang="en-US" dirty="0"/>
              <a:t>Framework Design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Heuristics for efficiency</a:t>
            </a:r>
          </a:p>
          <a:p>
            <a:r>
              <a:rPr lang="en-US" dirty="0" smtClean="0"/>
              <a:t>Experiments: evaluate heuristics and compare with other tools: </a:t>
            </a:r>
            <a:r>
              <a:rPr lang="en-US" dirty="0" smtClean="0"/>
              <a:t>iSAT3, </a:t>
            </a:r>
            <a:r>
              <a:rPr lang="en-US" dirty="0" smtClean="0"/>
              <a:t>Z3</a:t>
            </a:r>
          </a:p>
          <a:p>
            <a:r>
              <a:rPr lang="en-US" dirty="0" smtClean="0"/>
              <a:t>Extensions: Constraints over Integers and Equations Handling.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7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Polynomial Constraint</a:t>
            </a:r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1010"/>
                <a:ext cx="10515600" cy="4246563"/>
              </a:xfrm>
            </p:spPr>
            <p:txBody>
              <a:bodyPr/>
              <a:lstStyle/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altLang="ja-JP" dirty="0" smtClean="0">
                    <a:ea typeface="ＭＳ Ｐゴシック" charset="-128"/>
                  </a:rPr>
                  <a:t>Q: Find the real values of x, y such that: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ja-JP" dirty="0" smtClean="0">
                    <a:ea typeface="ＭＳ Ｐゴシック" charset="-128"/>
                  </a:rPr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𝑥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ＭＳ Ｐゴシック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>
                    <a:ea typeface="ＭＳ Ｐゴシック" charset="-128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𝑦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ＭＳ Ｐゴシック" charset="-128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ＭＳ Ｐゴシック" charset="-128"/>
                      </a:rPr>
                      <m:t>&lt;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charset="-128"/>
                      </a:rPr>
                      <m:t>4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charset="-128"/>
                      </a:rPr>
                      <m:t> </m:t>
                    </m:r>
                  </m:oMath>
                </a14:m>
                <a:r>
                  <a:rPr lang="en-US" altLang="ja-JP" dirty="0" smtClean="0">
                    <a:ea typeface="ＭＳ Ｐゴシック" charset="-128"/>
                  </a:rPr>
                  <a:t>a</a:t>
                </a:r>
                <a:r>
                  <a:rPr lang="en-US" altLang="ja-JP" dirty="0" smtClean="0">
                    <a:ea typeface="ＭＳ Ｐゴシック" charset="-128"/>
                  </a:rPr>
                  <a:t>nd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charset="-128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1010"/>
                <a:ext cx="10515600" cy="4246563"/>
              </a:xfrm>
              <a:blipFill rotWithShape="0">
                <a:blip r:embed="rId2"/>
                <a:stretch>
                  <a:fillRect l="-1217" t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67" y="1143794"/>
            <a:ext cx="5706458" cy="57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6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Interval Arithmetic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186237" y="3077254"/>
            <a:ext cx="4095750" cy="2438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Interval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 bwMode="auto">
              <a:xfrm>
                <a:off x="233362" y="3587069"/>
                <a:ext cx="2514600" cy="1377587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</m:oMath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𝑥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−2, 4</m:t>
                        </m:r>
                      </m:e>
                    </m:d>
                  </m:oMath>
                </a14:m>
                <a:endParaRPr lang="en-US" altLang="ja-JP" sz="2800" i="1" dirty="0" smtClean="0"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−1, 5</m:t>
                        </m:r>
                      </m:e>
                    </m:d>
                  </m:oMath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62" y="3587069"/>
                <a:ext cx="2514600" cy="1377587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 bwMode="auto">
              <a:xfrm>
                <a:off x="9466729" y="3807992"/>
                <a:ext cx="2728901" cy="976924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effectLst/>
                          <a:latin typeface="Cambria Math" panose="02040503050406030204" pitchFamily="18" charset="0"/>
                          <a:ea typeface="ＭＳ Ｐゴシック" charset="-128"/>
                        </a:rPr>
                        <m:t>𝑥</m:t>
                      </m:r>
                      <m:r>
                        <a:rPr lang="en-US" altLang="ja-JP" sz="2800" b="0" i="1" smtClean="0">
                          <a:effectLst/>
                          <a:latin typeface="Cambria Math" panose="02040503050406030204" pitchFamily="18" charset="0"/>
                          <a:ea typeface="ＭＳ Ｐゴシック" charset="-128"/>
                        </a:rPr>
                        <m:t>𝑦</m:t>
                      </m:r>
                      <m:r>
                        <a:rPr lang="en-US" altLang="ja-JP" sz="2800" i="1">
                          <a:effectLst/>
                          <a:latin typeface="Cambria Math" panose="02040503050406030204" pitchFamily="18" charset="0"/>
                          <a:ea typeface="ＭＳ Ｐゴシック" charset="-128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altLang="ja-JP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66729" y="3807992"/>
                <a:ext cx="2728901" cy="97692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 bwMode="auto">
          <a:xfrm>
            <a:off x="2761409" y="4101976"/>
            <a:ext cx="1438275" cy="464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8324851" y="4101975"/>
            <a:ext cx="1141878" cy="4063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1500" y="2491959"/>
            <a:ext cx="5654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</a:rPr>
              <a:t>(over)-estimate </a:t>
            </a:r>
            <a:r>
              <a:rPr lang="en-US" sz="2800" dirty="0">
                <a:latin typeface="Times New Roman" pitchFamily="18" charset="0"/>
              </a:rPr>
              <a:t>ranges of </a:t>
            </a:r>
            <a:r>
              <a:rPr lang="en-US" sz="2800" dirty="0" smtClean="0">
                <a:latin typeface="Times New Roman" pitchFamily="18" charset="0"/>
              </a:rPr>
              <a:t>polynomials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4534"/>
            <a:ext cx="10515600" cy="1053305"/>
          </a:xfrm>
        </p:spPr>
        <p:txBody>
          <a:bodyPr/>
          <a:lstStyle/>
          <a:p>
            <a:r>
              <a:rPr lang="en-US" dirty="0"/>
              <a:t>Approximation schemes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Interval Arithmetic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35" y="4193554"/>
            <a:ext cx="6274956" cy="552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59" y="2779715"/>
            <a:ext cx="5831916" cy="5523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73" y="5607393"/>
            <a:ext cx="6057143" cy="55238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66204" y="3046321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6511" y="308406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840" y="3086651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25586" y="2441731"/>
                <a:ext cx="20354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[−5, −1]</m:t>
                    </m:r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86" y="2441731"/>
                <a:ext cx="2035429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5988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7595582" y="2722101"/>
            <a:ext cx="4405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0: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Unsatisfiable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UNSAT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6606" y="45072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82723" y="451733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56187" y="449603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25449" y="3931944"/>
                <a:ext cx="15000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[1, 5]</m:t>
                    </m:r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449" y="3931944"/>
                <a:ext cx="1500026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8537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747191" y="5598807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0: Unknown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96313" y="588306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98627" y="5894726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29853" y="585284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65432" y="5266240"/>
                <a:ext cx="20402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[−2, 0.5]</m:t>
                    </m:r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432" y="5266240"/>
                <a:ext cx="2040239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5970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653447" y="4281413"/>
            <a:ext cx="3934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0: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Satisfiable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0066" y="1881416"/>
            <a:ext cx="3206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decide f &gt; 0?</a:t>
            </a:r>
          </a:p>
        </p:txBody>
      </p:sp>
    </p:spTree>
    <p:extLst>
      <p:ext uri="{BB962C8B-B14F-4D97-AF65-F5344CB8AC3E}">
        <p14:creationId xmlns:p14="http://schemas.microsoft.com/office/powerpoint/2010/main" val="152247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schemes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4229100" y="2391342"/>
            <a:ext cx="4095750" cy="2438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 bwMode="auto">
              <a:xfrm>
                <a:off x="190500" y="2804831"/>
                <a:ext cx="2514600" cy="1377587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rPr>
                  <a:t> &gt; 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𝑥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−2, 4</m:t>
                        </m:r>
                      </m:e>
                    </m:d>
                  </m:oMath>
                </a14:m>
                <a:endParaRPr lang="en-US" altLang="ja-JP" sz="2800" i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−1, 5</m:t>
                        </m:r>
                      </m:e>
                    </m:d>
                  </m:oMath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" y="2804831"/>
                <a:ext cx="2514600" cy="1377587"/>
              </a:xfrm>
              <a:prstGeom prst="roundRect">
                <a:avLst/>
              </a:prstGeom>
              <a:blipFill rotWithShape="0">
                <a:blip r:embed="rId2"/>
                <a:stretch>
                  <a:fillRect t="-438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 bwMode="auto">
              <a:xfrm>
                <a:off x="9291918" y="3040269"/>
                <a:ext cx="2900082" cy="976924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rPr>
                  <a:t> &gt; </a:t>
                </a:r>
                <a:r>
                  <a:rPr lang="en-US" sz="2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rPr>
                  <a:t>1 is </a:t>
                </a:r>
                <a:r>
                  <a:rPr lang="en-US" altLang="ja-JP" sz="2800" dirty="0" smtClean="0">
                    <a:effectLst/>
                    <a:ea typeface="ＭＳ Ｐゴシック" charset="-128"/>
                  </a:rPr>
                  <a:t>SAT with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800" i="1" smtClean="0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𝑥</m:t>
                    </m:r>
                    <m:r>
                      <a:rPr lang="en-US" altLang="ja-JP" sz="2800" b="0" i="1" smtClean="0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=1</m:t>
                    </m:r>
                  </m:oMath>
                </a14:m>
                <a:r>
                  <a:rPr lang="en-US" altLang="ja-JP" sz="2800" b="0" i="0" dirty="0" smtClean="0">
                    <a:effectLst/>
                    <a:latin typeface="Times New Roman" pitchFamily="18" charset="0"/>
                    <a:ea typeface="ＭＳ Ｐゴシック" charset="-128"/>
                  </a:rPr>
                  <a:t>.2</a:t>
                </a:r>
                <a:r>
                  <a:rPr lang="en-US" altLang="ja-JP" sz="2800" dirty="0">
                    <a:latin typeface="Times New Roman" pitchFamily="18" charset="0"/>
                    <a:ea typeface="ＭＳ Ｐゴシック" charset="-128"/>
                  </a:rPr>
                  <a:t>,</a:t>
                </a:r>
                <a:r>
                  <a:rPr lang="en-US" altLang="ja-JP" sz="2800" dirty="0" smtClean="0">
                    <a:latin typeface="Times New Roman" pitchFamily="18" charset="0"/>
                    <a:ea typeface="ＭＳ Ｐゴシック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91918" y="3040269"/>
                <a:ext cx="2900082" cy="976924"/>
              </a:xfrm>
              <a:prstGeom prst="roundRect">
                <a:avLst/>
              </a:prstGeom>
              <a:blipFill rotWithShape="0">
                <a:blip r:embed="rId3"/>
                <a:stretch>
                  <a:fillRect t="-5556" r="-5230" b="-1481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 bwMode="auto">
          <a:xfrm>
            <a:off x="2747962" y="3319738"/>
            <a:ext cx="1438275" cy="464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8324851" y="3319737"/>
            <a:ext cx="967067" cy="4063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0172" y="5028081"/>
            <a:ext cx="675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generate 2 values for each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73542" y="5665321"/>
                <a:ext cx="72524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e.g.</a:t>
                </a:r>
                <a:r>
                  <a:rPr lang="en-US" altLang="ja-JP" sz="2800" dirty="0" smtClean="0">
                    <a:ea typeface="ＭＳ Ｐゴシック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  <a:ea typeface="ＭＳ Ｐゴシック" charset="-128"/>
                      </a:rPr>
                      <m:t>𝑥</m:t>
                    </m:r>
                    <m:r>
                      <a:rPr lang="en-US" altLang="ja-JP" sz="2800" i="1" smtClean="0">
                        <a:latin typeface="Cambria Math" panose="02040503050406030204" pitchFamily="18" charset="0"/>
                        <a:ea typeface="ＭＳ Ｐゴシック" charset="-128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−2, 4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x = 1.2 and x = -1.6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542" y="5665321"/>
                <a:ext cx="725249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765" t="-12791" r="-504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261588" y="1830384"/>
            <a:ext cx="7345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find values for variables that satisfy the constraint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2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9.75"/>
  <p:tag name="ORIGINALWIDTH" val="1583.25"/>
  <p:tag name="LATEXADDIN" val="\documentclass{article}&#10;\usepackage{amsmath}&#10;\usepackage{enumitem}&#10;\pagestyle{empty}&#10;\begin{document}&#10;&#10;\begin{itemize}&#10;\item[] $f = x^3 - 2xy$, &#10;\item[] $x = [0,2]$: $1 + \epsilon_1$,&#10;\item[] $y=[1,3]$: $2+\epsilon_2$, &#10;\item[] $f$: $-3 - \epsilon_1 - 2\epsilon_2 + 3\epsilon_+ + 3\epsilon_{\pm}$&#10;\end{itemize}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744</Words>
  <Application>Microsoft Office PowerPoint</Application>
  <PresentationFormat>Widescreen</PresentationFormat>
  <Paragraphs>264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Equality handling and efficiency improvement of SMT for non-linear constraints over reals</vt:lpstr>
      <vt:lpstr>Summary</vt:lpstr>
      <vt:lpstr>Summary</vt:lpstr>
      <vt:lpstr>Summary</vt:lpstr>
      <vt:lpstr>Summary</vt:lpstr>
      <vt:lpstr>What is a Polynomial Constraint?</vt:lpstr>
      <vt:lpstr>Approximation schemes</vt:lpstr>
      <vt:lpstr>Approximation schemes</vt:lpstr>
      <vt:lpstr>Approximation schemes</vt:lpstr>
      <vt:lpstr>Framework Design</vt:lpstr>
      <vt:lpstr>Heuristics for Efficiency</vt:lpstr>
      <vt:lpstr>Heuristics for Efficiency</vt:lpstr>
      <vt:lpstr>Experiments</vt:lpstr>
      <vt:lpstr>Experiments</vt:lpstr>
      <vt:lpstr>Experiments</vt:lpstr>
      <vt:lpstr>Experiments</vt:lpstr>
      <vt:lpstr>Extensions</vt:lpstr>
      <vt:lpstr>Extensions</vt:lpstr>
      <vt:lpstr>Extensions</vt:lpstr>
      <vt:lpstr>Extensions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type system for finding upper resource bounds of multi-threaded programs with nested transactions</dc:title>
  <dc:creator>Vu Tung</dc:creator>
  <cp:lastModifiedBy>Vu Tung</cp:lastModifiedBy>
  <cp:revision>298</cp:revision>
  <cp:lastPrinted>2015-01-30T07:18:34Z</cp:lastPrinted>
  <dcterms:created xsi:type="dcterms:W3CDTF">2015-01-22T03:31:22Z</dcterms:created>
  <dcterms:modified xsi:type="dcterms:W3CDTF">2015-02-16T04:01:46Z</dcterms:modified>
</cp:coreProperties>
</file>