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56"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8CCCF-486E-98ED-C1BF-6EC0D39108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41ACB1-4EE7-B02F-AC28-A072882137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01C078-F2D9-7987-8FAB-FDBF4A3F731C}"/>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5" name="Footer Placeholder 4">
            <a:extLst>
              <a:ext uri="{FF2B5EF4-FFF2-40B4-BE49-F238E27FC236}">
                <a16:creationId xmlns:a16="http://schemas.microsoft.com/office/drawing/2014/main" id="{6C1D2DA9-0DC5-5CD3-B2DE-144D657C8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0D3FE-0257-12DC-1D7E-594BCAD2CCEC}"/>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97081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30C0-CA3B-14CC-ED2B-E5C26BC6BD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4D5334-B067-45CA-B46B-DA834DB4E1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6C667-34BF-D42C-63F4-C5376A74E521}"/>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5" name="Footer Placeholder 4">
            <a:extLst>
              <a:ext uri="{FF2B5EF4-FFF2-40B4-BE49-F238E27FC236}">
                <a16:creationId xmlns:a16="http://schemas.microsoft.com/office/drawing/2014/main" id="{4B24FDE5-96C0-89DA-56C1-147A19FBE4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E38D3-0A4C-3733-49F3-C44E0F1CB9C0}"/>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488310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8D5FEF-8919-84B1-8F55-BF3404D20D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41DD94-A510-78D4-E4EA-08FE667E8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D5666-19D3-1CAE-63E9-7D4C25883552}"/>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5" name="Footer Placeholder 4">
            <a:extLst>
              <a:ext uri="{FF2B5EF4-FFF2-40B4-BE49-F238E27FC236}">
                <a16:creationId xmlns:a16="http://schemas.microsoft.com/office/drawing/2014/main" id="{1D605A7F-77CC-5B1D-97A0-883121A76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F378D-0568-14C6-DFC3-F506E17E9DB1}"/>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239487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BE62-D0D5-067A-8256-D4CD9B9771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45F8A6-AD05-A5C6-FE89-D62581A2A0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B185C-6B92-F006-2D0D-AC814DA9386F}"/>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5" name="Footer Placeholder 4">
            <a:extLst>
              <a:ext uri="{FF2B5EF4-FFF2-40B4-BE49-F238E27FC236}">
                <a16:creationId xmlns:a16="http://schemas.microsoft.com/office/drawing/2014/main" id="{BD922A8F-001E-23D6-8CCF-78E21E997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24D7B-5449-79C4-16AC-041A641B7FD0}"/>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103948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7173-73BF-8A96-8D9D-6E94EBB23D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AA5C12-C98B-E5E4-319E-82D85902E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07C43-445C-69CA-12D9-8F1734090D97}"/>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5" name="Footer Placeholder 4">
            <a:extLst>
              <a:ext uri="{FF2B5EF4-FFF2-40B4-BE49-F238E27FC236}">
                <a16:creationId xmlns:a16="http://schemas.microsoft.com/office/drawing/2014/main" id="{7940399C-1B7D-4769-79FF-1D2C6EE6E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27BC6-F37B-D23E-3224-14A88D462F7F}"/>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202118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7295-7516-A7E7-9210-965BF308AC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04D0C-291C-B85C-AC4B-F02968C91E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F47B8B-E063-E093-C255-D20DAB7C71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66EF11-704A-A562-3587-967BF8DEAFEE}"/>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6" name="Footer Placeholder 5">
            <a:extLst>
              <a:ext uri="{FF2B5EF4-FFF2-40B4-BE49-F238E27FC236}">
                <a16:creationId xmlns:a16="http://schemas.microsoft.com/office/drawing/2014/main" id="{7B52B669-DA17-360D-1E5E-310F5F63A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5D256-246D-DE22-9C68-29999D2906F0}"/>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116129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ED12-8D33-AC32-6808-48A40AE678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59D83-2931-891F-ECC9-E4ED34115F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7A02E6-FCC6-912F-A74A-1468D3FE30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1F3642-26A9-8294-E935-144F1A743C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6E5BD-880F-C324-DE54-6030C84B4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FDD89A-8069-409C-1232-54BE5260F856}"/>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8" name="Footer Placeholder 7">
            <a:extLst>
              <a:ext uri="{FF2B5EF4-FFF2-40B4-BE49-F238E27FC236}">
                <a16:creationId xmlns:a16="http://schemas.microsoft.com/office/drawing/2014/main" id="{E95ED9FD-291F-9AEF-3515-78C9B30DF0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66C0D7-3DC3-93ED-6DF9-9EA426A60B66}"/>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261383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414F-8E5C-6A18-7349-4C120E22C0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ECADF0-7C9A-DDE6-1E37-B387319CDBC6}"/>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4" name="Footer Placeholder 3">
            <a:extLst>
              <a:ext uri="{FF2B5EF4-FFF2-40B4-BE49-F238E27FC236}">
                <a16:creationId xmlns:a16="http://schemas.microsoft.com/office/drawing/2014/main" id="{455CF94D-0F9D-FC6E-B510-7D361671E4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2ED8DF-6DA9-022C-A4A7-A56CECA4BEA6}"/>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412876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062B1-B884-576A-2259-BEE329CC1156}"/>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3" name="Footer Placeholder 2">
            <a:extLst>
              <a:ext uri="{FF2B5EF4-FFF2-40B4-BE49-F238E27FC236}">
                <a16:creationId xmlns:a16="http://schemas.microsoft.com/office/drawing/2014/main" id="{ABB6A42D-2627-65EC-18C5-163BDB3DD3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EEAF13-415B-D46C-B735-B81A0D631C49}"/>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2431844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5CC6-92DC-CF29-67EA-C38FA9BF1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06C1FE-6305-3D62-DE62-BEFB4AFBC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73C5A0-4A3C-6C4B-24F5-3C370FE12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11741-D84E-730F-174D-D8C31110AB1E}"/>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6" name="Footer Placeholder 5">
            <a:extLst>
              <a:ext uri="{FF2B5EF4-FFF2-40B4-BE49-F238E27FC236}">
                <a16:creationId xmlns:a16="http://schemas.microsoft.com/office/drawing/2014/main" id="{B65BCE66-E626-F88B-0560-B50B3705FB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5C124-4A8B-3969-C841-1BB16BD0CCCD}"/>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248738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2952-DA5E-4A28-3DF4-077FDD541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963FD8-97A2-FA23-4C52-9D106CB0D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B4C66-1B7E-5ACE-BD24-DCF39BD52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41C370-51DC-A5E6-0CC6-91EDCAA28645}"/>
              </a:ext>
            </a:extLst>
          </p:cNvPr>
          <p:cNvSpPr>
            <a:spLocks noGrp="1"/>
          </p:cNvSpPr>
          <p:nvPr>
            <p:ph type="dt" sz="half" idx="10"/>
          </p:nvPr>
        </p:nvSpPr>
        <p:spPr/>
        <p:txBody>
          <a:bodyPr/>
          <a:lstStyle/>
          <a:p>
            <a:fld id="{15A82C89-5C11-44CA-8D48-52EB36C255BB}" type="datetimeFigureOut">
              <a:rPr lang="en-US" smtClean="0"/>
              <a:t>10/6/2022</a:t>
            </a:fld>
            <a:endParaRPr lang="en-US"/>
          </a:p>
        </p:txBody>
      </p:sp>
      <p:sp>
        <p:nvSpPr>
          <p:cNvPr id="6" name="Footer Placeholder 5">
            <a:extLst>
              <a:ext uri="{FF2B5EF4-FFF2-40B4-BE49-F238E27FC236}">
                <a16:creationId xmlns:a16="http://schemas.microsoft.com/office/drawing/2014/main" id="{4E47A823-212B-7918-4128-060E7AC1C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34158-98B1-679A-D5A7-37429976C976}"/>
              </a:ext>
            </a:extLst>
          </p:cNvPr>
          <p:cNvSpPr>
            <a:spLocks noGrp="1"/>
          </p:cNvSpPr>
          <p:nvPr>
            <p:ph type="sldNum" sz="quarter" idx="12"/>
          </p:nvPr>
        </p:nvSpPr>
        <p:spPr/>
        <p:txBody>
          <a:bodyPr/>
          <a:lstStyle/>
          <a:p>
            <a:fld id="{2FA686C1-8599-48AF-88BE-B1958406EE9C}" type="slidenum">
              <a:rPr lang="en-US" smtClean="0"/>
              <a:t>‹#›</a:t>
            </a:fld>
            <a:endParaRPr lang="en-US"/>
          </a:p>
        </p:txBody>
      </p:sp>
    </p:spTree>
    <p:extLst>
      <p:ext uri="{BB962C8B-B14F-4D97-AF65-F5344CB8AC3E}">
        <p14:creationId xmlns:p14="http://schemas.microsoft.com/office/powerpoint/2010/main" val="184161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C51616-93B9-E270-5174-D4F3C0B3B9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7B367B-812E-F72A-A767-6DBED1E32E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0EDE1-E328-3C6D-71BB-C3365D89A7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82C89-5C11-44CA-8D48-52EB36C255BB}" type="datetimeFigureOut">
              <a:rPr lang="en-US" smtClean="0"/>
              <a:t>10/6/2022</a:t>
            </a:fld>
            <a:endParaRPr lang="en-US"/>
          </a:p>
        </p:txBody>
      </p:sp>
      <p:sp>
        <p:nvSpPr>
          <p:cNvPr id="5" name="Footer Placeholder 4">
            <a:extLst>
              <a:ext uri="{FF2B5EF4-FFF2-40B4-BE49-F238E27FC236}">
                <a16:creationId xmlns:a16="http://schemas.microsoft.com/office/drawing/2014/main" id="{03F22215-7235-FBA4-D502-1477E58E22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53E2D-5FC0-B704-3A5B-542FC20F3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686C1-8599-48AF-88BE-B1958406EE9C}" type="slidenum">
              <a:rPr lang="en-US" smtClean="0"/>
              <a:t>‹#›</a:t>
            </a:fld>
            <a:endParaRPr lang="en-US"/>
          </a:p>
        </p:txBody>
      </p:sp>
    </p:spTree>
    <p:extLst>
      <p:ext uri="{BB962C8B-B14F-4D97-AF65-F5344CB8AC3E}">
        <p14:creationId xmlns:p14="http://schemas.microsoft.com/office/powerpoint/2010/main" val="2888546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D98F2-786F-D82C-8060-AF9A9FC776CD}"/>
              </a:ext>
            </a:extLst>
          </p:cNvPr>
          <p:cNvSpPr>
            <a:spLocks noGrp="1"/>
          </p:cNvSpPr>
          <p:nvPr>
            <p:ph type="ctrTitle"/>
          </p:nvPr>
        </p:nvSpPr>
        <p:spPr>
          <a:xfrm>
            <a:off x="1" y="1071960"/>
            <a:ext cx="12191999" cy="995362"/>
          </a:xfrm>
        </p:spPr>
        <p:txBody>
          <a:bodyPr>
            <a:normAutofit/>
          </a:bodyPr>
          <a:lstStyle/>
          <a:p>
            <a:r>
              <a:rPr lang="en-US" sz="5400" b="1" dirty="0" err="1">
                <a:effectLst>
                  <a:outerShdw blurRad="38100" dist="38100" dir="2700000" algn="tl">
                    <a:srgbClr val="000000">
                      <a:alpha val="43137"/>
                    </a:srgbClr>
                  </a:outerShdw>
                </a:effectLst>
              </a:rPr>
              <a:t>Báo</a:t>
            </a:r>
            <a:r>
              <a:rPr lang="en-US" sz="5400" b="1" dirty="0">
                <a:effectLst>
                  <a:outerShdw blurRad="38100" dist="38100" dir="2700000" algn="tl">
                    <a:srgbClr val="000000">
                      <a:alpha val="43137"/>
                    </a:srgbClr>
                  </a:outerShdw>
                </a:effectLst>
              </a:rPr>
              <a:t> </a:t>
            </a:r>
            <a:r>
              <a:rPr lang="en-US" sz="5400" b="1" dirty="0" err="1">
                <a:effectLst>
                  <a:outerShdw blurRad="38100" dist="38100" dir="2700000" algn="tl">
                    <a:srgbClr val="000000">
                      <a:alpha val="43137"/>
                    </a:srgbClr>
                  </a:outerShdw>
                </a:effectLst>
              </a:rPr>
              <a:t>cáo</a:t>
            </a:r>
            <a:r>
              <a:rPr lang="en-US" sz="5400" b="1" dirty="0">
                <a:effectLst>
                  <a:outerShdw blurRad="38100" dist="38100" dir="2700000" algn="tl">
                    <a:srgbClr val="000000">
                      <a:alpha val="43137"/>
                    </a:srgbClr>
                  </a:outerShdw>
                </a:effectLst>
              </a:rPr>
              <a:t> </a:t>
            </a:r>
            <a:r>
              <a:rPr lang="en-US" sz="5400" b="1" dirty="0" err="1">
                <a:effectLst>
                  <a:outerShdw blurRad="38100" dist="38100" dir="2700000" algn="tl">
                    <a:srgbClr val="000000">
                      <a:alpha val="43137"/>
                    </a:srgbClr>
                  </a:outerShdw>
                </a:effectLst>
              </a:rPr>
              <a:t>thí</a:t>
            </a:r>
            <a:r>
              <a:rPr lang="en-US" sz="5400" b="1" dirty="0">
                <a:effectLst>
                  <a:outerShdw blurRad="38100" dist="38100" dir="2700000" algn="tl">
                    <a:srgbClr val="000000">
                      <a:alpha val="43137"/>
                    </a:srgbClr>
                  </a:outerShdw>
                </a:effectLst>
              </a:rPr>
              <a:t> </a:t>
            </a:r>
            <a:r>
              <a:rPr lang="en-US" sz="5400" b="1" dirty="0" err="1">
                <a:effectLst>
                  <a:outerShdw blurRad="38100" dist="38100" dir="2700000" algn="tl">
                    <a:srgbClr val="000000">
                      <a:alpha val="43137"/>
                    </a:srgbClr>
                  </a:outerShdw>
                </a:effectLst>
              </a:rPr>
              <a:t>nghiệm</a:t>
            </a:r>
            <a:endParaRPr lang="en-US" sz="54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A2C1757-6023-124B-E945-45E3343EAABB}"/>
              </a:ext>
            </a:extLst>
          </p:cNvPr>
          <p:cNvSpPr>
            <a:spLocks noGrp="1"/>
          </p:cNvSpPr>
          <p:nvPr>
            <p:ph type="subTitle" idx="1"/>
          </p:nvPr>
        </p:nvSpPr>
        <p:spPr>
          <a:xfrm>
            <a:off x="1524000" y="2192338"/>
            <a:ext cx="9144000" cy="1236662"/>
          </a:xfrm>
        </p:spPr>
        <p:txBody>
          <a:bodyPr>
            <a:noAutofit/>
          </a:bodyPr>
          <a:lstStyle/>
          <a:p>
            <a:r>
              <a:rPr lang="en-US" sz="3600" dirty="0" err="1"/>
              <a:t>Bài</a:t>
            </a:r>
            <a:r>
              <a:rPr lang="en-US" sz="3600" dirty="0"/>
              <a:t> 3: </a:t>
            </a:r>
            <a:r>
              <a:rPr lang="en-US" sz="3600" dirty="0" err="1"/>
              <a:t>Đo</a:t>
            </a:r>
            <a:r>
              <a:rPr lang="en-US" sz="3600" dirty="0"/>
              <a:t> </a:t>
            </a:r>
            <a:r>
              <a:rPr lang="en-US" sz="3600" dirty="0" err="1"/>
              <a:t>chiết</a:t>
            </a:r>
            <a:r>
              <a:rPr lang="en-US" sz="3600" dirty="0"/>
              <a:t> </a:t>
            </a:r>
            <a:r>
              <a:rPr lang="en-US" sz="3600" dirty="0" err="1"/>
              <a:t>suất</a:t>
            </a:r>
            <a:r>
              <a:rPr lang="en-US" sz="3600" dirty="0"/>
              <a:t> </a:t>
            </a:r>
            <a:r>
              <a:rPr lang="en-US" sz="3600" dirty="0" err="1"/>
              <a:t>của</a:t>
            </a:r>
            <a:r>
              <a:rPr lang="en-US" sz="3600" dirty="0"/>
              <a:t> </a:t>
            </a:r>
            <a:r>
              <a:rPr lang="en-US" sz="3600" dirty="0" err="1"/>
              <a:t>bản</a:t>
            </a:r>
            <a:r>
              <a:rPr lang="en-US" sz="3600" dirty="0"/>
              <a:t> </a:t>
            </a:r>
            <a:r>
              <a:rPr lang="en-US" sz="3600" dirty="0" err="1"/>
              <a:t>thuỷ</a:t>
            </a:r>
            <a:r>
              <a:rPr lang="en-US" sz="3600" dirty="0"/>
              <a:t> </a:t>
            </a:r>
            <a:r>
              <a:rPr lang="en-US" sz="3600" dirty="0" err="1"/>
              <a:t>tinh</a:t>
            </a:r>
            <a:r>
              <a:rPr lang="en-US" sz="3600" dirty="0"/>
              <a:t> </a:t>
            </a:r>
            <a:r>
              <a:rPr lang="en-US" sz="3600" dirty="0" err="1"/>
              <a:t>bằng</a:t>
            </a:r>
            <a:r>
              <a:rPr lang="en-US" sz="3600" dirty="0"/>
              <a:t> </a:t>
            </a:r>
            <a:r>
              <a:rPr lang="en-US" sz="3600" dirty="0" err="1"/>
              <a:t>kính</a:t>
            </a:r>
            <a:r>
              <a:rPr lang="en-US" sz="3600" dirty="0"/>
              <a:t> </a:t>
            </a:r>
            <a:r>
              <a:rPr lang="en-US" sz="3600" dirty="0" err="1"/>
              <a:t>hiển</a:t>
            </a:r>
            <a:r>
              <a:rPr lang="en-US" sz="3600" dirty="0"/>
              <a:t> vi.</a:t>
            </a:r>
          </a:p>
        </p:txBody>
      </p:sp>
      <p:sp>
        <p:nvSpPr>
          <p:cNvPr id="4" name="TextBox 3">
            <a:extLst>
              <a:ext uri="{FF2B5EF4-FFF2-40B4-BE49-F238E27FC236}">
                <a16:creationId xmlns:a16="http://schemas.microsoft.com/office/drawing/2014/main" id="{3DEED346-7647-44F7-DB6D-317F8453275C}"/>
              </a:ext>
            </a:extLst>
          </p:cNvPr>
          <p:cNvSpPr txBox="1"/>
          <p:nvPr/>
        </p:nvSpPr>
        <p:spPr>
          <a:xfrm>
            <a:off x="6479458" y="3429000"/>
            <a:ext cx="5506065" cy="830997"/>
          </a:xfrm>
          <a:prstGeom prst="rect">
            <a:avLst/>
          </a:prstGeom>
          <a:noFill/>
        </p:spPr>
        <p:txBody>
          <a:bodyPr wrap="square" rtlCol="0">
            <a:spAutoFit/>
          </a:bodyPr>
          <a:lstStyle/>
          <a:p>
            <a:r>
              <a:rPr lang="en-US" sz="2400" dirty="0" err="1"/>
              <a:t>Lớp</a:t>
            </a:r>
            <a:r>
              <a:rPr lang="en-US" sz="2400" dirty="0"/>
              <a:t> </a:t>
            </a:r>
            <a:r>
              <a:rPr lang="en-US" sz="2400" dirty="0" err="1"/>
              <a:t>học</a:t>
            </a:r>
            <a:r>
              <a:rPr lang="en-US" sz="2400" dirty="0"/>
              <a:t> </a:t>
            </a:r>
            <a:r>
              <a:rPr lang="en-US" sz="2400" dirty="0" err="1"/>
              <a:t>phần</a:t>
            </a:r>
            <a:r>
              <a:rPr lang="en-US" sz="2400" dirty="0"/>
              <a:t>: TN </a:t>
            </a:r>
            <a:r>
              <a:rPr lang="en-US" sz="2400" dirty="0" err="1"/>
              <a:t>vật</a:t>
            </a:r>
            <a:r>
              <a:rPr lang="en-US" sz="2400" dirty="0"/>
              <a:t> </a:t>
            </a:r>
            <a:r>
              <a:rPr lang="en-US" sz="2400" dirty="0" err="1"/>
              <a:t>lí</a:t>
            </a:r>
            <a:r>
              <a:rPr lang="en-US" sz="2400" dirty="0"/>
              <a:t> (</a:t>
            </a:r>
            <a:r>
              <a:rPr lang="en-US" sz="2400" dirty="0" err="1"/>
              <a:t>Điện</a:t>
            </a:r>
            <a:r>
              <a:rPr lang="en-US" sz="2400" dirty="0"/>
              <a:t>-</a:t>
            </a:r>
            <a:r>
              <a:rPr lang="en-US" sz="2400" dirty="0" err="1"/>
              <a:t>Từ</a:t>
            </a:r>
            <a:r>
              <a:rPr lang="en-US" sz="2400" dirty="0"/>
              <a:t>-Quang)</a:t>
            </a:r>
          </a:p>
          <a:p>
            <a:r>
              <a:rPr lang="en-US" sz="2400" dirty="0" err="1"/>
              <a:t>Giảng</a:t>
            </a:r>
            <a:r>
              <a:rPr lang="en-US" sz="2400" dirty="0"/>
              <a:t> </a:t>
            </a:r>
            <a:r>
              <a:rPr lang="en-US" sz="2400" dirty="0" err="1"/>
              <a:t>viên</a:t>
            </a:r>
            <a:r>
              <a:rPr lang="en-US" sz="2400" dirty="0"/>
              <a:t> </a:t>
            </a:r>
            <a:r>
              <a:rPr lang="en-US" sz="2400" dirty="0" err="1"/>
              <a:t>hướng</a:t>
            </a:r>
            <a:r>
              <a:rPr lang="en-US" sz="2400" dirty="0"/>
              <a:t> </a:t>
            </a:r>
            <a:r>
              <a:rPr lang="en-US" sz="2400" dirty="0" err="1"/>
              <a:t>dẫn</a:t>
            </a:r>
            <a:r>
              <a:rPr lang="en-US" sz="2400" dirty="0"/>
              <a:t>: Lê Vũ </a:t>
            </a:r>
            <a:r>
              <a:rPr lang="en-US" sz="2400" dirty="0" err="1"/>
              <a:t>Trường</a:t>
            </a:r>
            <a:r>
              <a:rPr lang="en-US" sz="2400" dirty="0"/>
              <a:t> </a:t>
            </a:r>
            <a:r>
              <a:rPr lang="en-US" sz="2400" dirty="0" err="1"/>
              <a:t>Sơn</a:t>
            </a:r>
            <a:endParaRPr lang="en-US" sz="2400" dirty="0"/>
          </a:p>
        </p:txBody>
      </p:sp>
      <p:sp>
        <p:nvSpPr>
          <p:cNvPr id="7" name="TextBox 6">
            <a:extLst>
              <a:ext uri="{FF2B5EF4-FFF2-40B4-BE49-F238E27FC236}">
                <a16:creationId xmlns:a16="http://schemas.microsoft.com/office/drawing/2014/main" id="{D7209782-C09F-3CB3-1390-E9ED87B7CA7A}"/>
              </a:ext>
            </a:extLst>
          </p:cNvPr>
          <p:cNvSpPr txBox="1"/>
          <p:nvPr/>
        </p:nvSpPr>
        <p:spPr>
          <a:xfrm>
            <a:off x="1571625" y="213275"/>
            <a:ext cx="9048749" cy="646331"/>
          </a:xfrm>
          <a:prstGeom prst="rect">
            <a:avLst/>
          </a:prstGeom>
          <a:noFill/>
        </p:spPr>
        <p:txBody>
          <a:bodyPr wrap="square" rtlCol="0">
            <a:spAutoFit/>
          </a:bodyPr>
          <a:lstStyle/>
          <a:p>
            <a:pPr algn="ctr"/>
            <a:r>
              <a:rPr lang="en-US" sz="3600" b="1" dirty="0">
                <a:effectLst>
                  <a:outerShdw blurRad="38100" dist="38100" dir="2700000" algn="tl">
                    <a:srgbClr val="000000">
                      <a:alpha val="43137"/>
                    </a:srgbClr>
                  </a:outerShdw>
                </a:effectLst>
              </a:rPr>
              <a:t>ĐẠI HỌC BÁCH KHOA – ĐẠI HỌC ĐÀ NẴNG</a:t>
            </a:r>
          </a:p>
        </p:txBody>
      </p:sp>
      <p:pic>
        <p:nvPicPr>
          <p:cNvPr id="8" name="Hình ảnh 2" descr="Ảnh có chứa văn bản, mẫu họa&#10;&#10;Mô tả được tự động tạo">
            <a:extLst>
              <a:ext uri="{FF2B5EF4-FFF2-40B4-BE49-F238E27FC236}">
                <a16:creationId xmlns:a16="http://schemas.microsoft.com/office/drawing/2014/main" id="{AD05A7A2-AAE1-B5F0-1F31-2C8B7C2E6A6E}"/>
              </a:ext>
            </a:extLst>
          </p:cNvPr>
          <p:cNvPicPr>
            <a:picLocks noChangeAspect="1"/>
          </p:cNvPicPr>
          <p:nvPr/>
        </p:nvPicPr>
        <p:blipFill>
          <a:blip r:embed="rId2"/>
          <a:stretch>
            <a:fillRect/>
          </a:stretch>
        </p:blipFill>
        <p:spPr>
          <a:xfrm>
            <a:off x="0" y="0"/>
            <a:ext cx="1087112" cy="1072883"/>
          </a:xfrm>
          <a:prstGeom prst="rect">
            <a:avLst/>
          </a:prstGeom>
        </p:spPr>
      </p:pic>
      <p:sp>
        <p:nvSpPr>
          <p:cNvPr id="9" name="TextBox 8">
            <a:extLst>
              <a:ext uri="{FF2B5EF4-FFF2-40B4-BE49-F238E27FC236}">
                <a16:creationId xmlns:a16="http://schemas.microsoft.com/office/drawing/2014/main" id="{DC4C020A-762A-8385-D650-EA2BF4DF1A49}"/>
              </a:ext>
            </a:extLst>
          </p:cNvPr>
          <p:cNvSpPr txBox="1"/>
          <p:nvPr/>
        </p:nvSpPr>
        <p:spPr>
          <a:xfrm>
            <a:off x="1524000" y="2959510"/>
            <a:ext cx="5114925" cy="4154984"/>
          </a:xfrm>
          <a:prstGeom prst="rect">
            <a:avLst/>
          </a:prstGeom>
          <a:noFill/>
        </p:spPr>
        <p:txBody>
          <a:bodyPr wrap="square" rtlCol="0">
            <a:spAutoFit/>
          </a:bodyPr>
          <a:lstStyle/>
          <a:p>
            <a:endParaRPr lang="en-US" sz="2400"/>
          </a:p>
          <a:p>
            <a:pPr algn="ctr"/>
            <a:r>
              <a:rPr lang="en-US" sz="2400"/>
              <a:t>Nhóm 2</a:t>
            </a:r>
          </a:p>
          <a:p>
            <a:r>
              <a:rPr lang="en-US" sz="2400"/>
              <a:t>Sinh </a:t>
            </a:r>
            <a:r>
              <a:rPr lang="en-US" sz="2400" dirty="0" err="1"/>
              <a:t>viên</a:t>
            </a:r>
            <a:r>
              <a:rPr lang="en-US" sz="2400" dirty="0"/>
              <a:t> </a:t>
            </a:r>
            <a:r>
              <a:rPr lang="en-US" sz="2400" dirty="0" err="1"/>
              <a:t>thực</a:t>
            </a:r>
            <a:r>
              <a:rPr lang="en-US" sz="2400" dirty="0"/>
              <a:t> </a:t>
            </a:r>
            <a:r>
              <a:rPr lang="en-US" sz="2400" dirty="0" err="1"/>
              <a:t>hiện</a:t>
            </a:r>
            <a:r>
              <a:rPr lang="en-US" sz="2400"/>
              <a:t>: 	</a:t>
            </a:r>
          </a:p>
          <a:p>
            <a:pPr marL="342900" indent="-342900">
              <a:buAutoNum type="arabicPeriod"/>
            </a:pPr>
            <a:r>
              <a:rPr lang="en-US" sz="2400"/>
              <a:t>Lê Minh Danh</a:t>
            </a:r>
          </a:p>
          <a:p>
            <a:pPr marL="342900" indent="-342900">
              <a:buAutoNum type="arabicPeriod"/>
            </a:pPr>
            <a:r>
              <a:rPr lang="en-US" sz="2400"/>
              <a:t>Nguyễn </a:t>
            </a:r>
            <a:r>
              <a:rPr lang="en-US" sz="2400" dirty="0"/>
              <a:t>Thanh </a:t>
            </a:r>
            <a:r>
              <a:rPr lang="en-US" sz="2400" dirty="0" err="1"/>
              <a:t>Phong</a:t>
            </a:r>
            <a:endParaRPr lang="en-US" sz="2400" dirty="0"/>
          </a:p>
          <a:p>
            <a:pPr marL="342900" indent="-342900">
              <a:buAutoNum type="arabicPeriod"/>
            </a:pPr>
            <a:r>
              <a:rPr lang="en-US" sz="2400" dirty="0"/>
              <a:t>Trần Anh Vũ</a:t>
            </a:r>
          </a:p>
          <a:p>
            <a:pPr marL="342900" indent="-342900">
              <a:buAutoNum type="arabicPeriod"/>
            </a:pPr>
            <a:r>
              <a:rPr lang="en-US" sz="2400" dirty="0" err="1"/>
              <a:t>Bùi</a:t>
            </a:r>
            <a:r>
              <a:rPr lang="en-US" sz="2400" dirty="0"/>
              <a:t> </a:t>
            </a:r>
            <a:r>
              <a:rPr lang="en-US" sz="2400" dirty="0" err="1"/>
              <a:t>Nhật</a:t>
            </a:r>
            <a:r>
              <a:rPr lang="en-US" sz="2400" dirty="0"/>
              <a:t> </a:t>
            </a:r>
            <a:r>
              <a:rPr lang="en-US" sz="2400" dirty="0" err="1"/>
              <a:t>Tân</a:t>
            </a:r>
            <a:endParaRPr lang="en-US" sz="2400" dirty="0"/>
          </a:p>
          <a:p>
            <a:pPr marL="342900" indent="-342900">
              <a:buAutoNum type="arabicPeriod"/>
            </a:pPr>
            <a:r>
              <a:rPr lang="en-US" sz="2400" dirty="0" err="1"/>
              <a:t>Phạm</a:t>
            </a:r>
            <a:r>
              <a:rPr lang="en-US" sz="2400" dirty="0"/>
              <a:t> </a:t>
            </a:r>
            <a:r>
              <a:rPr lang="en-US" sz="2400" dirty="0" err="1"/>
              <a:t>Tiến</a:t>
            </a:r>
            <a:r>
              <a:rPr lang="en-US" sz="2400" dirty="0"/>
              <a:t> </a:t>
            </a:r>
            <a:r>
              <a:rPr lang="en-US" sz="2400" dirty="0" err="1"/>
              <a:t>Sơn</a:t>
            </a:r>
            <a:endParaRPr lang="en-US" sz="2400" dirty="0"/>
          </a:p>
          <a:p>
            <a:pPr marL="342900" indent="-342900">
              <a:buAutoNum type="arabicPeriod"/>
            </a:pPr>
            <a:r>
              <a:rPr lang="en-US" sz="2400" dirty="0" err="1"/>
              <a:t>Nguyễn</a:t>
            </a:r>
            <a:r>
              <a:rPr lang="en-US" sz="2400" dirty="0"/>
              <a:t> </a:t>
            </a:r>
            <a:r>
              <a:rPr lang="en-US" sz="2400" dirty="0" err="1"/>
              <a:t>Thị</a:t>
            </a:r>
            <a:r>
              <a:rPr lang="en-US" sz="2400" dirty="0"/>
              <a:t> </a:t>
            </a:r>
            <a:r>
              <a:rPr lang="en-US" sz="2400" err="1"/>
              <a:t>Ánh</a:t>
            </a:r>
            <a:r>
              <a:rPr lang="en-US" sz="2400"/>
              <a:t> Nhi</a:t>
            </a:r>
          </a:p>
          <a:p>
            <a:pPr marL="342900" indent="-342900">
              <a:buAutoNum type="arabicPeriod"/>
            </a:pPr>
            <a:r>
              <a:rPr lang="en-US" sz="2400"/>
              <a:t>Phan Văn Phước</a:t>
            </a:r>
            <a:endParaRPr lang="en-US" sz="2400" dirty="0"/>
          </a:p>
          <a:p>
            <a:endParaRPr lang="en-US" sz="2400" dirty="0"/>
          </a:p>
        </p:txBody>
      </p:sp>
    </p:spTree>
    <p:extLst>
      <p:ext uri="{BB962C8B-B14F-4D97-AF65-F5344CB8AC3E}">
        <p14:creationId xmlns:p14="http://schemas.microsoft.com/office/powerpoint/2010/main" val="159558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E9E454-50E1-5889-4982-B80E9AC7621F}"/>
              </a:ext>
            </a:extLst>
          </p:cNvPr>
          <p:cNvSpPr txBox="1"/>
          <p:nvPr/>
        </p:nvSpPr>
        <p:spPr>
          <a:xfrm>
            <a:off x="1" y="809625"/>
            <a:ext cx="12191999" cy="4154984"/>
          </a:xfrm>
          <a:prstGeom prst="rect">
            <a:avLst/>
          </a:prstGeom>
          <a:noFill/>
        </p:spPr>
        <p:txBody>
          <a:bodyPr wrap="square" rtlCol="0">
            <a:spAutoFit/>
          </a:bodyPr>
          <a:lstStyle/>
          <a:p>
            <a:pPr marL="400050" indent="-400050">
              <a:buFont typeface="+mj-lt"/>
              <a:buAutoNum type="romanUcPeriod"/>
            </a:pPr>
            <a:r>
              <a:rPr lang="en-US" sz="4000" b="1" dirty="0" err="1">
                <a:solidFill>
                  <a:schemeClr val="accent2">
                    <a:lumMod val="75000"/>
                  </a:schemeClr>
                </a:solidFill>
                <a:effectLst>
                  <a:outerShdw blurRad="38100" dist="38100" dir="2700000" algn="tl">
                    <a:srgbClr val="000000">
                      <a:alpha val="43137"/>
                    </a:srgbClr>
                  </a:outerShdw>
                </a:effectLst>
              </a:rPr>
              <a:t>Mục</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đích</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yêu</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cầu</a:t>
            </a:r>
            <a:r>
              <a:rPr lang="en-US" sz="4000" b="1" dirty="0">
                <a:solidFill>
                  <a:schemeClr val="accent2">
                    <a:lumMod val="75000"/>
                  </a:schemeClr>
                </a:solidFill>
                <a:effectLst>
                  <a:outerShdw blurRad="38100" dist="38100" dir="2700000" algn="tl">
                    <a:srgbClr val="000000">
                      <a:alpha val="43137"/>
                    </a:srgbClr>
                  </a:outerShdw>
                </a:effectLst>
              </a:rPr>
              <a:t>: </a:t>
            </a:r>
          </a:p>
          <a:p>
            <a:pPr marL="342900" indent="-342900">
              <a:buFont typeface="+mj-lt"/>
              <a:buAutoNum type="arabicPeriod"/>
            </a:pPr>
            <a:r>
              <a:rPr lang="en-US" sz="2800" b="1" dirty="0" err="1"/>
              <a:t>Mục</a:t>
            </a:r>
            <a:r>
              <a:rPr lang="en-US" sz="2800" b="1" dirty="0"/>
              <a:t> </a:t>
            </a:r>
            <a:r>
              <a:rPr lang="en-US" sz="2800" b="1" dirty="0" err="1"/>
              <a:t>đích</a:t>
            </a:r>
            <a:r>
              <a:rPr lang="en-US" sz="2800" b="1" dirty="0"/>
              <a:t>: </a:t>
            </a:r>
            <a:r>
              <a:rPr lang="en-US" sz="2800" dirty="0" err="1"/>
              <a:t>Xác</a:t>
            </a:r>
            <a:r>
              <a:rPr lang="en-US" sz="2800" dirty="0"/>
              <a:t> </a:t>
            </a:r>
            <a:r>
              <a:rPr lang="en-US" sz="2800" dirty="0" err="1"/>
              <a:t>định</a:t>
            </a:r>
            <a:r>
              <a:rPr lang="en-US" sz="2800" dirty="0"/>
              <a:t> </a:t>
            </a:r>
            <a:r>
              <a:rPr lang="en-US" sz="2800" dirty="0" err="1"/>
              <a:t>được</a:t>
            </a:r>
            <a:r>
              <a:rPr lang="en-US" sz="2800" dirty="0"/>
              <a:t> </a:t>
            </a:r>
            <a:r>
              <a:rPr lang="en-US" sz="2800" dirty="0" err="1"/>
              <a:t>chiết</a:t>
            </a:r>
            <a:r>
              <a:rPr lang="en-US" sz="2800" dirty="0"/>
              <a:t> </a:t>
            </a:r>
            <a:r>
              <a:rPr lang="en-US" sz="2800" dirty="0" err="1"/>
              <a:t>suất</a:t>
            </a:r>
            <a:r>
              <a:rPr lang="en-US" sz="2800" dirty="0"/>
              <a:t> </a:t>
            </a:r>
            <a:r>
              <a:rPr lang="en-US" sz="2800" dirty="0" err="1"/>
              <a:t>của</a:t>
            </a:r>
            <a:r>
              <a:rPr lang="en-US" sz="2800" dirty="0"/>
              <a:t> </a:t>
            </a:r>
            <a:r>
              <a:rPr lang="en-US" sz="2800" dirty="0" err="1"/>
              <a:t>bản</a:t>
            </a:r>
            <a:r>
              <a:rPr lang="en-US" sz="2800" dirty="0"/>
              <a:t> </a:t>
            </a:r>
            <a:r>
              <a:rPr lang="en-US" sz="2800" dirty="0" err="1"/>
              <a:t>thuỷ</a:t>
            </a:r>
            <a:r>
              <a:rPr lang="en-US" sz="2800" dirty="0"/>
              <a:t> </a:t>
            </a:r>
            <a:r>
              <a:rPr lang="en-US" sz="2800" dirty="0" err="1"/>
              <a:t>tinh</a:t>
            </a:r>
            <a:r>
              <a:rPr lang="en-US" sz="2800" dirty="0"/>
              <a:t> </a:t>
            </a:r>
            <a:r>
              <a:rPr lang="en-US" sz="2800" dirty="0" err="1"/>
              <a:t>bằng</a:t>
            </a:r>
            <a:r>
              <a:rPr lang="en-US" sz="2800" dirty="0"/>
              <a:t> </a:t>
            </a:r>
            <a:r>
              <a:rPr lang="en-US" sz="2800" dirty="0" err="1"/>
              <a:t>kính</a:t>
            </a:r>
            <a:r>
              <a:rPr lang="en-US" sz="2800" dirty="0"/>
              <a:t> </a:t>
            </a:r>
            <a:r>
              <a:rPr lang="en-US" sz="2800" dirty="0" err="1"/>
              <a:t>hiển</a:t>
            </a:r>
            <a:r>
              <a:rPr lang="en-US" sz="2800" dirty="0"/>
              <a:t> vi.</a:t>
            </a:r>
          </a:p>
          <a:p>
            <a:pPr marL="342900" indent="-342900">
              <a:buFont typeface="+mj-lt"/>
              <a:buAutoNum type="arabicPeriod"/>
            </a:pPr>
            <a:r>
              <a:rPr lang="en-US" sz="2800" b="1" dirty="0" err="1"/>
              <a:t>Yêu</a:t>
            </a:r>
            <a:r>
              <a:rPr lang="en-US" sz="2800" b="1" dirty="0"/>
              <a:t> </a:t>
            </a:r>
            <a:r>
              <a:rPr lang="en-US" sz="2800" b="1" dirty="0" err="1"/>
              <a:t>cầu</a:t>
            </a:r>
            <a:r>
              <a:rPr lang="en-US" sz="2800" b="1" dirty="0"/>
              <a:t>: </a:t>
            </a:r>
          </a:p>
          <a:p>
            <a:pPr algn="l"/>
            <a:r>
              <a:rPr lang="en-US" sz="2800" dirty="0">
                <a:cs typeface="+mj-lt"/>
                <a:sym typeface="+mn-ea"/>
              </a:rPr>
              <a:t>- </a:t>
            </a:r>
            <a:r>
              <a:rPr lang="en-US" sz="2800" dirty="0" err="1">
                <a:cs typeface="+mj-lt"/>
                <a:sym typeface="+mn-ea"/>
              </a:rPr>
              <a:t>Nắm</a:t>
            </a:r>
            <a:r>
              <a:rPr lang="en-US" sz="2800" dirty="0">
                <a:cs typeface="+mj-lt"/>
                <a:sym typeface="+mn-ea"/>
              </a:rPr>
              <a:t> </a:t>
            </a:r>
            <a:r>
              <a:rPr lang="en-US" sz="2800" dirty="0" err="1">
                <a:cs typeface="+mj-lt"/>
                <a:sym typeface="+mn-ea"/>
              </a:rPr>
              <a:t>chắc</a:t>
            </a:r>
            <a:r>
              <a:rPr lang="en-US" sz="2800" dirty="0">
                <a:cs typeface="+mj-lt"/>
                <a:sym typeface="+mn-ea"/>
              </a:rPr>
              <a:t> </a:t>
            </a:r>
            <a:r>
              <a:rPr lang="en-US" sz="2800" dirty="0" err="1">
                <a:cs typeface="+mj-lt"/>
                <a:sym typeface="+mn-ea"/>
              </a:rPr>
              <a:t>cơ</a:t>
            </a:r>
            <a:r>
              <a:rPr lang="en-US" sz="2800" dirty="0">
                <a:cs typeface="+mj-lt"/>
                <a:sym typeface="+mn-ea"/>
              </a:rPr>
              <a:t> </a:t>
            </a:r>
            <a:r>
              <a:rPr lang="en-US" sz="2800" dirty="0" err="1">
                <a:cs typeface="+mj-lt"/>
                <a:sym typeface="+mn-ea"/>
              </a:rPr>
              <a:t>sở</a:t>
            </a:r>
            <a:r>
              <a:rPr lang="en-US" sz="2800" dirty="0">
                <a:cs typeface="+mj-lt"/>
                <a:sym typeface="+mn-ea"/>
              </a:rPr>
              <a:t> </a:t>
            </a:r>
            <a:r>
              <a:rPr lang="en-US" sz="2800" dirty="0" err="1">
                <a:cs typeface="+mj-lt"/>
                <a:sym typeface="+mn-ea"/>
              </a:rPr>
              <a:t>lý</a:t>
            </a:r>
            <a:r>
              <a:rPr lang="en-US" sz="2800" dirty="0">
                <a:cs typeface="+mj-lt"/>
                <a:sym typeface="+mn-ea"/>
              </a:rPr>
              <a:t> </a:t>
            </a:r>
            <a:r>
              <a:rPr lang="en-US" sz="2800" dirty="0" err="1">
                <a:cs typeface="+mj-lt"/>
                <a:sym typeface="+mn-ea"/>
              </a:rPr>
              <a:t>thuyết</a:t>
            </a:r>
            <a:r>
              <a:rPr lang="en-US" sz="2800" dirty="0">
                <a:cs typeface="+mj-lt"/>
                <a:sym typeface="+mn-ea"/>
              </a:rPr>
              <a:t> </a:t>
            </a:r>
            <a:r>
              <a:rPr lang="en-US" sz="2800" dirty="0" err="1">
                <a:cs typeface="+mj-lt"/>
                <a:sym typeface="+mn-ea"/>
              </a:rPr>
              <a:t>và</a:t>
            </a:r>
            <a:r>
              <a:rPr lang="en-US" sz="2800" dirty="0">
                <a:cs typeface="+mj-lt"/>
                <a:sym typeface="+mn-ea"/>
              </a:rPr>
              <a:t> </a:t>
            </a:r>
            <a:r>
              <a:rPr lang="en-US" sz="2800" dirty="0" err="1">
                <a:cs typeface="+mj-lt"/>
                <a:sym typeface="+mn-ea"/>
              </a:rPr>
              <a:t>tiến</a:t>
            </a:r>
            <a:r>
              <a:rPr lang="en-US" sz="2800" dirty="0">
                <a:cs typeface="+mj-lt"/>
                <a:sym typeface="+mn-ea"/>
              </a:rPr>
              <a:t> </a:t>
            </a:r>
            <a:r>
              <a:rPr lang="en-US" sz="2800" dirty="0" err="1">
                <a:cs typeface="+mj-lt"/>
                <a:sym typeface="+mn-ea"/>
              </a:rPr>
              <a:t>hành</a:t>
            </a:r>
            <a:r>
              <a:rPr lang="en-US" sz="2800" dirty="0">
                <a:cs typeface="+mj-lt"/>
                <a:sym typeface="+mn-ea"/>
              </a:rPr>
              <a:t> </a:t>
            </a:r>
            <a:r>
              <a:rPr lang="en-US" sz="2800" dirty="0" err="1">
                <a:cs typeface="+mj-lt"/>
                <a:sym typeface="+mn-ea"/>
              </a:rPr>
              <a:t>đúng</a:t>
            </a:r>
            <a:r>
              <a:rPr lang="en-US" sz="2800" dirty="0">
                <a:cs typeface="+mj-lt"/>
                <a:sym typeface="+mn-ea"/>
              </a:rPr>
              <a:t> </a:t>
            </a:r>
            <a:r>
              <a:rPr lang="en-US" sz="2800" dirty="0" err="1">
                <a:cs typeface="+mj-lt"/>
                <a:sym typeface="+mn-ea"/>
              </a:rPr>
              <a:t>theo</a:t>
            </a:r>
            <a:r>
              <a:rPr lang="en-US" sz="2800" dirty="0">
                <a:cs typeface="+mj-lt"/>
                <a:sym typeface="+mn-ea"/>
              </a:rPr>
              <a:t> </a:t>
            </a:r>
            <a:r>
              <a:rPr lang="en-US" sz="2800" dirty="0" err="1">
                <a:cs typeface="+mj-lt"/>
                <a:sym typeface="+mn-ea"/>
              </a:rPr>
              <a:t>các</a:t>
            </a:r>
            <a:r>
              <a:rPr lang="en-US" sz="2800" dirty="0">
                <a:cs typeface="+mj-lt"/>
                <a:sym typeface="+mn-ea"/>
              </a:rPr>
              <a:t> </a:t>
            </a:r>
            <a:r>
              <a:rPr lang="en-US" sz="2800" dirty="0" err="1">
                <a:cs typeface="+mj-lt"/>
                <a:sym typeface="+mn-ea"/>
              </a:rPr>
              <a:t>bước</a:t>
            </a:r>
            <a:r>
              <a:rPr lang="en-US" sz="2800" dirty="0">
                <a:cs typeface="+mj-lt"/>
                <a:sym typeface="+mn-ea"/>
              </a:rPr>
              <a:t> </a:t>
            </a:r>
            <a:r>
              <a:rPr lang="en-US" sz="2800" dirty="0" err="1">
                <a:cs typeface="+mj-lt"/>
                <a:sym typeface="+mn-ea"/>
              </a:rPr>
              <a:t>thí</a:t>
            </a:r>
            <a:r>
              <a:rPr lang="en-US" sz="2800" dirty="0">
                <a:cs typeface="+mj-lt"/>
                <a:sym typeface="+mn-ea"/>
              </a:rPr>
              <a:t> </a:t>
            </a:r>
            <a:r>
              <a:rPr lang="en-US" sz="2800" dirty="0" err="1">
                <a:cs typeface="+mj-lt"/>
                <a:sym typeface="+mn-ea"/>
              </a:rPr>
              <a:t>nghiệm</a:t>
            </a:r>
            <a:r>
              <a:rPr lang="en-US" sz="2800" dirty="0">
                <a:cs typeface="+mj-lt"/>
                <a:sym typeface="+mn-ea"/>
              </a:rPr>
              <a:t> .</a:t>
            </a:r>
            <a:endParaRPr lang="en-US" sz="2800" dirty="0">
              <a:cs typeface="+mj-lt"/>
            </a:endParaRPr>
          </a:p>
          <a:p>
            <a:pPr algn="l"/>
            <a:r>
              <a:rPr lang="en-US" sz="2800" dirty="0">
                <a:cs typeface="+mj-lt"/>
                <a:sym typeface="+mn-ea"/>
              </a:rPr>
              <a:t>- Thu </a:t>
            </a:r>
            <a:r>
              <a:rPr lang="en-US" sz="2800" dirty="0" err="1">
                <a:cs typeface="+mj-lt"/>
                <a:sym typeface="+mn-ea"/>
              </a:rPr>
              <a:t>được</a:t>
            </a:r>
            <a:r>
              <a:rPr lang="en-US" sz="2800" dirty="0">
                <a:cs typeface="+mj-lt"/>
                <a:sym typeface="+mn-ea"/>
              </a:rPr>
              <a:t> </a:t>
            </a:r>
            <a:r>
              <a:rPr lang="en-US" sz="2800" dirty="0" err="1">
                <a:cs typeface="+mj-lt"/>
                <a:sym typeface="+mn-ea"/>
              </a:rPr>
              <a:t>kết</a:t>
            </a:r>
            <a:r>
              <a:rPr lang="en-US" sz="2800" dirty="0">
                <a:cs typeface="+mj-lt"/>
                <a:sym typeface="+mn-ea"/>
              </a:rPr>
              <a:t> </a:t>
            </a:r>
            <a:r>
              <a:rPr lang="en-US" sz="2800" dirty="0" err="1">
                <a:cs typeface="+mj-lt"/>
                <a:sym typeface="+mn-ea"/>
              </a:rPr>
              <a:t>quả</a:t>
            </a:r>
            <a:r>
              <a:rPr lang="en-US" sz="2800" dirty="0">
                <a:cs typeface="+mj-lt"/>
                <a:sym typeface="+mn-ea"/>
              </a:rPr>
              <a:t> </a:t>
            </a:r>
            <a:r>
              <a:rPr lang="en-US" sz="2800" dirty="0" err="1">
                <a:cs typeface="+mj-lt"/>
                <a:sym typeface="+mn-ea"/>
              </a:rPr>
              <a:t>sau</a:t>
            </a:r>
            <a:r>
              <a:rPr lang="en-US" sz="2800" dirty="0">
                <a:cs typeface="+mj-lt"/>
                <a:sym typeface="+mn-ea"/>
              </a:rPr>
              <a:t> </a:t>
            </a:r>
            <a:r>
              <a:rPr lang="en-US" sz="2800" dirty="0" err="1">
                <a:cs typeface="+mj-lt"/>
                <a:sym typeface="+mn-ea"/>
              </a:rPr>
              <a:t>cùng</a:t>
            </a:r>
            <a:r>
              <a:rPr lang="en-US" sz="2800" dirty="0">
                <a:cs typeface="+mj-lt"/>
                <a:sym typeface="+mn-ea"/>
              </a:rPr>
              <a:t> </a:t>
            </a:r>
            <a:r>
              <a:rPr lang="en-US" sz="2800" dirty="0" err="1">
                <a:cs typeface="+mj-lt"/>
                <a:sym typeface="+mn-ea"/>
              </a:rPr>
              <a:t>và</a:t>
            </a:r>
            <a:r>
              <a:rPr lang="en-US" sz="2800" dirty="0">
                <a:cs typeface="+mj-lt"/>
                <a:sym typeface="+mn-ea"/>
              </a:rPr>
              <a:t> </a:t>
            </a:r>
            <a:r>
              <a:rPr lang="en-US" sz="2800" dirty="0" err="1">
                <a:cs typeface="+mj-lt"/>
                <a:sym typeface="+mn-ea"/>
              </a:rPr>
              <a:t>kiểm</a:t>
            </a:r>
            <a:r>
              <a:rPr lang="en-US" sz="2800" dirty="0">
                <a:cs typeface="+mj-lt"/>
                <a:sym typeface="+mn-ea"/>
              </a:rPr>
              <a:t> </a:t>
            </a:r>
            <a:r>
              <a:rPr lang="en-US" sz="2800" dirty="0" err="1">
                <a:cs typeface="+mj-lt"/>
                <a:sym typeface="+mn-ea"/>
              </a:rPr>
              <a:t>chứng</a:t>
            </a:r>
            <a:r>
              <a:rPr lang="en-US" sz="2800" dirty="0">
                <a:cs typeface="+mj-lt"/>
                <a:sym typeface="+mn-ea"/>
              </a:rPr>
              <a:t> </a:t>
            </a:r>
            <a:r>
              <a:rPr lang="en-US" sz="2800" dirty="0" err="1">
                <a:cs typeface="+mj-lt"/>
                <a:sym typeface="+mn-ea"/>
              </a:rPr>
              <a:t>với</a:t>
            </a:r>
            <a:r>
              <a:rPr lang="en-US" sz="2800" dirty="0">
                <a:cs typeface="+mj-lt"/>
                <a:sym typeface="+mn-ea"/>
              </a:rPr>
              <a:t> </a:t>
            </a:r>
            <a:r>
              <a:rPr lang="en-US" sz="2800" dirty="0" err="1">
                <a:cs typeface="+mj-lt"/>
                <a:sym typeface="+mn-ea"/>
              </a:rPr>
              <a:t>kết</a:t>
            </a:r>
            <a:r>
              <a:rPr lang="en-US" sz="2800" dirty="0">
                <a:cs typeface="+mj-lt"/>
                <a:sym typeface="+mn-ea"/>
              </a:rPr>
              <a:t> </a:t>
            </a:r>
            <a:r>
              <a:rPr lang="en-US" sz="2800" dirty="0" err="1">
                <a:cs typeface="+mj-lt"/>
                <a:sym typeface="+mn-ea"/>
              </a:rPr>
              <a:t>quả</a:t>
            </a:r>
            <a:r>
              <a:rPr lang="en-US" sz="2800" dirty="0">
                <a:cs typeface="+mj-lt"/>
                <a:sym typeface="+mn-ea"/>
              </a:rPr>
              <a:t> </a:t>
            </a:r>
            <a:r>
              <a:rPr lang="en-US" sz="2800" dirty="0" err="1">
                <a:cs typeface="+mj-lt"/>
                <a:sym typeface="+mn-ea"/>
              </a:rPr>
              <a:t>trên</a:t>
            </a:r>
            <a:r>
              <a:rPr lang="en-US" sz="2800" dirty="0">
                <a:cs typeface="+mj-lt"/>
                <a:sym typeface="+mn-ea"/>
              </a:rPr>
              <a:t> </a:t>
            </a:r>
            <a:r>
              <a:rPr lang="en-US" sz="2800" dirty="0" err="1">
                <a:cs typeface="+mj-lt"/>
                <a:sym typeface="+mn-ea"/>
              </a:rPr>
              <a:t>lý</a:t>
            </a:r>
            <a:r>
              <a:rPr lang="en-US" sz="2800" dirty="0">
                <a:cs typeface="+mj-lt"/>
                <a:sym typeface="+mn-ea"/>
              </a:rPr>
              <a:t> </a:t>
            </a:r>
            <a:r>
              <a:rPr lang="en-US" sz="2800" dirty="0" err="1">
                <a:cs typeface="+mj-lt"/>
                <a:sym typeface="+mn-ea"/>
              </a:rPr>
              <a:t>thuyết</a:t>
            </a:r>
            <a:r>
              <a:rPr lang="en-US" sz="2800" dirty="0">
                <a:cs typeface="+mj-lt"/>
                <a:sym typeface="+mn-ea"/>
              </a:rPr>
              <a:t> hay </a:t>
            </a:r>
            <a:r>
              <a:rPr lang="en-US" sz="2800" dirty="0" err="1">
                <a:cs typeface="+mj-lt"/>
                <a:sym typeface="+mn-ea"/>
              </a:rPr>
              <a:t>thí</a:t>
            </a:r>
            <a:r>
              <a:rPr lang="en-US" sz="2800" dirty="0">
                <a:cs typeface="+mj-lt"/>
                <a:sym typeface="+mn-ea"/>
              </a:rPr>
              <a:t> </a:t>
            </a:r>
            <a:r>
              <a:rPr lang="en-US" sz="2800" dirty="0" err="1">
                <a:cs typeface="+mj-lt"/>
                <a:sym typeface="+mn-ea"/>
              </a:rPr>
              <a:t>nghiệm</a:t>
            </a:r>
            <a:r>
              <a:rPr lang="en-US" sz="2800" dirty="0">
                <a:cs typeface="+mj-lt"/>
                <a:sym typeface="+mn-ea"/>
              </a:rPr>
              <a:t> </a:t>
            </a:r>
            <a:r>
              <a:rPr lang="en-US" sz="2800" dirty="0" err="1">
                <a:cs typeface="+mj-lt"/>
                <a:sym typeface="+mn-ea"/>
              </a:rPr>
              <a:t>mô</a:t>
            </a:r>
            <a:r>
              <a:rPr lang="en-US" sz="2800" dirty="0">
                <a:cs typeface="+mj-lt"/>
                <a:sym typeface="+mn-ea"/>
              </a:rPr>
              <a:t> </a:t>
            </a:r>
            <a:r>
              <a:rPr lang="en-US" sz="2800" dirty="0" err="1">
                <a:cs typeface="+mj-lt"/>
                <a:sym typeface="+mn-ea"/>
              </a:rPr>
              <a:t>phỏng</a:t>
            </a:r>
            <a:r>
              <a:rPr lang="en-US" sz="2800" dirty="0">
                <a:cs typeface="+mj-lt"/>
                <a:sym typeface="+mn-ea"/>
              </a:rPr>
              <a:t>.</a:t>
            </a:r>
            <a:endParaRPr lang="en-US" sz="2800" dirty="0">
              <a:cs typeface="+mj-lt"/>
            </a:endParaRPr>
          </a:p>
          <a:p>
            <a:pPr algn="l"/>
            <a:r>
              <a:rPr lang="en-US" sz="2800" dirty="0">
                <a:cs typeface="+mj-lt"/>
                <a:sym typeface="+mn-ea"/>
              </a:rPr>
              <a:t>- </a:t>
            </a:r>
            <a:r>
              <a:rPr lang="en-US" sz="2800" dirty="0" err="1">
                <a:cs typeface="+mj-lt"/>
                <a:sym typeface="+mn-ea"/>
              </a:rPr>
              <a:t>Nắm</a:t>
            </a:r>
            <a:r>
              <a:rPr lang="en-US" sz="2800" dirty="0">
                <a:cs typeface="+mj-lt"/>
                <a:sym typeface="+mn-ea"/>
              </a:rPr>
              <a:t> </a:t>
            </a:r>
            <a:r>
              <a:rPr lang="en-US" sz="2800" dirty="0" err="1">
                <a:cs typeface="+mj-lt"/>
                <a:sym typeface="+mn-ea"/>
              </a:rPr>
              <a:t>được</a:t>
            </a:r>
            <a:r>
              <a:rPr lang="en-US" sz="2800" dirty="0">
                <a:cs typeface="+mj-lt"/>
                <a:sym typeface="+mn-ea"/>
              </a:rPr>
              <a:t> </a:t>
            </a:r>
            <a:r>
              <a:rPr lang="en-US" sz="2800" dirty="0" err="1">
                <a:cs typeface="+mj-lt"/>
                <a:sym typeface="+mn-ea"/>
              </a:rPr>
              <a:t>cách</a:t>
            </a:r>
            <a:r>
              <a:rPr lang="en-US" sz="2800" dirty="0">
                <a:cs typeface="+mj-lt"/>
                <a:sym typeface="+mn-ea"/>
              </a:rPr>
              <a:t> </a:t>
            </a:r>
            <a:r>
              <a:rPr lang="en-US" sz="2800" dirty="0" err="1">
                <a:cs typeface="+mj-lt"/>
                <a:sym typeface="+mn-ea"/>
              </a:rPr>
              <a:t>sử</a:t>
            </a:r>
            <a:r>
              <a:rPr lang="en-US" sz="2800" dirty="0">
                <a:cs typeface="+mj-lt"/>
                <a:sym typeface="+mn-ea"/>
              </a:rPr>
              <a:t> </a:t>
            </a:r>
            <a:r>
              <a:rPr lang="en-US" sz="2800" dirty="0" err="1">
                <a:cs typeface="+mj-lt"/>
                <a:sym typeface="+mn-ea"/>
              </a:rPr>
              <a:t>dụng</a:t>
            </a:r>
            <a:r>
              <a:rPr lang="en-US" sz="2800" dirty="0">
                <a:cs typeface="+mj-lt"/>
                <a:sym typeface="+mn-ea"/>
              </a:rPr>
              <a:t> </a:t>
            </a:r>
            <a:r>
              <a:rPr lang="en-US" sz="2800" dirty="0" err="1">
                <a:cs typeface="+mj-lt"/>
                <a:sym typeface="+mn-ea"/>
              </a:rPr>
              <a:t>các</a:t>
            </a:r>
            <a:r>
              <a:rPr lang="en-US" sz="2800" dirty="0">
                <a:cs typeface="+mj-lt"/>
                <a:sym typeface="+mn-ea"/>
              </a:rPr>
              <a:t> </a:t>
            </a:r>
            <a:r>
              <a:rPr lang="en-US" sz="2800" dirty="0" err="1">
                <a:cs typeface="+mj-lt"/>
                <a:sym typeface="+mn-ea"/>
              </a:rPr>
              <a:t>dụng</a:t>
            </a:r>
            <a:r>
              <a:rPr lang="en-US" sz="2800" dirty="0">
                <a:cs typeface="+mj-lt"/>
                <a:sym typeface="+mn-ea"/>
              </a:rPr>
              <a:t> </a:t>
            </a:r>
            <a:r>
              <a:rPr lang="en-US" sz="2800" dirty="0" err="1">
                <a:cs typeface="+mj-lt"/>
                <a:sym typeface="+mn-ea"/>
              </a:rPr>
              <a:t>cụ</a:t>
            </a:r>
            <a:r>
              <a:rPr lang="en-US" sz="2800" dirty="0">
                <a:cs typeface="+mj-lt"/>
                <a:sym typeface="+mn-ea"/>
              </a:rPr>
              <a:t> </a:t>
            </a:r>
            <a:r>
              <a:rPr lang="en-US" sz="2800" dirty="0" err="1">
                <a:cs typeface="+mj-lt"/>
                <a:sym typeface="+mn-ea"/>
              </a:rPr>
              <a:t>đo</a:t>
            </a:r>
            <a:r>
              <a:rPr lang="en-US" sz="2800" dirty="0">
                <a:cs typeface="+mj-lt"/>
                <a:sym typeface="+mn-ea"/>
              </a:rPr>
              <a:t>.</a:t>
            </a:r>
            <a:endParaRPr lang="en-US" sz="2800" dirty="0">
              <a:cs typeface="+mj-lt"/>
            </a:endParaRPr>
          </a:p>
          <a:p>
            <a:r>
              <a:rPr lang="en-US" sz="2800" dirty="0">
                <a:cs typeface="+mj-lt"/>
                <a:sym typeface="+mn-ea"/>
              </a:rPr>
              <a:t>- </a:t>
            </a:r>
            <a:r>
              <a:rPr lang="en-US" sz="2800" dirty="0" err="1">
                <a:cs typeface="+mj-lt"/>
                <a:sym typeface="+mn-ea"/>
              </a:rPr>
              <a:t>Rút</a:t>
            </a:r>
            <a:r>
              <a:rPr lang="en-US" sz="2800" dirty="0">
                <a:cs typeface="+mj-lt"/>
                <a:sym typeface="+mn-ea"/>
              </a:rPr>
              <a:t> </a:t>
            </a:r>
            <a:r>
              <a:rPr lang="en-US" sz="2800" dirty="0" err="1">
                <a:cs typeface="+mj-lt"/>
                <a:sym typeface="+mn-ea"/>
              </a:rPr>
              <a:t>ra</a:t>
            </a:r>
            <a:r>
              <a:rPr lang="en-US" sz="2800" dirty="0">
                <a:cs typeface="+mj-lt"/>
                <a:sym typeface="+mn-ea"/>
              </a:rPr>
              <a:t> </a:t>
            </a:r>
            <a:r>
              <a:rPr lang="en-US" sz="2800" dirty="0" err="1">
                <a:cs typeface="+mj-lt"/>
                <a:sym typeface="+mn-ea"/>
              </a:rPr>
              <a:t>được</a:t>
            </a:r>
            <a:r>
              <a:rPr lang="en-US" sz="2800" dirty="0">
                <a:cs typeface="+mj-lt"/>
                <a:sym typeface="+mn-ea"/>
              </a:rPr>
              <a:t> </a:t>
            </a:r>
            <a:r>
              <a:rPr lang="en-US" sz="2800" dirty="0" err="1">
                <a:cs typeface="+mj-lt"/>
                <a:sym typeface="+mn-ea"/>
              </a:rPr>
              <a:t>kết</a:t>
            </a:r>
            <a:r>
              <a:rPr lang="en-US" sz="2800" dirty="0">
                <a:cs typeface="+mj-lt"/>
                <a:sym typeface="+mn-ea"/>
              </a:rPr>
              <a:t>  </a:t>
            </a:r>
            <a:r>
              <a:rPr lang="en-US" sz="2800" dirty="0" err="1">
                <a:cs typeface="+mj-lt"/>
                <a:sym typeface="+mn-ea"/>
              </a:rPr>
              <a:t>luận</a:t>
            </a:r>
            <a:r>
              <a:rPr lang="en-US" sz="2800" dirty="0">
                <a:cs typeface="+mj-lt"/>
                <a:sym typeface="+mn-ea"/>
              </a:rPr>
              <a:t> </a:t>
            </a:r>
            <a:r>
              <a:rPr lang="en-US" sz="2800" dirty="0" err="1">
                <a:cs typeface="+mj-lt"/>
                <a:sym typeface="+mn-ea"/>
              </a:rPr>
              <a:t>từ</a:t>
            </a:r>
            <a:r>
              <a:rPr lang="en-US" sz="2800" dirty="0">
                <a:cs typeface="+mj-lt"/>
                <a:sym typeface="+mn-ea"/>
              </a:rPr>
              <a:t> </a:t>
            </a:r>
            <a:r>
              <a:rPr lang="en-US" sz="2800" dirty="0" err="1">
                <a:cs typeface="+mj-lt"/>
                <a:sym typeface="+mn-ea"/>
              </a:rPr>
              <a:t>kết</a:t>
            </a:r>
            <a:r>
              <a:rPr lang="en-US" sz="2800" dirty="0">
                <a:cs typeface="+mj-lt"/>
                <a:sym typeface="+mn-ea"/>
              </a:rPr>
              <a:t> </a:t>
            </a:r>
            <a:r>
              <a:rPr lang="en-US" sz="2800" dirty="0" err="1">
                <a:cs typeface="+mj-lt"/>
                <a:sym typeface="+mn-ea"/>
              </a:rPr>
              <a:t>quả</a:t>
            </a:r>
            <a:r>
              <a:rPr lang="en-US" sz="2800" dirty="0">
                <a:cs typeface="+mj-lt"/>
                <a:sym typeface="+mn-ea"/>
              </a:rPr>
              <a:t> </a:t>
            </a:r>
            <a:r>
              <a:rPr lang="en-US" sz="2800" dirty="0" err="1">
                <a:cs typeface="+mj-lt"/>
                <a:sym typeface="+mn-ea"/>
              </a:rPr>
              <a:t>thu</a:t>
            </a:r>
            <a:r>
              <a:rPr lang="en-US" sz="2800" dirty="0">
                <a:cs typeface="+mj-lt"/>
                <a:sym typeface="+mn-ea"/>
              </a:rPr>
              <a:t> </a:t>
            </a:r>
            <a:r>
              <a:rPr lang="en-US" sz="2800" dirty="0" err="1">
                <a:cs typeface="+mj-lt"/>
                <a:sym typeface="+mn-ea"/>
              </a:rPr>
              <a:t>được</a:t>
            </a:r>
            <a:r>
              <a:rPr lang="en-US" sz="2800" dirty="0">
                <a:cs typeface="+mj-lt"/>
                <a:sym typeface="+mn-ea"/>
              </a:rPr>
              <a:t>.</a:t>
            </a:r>
            <a:endParaRPr lang="en-US" sz="2800" dirty="0">
              <a:cs typeface="+mj-lt"/>
            </a:endParaRPr>
          </a:p>
          <a:p>
            <a:pPr lvl="1"/>
            <a:r>
              <a:rPr lang="en-US" sz="2800" dirty="0"/>
              <a:t> </a:t>
            </a:r>
          </a:p>
        </p:txBody>
      </p:sp>
    </p:spTree>
    <p:extLst>
      <p:ext uri="{BB962C8B-B14F-4D97-AF65-F5344CB8AC3E}">
        <p14:creationId xmlns:p14="http://schemas.microsoft.com/office/powerpoint/2010/main" val="327302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D399A9-5F1A-06CF-BBD3-C7B1E3B9BD11}"/>
              </a:ext>
            </a:extLst>
          </p:cNvPr>
          <p:cNvSpPr txBox="1"/>
          <p:nvPr/>
        </p:nvSpPr>
        <p:spPr>
          <a:xfrm>
            <a:off x="0" y="89418"/>
            <a:ext cx="12192000" cy="707886"/>
          </a:xfrm>
          <a:prstGeom prst="rect">
            <a:avLst/>
          </a:prstGeom>
          <a:noFill/>
        </p:spPr>
        <p:txBody>
          <a:bodyPr wrap="square" rtlCol="0">
            <a:spAutoFit/>
          </a:bodyPr>
          <a:lstStyle/>
          <a:p>
            <a:pPr marL="400050" indent="-400050">
              <a:buFont typeface="+mj-lt"/>
              <a:buAutoNum type="romanUcPeriod" startAt="2"/>
            </a:pPr>
            <a:r>
              <a:rPr lang="en-US" sz="4000" b="1" dirty="0" err="1">
                <a:solidFill>
                  <a:schemeClr val="accent2">
                    <a:lumMod val="75000"/>
                  </a:schemeClr>
                </a:solidFill>
                <a:effectLst>
                  <a:outerShdw blurRad="38100" dist="38100" dir="2700000" algn="tl">
                    <a:srgbClr val="000000">
                      <a:alpha val="43137"/>
                    </a:srgbClr>
                  </a:outerShdw>
                </a:effectLst>
              </a:rPr>
              <a:t>Dụng</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cụ</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thí</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nghiệm</a:t>
            </a:r>
            <a:r>
              <a:rPr lang="en-US" sz="4000" b="1" dirty="0">
                <a:solidFill>
                  <a:schemeClr val="accent2">
                    <a:lumMod val="75000"/>
                  </a:schemeClr>
                </a:solidFill>
                <a:effectLst>
                  <a:outerShdw blurRad="38100" dist="38100" dir="2700000" algn="tl">
                    <a:srgbClr val="000000">
                      <a:alpha val="43137"/>
                    </a:srgbClr>
                  </a:outerShdw>
                </a:effectLst>
              </a:rPr>
              <a:t>: </a:t>
            </a:r>
          </a:p>
        </p:txBody>
      </p:sp>
      <p:graphicFrame>
        <p:nvGraphicFramePr>
          <p:cNvPr id="2" name="Table 2">
            <a:extLst>
              <a:ext uri="{FF2B5EF4-FFF2-40B4-BE49-F238E27FC236}">
                <a16:creationId xmlns:a16="http://schemas.microsoft.com/office/drawing/2014/main" id="{2495C862-023D-2DF3-AD1A-819644AD4BC2}"/>
              </a:ext>
            </a:extLst>
          </p:cNvPr>
          <p:cNvGraphicFramePr>
            <a:graphicFrameLocks noGrp="1"/>
          </p:cNvGraphicFramePr>
          <p:nvPr>
            <p:extLst>
              <p:ext uri="{D42A27DB-BD31-4B8C-83A1-F6EECF244321}">
                <p14:modId xmlns:p14="http://schemas.microsoft.com/office/powerpoint/2010/main" val="1132706917"/>
              </p:ext>
            </p:extLst>
          </p:nvPr>
        </p:nvGraphicFramePr>
        <p:xfrm>
          <a:off x="186814" y="904020"/>
          <a:ext cx="6351638" cy="2377440"/>
        </p:xfrm>
        <a:graphic>
          <a:graphicData uri="http://schemas.openxmlformats.org/drawingml/2006/table">
            <a:tbl>
              <a:tblPr firstRow="1" bandRow="1">
                <a:tableStyleId>{5C22544A-7EE6-4342-B048-85BDC9FD1C3A}</a:tableStyleId>
              </a:tblPr>
              <a:tblGrid>
                <a:gridCol w="409783">
                  <a:extLst>
                    <a:ext uri="{9D8B030D-6E8A-4147-A177-3AD203B41FA5}">
                      <a16:colId xmlns:a16="http://schemas.microsoft.com/office/drawing/2014/main" val="205373201"/>
                    </a:ext>
                  </a:extLst>
                </a:gridCol>
                <a:gridCol w="3824642">
                  <a:extLst>
                    <a:ext uri="{9D8B030D-6E8A-4147-A177-3AD203B41FA5}">
                      <a16:colId xmlns:a16="http://schemas.microsoft.com/office/drawing/2014/main" val="1647477723"/>
                    </a:ext>
                  </a:extLst>
                </a:gridCol>
                <a:gridCol w="2117213">
                  <a:extLst>
                    <a:ext uri="{9D8B030D-6E8A-4147-A177-3AD203B41FA5}">
                      <a16:colId xmlns:a16="http://schemas.microsoft.com/office/drawing/2014/main" val="3903895919"/>
                    </a:ext>
                  </a:extLst>
                </a:gridCol>
              </a:tblGrid>
              <a:tr h="437822">
                <a:tc>
                  <a:txBody>
                    <a:bodyPr/>
                    <a:lstStyle/>
                    <a:p>
                      <a:pPr algn="ctr"/>
                      <a:r>
                        <a:rPr lang="en-US" dirty="0"/>
                        <a:t>STT</a:t>
                      </a:r>
                    </a:p>
                  </a:txBody>
                  <a:tcPr/>
                </a:tc>
                <a:tc>
                  <a:txBody>
                    <a:bodyPr/>
                    <a:lstStyle/>
                    <a:p>
                      <a:pPr algn="ctr"/>
                      <a:r>
                        <a:rPr lang="en-US" dirty="0" err="1"/>
                        <a:t>Dụng</a:t>
                      </a:r>
                      <a:r>
                        <a:rPr lang="en-US" dirty="0"/>
                        <a:t> </a:t>
                      </a:r>
                      <a:r>
                        <a:rPr lang="en-US" dirty="0" err="1"/>
                        <a:t>cụ</a:t>
                      </a:r>
                      <a:endParaRPr lang="en-US" dirty="0"/>
                    </a:p>
                  </a:txBody>
                  <a:tcPr/>
                </a:tc>
                <a:tc>
                  <a:txBody>
                    <a:bodyPr/>
                    <a:lstStyle/>
                    <a:p>
                      <a:pPr algn="ctr"/>
                      <a:r>
                        <a:rPr lang="en-US" dirty="0" err="1"/>
                        <a:t>Số</a:t>
                      </a:r>
                      <a:r>
                        <a:rPr lang="en-US" dirty="0"/>
                        <a:t> </a:t>
                      </a:r>
                      <a:r>
                        <a:rPr lang="en-US" dirty="0" err="1"/>
                        <a:t>lượng</a:t>
                      </a:r>
                      <a:endParaRPr lang="en-US" dirty="0"/>
                    </a:p>
                  </a:txBody>
                  <a:tcPr/>
                </a:tc>
                <a:extLst>
                  <a:ext uri="{0D108BD9-81ED-4DB2-BD59-A6C34878D82A}">
                    <a16:rowId xmlns:a16="http://schemas.microsoft.com/office/drawing/2014/main" val="3653870225"/>
                  </a:ext>
                </a:extLst>
              </a:tr>
              <a:tr h="345423">
                <a:tc>
                  <a:txBody>
                    <a:bodyPr/>
                    <a:lstStyle/>
                    <a:p>
                      <a:pPr algn="ctr"/>
                      <a:r>
                        <a:rPr lang="en-US" dirty="0"/>
                        <a:t>1</a:t>
                      </a:r>
                    </a:p>
                  </a:txBody>
                  <a:tcPr/>
                </a:tc>
                <a:tc>
                  <a:txBody>
                    <a:bodyPr/>
                    <a:lstStyle/>
                    <a:p>
                      <a:pPr algn="ctr"/>
                      <a:r>
                        <a:rPr lang="en-US" dirty="0" err="1"/>
                        <a:t>Kính</a:t>
                      </a:r>
                      <a:r>
                        <a:rPr lang="en-US" dirty="0"/>
                        <a:t> </a:t>
                      </a:r>
                      <a:r>
                        <a:rPr lang="en-US" dirty="0" err="1"/>
                        <a:t>hiển</a:t>
                      </a:r>
                      <a:r>
                        <a:rPr lang="en-US" dirty="0"/>
                        <a:t> vi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0.001 mm</a:t>
                      </a:r>
                    </a:p>
                  </a:txBody>
                  <a:tcPr/>
                </a:tc>
                <a:tc>
                  <a:txBody>
                    <a:bodyPr/>
                    <a:lstStyle/>
                    <a:p>
                      <a:pPr algn="ctr"/>
                      <a:r>
                        <a:rPr lang="en-US" dirty="0"/>
                        <a:t>1</a:t>
                      </a:r>
                    </a:p>
                  </a:txBody>
                  <a:tcPr/>
                </a:tc>
                <a:extLst>
                  <a:ext uri="{0D108BD9-81ED-4DB2-BD59-A6C34878D82A}">
                    <a16:rowId xmlns:a16="http://schemas.microsoft.com/office/drawing/2014/main" val="389055126"/>
                  </a:ext>
                </a:extLst>
              </a:tr>
              <a:tr h="345423">
                <a:tc>
                  <a:txBody>
                    <a:bodyPr/>
                    <a:lstStyle/>
                    <a:p>
                      <a:pPr algn="ctr"/>
                      <a:r>
                        <a:rPr lang="en-US" dirty="0"/>
                        <a:t>2</a:t>
                      </a:r>
                    </a:p>
                  </a:txBody>
                  <a:tcPr/>
                </a:tc>
                <a:tc>
                  <a:txBody>
                    <a:bodyPr/>
                    <a:lstStyle/>
                    <a:p>
                      <a:pPr algn="ctr"/>
                      <a:r>
                        <a:rPr lang="en-US" dirty="0" err="1"/>
                        <a:t>Thước</a:t>
                      </a:r>
                      <a:r>
                        <a:rPr lang="en-US" dirty="0"/>
                        <a:t> </a:t>
                      </a:r>
                      <a:r>
                        <a:rPr lang="en-US" dirty="0" err="1"/>
                        <a:t>panme</a:t>
                      </a:r>
                      <a:r>
                        <a:rPr lang="en-US" dirty="0"/>
                        <a:t> </a:t>
                      </a:r>
                      <a:r>
                        <a:rPr lang="en-US" dirty="0" err="1"/>
                        <a:t>có</a:t>
                      </a:r>
                      <a:r>
                        <a:rPr lang="en-US" dirty="0"/>
                        <a:t> </a:t>
                      </a:r>
                      <a:r>
                        <a:rPr lang="en-US" dirty="0" err="1"/>
                        <a:t>độ</a:t>
                      </a:r>
                      <a:r>
                        <a:rPr lang="en-US" dirty="0"/>
                        <a:t> </a:t>
                      </a:r>
                      <a:r>
                        <a:rPr lang="en-US" dirty="0" err="1"/>
                        <a:t>chính</a:t>
                      </a:r>
                      <a:r>
                        <a:rPr lang="en-US" dirty="0"/>
                        <a:t> </a:t>
                      </a:r>
                      <a:r>
                        <a:rPr lang="en-US" dirty="0" err="1"/>
                        <a:t>xác</a:t>
                      </a:r>
                      <a:r>
                        <a:rPr lang="en-US" dirty="0"/>
                        <a:t> 0.01 mm</a:t>
                      </a:r>
                    </a:p>
                  </a:txBody>
                  <a:tcPr/>
                </a:tc>
                <a:tc>
                  <a:txBody>
                    <a:bodyPr/>
                    <a:lstStyle/>
                    <a:p>
                      <a:pPr algn="ctr"/>
                      <a:r>
                        <a:rPr lang="en-US" dirty="0"/>
                        <a:t>1</a:t>
                      </a:r>
                    </a:p>
                  </a:txBody>
                  <a:tcPr/>
                </a:tc>
                <a:extLst>
                  <a:ext uri="{0D108BD9-81ED-4DB2-BD59-A6C34878D82A}">
                    <a16:rowId xmlns:a16="http://schemas.microsoft.com/office/drawing/2014/main" val="3270994895"/>
                  </a:ext>
                </a:extLst>
              </a:tr>
              <a:tr h="345423">
                <a:tc>
                  <a:txBody>
                    <a:bodyPr/>
                    <a:lstStyle/>
                    <a:p>
                      <a:pPr algn="ctr"/>
                      <a:r>
                        <a:rPr lang="en-US" dirty="0"/>
                        <a:t>3</a:t>
                      </a:r>
                    </a:p>
                  </a:txBody>
                  <a:tcPr/>
                </a:tc>
                <a:tc>
                  <a:txBody>
                    <a:bodyPr/>
                    <a:lstStyle/>
                    <a:p>
                      <a:pPr algn="ctr"/>
                      <a:r>
                        <a:rPr lang="en-US" dirty="0" err="1"/>
                        <a:t>Nguồn</a:t>
                      </a:r>
                      <a:r>
                        <a:rPr lang="en-US" dirty="0"/>
                        <a:t> </a:t>
                      </a:r>
                      <a:r>
                        <a:rPr lang="en-US" dirty="0" err="1"/>
                        <a:t>sáng</a:t>
                      </a:r>
                      <a:endParaRPr lang="en-US" dirty="0"/>
                    </a:p>
                  </a:txBody>
                  <a:tcPr/>
                </a:tc>
                <a:tc>
                  <a:txBody>
                    <a:bodyPr/>
                    <a:lstStyle/>
                    <a:p>
                      <a:pPr algn="ctr"/>
                      <a:r>
                        <a:rPr lang="en-US" dirty="0"/>
                        <a:t>1</a:t>
                      </a:r>
                    </a:p>
                  </a:txBody>
                  <a:tcPr/>
                </a:tc>
                <a:extLst>
                  <a:ext uri="{0D108BD9-81ED-4DB2-BD59-A6C34878D82A}">
                    <a16:rowId xmlns:a16="http://schemas.microsoft.com/office/drawing/2014/main" val="3376123166"/>
                  </a:ext>
                </a:extLst>
              </a:tr>
              <a:tr h="345423">
                <a:tc>
                  <a:txBody>
                    <a:bodyPr/>
                    <a:lstStyle/>
                    <a:p>
                      <a:pPr algn="ctr"/>
                      <a:r>
                        <a:rPr lang="en-US" dirty="0"/>
                        <a:t>4</a:t>
                      </a:r>
                    </a:p>
                  </a:txBody>
                  <a:tcPr/>
                </a:tc>
                <a:tc>
                  <a:txBody>
                    <a:bodyPr/>
                    <a:lstStyle/>
                    <a:p>
                      <a:pPr algn="ctr"/>
                      <a:r>
                        <a:rPr lang="en-US" dirty="0" err="1"/>
                        <a:t>Bản</a:t>
                      </a:r>
                      <a:r>
                        <a:rPr lang="en-US" dirty="0"/>
                        <a:t> </a:t>
                      </a:r>
                      <a:r>
                        <a:rPr lang="en-US" dirty="0" err="1"/>
                        <a:t>thuỷ</a:t>
                      </a:r>
                      <a:r>
                        <a:rPr lang="en-US" dirty="0"/>
                        <a:t> </a:t>
                      </a:r>
                      <a:r>
                        <a:rPr lang="en-US" dirty="0" err="1"/>
                        <a:t>tinh</a:t>
                      </a:r>
                      <a:r>
                        <a:rPr lang="en-US" dirty="0"/>
                        <a:t> </a:t>
                      </a:r>
                      <a:r>
                        <a:rPr lang="en-US" dirty="0" err="1"/>
                        <a:t>cần</a:t>
                      </a:r>
                      <a:r>
                        <a:rPr lang="en-US" dirty="0"/>
                        <a:t> </a:t>
                      </a:r>
                      <a:r>
                        <a:rPr lang="en-US" dirty="0" err="1"/>
                        <a:t>đo</a:t>
                      </a:r>
                      <a:r>
                        <a:rPr lang="en-US" dirty="0"/>
                        <a:t> </a:t>
                      </a:r>
                      <a:r>
                        <a:rPr lang="en-US" dirty="0" err="1"/>
                        <a:t>chiết</a:t>
                      </a:r>
                      <a:r>
                        <a:rPr lang="en-US" dirty="0"/>
                        <a:t> </a:t>
                      </a:r>
                      <a:r>
                        <a:rPr lang="en-US" dirty="0" err="1"/>
                        <a:t>suất</a:t>
                      </a:r>
                      <a:endParaRPr lang="en-US" dirty="0"/>
                    </a:p>
                  </a:txBody>
                  <a:tcPr/>
                </a:tc>
                <a:tc>
                  <a:txBody>
                    <a:bodyPr/>
                    <a:lstStyle/>
                    <a:p>
                      <a:pPr algn="ctr"/>
                      <a:r>
                        <a:rPr lang="en-US" dirty="0"/>
                        <a:t>1</a:t>
                      </a:r>
                    </a:p>
                  </a:txBody>
                  <a:tcPr/>
                </a:tc>
                <a:extLst>
                  <a:ext uri="{0D108BD9-81ED-4DB2-BD59-A6C34878D82A}">
                    <a16:rowId xmlns:a16="http://schemas.microsoft.com/office/drawing/2014/main" val="4290902803"/>
                  </a:ext>
                </a:extLst>
              </a:tr>
            </a:tbl>
          </a:graphicData>
        </a:graphic>
      </p:graphicFrame>
      <p:pic>
        <p:nvPicPr>
          <p:cNvPr id="4" name="Picture 3">
            <a:extLst>
              <a:ext uri="{FF2B5EF4-FFF2-40B4-BE49-F238E27FC236}">
                <a16:creationId xmlns:a16="http://schemas.microsoft.com/office/drawing/2014/main" id="{F9D8B6BC-F9BA-7A64-B22A-309E744039E7}"/>
              </a:ext>
            </a:extLst>
          </p:cNvPr>
          <p:cNvPicPr>
            <a:picLocks noChangeAspect="1"/>
          </p:cNvPicPr>
          <p:nvPr/>
        </p:nvPicPr>
        <p:blipFill>
          <a:blip r:embed="rId2"/>
          <a:stretch>
            <a:fillRect/>
          </a:stretch>
        </p:blipFill>
        <p:spPr>
          <a:xfrm>
            <a:off x="6757002" y="443361"/>
            <a:ext cx="5326842" cy="4346391"/>
          </a:xfrm>
          <a:prstGeom prst="rect">
            <a:avLst/>
          </a:prstGeom>
        </p:spPr>
      </p:pic>
      <p:pic>
        <p:nvPicPr>
          <p:cNvPr id="8" name="Picture 7">
            <a:extLst>
              <a:ext uri="{FF2B5EF4-FFF2-40B4-BE49-F238E27FC236}">
                <a16:creationId xmlns:a16="http://schemas.microsoft.com/office/drawing/2014/main" id="{EE0657C7-15EB-D1FE-ABAC-1E61F3D86586}"/>
              </a:ext>
            </a:extLst>
          </p:cNvPr>
          <p:cNvPicPr>
            <a:picLocks noChangeAspect="1"/>
          </p:cNvPicPr>
          <p:nvPr/>
        </p:nvPicPr>
        <p:blipFill>
          <a:blip r:embed="rId3"/>
          <a:stretch>
            <a:fillRect/>
          </a:stretch>
        </p:blipFill>
        <p:spPr>
          <a:xfrm>
            <a:off x="838115" y="3779283"/>
            <a:ext cx="5110401" cy="2827993"/>
          </a:xfrm>
          <a:prstGeom prst="rect">
            <a:avLst/>
          </a:prstGeom>
        </p:spPr>
      </p:pic>
      <p:sp>
        <p:nvSpPr>
          <p:cNvPr id="3" name="TextBox 2">
            <a:extLst>
              <a:ext uri="{FF2B5EF4-FFF2-40B4-BE49-F238E27FC236}">
                <a16:creationId xmlns:a16="http://schemas.microsoft.com/office/drawing/2014/main" id="{4386119B-36AA-5425-4C46-2CE606E84E96}"/>
              </a:ext>
            </a:extLst>
          </p:cNvPr>
          <p:cNvSpPr txBox="1"/>
          <p:nvPr/>
        </p:nvSpPr>
        <p:spPr>
          <a:xfrm>
            <a:off x="6243486" y="4925961"/>
            <a:ext cx="5742039" cy="1631216"/>
          </a:xfrm>
          <a:prstGeom prst="rect">
            <a:avLst/>
          </a:prstGeom>
          <a:noFill/>
        </p:spPr>
        <p:txBody>
          <a:bodyPr wrap="square" rtlCol="0">
            <a:spAutoFit/>
          </a:bodyPr>
          <a:lstStyle/>
          <a:p>
            <a:r>
              <a:rPr lang="en-US" sz="2000" dirty="0" err="1"/>
              <a:t>Đế</a:t>
            </a:r>
            <a:r>
              <a:rPr lang="en-US" sz="2000" dirty="0"/>
              <a:t> </a:t>
            </a:r>
            <a:r>
              <a:rPr lang="en-US" sz="2000" dirty="0" err="1"/>
              <a:t>cố</a:t>
            </a:r>
            <a:r>
              <a:rPr lang="en-US" sz="2000" dirty="0"/>
              <a:t> </a:t>
            </a:r>
            <a:r>
              <a:rPr lang="en-US" sz="2000" dirty="0" err="1"/>
              <a:t>định</a:t>
            </a:r>
            <a:r>
              <a:rPr lang="en-US" sz="2000" dirty="0"/>
              <a:t> (1), </a:t>
            </a:r>
            <a:r>
              <a:rPr lang="en-US" sz="2000" dirty="0" err="1"/>
              <a:t>giá</a:t>
            </a:r>
            <a:r>
              <a:rPr lang="en-US" sz="2000" dirty="0"/>
              <a:t> </a:t>
            </a:r>
            <a:r>
              <a:rPr lang="en-US" sz="2000" dirty="0" err="1"/>
              <a:t>đỡ</a:t>
            </a:r>
            <a:r>
              <a:rPr lang="en-US" sz="2000" dirty="0"/>
              <a:t> (2), </a:t>
            </a:r>
            <a:r>
              <a:rPr lang="en-US" sz="2000" dirty="0" err="1"/>
              <a:t>mang</a:t>
            </a:r>
            <a:r>
              <a:rPr lang="en-US" sz="2000" dirty="0"/>
              <a:t> </a:t>
            </a:r>
            <a:r>
              <a:rPr lang="en-US" sz="2000" dirty="0" err="1"/>
              <a:t>thị</a:t>
            </a:r>
            <a:r>
              <a:rPr lang="en-US" sz="2000" dirty="0"/>
              <a:t> </a:t>
            </a:r>
            <a:r>
              <a:rPr lang="en-US" sz="2000" dirty="0" err="1"/>
              <a:t>kính</a:t>
            </a:r>
            <a:r>
              <a:rPr lang="en-US" sz="2000" dirty="0"/>
              <a:t> L1, </a:t>
            </a:r>
            <a:r>
              <a:rPr lang="en-US" sz="2000" dirty="0" err="1"/>
              <a:t>giá</a:t>
            </a:r>
            <a:r>
              <a:rPr lang="en-US" sz="2000" dirty="0"/>
              <a:t> </a:t>
            </a:r>
            <a:r>
              <a:rPr lang="en-US" sz="2000" dirty="0" err="1"/>
              <a:t>đỡ</a:t>
            </a:r>
            <a:r>
              <a:rPr lang="en-US" sz="2000" dirty="0"/>
              <a:t> (3), </a:t>
            </a:r>
            <a:r>
              <a:rPr lang="en-US" sz="2000" dirty="0" err="1"/>
              <a:t>mang</a:t>
            </a:r>
            <a:r>
              <a:rPr lang="en-US" sz="2000" dirty="0"/>
              <a:t> </a:t>
            </a:r>
            <a:r>
              <a:rPr lang="en-US" sz="2000" dirty="0" err="1"/>
              <a:t>vật</a:t>
            </a:r>
            <a:r>
              <a:rPr lang="en-US" sz="2000" dirty="0"/>
              <a:t> </a:t>
            </a:r>
            <a:r>
              <a:rPr lang="en-US" sz="2000" dirty="0" err="1"/>
              <a:t>kính</a:t>
            </a:r>
            <a:r>
              <a:rPr lang="en-US" sz="2000" dirty="0"/>
              <a:t> L2, </a:t>
            </a:r>
            <a:r>
              <a:rPr lang="en-US" sz="2000" dirty="0" err="1"/>
              <a:t>mâm</a:t>
            </a:r>
            <a:r>
              <a:rPr lang="en-US" sz="2000" dirty="0"/>
              <a:t> </a:t>
            </a:r>
            <a:r>
              <a:rPr lang="en-US" sz="2000" dirty="0" err="1"/>
              <a:t>đặt</a:t>
            </a:r>
            <a:r>
              <a:rPr lang="en-US" sz="2000" dirty="0"/>
              <a:t> </a:t>
            </a:r>
            <a:r>
              <a:rPr lang="en-US" sz="2000" dirty="0" err="1"/>
              <a:t>vật</a:t>
            </a:r>
            <a:r>
              <a:rPr lang="en-US" sz="2000" dirty="0"/>
              <a:t> (4), </a:t>
            </a:r>
            <a:r>
              <a:rPr lang="en-US" sz="2000" dirty="0" err="1"/>
              <a:t>đèn</a:t>
            </a:r>
            <a:r>
              <a:rPr lang="en-US" sz="2000" dirty="0"/>
              <a:t> </a:t>
            </a:r>
            <a:r>
              <a:rPr lang="en-US" sz="2000" dirty="0" err="1"/>
              <a:t>chiếu</a:t>
            </a:r>
            <a:r>
              <a:rPr lang="en-US" sz="2000" dirty="0"/>
              <a:t> </a:t>
            </a:r>
            <a:r>
              <a:rPr lang="en-US" sz="2000" dirty="0" err="1"/>
              <a:t>sáng</a:t>
            </a:r>
            <a:r>
              <a:rPr lang="en-US" sz="2000" dirty="0"/>
              <a:t> (5), </a:t>
            </a:r>
            <a:r>
              <a:rPr lang="en-US" sz="2000" dirty="0" err="1"/>
              <a:t>kính</a:t>
            </a:r>
            <a:r>
              <a:rPr lang="en-US" sz="2000" dirty="0"/>
              <a:t> </a:t>
            </a:r>
            <a:r>
              <a:rPr lang="en-US" sz="2000" dirty="0" err="1"/>
              <a:t>tụ</a:t>
            </a:r>
            <a:r>
              <a:rPr lang="en-US" sz="2000" dirty="0"/>
              <a:t> </a:t>
            </a:r>
            <a:r>
              <a:rPr lang="en-US" sz="2000" dirty="0" err="1"/>
              <a:t>quang</a:t>
            </a:r>
            <a:r>
              <a:rPr lang="en-US" sz="2000" dirty="0"/>
              <a:t> (6), </a:t>
            </a:r>
            <a:r>
              <a:rPr lang="en-US" sz="2000" dirty="0" err="1"/>
              <a:t>vít</a:t>
            </a:r>
            <a:r>
              <a:rPr lang="en-US" sz="2000" dirty="0"/>
              <a:t> </a:t>
            </a:r>
            <a:r>
              <a:rPr lang="en-US" sz="2000" dirty="0" err="1"/>
              <a:t>tiến</a:t>
            </a:r>
            <a:r>
              <a:rPr lang="en-US" sz="2000" dirty="0"/>
              <a:t> </a:t>
            </a:r>
            <a:r>
              <a:rPr lang="en-US" sz="2000" dirty="0" err="1"/>
              <a:t>nhanh</a:t>
            </a:r>
            <a:r>
              <a:rPr lang="en-US" sz="2000" dirty="0"/>
              <a:t> (7), </a:t>
            </a:r>
            <a:r>
              <a:rPr lang="en-US" sz="2000" dirty="0" err="1"/>
              <a:t>vít</a:t>
            </a:r>
            <a:r>
              <a:rPr lang="en-US" sz="2000" dirty="0"/>
              <a:t> </a:t>
            </a:r>
            <a:r>
              <a:rPr lang="en-US" sz="2000" dirty="0" err="1"/>
              <a:t>tiến</a:t>
            </a:r>
            <a:r>
              <a:rPr lang="en-US" sz="2000" dirty="0"/>
              <a:t> </a:t>
            </a:r>
            <a:r>
              <a:rPr lang="en-US" sz="2000" dirty="0" err="1"/>
              <a:t>chậm</a:t>
            </a:r>
            <a:r>
              <a:rPr lang="en-US" sz="2000" dirty="0"/>
              <a:t> (8), </a:t>
            </a:r>
            <a:r>
              <a:rPr lang="en-US" sz="2000" dirty="0" err="1"/>
              <a:t>hai</a:t>
            </a:r>
            <a:r>
              <a:rPr lang="en-US" sz="2000" dirty="0"/>
              <a:t> </a:t>
            </a:r>
            <a:r>
              <a:rPr lang="en-US" sz="2000" dirty="0" err="1"/>
              <a:t>vít</a:t>
            </a:r>
            <a:r>
              <a:rPr lang="en-US" sz="2000" dirty="0"/>
              <a:t> (9) </a:t>
            </a:r>
            <a:r>
              <a:rPr lang="en-US" sz="2000" dirty="0" err="1"/>
              <a:t>và</a:t>
            </a:r>
            <a:r>
              <a:rPr lang="en-US" sz="2000" dirty="0"/>
              <a:t> (10) </a:t>
            </a:r>
            <a:r>
              <a:rPr lang="vi-VN" sz="2000" dirty="0"/>
              <a:t>(được gọi là vít tiến ngang và tiến dọc)</a:t>
            </a:r>
            <a:r>
              <a:rPr lang="en-US" sz="2000" dirty="0"/>
              <a:t>.</a:t>
            </a:r>
          </a:p>
        </p:txBody>
      </p:sp>
    </p:spTree>
    <p:extLst>
      <p:ext uri="{BB962C8B-B14F-4D97-AF65-F5344CB8AC3E}">
        <p14:creationId xmlns:p14="http://schemas.microsoft.com/office/powerpoint/2010/main" val="295486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E36826-73C1-14D7-7ECB-ACC2AFBA79F9}"/>
              </a:ext>
            </a:extLst>
          </p:cNvPr>
          <p:cNvSpPr txBox="1"/>
          <p:nvPr/>
        </p:nvSpPr>
        <p:spPr>
          <a:xfrm>
            <a:off x="0" y="93306"/>
            <a:ext cx="12111135" cy="707886"/>
          </a:xfrm>
          <a:prstGeom prst="rect">
            <a:avLst/>
          </a:prstGeom>
          <a:noFill/>
        </p:spPr>
        <p:txBody>
          <a:bodyPr wrap="square" rtlCol="0">
            <a:spAutoFit/>
          </a:bodyPr>
          <a:lstStyle/>
          <a:p>
            <a:pPr marL="400050" indent="-400050">
              <a:buFont typeface="+mj-lt"/>
              <a:buAutoNum type="romanUcPeriod" startAt="3"/>
            </a:pPr>
            <a:r>
              <a:rPr lang="en-US" sz="4000" b="1" dirty="0" err="1">
                <a:solidFill>
                  <a:schemeClr val="accent2">
                    <a:lumMod val="75000"/>
                  </a:schemeClr>
                </a:solidFill>
                <a:effectLst>
                  <a:outerShdw blurRad="38100" dist="38100" dir="2700000" algn="tl">
                    <a:srgbClr val="000000">
                      <a:alpha val="43137"/>
                    </a:srgbClr>
                  </a:outerShdw>
                </a:effectLst>
              </a:rPr>
              <a:t>Cơ</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sở</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lý</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thuyết</a:t>
            </a:r>
            <a:r>
              <a:rPr lang="en-US" sz="4000" b="1" dirty="0">
                <a:solidFill>
                  <a:schemeClr val="accent2">
                    <a:lumMod val="75000"/>
                  </a:schemeClr>
                </a:solidFill>
                <a:effectLst>
                  <a:outerShdw blurRad="38100" dist="38100" dir="2700000" algn="tl">
                    <a:srgbClr val="000000">
                      <a:alpha val="43137"/>
                    </a:srgbClr>
                  </a:outerShdw>
                </a:effectLst>
              </a:rPr>
              <a:t>: </a:t>
            </a:r>
            <a:r>
              <a:rPr lang="en-US" sz="2000" dirty="0"/>
              <a:t>. </a:t>
            </a:r>
            <a:endParaRPr lang="en-US" sz="2000" b="1" dirty="0">
              <a:solidFill>
                <a:schemeClr val="accent2">
                  <a:lumMod val="75000"/>
                </a:schemeClr>
              </a:solidFill>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F996F8-3BA8-A487-E659-96521ACC4DE6}"/>
                  </a:ext>
                </a:extLst>
              </p:cNvPr>
              <p:cNvSpPr txBox="1"/>
              <p:nvPr/>
            </p:nvSpPr>
            <p:spPr>
              <a:xfrm>
                <a:off x="0" y="801192"/>
                <a:ext cx="7511845" cy="3961213"/>
              </a:xfrm>
              <a:prstGeom prst="rect">
                <a:avLst/>
              </a:prstGeom>
              <a:noFill/>
            </p:spPr>
            <p:txBody>
              <a:bodyPr wrap="square" rtlCol="0">
                <a:spAutoFit/>
              </a:bodyPr>
              <a:lstStyle/>
              <a:p>
                <a:pPr marL="285750" indent="-285750">
                  <a:buFont typeface="Arial" panose="020B0604020202020204" pitchFamily="34" charset="0"/>
                  <a:buChar char="•"/>
                </a:pPr>
                <a:r>
                  <a:rPr lang="vi-VN" dirty="0"/>
                  <a:t>Chiếu một tia sáng đơn sắc SI truyền qua hai môi trường trong suốt, đồng tính, đẳng hướng (1) và (2), khi tới điểm I nằm trên mặt phân cách AB của hai môi trường đó, tia sáng SI bị tách thành hai tia sáng khác nhau</a:t>
                </a:r>
                <a:r>
                  <a:rPr lang="en-US" dirty="0"/>
                  <a:t>: </a:t>
                </a:r>
                <a:r>
                  <a:rPr lang="vi-VN" dirty="0"/>
                  <a:t>Tia phản xạ IR1 và tia khúc xạ IR2</a:t>
                </a:r>
                <a:endParaRPr lang="en-US" dirty="0"/>
              </a:p>
              <a:p>
                <a:pPr marL="285750" indent="-285750">
                  <a:buFont typeface="Arial" panose="020B0604020202020204" pitchFamily="34" charset="0"/>
                  <a:buChar char="•"/>
                </a:pPr>
                <a:r>
                  <a:rPr lang="vi-VN" dirty="0"/>
                  <a:t>Phương truyền của những tia sáng này tuân theo định luật phản xạ và khúc xạ của Đề Các. Cụ thể như sau: </a:t>
                </a:r>
                <a:endParaRPr lang="en-US" dirty="0"/>
              </a:p>
              <a:p>
                <a:r>
                  <a:rPr lang="vi-VN" dirty="0"/>
                  <a:t>- Tia phản xạ IR1 và tia khúc xạ IR2 đều nằm trong mặt phẳng tới SIN (xác định bởi tia tới SI và pháp tuyến IN của mặt phân cách AB tại điểm tới I). </a:t>
                </a:r>
                <a:endParaRPr lang="en-US" dirty="0"/>
              </a:p>
              <a:p>
                <a:r>
                  <a:rPr lang="en-US" dirty="0"/>
                  <a:t>-  </a:t>
                </a:r>
                <a:r>
                  <a:rPr lang="vi-VN" dirty="0"/>
                  <a:t>Góc phản xạ i′ = R</a:t>
                </a:r>
                <a:r>
                  <a:rPr lang="vi-VN" baseline="-25000" dirty="0"/>
                  <a:t>1</a:t>
                </a:r>
                <a14:m>
                  <m:oMath xmlns:m="http://schemas.openxmlformats.org/officeDocument/2006/math">
                    <m:acc>
                      <m:accPr>
                        <m:chr m:val="̂"/>
                        <m:ctrlPr>
                          <a:rPr lang="en-US" i="1" dirty="0" smtClean="0">
                            <a:solidFill>
                              <a:srgbClr val="836967"/>
                            </a:solidFill>
                            <a:latin typeface="Cambria Math" panose="02040503050406030204" pitchFamily="18" charset="0"/>
                          </a:rPr>
                        </m:ctrlPr>
                      </m:accPr>
                      <m:e>
                        <m:r>
                          <m:rPr>
                            <m:sty m:val="p"/>
                          </m:rPr>
                          <a:rPr lang="en-US" i="0" dirty="0" smtClean="0">
                            <a:latin typeface="Cambria Math" panose="02040503050406030204" pitchFamily="18" charset="0"/>
                          </a:rPr>
                          <m:t>I</m:t>
                        </m:r>
                      </m:e>
                    </m:acc>
                  </m:oMath>
                </a14:m>
                <a:r>
                  <a:rPr lang="en-US" dirty="0"/>
                  <a:t>N </a:t>
                </a:r>
                <a:r>
                  <a:rPr lang="vi-VN" dirty="0"/>
                  <a:t>bằng góc tới i </a:t>
                </a:r>
                <a:r>
                  <a:rPr lang="en-US" dirty="0"/>
                  <a:t>= S</a:t>
                </a:r>
                <a14:m>
                  <m:oMath xmlns:m="http://schemas.openxmlformats.org/officeDocument/2006/math">
                    <m:acc>
                      <m:accPr>
                        <m:chr m:val="̂"/>
                        <m:ctrlPr>
                          <a:rPr lang="en-US" i="1" dirty="0" smtClean="0">
                            <a:solidFill>
                              <a:srgbClr val="836967"/>
                            </a:solidFill>
                            <a:latin typeface="Cambria Math" panose="02040503050406030204" pitchFamily="18" charset="0"/>
                          </a:rPr>
                        </m:ctrlPr>
                      </m:accPr>
                      <m:e>
                        <m:r>
                          <m:rPr>
                            <m:sty m:val="p"/>
                          </m:rPr>
                          <a:rPr lang="en-US" i="0" dirty="0" smtClean="0">
                            <a:latin typeface="Cambria Math" panose="02040503050406030204" pitchFamily="18" charset="0"/>
                          </a:rPr>
                          <m:t>I</m:t>
                        </m:r>
                      </m:e>
                    </m:acc>
                  </m:oMath>
                </a14:m>
                <a:r>
                  <a:rPr lang="en-US" dirty="0"/>
                  <a:t>N</a:t>
                </a:r>
                <a:r>
                  <a:rPr lang="vi-VN" dirty="0"/>
                  <a:t>: i = i′ </a:t>
                </a:r>
                <a:endParaRPr lang="en-US" dirty="0"/>
              </a:p>
              <a:p>
                <a:r>
                  <a:rPr lang="en-US" dirty="0"/>
                  <a:t>-  </a:t>
                </a:r>
                <a:r>
                  <a:rPr lang="vi-VN" dirty="0"/>
                  <a:t>Góc khúc xạ r = R</a:t>
                </a:r>
                <a:r>
                  <a:rPr lang="en-US" baseline="-25000" dirty="0"/>
                  <a:t>2</a:t>
                </a:r>
                <a14:m>
                  <m:oMath xmlns:m="http://schemas.openxmlformats.org/officeDocument/2006/math">
                    <m:acc>
                      <m:accPr>
                        <m:chr m:val="̂"/>
                        <m:ctrlPr>
                          <a:rPr lang="en-US" i="1" dirty="0" smtClean="0">
                            <a:solidFill>
                              <a:srgbClr val="836967"/>
                            </a:solidFill>
                            <a:latin typeface="Cambria Math" panose="02040503050406030204" pitchFamily="18" charset="0"/>
                          </a:rPr>
                        </m:ctrlPr>
                      </m:accPr>
                      <m:e>
                        <m:r>
                          <m:rPr>
                            <m:sty m:val="p"/>
                          </m:rPr>
                          <a:rPr lang="en-US" i="0" dirty="0" smtClean="0">
                            <a:latin typeface="Cambria Math" panose="02040503050406030204" pitchFamily="18" charset="0"/>
                          </a:rPr>
                          <m:t>I</m:t>
                        </m:r>
                      </m:e>
                    </m:acc>
                  </m:oMath>
                </a14:m>
                <a:r>
                  <a:rPr lang="en-US" dirty="0"/>
                  <a:t>N’ </a:t>
                </a:r>
                <a:r>
                  <a:rPr lang="vi-VN" dirty="0"/>
                  <a:t>liên hệ với góc tới i bởi hệ thức:</a:t>
                </a:r>
                <a:r>
                  <a:rPr lang="en-US" dirty="0"/>
                  <a:t> </a:t>
                </a:r>
                <a14:m>
                  <m:oMath xmlns:m="http://schemas.openxmlformats.org/officeDocument/2006/math">
                    <m:f>
                      <m:fPr>
                        <m:ctrlPr>
                          <a:rPr lang="en-US" sz="240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𝑖</m:t>
                            </m:r>
                          </m:e>
                        </m:func>
                      </m:num>
                      <m:den>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𝑟</m:t>
                            </m:r>
                          </m:e>
                        </m:func>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1</m:t>
                        </m:r>
                      </m:num>
                      <m:den>
                        <m:r>
                          <a:rPr lang="en-US" sz="2400" b="0" i="1" smtClean="0">
                            <a:latin typeface="Cambria Math" panose="02040503050406030204" pitchFamily="18" charset="0"/>
                          </a:rPr>
                          <m:t>𝑣</m:t>
                        </m:r>
                        <m:r>
                          <a:rPr lang="en-US" sz="2400" b="0" i="1" smtClean="0">
                            <a:latin typeface="Cambria Math" panose="02040503050406030204" pitchFamily="18" charset="0"/>
                          </a:rPr>
                          <m:t>2</m:t>
                        </m:r>
                      </m:den>
                    </m:f>
                  </m:oMath>
                </a14:m>
                <a:endParaRPr lang="en-US" sz="2400" dirty="0"/>
              </a:p>
              <a:p>
                <a:pPr marL="342900" indent="-342900">
                  <a:buFont typeface="Arial" panose="020B0604020202020204" pitchFamily="34" charset="0"/>
                  <a:buChar char="•"/>
                </a:pPr>
                <a:r>
                  <a:rPr lang="vi-VN" dirty="0"/>
                  <a:t>Đối với hai môi trường cho trước và ánh sáng đơn sắc cho trước, ta có: </a:t>
                </a:r>
                <a:r>
                  <a:rPr lang="en-US" dirty="0"/>
                  <a:t>v1/v2 </a:t>
                </a:r>
                <a:r>
                  <a:rPr lang="vi-VN" dirty="0"/>
                  <a:t>= const = n</a:t>
                </a:r>
                <a:r>
                  <a:rPr lang="vi-VN" baseline="-25000" dirty="0"/>
                  <a:t>2</a:t>
                </a:r>
                <a:r>
                  <a:rPr lang="en-US" baseline="-25000" dirty="0"/>
                  <a:t>1</a:t>
                </a:r>
                <a:endParaRPr lang="en-US" sz="2800" baseline="-25000" dirty="0"/>
              </a:p>
            </p:txBody>
          </p:sp>
        </mc:Choice>
        <mc:Fallback xmlns="">
          <p:sp>
            <p:nvSpPr>
              <p:cNvPr id="2" name="TextBox 1">
                <a:extLst>
                  <a:ext uri="{FF2B5EF4-FFF2-40B4-BE49-F238E27FC236}">
                    <a16:creationId xmlns:a16="http://schemas.microsoft.com/office/drawing/2014/main" id="{D0F996F8-3BA8-A487-E659-96521ACC4DE6}"/>
                  </a:ext>
                </a:extLst>
              </p:cNvPr>
              <p:cNvSpPr txBox="1">
                <a:spLocks noRot="1" noChangeAspect="1" noMove="1" noResize="1" noEditPoints="1" noAdjustHandles="1" noChangeArrowheads="1" noChangeShapeType="1" noTextEdit="1"/>
              </p:cNvSpPr>
              <p:nvPr/>
            </p:nvSpPr>
            <p:spPr>
              <a:xfrm>
                <a:off x="0" y="801192"/>
                <a:ext cx="7511845" cy="3961213"/>
              </a:xfrm>
              <a:prstGeom prst="rect">
                <a:avLst/>
              </a:prstGeom>
              <a:blipFill>
                <a:blip r:embed="rId2"/>
                <a:stretch>
                  <a:fillRect l="-649" t="-769" r="-406" b="-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6F90958-77C9-25A5-FA07-7A5F48C2D372}"/>
              </a:ext>
            </a:extLst>
          </p:cNvPr>
          <p:cNvPicPr>
            <a:picLocks noChangeAspect="1"/>
          </p:cNvPicPr>
          <p:nvPr/>
        </p:nvPicPr>
        <p:blipFill>
          <a:blip r:embed="rId3"/>
          <a:stretch>
            <a:fillRect/>
          </a:stretch>
        </p:blipFill>
        <p:spPr>
          <a:xfrm>
            <a:off x="7712077" y="801192"/>
            <a:ext cx="3957951" cy="3652516"/>
          </a:xfrm>
          <a:prstGeom prst="rect">
            <a:avLst/>
          </a:prstGeom>
        </p:spPr>
      </p:pic>
      <p:sp>
        <p:nvSpPr>
          <p:cNvPr id="9" name="TextBox 8">
            <a:extLst>
              <a:ext uri="{FF2B5EF4-FFF2-40B4-BE49-F238E27FC236}">
                <a16:creationId xmlns:a16="http://schemas.microsoft.com/office/drawing/2014/main" id="{35C5FFD1-693E-AC5C-3257-6012D5496113}"/>
              </a:ext>
            </a:extLst>
          </p:cNvPr>
          <p:cNvSpPr txBox="1"/>
          <p:nvPr/>
        </p:nvSpPr>
        <p:spPr>
          <a:xfrm>
            <a:off x="0" y="5718975"/>
            <a:ext cx="12111135" cy="923330"/>
          </a:xfrm>
          <a:prstGeom prst="rect">
            <a:avLst/>
          </a:prstGeom>
          <a:noFill/>
        </p:spPr>
        <p:txBody>
          <a:bodyPr wrap="square" rtlCol="0">
            <a:spAutoFit/>
          </a:bodyPr>
          <a:lstStyle/>
          <a:p>
            <a:r>
              <a:rPr lang="vi-VN" dirty="0"/>
              <a:t>trong đó, c và v lần lượt là vận tốc ánh sáng trong chân không và trong môi trường. </a:t>
            </a:r>
            <a:endParaRPr lang="en-US" dirty="0"/>
          </a:p>
          <a:p>
            <a:pPr marL="285750" indent="-285750">
              <a:buFont typeface="Arial" panose="020B0604020202020204" pitchFamily="34" charset="0"/>
              <a:buChar char="•"/>
            </a:pPr>
            <a:r>
              <a:rPr lang="vi-VN" dirty="0"/>
              <a:t>Chiết suất phụ thuộc vào bước sóng của ánh sáng đơn sắc và tính chất của môi trường tia sáng truyền qua.</a:t>
            </a:r>
            <a:endParaRPr lang="en-US" dirty="0"/>
          </a:p>
          <a:p>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B06FCE-0DFC-A17C-0DC4-41EA3C5A6173}"/>
                  </a:ext>
                </a:extLst>
              </p:cNvPr>
              <p:cNvSpPr txBox="1"/>
              <p:nvPr/>
            </p:nvSpPr>
            <p:spPr>
              <a:xfrm>
                <a:off x="0" y="4812317"/>
                <a:ext cx="12192000" cy="906658"/>
              </a:xfrm>
              <a:prstGeom prst="rect">
                <a:avLst/>
              </a:prstGeom>
              <a:noFill/>
            </p:spPr>
            <p:txBody>
              <a:bodyPr wrap="square" rtlCol="0">
                <a:spAutoFit/>
              </a:bodyPr>
              <a:lstStyle/>
              <a:p>
                <a:pPr marL="285750" indent="-285750">
                  <a:buFont typeface="Arial" panose="020B0604020202020204" pitchFamily="34" charset="0"/>
                  <a:buChar char="•"/>
                </a:pPr>
                <a:r>
                  <a:rPr lang="vi-VN" dirty="0"/>
                  <a:t>Chiết suất tuyệt đối của môi trường gọi tắt là chiết suất của môi trường chính là chiết suất tỷ đối của môi trường đó đối với chân không (hay không khí).</a:t>
                </a:r>
                <a:r>
                  <a:rPr lang="en-US" dirty="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𝑐</m:t>
                        </m:r>
                      </m:num>
                      <m:den>
                        <m:r>
                          <a:rPr lang="en-US" sz="2400" b="0" i="1" smtClean="0">
                            <a:latin typeface="Cambria Math" panose="02040503050406030204" pitchFamily="18" charset="0"/>
                          </a:rPr>
                          <m:t>𝑣</m:t>
                        </m:r>
                      </m:den>
                    </m:f>
                    <m:r>
                      <a:rPr lang="en-US" sz="2400" b="0" i="1" smtClean="0">
                        <a:latin typeface="Cambria Math" panose="02040503050406030204" pitchFamily="18" charset="0"/>
                      </a:rPr>
                      <m:t>=</m:t>
                    </m:r>
                    <m:r>
                      <a:rPr lang="en-US" sz="2400" b="0" i="1" smtClean="0">
                        <a:latin typeface="Cambria Math" panose="02040503050406030204" pitchFamily="18" charset="0"/>
                      </a:rPr>
                      <m:t>𝑐𝑜𝑛𝑠𝑡</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𝑖</m:t>
                            </m:r>
                          </m:e>
                        </m:func>
                      </m:num>
                      <m:den>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𝑟</m:t>
                            </m:r>
                          </m:e>
                        </m:func>
                      </m:den>
                    </m:f>
                  </m:oMath>
                </a14:m>
                <a:endParaRPr lang="en-US" dirty="0"/>
              </a:p>
            </p:txBody>
          </p:sp>
        </mc:Choice>
        <mc:Fallback xmlns="">
          <p:sp>
            <p:nvSpPr>
              <p:cNvPr id="10" name="TextBox 9">
                <a:extLst>
                  <a:ext uri="{FF2B5EF4-FFF2-40B4-BE49-F238E27FC236}">
                    <a16:creationId xmlns:a16="http://schemas.microsoft.com/office/drawing/2014/main" id="{6BB06FCE-0DFC-A17C-0DC4-41EA3C5A6173}"/>
                  </a:ext>
                </a:extLst>
              </p:cNvPr>
              <p:cNvSpPr txBox="1">
                <a:spLocks noRot="1" noChangeAspect="1" noMove="1" noResize="1" noEditPoints="1" noAdjustHandles="1" noChangeArrowheads="1" noChangeShapeType="1" noTextEdit="1"/>
              </p:cNvSpPr>
              <p:nvPr/>
            </p:nvSpPr>
            <p:spPr>
              <a:xfrm>
                <a:off x="0" y="4812317"/>
                <a:ext cx="12192000" cy="906658"/>
              </a:xfrm>
              <a:prstGeom prst="rect">
                <a:avLst/>
              </a:prstGeom>
              <a:blipFill>
                <a:blip r:embed="rId4"/>
                <a:stretch>
                  <a:fillRect l="-300" t="-3356" r="-100"/>
                </a:stretch>
              </a:blipFill>
            </p:spPr>
            <p:txBody>
              <a:bodyPr/>
              <a:lstStyle/>
              <a:p>
                <a:r>
                  <a:rPr lang="en-US">
                    <a:noFill/>
                  </a:rPr>
                  <a:t> </a:t>
                </a:r>
              </a:p>
            </p:txBody>
          </p:sp>
        </mc:Fallback>
      </mc:AlternateContent>
    </p:spTree>
    <p:extLst>
      <p:ext uri="{BB962C8B-B14F-4D97-AF65-F5344CB8AC3E}">
        <p14:creationId xmlns:p14="http://schemas.microsoft.com/office/powerpoint/2010/main" val="280463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6E9BB0-EFD1-B22B-DB26-655D52229B46}"/>
              </a:ext>
            </a:extLst>
          </p:cNvPr>
          <p:cNvSpPr txBox="1"/>
          <p:nvPr/>
        </p:nvSpPr>
        <p:spPr>
          <a:xfrm>
            <a:off x="0" y="72088"/>
            <a:ext cx="12192000" cy="707886"/>
          </a:xfrm>
          <a:prstGeom prst="rect">
            <a:avLst/>
          </a:prstGeom>
          <a:noFill/>
        </p:spPr>
        <p:txBody>
          <a:bodyPr wrap="square" rtlCol="0">
            <a:spAutoFit/>
          </a:bodyPr>
          <a:lstStyle/>
          <a:p>
            <a:pPr marL="400050" indent="-400050">
              <a:buFont typeface="+mj-lt"/>
              <a:buAutoNum type="romanUcPeriod" startAt="4"/>
            </a:pPr>
            <a:r>
              <a:rPr lang="en-US" sz="4000" b="1" dirty="0" err="1">
                <a:solidFill>
                  <a:schemeClr val="accent2">
                    <a:lumMod val="75000"/>
                  </a:schemeClr>
                </a:solidFill>
                <a:effectLst>
                  <a:outerShdw blurRad="38100" dist="38100" dir="2700000" algn="tl">
                    <a:srgbClr val="000000">
                      <a:alpha val="43137"/>
                    </a:srgbClr>
                  </a:outerShdw>
                </a:effectLst>
              </a:rPr>
              <a:t>Tính</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kết</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quả</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và</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sai</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số</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của</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phép</a:t>
            </a:r>
            <a:r>
              <a:rPr lang="en-US" sz="4000" b="1" dirty="0">
                <a:solidFill>
                  <a:schemeClr val="accent2">
                    <a:lumMod val="75000"/>
                  </a:schemeClr>
                </a:solidFill>
                <a:effectLst>
                  <a:outerShdw blurRad="38100" dist="38100" dir="2700000" algn="tl">
                    <a:srgbClr val="000000">
                      <a:alpha val="43137"/>
                    </a:srgbClr>
                  </a:outerShdw>
                </a:effectLst>
              </a:rPr>
              <a:t> </a:t>
            </a:r>
            <a:r>
              <a:rPr lang="en-US" sz="4000" b="1" dirty="0" err="1">
                <a:solidFill>
                  <a:schemeClr val="accent2">
                    <a:lumMod val="75000"/>
                  </a:schemeClr>
                </a:solidFill>
                <a:effectLst>
                  <a:outerShdw blurRad="38100" dist="38100" dir="2700000" algn="tl">
                    <a:srgbClr val="000000">
                      <a:alpha val="43137"/>
                    </a:srgbClr>
                  </a:outerShdw>
                </a:effectLst>
              </a:rPr>
              <a:t>đo</a:t>
            </a:r>
            <a:r>
              <a:rPr lang="en-US" sz="4000" b="1" dirty="0">
                <a:solidFill>
                  <a:schemeClr val="accent2">
                    <a:lumMod val="75000"/>
                  </a:schemeClr>
                </a:solidFill>
                <a:effectLst>
                  <a:outerShdw blurRad="38100" dist="38100" dir="2700000" algn="tl">
                    <a:srgbClr val="000000">
                      <a:alpha val="43137"/>
                    </a:srgbClr>
                  </a:outerShdw>
                </a:effectLst>
              </a:rPr>
              <a:t>:</a:t>
            </a:r>
            <a:endParaRPr lang="vi-VN" sz="1800" dirty="0"/>
          </a:p>
        </p:txBody>
      </p:sp>
      <p:sp>
        <p:nvSpPr>
          <p:cNvPr id="2" name="TextBox 1">
            <a:extLst>
              <a:ext uri="{FF2B5EF4-FFF2-40B4-BE49-F238E27FC236}">
                <a16:creationId xmlns:a16="http://schemas.microsoft.com/office/drawing/2014/main" id="{F96CBC70-53BA-ECA1-1E05-96287C6C1A86}"/>
              </a:ext>
            </a:extLst>
          </p:cNvPr>
          <p:cNvSpPr txBox="1"/>
          <p:nvPr/>
        </p:nvSpPr>
        <p:spPr>
          <a:xfrm>
            <a:off x="0" y="779974"/>
            <a:ext cx="2074606" cy="400110"/>
          </a:xfrm>
          <a:prstGeom prst="rect">
            <a:avLst/>
          </a:prstGeom>
          <a:noFill/>
        </p:spPr>
        <p:txBody>
          <a:bodyPr wrap="square" rtlCol="0">
            <a:spAutoFit/>
          </a:bodyPr>
          <a:lstStyle/>
          <a:p>
            <a:r>
              <a:rPr lang="en-US" sz="2000" dirty="0"/>
              <a:t>4.1. </a:t>
            </a:r>
            <a:r>
              <a:rPr lang="en-US" sz="2000" dirty="0" err="1"/>
              <a:t>Bảng</a:t>
            </a:r>
            <a:r>
              <a:rPr lang="en-US" sz="2000" dirty="0"/>
              <a:t> </a:t>
            </a:r>
            <a:r>
              <a:rPr lang="en-US" sz="2000" dirty="0" err="1"/>
              <a:t>số</a:t>
            </a:r>
            <a:r>
              <a:rPr lang="en-US" sz="2000" dirty="0"/>
              <a:t> </a:t>
            </a:r>
            <a:r>
              <a:rPr lang="en-US" sz="2000" dirty="0" err="1"/>
              <a:t>liệu</a:t>
            </a:r>
            <a:r>
              <a:rPr lang="en-US" sz="2000" dirty="0"/>
              <a:t>:  </a:t>
            </a: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96386934-4BE4-3485-13B9-092C8F1C744D}"/>
                  </a:ext>
                </a:extLst>
              </p:cNvPr>
              <p:cNvGraphicFramePr>
                <a:graphicFrameLocks noGrp="1"/>
              </p:cNvGraphicFramePr>
              <p:nvPr>
                <p:extLst>
                  <p:ext uri="{D42A27DB-BD31-4B8C-83A1-F6EECF244321}">
                    <p14:modId xmlns:p14="http://schemas.microsoft.com/office/powerpoint/2010/main" val="1356918955"/>
                  </p:ext>
                </p:extLst>
              </p:nvPr>
            </p:nvGraphicFramePr>
            <p:xfrm>
              <a:off x="0" y="1180084"/>
              <a:ext cx="12192000" cy="399216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926075810"/>
                        </a:ext>
                      </a:extLst>
                    </a:gridCol>
                    <a:gridCol w="980661">
                      <a:extLst>
                        <a:ext uri="{9D8B030D-6E8A-4147-A177-3AD203B41FA5}">
                          <a16:colId xmlns:a16="http://schemas.microsoft.com/office/drawing/2014/main" val="1691564826"/>
                        </a:ext>
                      </a:extLst>
                    </a:gridCol>
                    <a:gridCol w="1126435">
                      <a:extLst>
                        <a:ext uri="{9D8B030D-6E8A-4147-A177-3AD203B41FA5}">
                          <a16:colId xmlns:a16="http://schemas.microsoft.com/office/drawing/2014/main" val="3137668461"/>
                        </a:ext>
                      </a:extLst>
                    </a:gridCol>
                    <a:gridCol w="1166191">
                      <a:extLst>
                        <a:ext uri="{9D8B030D-6E8A-4147-A177-3AD203B41FA5}">
                          <a16:colId xmlns:a16="http://schemas.microsoft.com/office/drawing/2014/main" val="1943530355"/>
                        </a:ext>
                      </a:extLst>
                    </a:gridCol>
                    <a:gridCol w="1603513">
                      <a:extLst>
                        <a:ext uri="{9D8B030D-6E8A-4147-A177-3AD203B41FA5}">
                          <a16:colId xmlns:a16="http://schemas.microsoft.com/office/drawing/2014/main" val="113745263"/>
                        </a:ext>
                      </a:extLst>
                    </a:gridCol>
                    <a:gridCol w="1510748">
                      <a:extLst>
                        <a:ext uri="{9D8B030D-6E8A-4147-A177-3AD203B41FA5}">
                          <a16:colId xmlns:a16="http://schemas.microsoft.com/office/drawing/2014/main" val="638958630"/>
                        </a:ext>
                      </a:extLst>
                    </a:gridCol>
                    <a:gridCol w="927652">
                      <a:extLst>
                        <a:ext uri="{9D8B030D-6E8A-4147-A177-3AD203B41FA5}">
                          <a16:colId xmlns:a16="http://schemas.microsoft.com/office/drawing/2014/main" val="4146305615"/>
                        </a:ext>
                      </a:extLst>
                    </a:gridCol>
                    <a:gridCol w="1219200">
                      <a:extLst>
                        <a:ext uri="{9D8B030D-6E8A-4147-A177-3AD203B41FA5}">
                          <a16:colId xmlns:a16="http://schemas.microsoft.com/office/drawing/2014/main" val="397662851"/>
                        </a:ext>
                      </a:extLst>
                    </a:gridCol>
                    <a:gridCol w="1219200">
                      <a:extLst>
                        <a:ext uri="{9D8B030D-6E8A-4147-A177-3AD203B41FA5}">
                          <a16:colId xmlns:a16="http://schemas.microsoft.com/office/drawing/2014/main" val="2975447030"/>
                        </a:ext>
                      </a:extLst>
                    </a:gridCol>
                    <a:gridCol w="1219200">
                      <a:extLst>
                        <a:ext uri="{9D8B030D-6E8A-4147-A177-3AD203B41FA5}">
                          <a16:colId xmlns:a16="http://schemas.microsoft.com/office/drawing/2014/main" val="1541919689"/>
                        </a:ext>
                      </a:extLst>
                    </a:gridCol>
                  </a:tblGrid>
                  <a:tr h="693549">
                    <a:tc gridSpan="10">
                      <a:txBody>
                        <a:bodyPr/>
                        <a:lstStyle/>
                        <a:p>
                          <a:pPr algn="ct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thước</a:t>
                          </a:r>
                          <a:r>
                            <a:rPr lang="en-US" dirty="0"/>
                            <a:t> </a:t>
                          </a:r>
                          <a:r>
                            <a:rPr lang="en-US" dirty="0" err="1"/>
                            <a:t>tròn</a:t>
                          </a:r>
                          <a:r>
                            <a:rPr lang="en-US" dirty="0"/>
                            <a:t> </a:t>
                          </a:r>
                          <a:r>
                            <a:rPr lang="en-US" dirty="0" err="1"/>
                            <a:t>trên</a:t>
                          </a:r>
                          <a:r>
                            <a:rPr lang="en-US" dirty="0"/>
                            <a:t> </a:t>
                          </a:r>
                          <a:r>
                            <a:rPr lang="en-US" dirty="0" err="1"/>
                            <a:t>vít</a:t>
                          </a:r>
                          <a:r>
                            <a:rPr lang="en-US" dirty="0"/>
                            <a:t> </a:t>
                          </a:r>
                          <a:r>
                            <a:rPr lang="en-US" dirty="0" err="1"/>
                            <a:t>tiến</a:t>
                          </a:r>
                          <a:r>
                            <a:rPr lang="en-US" dirty="0"/>
                            <a:t> </a:t>
                          </a:r>
                          <a:r>
                            <a:rPr lang="en-US" dirty="0" err="1"/>
                            <a:t>chậm</a:t>
                          </a:r>
                          <a:r>
                            <a:rPr lang="en-US" dirty="0"/>
                            <a:t> </a:t>
                          </a:r>
                          <a:r>
                            <a:rPr lang="en-US" dirty="0" err="1"/>
                            <a:t>của</a:t>
                          </a:r>
                          <a:r>
                            <a:rPr lang="en-US" dirty="0"/>
                            <a:t> </a:t>
                          </a:r>
                          <a:r>
                            <a:rPr lang="en-US" dirty="0" err="1"/>
                            <a:t>kính</a:t>
                          </a:r>
                          <a:r>
                            <a:rPr lang="en-US" dirty="0"/>
                            <a:t> </a:t>
                          </a:r>
                          <a:r>
                            <a:rPr lang="en-US" dirty="0" err="1"/>
                            <a:t>hiển</a:t>
                          </a:r>
                          <a:r>
                            <a:rPr lang="en-US" dirty="0"/>
                            <a:t> vi =  (mm).</a:t>
                          </a:r>
                        </a:p>
                        <a:p>
                          <a:pPr algn="ct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thước</a:t>
                          </a:r>
                          <a:r>
                            <a:rPr lang="en-US" dirty="0"/>
                            <a:t> </a:t>
                          </a:r>
                          <a:r>
                            <a:rPr lang="en-US" dirty="0" err="1"/>
                            <a:t>Panme</a:t>
                          </a:r>
                          <a:r>
                            <a:rPr lang="en-US" dirty="0"/>
                            <a:t> = (mm).</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9443837"/>
                      </a:ext>
                    </a:extLst>
                  </a:tr>
                  <a:tr h="401818">
                    <a:tc gridSpan="6">
                      <a:txBody>
                        <a:bodyPr/>
                        <a:lstStyle/>
                        <a:p>
                          <a:pPr algn="ctr"/>
                          <a:r>
                            <a:rPr lang="en-US" dirty="0" err="1"/>
                            <a:t>Độ</a:t>
                          </a:r>
                          <a:r>
                            <a:rPr lang="en-US" dirty="0"/>
                            <a:t> </a:t>
                          </a:r>
                          <a:r>
                            <a:rPr lang="en-US" dirty="0" err="1"/>
                            <a:t>dày</a:t>
                          </a:r>
                          <a:r>
                            <a:rPr lang="en-US" dirty="0"/>
                            <a:t> </a:t>
                          </a:r>
                          <a:r>
                            <a:rPr lang="en-US" dirty="0" err="1"/>
                            <a:t>biểu</a:t>
                          </a:r>
                          <a:r>
                            <a:rPr lang="en-US" dirty="0"/>
                            <a:t> </a:t>
                          </a:r>
                          <a:r>
                            <a:rPr lang="en-US" dirty="0" err="1"/>
                            <a:t>kiến</a:t>
                          </a:r>
                          <a:r>
                            <a:rPr lang="en-US" dirty="0"/>
                            <a:t> d1 (mm)</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gridSpan="4">
                      <a:txBody>
                        <a:bodyPr/>
                        <a:lstStyle/>
                        <a:p>
                          <a:pPr algn="ctr"/>
                          <a:r>
                            <a:rPr lang="en-US" dirty="0" err="1"/>
                            <a:t>Độ</a:t>
                          </a:r>
                          <a:r>
                            <a:rPr lang="en-US" dirty="0"/>
                            <a:t> </a:t>
                          </a:r>
                          <a:r>
                            <a:rPr lang="en-US" dirty="0" err="1"/>
                            <a:t>dày</a:t>
                          </a:r>
                          <a:r>
                            <a:rPr lang="en-US" dirty="0"/>
                            <a:t> </a:t>
                          </a:r>
                          <a:r>
                            <a:rPr lang="en-US" dirty="0" err="1"/>
                            <a:t>thực</a:t>
                          </a:r>
                          <a:r>
                            <a:rPr lang="en-US" dirty="0"/>
                            <a:t> d (mm)</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250977867"/>
                      </a:ext>
                    </a:extLst>
                  </a:tr>
                  <a:tr h="401818">
                    <a:tc>
                      <a:txBody>
                        <a:bodyPr/>
                        <a:lstStyle/>
                        <a:p>
                          <a:pPr algn="ctr"/>
                          <a:r>
                            <a:rPr lang="en-US" dirty="0" err="1"/>
                            <a:t>Lần</a:t>
                          </a:r>
                          <a:r>
                            <a:rPr lang="en-US" dirty="0"/>
                            <a:t> </a:t>
                          </a:r>
                          <a:r>
                            <a:rPr lang="en-US" dirty="0" err="1"/>
                            <a:t>đo</a:t>
                          </a:r>
                          <a:endParaRPr lang="en-US" dirty="0"/>
                        </a:p>
                      </a:txBody>
                      <a:tcPr/>
                    </a:tc>
                    <a:tc>
                      <a:txBody>
                        <a:bodyPr/>
                        <a:lstStyle/>
                        <a:p>
                          <a:pPr algn="ctr"/>
                          <a:r>
                            <a:rPr lang="en-US" dirty="0"/>
                            <a:t>N</a:t>
                          </a:r>
                        </a:p>
                      </a:txBody>
                      <a:tcPr/>
                    </a:tc>
                    <a:tc>
                      <a:txBody>
                        <a:bodyPr/>
                        <a:lstStyle/>
                        <a:p>
                          <a:pPr algn="ctr"/>
                          <a:r>
                            <a:rPr lang="en-US" dirty="0"/>
                            <a:t>l</a:t>
                          </a:r>
                          <a:r>
                            <a:rPr lang="en-US" baseline="-25000" dirty="0"/>
                            <a:t>0</a:t>
                          </a:r>
                        </a:p>
                      </a:txBody>
                      <a:tcPr/>
                    </a:tc>
                    <a:tc>
                      <a:txBody>
                        <a:bodyPr/>
                        <a:lstStyle/>
                        <a:p>
                          <a:pPr algn="ctr"/>
                          <a:r>
                            <a:rPr lang="en-US" dirty="0"/>
                            <a:t>L</a:t>
                          </a:r>
                        </a:p>
                      </a:txBody>
                      <a:tcPr/>
                    </a:tc>
                    <a:tc>
                      <a:txBody>
                        <a:bodyPr/>
                        <a:lstStyle/>
                        <a:p>
                          <a:pPr algn="ctr"/>
                          <a:r>
                            <a:rPr lang="en-US" dirty="0"/>
                            <a:t>d</a:t>
                          </a:r>
                          <a:r>
                            <a:rPr lang="en-US" baseline="-25000" dirty="0"/>
                            <a:t>1</a:t>
                          </a:r>
                        </a:p>
                      </a:txBody>
                      <a:tcPr/>
                    </a:tc>
                    <a:tc>
                      <a:txBody>
                        <a:bodyPr/>
                        <a:lstStyle/>
                        <a:p>
                          <a:pPr algn="ctr"/>
                          <a14:m>
                            <m:oMath xmlns:m="http://schemas.openxmlformats.org/officeDocument/2006/math">
                              <m:r>
                                <m:rPr>
                                  <m:sty m:val="p"/>
                                </m:rPr>
                                <a:rPr lang="en-US" i="0" smtClean="0">
                                  <a:latin typeface="Cambria Math" panose="02040503050406030204" pitchFamily="18" charset="0"/>
                                </a:rPr>
                                <m:t>Δ</m:t>
                              </m:r>
                            </m:oMath>
                          </a14:m>
                          <a:r>
                            <a:rPr lang="en-US" i="0" dirty="0"/>
                            <a:t>d</a:t>
                          </a:r>
                          <a:r>
                            <a:rPr lang="en-US" i="0" baseline="-25000" dirty="0"/>
                            <a:t>1</a:t>
                          </a:r>
                        </a:p>
                      </a:txBody>
                      <a:tcPr/>
                    </a:tc>
                    <a:tc>
                      <a:txBody>
                        <a:bodyPr/>
                        <a:lstStyle/>
                        <a:p>
                          <a:pPr algn="ctr"/>
                          <a:r>
                            <a:rPr lang="en-US" dirty="0"/>
                            <a:t>k </a:t>
                          </a:r>
                        </a:p>
                      </a:txBody>
                      <a:tcPr/>
                    </a:tc>
                    <a:tc>
                      <a:txBody>
                        <a:bodyPr/>
                        <a:lstStyle/>
                        <a:p>
                          <a:pPr algn="ctr"/>
                          <a:r>
                            <a:rPr lang="en-US" dirty="0"/>
                            <a:t>m </a:t>
                          </a:r>
                        </a:p>
                      </a:txBody>
                      <a:tcPr/>
                    </a:tc>
                    <a:tc>
                      <a:txBody>
                        <a:bodyPr/>
                        <a:lstStyle/>
                        <a:p>
                          <a:pPr algn="ctr"/>
                          <a:r>
                            <a:rPr lang="en-US" dirty="0"/>
                            <a:t>d</a:t>
                          </a:r>
                        </a:p>
                      </a:txBody>
                      <a:tcPr/>
                    </a:tc>
                    <a:tc>
                      <a:txBody>
                        <a:bodyPr/>
                        <a:lstStyle/>
                        <a:p>
                          <a:pPr algn="ctr"/>
                          <a14:m>
                            <m:oMath xmlns:m="http://schemas.openxmlformats.org/officeDocument/2006/math">
                              <m:r>
                                <m:rPr>
                                  <m:sty m:val="p"/>
                                </m:rPr>
                                <a:rPr lang="en-US" i="0" smtClean="0">
                                  <a:latin typeface="Cambria Math" panose="02040503050406030204" pitchFamily="18" charset="0"/>
                                </a:rPr>
                                <m:t>Δ</m:t>
                              </m:r>
                            </m:oMath>
                          </a14:m>
                          <a:r>
                            <a:rPr lang="en-US" dirty="0"/>
                            <a:t>d</a:t>
                          </a:r>
                        </a:p>
                      </a:txBody>
                      <a:tcPr/>
                    </a:tc>
                    <a:extLst>
                      <a:ext uri="{0D108BD9-81ED-4DB2-BD59-A6C34878D82A}">
                        <a16:rowId xmlns:a16="http://schemas.microsoft.com/office/drawing/2014/main" val="2307292243"/>
                      </a:ext>
                    </a:extLst>
                  </a:tr>
                  <a:tr h="401818">
                    <a:tc>
                      <a:txBody>
                        <a:bodyPr/>
                        <a:lstStyle/>
                        <a:p>
                          <a:pPr algn="ctr"/>
                          <a:r>
                            <a:rPr lang="en-US" dirty="0"/>
                            <a:t>1</a:t>
                          </a:r>
                        </a:p>
                      </a:txBody>
                      <a:tcPr/>
                    </a:tc>
                    <a:tc>
                      <a:txBody>
                        <a:bodyPr/>
                        <a:lstStyle/>
                        <a:p>
                          <a:pPr algn="ctr"/>
                          <a:r>
                            <a:rPr lang="en-US" dirty="0"/>
                            <a:t>12</a:t>
                          </a:r>
                        </a:p>
                      </a:txBody>
                      <a:tcPr/>
                    </a:tc>
                    <a:tc>
                      <a:txBody>
                        <a:bodyPr/>
                        <a:lstStyle/>
                        <a:p>
                          <a:pPr algn="ctr"/>
                          <a:r>
                            <a:rPr lang="en-US" dirty="0"/>
                            <a:t>114</a:t>
                          </a:r>
                        </a:p>
                      </a:txBody>
                      <a:tcPr/>
                    </a:tc>
                    <a:tc>
                      <a:txBody>
                        <a:bodyPr/>
                        <a:lstStyle/>
                        <a:p>
                          <a:pPr algn="ctr"/>
                          <a:r>
                            <a:rPr lang="en-US" dirty="0"/>
                            <a:t>140</a:t>
                          </a:r>
                        </a:p>
                      </a:txBody>
                      <a:tcPr/>
                    </a:tc>
                    <a:tc>
                      <a:txBody>
                        <a:bodyPr/>
                        <a:lstStyle/>
                        <a:p>
                          <a:pPr algn="ctr"/>
                          <a:r>
                            <a:rPr lang="en-US" dirty="0"/>
                            <a:t>2.574</a:t>
                          </a:r>
                        </a:p>
                      </a:txBody>
                      <a:tcPr/>
                    </a:tc>
                    <a:tc>
                      <a:txBody>
                        <a:bodyPr/>
                        <a:lstStyle/>
                        <a:p>
                          <a:pPr algn="ctr"/>
                          <a:r>
                            <a:rPr lang="en-US" dirty="0"/>
                            <a:t>0.0004</a:t>
                          </a:r>
                        </a:p>
                      </a:txBody>
                      <a:tcPr/>
                    </a:tc>
                    <a:tc>
                      <a:txBody>
                        <a:bodyPr/>
                        <a:lstStyle/>
                        <a:p>
                          <a:pPr algn="ctr"/>
                          <a:r>
                            <a:rPr lang="en-US" dirty="0"/>
                            <a:t>7</a:t>
                          </a:r>
                        </a:p>
                      </a:txBody>
                      <a:tcPr/>
                    </a:tc>
                    <a:tc>
                      <a:txBody>
                        <a:bodyPr/>
                        <a:lstStyle/>
                        <a:p>
                          <a:pPr algn="ctr"/>
                          <a:r>
                            <a:rPr lang="en-US" dirty="0"/>
                            <a:t>37</a:t>
                          </a:r>
                        </a:p>
                      </a:txBody>
                      <a:tcPr/>
                    </a:tc>
                    <a:tc>
                      <a:txBody>
                        <a:bodyPr/>
                        <a:lstStyle/>
                        <a:p>
                          <a:pPr algn="ctr"/>
                          <a:r>
                            <a:rPr lang="en-US" dirty="0"/>
                            <a:t>3.87</a:t>
                          </a:r>
                        </a:p>
                      </a:txBody>
                      <a:tcPr/>
                    </a:tc>
                    <a:tc>
                      <a:txBody>
                        <a:bodyPr/>
                        <a:lstStyle/>
                        <a:p>
                          <a:pPr algn="ctr"/>
                          <a:r>
                            <a:rPr lang="en-US" dirty="0"/>
                            <a:t>0.01</a:t>
                          </a:r>
                        </a:p>
                      </a:txBody>
                      <a:tcPr/>
                    </a:tc>
                    <a:extLst>
                      <a:ext uri="{0D108BD9-81ED-4DB2-BD59-A6C34878D82A}">
                        <a16:rowId xmlns:a16="http://schemas.microsoft.com/office/drawing/2014/main" val="844758098"/>
                      </a:ext>
                    </a:extLst>
                  </a:tr>
                  <a:tr h="401818">
                    <a:tc>
                      <a:txBody>
                        <a:bodyPr/>
                        <a:lstStyle/>
                        <a:p>
                          <a:pPr algn="ctr"/>
                          <a:r>
                            <a:rPr lang="en-US" dirty="0"/>
                            <a:t>2</a:t>
                          </a:r>
                        </a:p>
                      </a:txBody>
                      <a:tcPr/>
                    </a:tc>
                    <a:tc>
                      <a:txBody>
                        <a:bodyPr/>
                        <a:lstStyle/>
                        <a:p>
                          <a:pPr algn="ctr"/>
                          <a:r>
                            <a:rPr lang="en-US" dirty="0"/>
                            <a:t>12</a:t>
                          </a:r>
                        </a:p>
                      </a:txBody>
                      <a:tcPr/>
                    </a:tc>
                    <a:tc>
                      <a:txBody>
                        <a:bodyPr/>
                        <a:lstStyle/>
                        <a:p>
                          <a:pPr algn="ctr"/>
                          <a:r>
                            <a:rPr lang="en-US" dirty="0"/>
                            <a:t>14</a:t>
                          </a:r>
                        </a:p>
                      </a:txBody>
                      <a:tcPr/>
                    </a:tc>
                    <a:tc>
                      <a:txBody>
                        <a:bodyPr/>
                        <a:lstStyle/>
                        <a:p>
                          <a:pPr algn="ctr"/>
                          <a:r>
                            <a:rPr lang="en-US" dirty="0"/>
                            <a:t>80</a:t>
                          </a:r>
                        </a:p>
                      </a:txBody>
                      <a:tcPr/>
                    </a:tc>
                    <a:tc>
                      <a:txBody>
                        <a:bodyPr/>
                        <a:lstStyle/>
                        <a:p>
                          <a:pPr algn="ctr"/>
                          <a:r>
                            <a:rPr lang="en-US" dirty="0"/>
                            <a:t>2.534</a:t>
                          </a:r>
                        </a:p>
                      </a:txBody>
                      <a:tcPr/>
                    </a:tc>
                    <a:tc>
                      <a:txBody>
                        <a:bodyPr/>
                        <a:lstStyle/>
                        <a:p>
                          <a:pPr algn="ctr"/>
                          <a:r>
                            <a:rPr lang="en-US" dirty="0"/>
                            <a:t>0.0404</a:t>
                          </a:r>
                        </a:p>
                      </a:txBody>
                      <a:tcPr/>
                    </a:tc>
                    <a:tc>
                      <a:txBody>
                        <a:bodyPr/>
                        <a:lstStyle/>
                        <a:p>
                          <a:pPr algn="ctr"/>
                          <a:r>
                            <a:rPr lang="en-US" dirty="0"/>
                            <a:t>7</a:t>
                          </a:r>
                        </a:p>
                      </a:txBody>
                      <a:tcPr/>
                    </a:tc>
                    <a:tc>
                      <a:txBody>
                        <a:bodyPr/>
                        <a:lstStyle/>
                        <a:p>
                          <a:pPr algn="ctr"/>
                          <a:r>
                            <a:rPr lang="en-US" dirty="0"/>
                            <a:t>38</a:t>
                          </a:r>
                        </a:p>
                      </a:txBody>
                      <a:tcPr/>
                    </a:tc>
                    <a:tc>
                      <a:txBody>
                        <a:bodyPr/>
                        <a:lstStyle/>
                        <a:p>
                          <a:pPr algn="ctr"/>
                          <a:r>
                            <a:rPr lang="en-US" dirty="0"/>
                            <a:t>3.88</a:t>
                          </a:r>
                        </a:p>
                      </a:txBody>
                      <a:tcPr/>
                    </a:tc>
                    <a:tc>
                      <a:txBody>
                        <a:bodyPr/>
                        <a:lstStyle/>
                        <a:p>
                          <a:pPr algn="ctr"/>
                          <a:r>
                            <a:rPr lang="en-US" dirty="0"/>
                            <a:t>0</a:t>
                          </a:r>
                        </a:p>
                      </a:txBody>
                      <a:tcPr/>
                    </a:tc>
                    <a:extLst>
                      <a:ext uri="{0D108BD9-81ED-4DB2-BD59-A6C34878D82A}">
                        <a16:rowId xmlns:a16="http://schemas.microsoft.com/office/drawing/2014/main" val="2720745820"/>
                      </a:ext>
                    </a:extLst>
                  </a:tr>
                  <a:tr h="401818">
                    <a:tc>
                      <a:txBody>
                        <a:bodyPr/>
                        <a:lstStyle/>
                        <a:p>
                          <a:pPr algn="ctr"/>
                          <a:r>
                            <a:rPr lang="en-US" dirty="0"/>
                            <a:t>3</a:t>
                          </a:r>
                        </a:p>
                      </a:txBody>
                      <a:tcPr/>
                    </a:tc>
                    <a:tc>
                      <a:txBody>
                        <a:bodyPr/>
                        <a:lstStyle/>
                        <a:p>
                          <a:pPr algn="ctr"/>
                          <a:r>
                            <a:rPr lang="en-US" dirty="0"/>
                            <a:t>12</a:t>
                          </a:r>
                        </a:p>
                      </a:txBody>
                      <a:tcPr/>
                    </a:tc>
                    <a:tc>
                      <a:txBody>
                        <a:bodyPr/>
                        <a:lstStyle/>
                        <a:p>
                          <a:pPr algn="ctr"/>
                          <a:r>
                            <a:rPr lang="en-US" dirty="0"/>
                            <a:t>110</a:t>
                          </a:r>
                        </a:p>
                      </a:txBody>
                      <a:tcPr/>
                    </a:tc>
                    <a:tc>
                      <a:txBody>
                        <a:bodyPr/>
                        <a:lstStyle/>
                        <a:p>
                          <a:pPr algn="ctr"/>
                          <a:r>
                            <a:rPr lang="en-US" dirty="0"/>
                            <a:t>116</a:t>
                          </a:r>
                        </a:p>
                      </a:txBody>
                      <a:tcPr/>
                    </a:tc>
                    <a:tc>
                      <a:txBody>
                        <a:bodyPr/>
                        <a:lstStyle/>
                        <a:p>
                          <a:pPr algn="ctr"/>
                          <a:r>
                            <a:rPr lang="en-US" dirty="0"/>
                            <a:t>2.594</a:t>
                          </a:r>
                        </a:p>
                      </a:txBody>
                      <a:tcPr/>
                    </a:tc>
                    <a:tc>
                      <a:txBody>
                        <a:bodyPr/>
                        <a:lstStyle/>
                        <a:p>
                          <a:pPr algn="ctr"/>
                          <a:r>
                            <a:rPr lang="en-US" dirty="0"/>
                            <a:t>0.0196</a:t>
                          </a:r>
                        </a:p>
                      </a:txBody>
                      <a:tcPr/>
                    </a:tc>
                    <a:tc>
                      <a:txBody>
                        <a:bodyPr/>
                        <a:lstStyle/>
                        <a:p>
                          <a:pPr algn="ctr"/>
                          <a:r>
                            <a:rPr lang="en-US" dirty="0"/>
                            <a:t>7</a:t>
                          </a:r>
                        </a:p>
                      </a:txBody>
                      <a:tcPr/>
                    </a:tc>
                    <a:tc>
                      <a:txBody>
                        <a:bodyPr/>
                        <a:lstStyle/>
                        <a:p>
                          <a:pPr algn="ctr"/>
                          <a:r>
                            <a:rPr lang="en-US" dirty="0"/>
                            <a:t>38</a:t>
                          </a:r>
                        </a:p>
                      </a:txBody>
                      <a:tcPr/>
                    </a:tc>
                    <a:tc>
                      <a:txBody>
                        <a:bodyPr/>
                        <a:lstStyle/>
                        <a:p>
                          <a:pPr algn="ctr"/>
                          <a:r>
                            <a:rPr lang="en-US" dirty="0"/>
                            <a:t>3.88</a:t>
                          </a:r>
                        </a:p>
                      </a:txBody>
                      <a:tcPr/>
                    </a:tc>
                    <a:tc>
                      <a:txBody>
                        <a:bodyPr/>
                        <a:lstStyle/>
                        <a:p>
                          <a:pPr algn="ctr"/>
                          <a:r>
                            <a:rPr lang="en-US" dirty="0"/>
                            <a:t>0</a:t>
                          </a:r>
                        </a:p>
                      </a:txBody>
                      <a:tcPr/>
                    </a:tc>
                    <a:extLst>
                      <a:ext uri="{0D108BD9-81ED-4DB2-BD59-A6C34878D82A}">
                        <a16:rowId xmlns:a16="http://schemas.microsoft.com/office/drawing/2014/main" val="1490832611"/>
                      </a:ext>
                    </a:extLst>
                  </a:tr>
                  <a:tr h="401818">
                    <a:tc>
                      <a:txBody>
                        <a:bodyPr/>
                        <a:lstStyle/>
                        <a:p>
                          <a:pPr algn="ctr"/>
                          <a:r>
                            <a:rPr lang="en-US" dirty="0"/>
                            <a:t>4</a:t>
                          </a:r>
                        </a:p>
                      </a:txBody>
                      <a:tcPr/>
                    </a:tc>
                    <a:tc>
                      <a:txBody>
                        <a:bodyPr/>
                        <a:lstStyle/>
                        <a:p>
                          <a:pPr algn="ctr"/>
                          <a:r>
                            <a:rPr lang="en-US" dirty="0"/>
                            <a:t>12</a:t>
                          </a:r>
                        </a:p>
                      </a:txBody>
                      <a:tcPr/>
                    </a:tc>
                    <a:tc>
                      <a:txBody>
                        <a:bodyPr/>
                        <a:lstStyle/>
                        <a:p>
                          <a:pPr algn="ctr"/>
                          <a:r>
                            <a:rPr lang="en-US" dirty="0"/>
                            <a:t>184</a:t>
                          </a:r>
                        </a:p>
                      </a:txBody>
                      <a:tcPr/>
                    </a:tc>
                    <a:tc>
                      <a:txBody>
                        <a:bodyPr/>
                        <a:lstStyle/>
                        <a:p>
                          <a:pPr algn="ctr"/>
                          <a:r>
                            <a:rPr lang="en-US" dirty="0"/>
                            <a:t>6</a:t>
                          </a:r>
                        </a:p>
                      </a:txBody>
                      <a:tcPr/>
                    </a:tc>
                    <a:tc>
                      <a:txBody>
                        <a:bodyPr/>
                        <a:lstStyle/>
                        <a:p>
                          <a:pPr algn="ctr"/>
                          <a:r>
                            <a:rPr lang="en-US" dirty="0"/>
                            <a:t>2.578</a:t>
                          </a:r>
                        </a:p>
                      </a:txBody>
                      <a:tcPr/>
                    </a:tc>
                    <a:tc>
                      <a:txBody>
                        <a:bodyPr/>
                        <a:lstStyle/>
                        <a:p>
                          <a:pPr algn="ctr"/>
                          <a:r>
                            <a:rPr lang="en-US" dirty="0"/>
                            <a:t>0.0036</a:t>
                          </a:r>
                        </a:p>
                      </a:txBody>
                      <a:tcPr/>
                    </a:tc>
                    <a:tc>
                      <a:txBody>
                        <a:bodyPr/>
                        <a:lstStyle/>
                        <a:p>
                          <a:pPr algn="ctr"/>
                          <a:r>
                            <a:rPr lang="en-US" dirty="0"/>
                            <a:t>7</a:t>
                          </a:r>
                        </a:p>
                      </a:txBody>
                      <a:tcPr/>
                    </a:tc>
                    <a:tc>
                      <a:txBody>
                        <a:bodyPr/>
                        <a:lstStyle/>
                        <a:p>
                          <a:pPr algn="ctr"/>
                          <a:r>
                            <a:rPr lang="en-US" dirty="0"/>
                            <a:t>38</a:t>
                          </a:r>
                        </a:p>
                      </a:txBody>
                      <a:tcPr/>
                    </a:tc>
                    <a:tc>
                      <a:txBody>
                        <a:bodyPr/>
                        <a:lstStyle/>
                        <a:p>
                          <a:pPr algn="ctr"/>
                          <a:r>
                            <a:rPr lang="en-US" dirty="0"/>
                            <a:t>3.88</a:t>
                          </a:r>
                        </a:p>
                      </a:txBody>
                      <a:tcPr/>
                    </a:tc>
                    <a:tc>
                      <a:txBody>
                        <a:bodyPr/>
                        <a:lstStyle/>
                        <a:p>
                          <a:pPr algn="ctr"/>
                          <a:r>
                            <a:rPr lang="en-US" dirty="0"/>
                            <a:t>0</a:t>
                          </a:r>
                        </a:p>
                      </a:txBody>
                      <a:tcPr/>
                    </a:tc>
                    <a:extLst>
                      <a:ext uri="{0D108BD9-81ED-4DB2-BD59-A6C34878D82A}">
                        <a16:rowId xmlns:a16="http://schemas.microsoft.com/office/drawing/2014/main" val="3551100588"/>
                      </a:ext>
                    </a:extLst>
                  </a:tr>
                  <a:tr h="450388">
                    <a:tc>
                      <a:txBody>
                        <a:bodyPr/>
                        <a:lstStyle/>
                        <a:p>
                          <a:pPr algn="ctr"/>
                          <a:r>
                            <a:rPr lang="en-US" dirty="0"/>
                            <a:t>5</a:t>
                          </a:r>
                        </a:p>
                      </a:txBody>
                      <a:tcPr/>
                    </a:tc>
                    <a:tc>
                      <a:txBody>
                        <a:bodyPr/>
                        <a:lstStyle/>
                        <a:p>
                          <a:pPr algn="ctr"/>
                          <a:r>
                            <a:rPr lang="en-US" dirty="0"/>
                            <a:t>12</a:t>
                          </a:r>
                        </a:p>
                      </a:txBody>
                      <a:tcPr/>
                    </a:tc>
                    <a:tc>
                      <a:txBody>
                        <a:bodyPr/>
                        <a:lstStyle/>
                        <a:p>
                          <a:pPr algn="ctr"/>
                          <a:r>
                            <a:rPr lang="en-US" dirty="0"/>
                            <a:t>14</a:t>
                          </a:r>
                        </a:p>
                      </a:txBody>
                      <a:tcPr/>
                    </a:tc>
                    <a:tc>
                      <a:txBody>
                        <a:bodyPr/>
                        <a:lstStyle/>
                        <a:p>
                          <a:pPr algn="ctr"/>
                          <a:r>
                            <a:rPr lang="en-US" dirty="0"/>
                            <a:t>22</a:t>
                          </a:r>
                        </a:p>
                      </a:txBody>
                      <a:tcPr/>
                    </a:tc>
                    <a:tc>
                      <a:txBody>
                        <a:bodyPr/>
                        <a:lstStyle/>
                        <a:p>
                          <a:pPr algn="ctr"/>
                          <a:r>
                            <a:rPr lang="en-US" dirty="0"/>
                            <a:t>2.592</a:t>
                          </a:r>
                        </a:p>
                      </a:txBody>
                      <a:tcPr/>
                    </a:tc>
                    <a:tc>
                      <a:txBody>
                        <a:bodyPr/>
                        <a:lstStyle/>
                        <a:p>
                          <a:pPr algn="ctr"/>
                          <a:r>
                            <a:rPr lang="en-US" dirty="0"/>
                            <a:t>0.0176</a:t>
                          </a:r>
                        </a:p>
                      </a:txBody>
                      <a:tcPr/>
                    </a:tc>
                    <a:tc>
                      <a:txBody>
                        <a:bodyPr/>
                        <a:lstStyle/>
                        <a:p>
                          <a:pPr algn="ctr"/>
                          <a:r>
                            <a:rPr lang="en-US" dirty="0"/>
                            <a:t>7</a:t>
                          </a:r>
                        </a:p>
                      </a:txBody>
                      <a:tcPr/>
                    </a:tc>
                    <a:tc>
                      <a:txBody>
                        <a:bodyPr/>
                        <a:lstStyle/>
                        <a:p>
                          <a:pPr algn="ctr"/>
                          <a:r>
                            <a:rPr lang="en-US" dirty="0"/>
                            <a:t>37</a:t>
                          </a:r>
                        </a:p>
                      </a:txBody>
                      <a:tcPr/>
                    </a:tc>
                    <a:tc>
                      <a:txBody>
                        <a:bodyPr/>
                        <a:lstStyle/>
                        <a:p>
                          <a:pPr algn="ctr"/>
                          <a:r>
                            <a:rPr lang="en-US" dirty="0"/>
                            <a:t>3.87</a:t>
                          </a:r>
                        </a:p>
                      </a:txBody>
                      <a:tcPr/>
                    </a:tc>
                    <a:tc>
                      <a:txBody>
                        <a:bodyPr/>
                        <a:lstStyle/>
                        <a:p>
                          <a:pPr algn="ctr"/>
                          <a:r>
                            <a:rPr lang="en-US" dirty="0"/>
                            <a:t>0.01</a:t>
                          </a:r>
                        </a:p>
                      </a:txBody>
                      <a:tcPr/>
                    </a:tc>
                    <a:extLst>
                      <a:ext uri="{0D108BD9-81ED-4DB2-BD59-A6C34878D82A}">
                        <a16:rowId xmlns:a16="http://schemas.microsoft.com/office/drawing/2014/main" val="3219190589"/>
                      </a:ext>
                    </a:extLst>
                  </a:tr>
                  <a:tr h="437321">
                    <a:tc>
                      <a:txBody>
                        <a:bodyPr/>
                        <a:lstStyle/>
                        <a:p>
                          <a:pPr algn="ctr"/>
                          <a:r>
                            <a:rPr lang="en-US" dirty="0"/>
                            <a:t>TB</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14:m>
                            <m:oMath xmlns:m="http://schemas.openxmlformats.org/officeDocument/2006/math">
                              <m:bar>
                                <m:barPr>
                                  <m:pos m:val="top"/>
                                  <m:ctrlPr>
                                    <a:rPr lang="en-US" i="1" smtClean="0">
                                      <a:latin typeface="Cambria Math" panose="02040503050406030204" pitchFamily="18" charset="0"/>
                                    </a:rPr>
                                  </m:ctrlPr>
                                </m:barPr>
                                <m:e>
                                  <m:r>
                                    <m:rPr>
                                      <m:sty m:val="p"/>
                                    </m:rPr>
                                    <a:rPr lang="en-US" b="0" i="0" smtClean="0">
                                      <a:latin typeface="Cambria Math" panose="02040503050406030204" pitchFamily="18" charset="0"/>
                                    </a:rPr>
                                    <m:t>d</m:t>
                                  </m:r>
                                  <m:r>
                                    <a:rPr lang="en-US" b="0" i="0" baseline="-25000" smtClean="0">
                                      <a:latin typeface="Cambria Math" panose="02040503050406030204" pitchFamily="18" charset="0"/>
                                    </a:rPr>
                                    <m:t>1</m:t>
                                  </m:r>
                                </m:e>
                              </m:bar>
                            </m:oMath>
                          </a14:m>
                          <a:r>
                            <a:rPr lang="en-US" i="0" dirty="0"/>
                            <a:t> =</a:t>
                          </a:r>
                          <a:r>
                            <a:rPr lang="en-US" i="0" baseline="0" dirty="0"/>
                            <a:t> 2.574</a:t>
                          </a:r>
                          <a:endParaRPr lang="en-US" i="0" dirty="0"/>
                        </a:p>
                      </a:txBody>
                      <a:tcPr/>
                    </a:tc>
                    <a:tc>
                      <a:txBody>
                        <a:bodyPr/>
                        <a:lstStyle/>
                        <a:p>
                          <a:pPr algn="ctr"/>
                          <a14:m>
                            <m:oMath xmlns:m="http://schemas.openxmlformats.org/officeDocument/2006/math">
                              <m:bar>
                                <m:barPr>
                                  <m:pos m:val="top"/>
                                  <m:ctrlPr>
                                    <a:rPr lang="en-US" i="1" smtClean="0">
                                      <a:latin typeface="Cambria Math" panose="02040503050406030204" pitchFamily="18" charset="0"/>
                                    </a:rPr>
                                  </m:ctrlPr>
                                </m:barPr>
                                <m:e>
                                  <m:r>
                                    <m:rPr>
                                      <m:sty m:val="p"/>
                                    </m:rPr>
                                    <a:rPr lang="en-US" i="0" smtClean="0">
                                      <a:latin typeface="Cambria Math" panose="02040503050406030204" pitchFamily="18" charset="0"/>
                                    </a:rPr>
                                    <m:t>Δ</m:t>
                                  </m:r>
                                  <m:r>
                                    <m:rPr>
                                      <m:nor/>
                                    </m:rPr>
                                    <a:rPr lang="en-US" i="0" dirty="0"/>
                                    <m:t>d</m:t>
                                  </m:r>
                                  <m:r>
                                    <m:rPr>
                                      <m:nor/>
                                    </m:rPr>
                                    <a:rPr lang="en-US" i="0" baseline="-25000" dirty="0"/>
                                    <m:t>1 </m:t>
                                  </m:r>
                                </m:e>
                              </m:bar>
                            </m:oMath>
                          </a14:m>
                          <a:r>
                            <a:rPr lang="en-US" dirty="0"/>
                            <a:t>=0.016</a:t>
                          </a:r>
                        </a:p>
                      </a:txBody>
                      <a:tcPr/>
                    </a:tc>
                    <a:tc>
                      <a:txBody>
                        <a:bodyPr/>
                        <a:lstStyle/>
                        <a:p>
                          <a:pPr algn="ctr"/>
                          <a:endParaRPr lang="en-US" dirty="0"/>
                        </a:p>
                      </a:txBody>
                      <a:tcPr/>
                    </a:tc>
                    <a:tc>
                      <a:txBody>
                        <a:bodyPr/>
                        <a:lstStyle/>
                        <a:p>
                          <a:pPr algn="ctr"/>
                          <a:endParaRPr lang="en-US"/>
                        </a:p>
                      </a:txBody>
                      <a:tcPr/>
                    </a:tc>
                    <a:tc>
                      <a:txBody>
                        <a:bodyPr/>
                        <a:lstStyle/>
                        <a:p>
                          <a:pPr algn="ctr"/>
                          <a14:m>
                            <m:oMath xmlns:m="http://schemas.openxmlformats.org/officeDocument/2006/math">
                              <m:bar>
                                <m:barPr>
                                  <m:pos m:val="top"/>
                                  <m:ctrlPr>
                                    <a:rPr lang="en-US" i="1" smtClean="0">
                                      <a:latin typeface="Cambria Math" panose="02040503050406030204" pitchFamily="18" charset="0"/>
                                    </a:rPr>
                                  </m:ctrlPr>
                                </m:barPr>
                                <m:e>
                                  <m:r>
                                    <m:rPr>
                                      <m:sty m:val="p"/>
                                    </m:rPr>
                                    <a:rPr lang="en-US" b="0" i="0" smtClean="0">
                                      <a:latin typeface="Cambria Math" panose="02040503050406030204" pitchFamily="18" charset="0"/>
                                    </a:rPr>
                                    <m:t>d</m:t>
                                  </m:r>
                                </m:e>
                              </m:bar>
                            </m:oMath>
                          </a14:m>
                          <a:r>
                            <a:rPr lang="en-US" dirty="0"/>
                            <a:t> =  3.88</a:t>
                          </a:r>
                        </a:p>
                      </a:txBody>
                      <a:tcPr/>
                    </a:tc>
                    <a:tc>
                      <a:txBody>
                        <a:bodyPr/>
                        <a:lstStyle/>
                        <a:p>
                          <a:pPr algn="ctr"/>
                          <a14:m>
                            <m:oMath xmlns:m="http://schemas.openxmlformats.org/officeDocument/2006/math">
                              <m:bar>
                                <m:barPr>
                                  <m:pos m:val="top"/>
                                  <m:ctrlPr>
                                    <a:rPr lang="en-US" i="1" smtClean="0">
                                      <a:latin typeface="Cambria Math" panose="02040503050406030204" pitchFamily="18" charset="0"/>
                                    </a:rPr>
                                  </m:ctrlPr>
                                </m:barPr>
                                <m:e>
                                  <m:r>
                                    <m:rPr>
                                      <m:sty m:val="p"/>
                                    </m:rPr>
                                    <a:rPr lang="en-US" i="0" smtClean="0">
                                      <a:latin typeface="Cambria Math" panose="02040503050406030204" pitchFamily="18" charset="0"/>
                                    </a:rPr>
                                    <m:t>Δ</m:t>
                                  </m:r>
                                  <m:r>
                                    <m:rPr>
                                      <m:nor/>
                                    </m:rPr>
                                    <a:rPr lang="en-US" i="0" dirty="0"/>
                                    <m:t>d</m:t>
                                  </m:r>
                                  <m:r>
                                    <m:rPr>
                                      <m:nor/>
                                    </m:rPr>
                                    <a:rPr lang="en-US" i="0" baseline="-25000" dirty="0"/>
                                    <m:t> </m:t>
                                  </m:r>
                                </m:e>
                              </m:bar>
                            </m:oMath>
                          </a14:m>
                          <a:r>
                            <a:rPr lang="en-US" dirty="0"/>
                            <a:t> = 0.004</a:t>
                          </a:r>
                        </a:p>
                      </a:txBody>
                      <a:tcPr/>
                    </a:tc>
                    <a:extLst>
                      <a:ext uri="{0D108BD9-81ED-4DB2-BD59-A6C34878D82A}">
                        <a16:rowId xmlns:a16="http://schemas.microsoft.com/office/drawing/2014/main" val="970990992"/>
                      </a:ext>
                    </a:extLst>
                  </a:tr>
                </a:tbl>
              </a:graphicData>
            </a:graphic>
          </p:graphicFrame>
        </mc:Choice>
        <mc:Fallback xmlns="">
          <p:graphicFrame>
            <p:nvGraphicFramePr>
              <p:cNvPr id="6" name="Table 6">
                <a:extLst>
                  <a:ext uri="{FF2B5EF4-FFF2-40B4-BE49-F238E27FC236}">
                    <a16:creationId xmlns:a16="http://schemas.microsoft.com/office/drawing/2014/main" id="{96386934-4BE4-3485-13B9-092C8F1C744D}"/>
                  </a:ext>
                </a:extLst>
              </p:cNvPr>
              <p:cNvGraphicFramePr>
                <a:graphicFrameLocks noGrp="1"/>
              </p:cNvGraphicFramePr>
              <p:nvPr>
                <p:extLst>
                  <p:ext uri="{D42A27DB-BD31-4B8C-83A1-F6EECF244321}">
                    <p14:modId xmlns:p14="http://schemas.microsoft.com/office/powerpoint/2010/main" val="1356918955"/>
                  </p:ext>
                </p:extLst>
              </p:nvPr>
            </p:nvGraphicFramePr>
            <p:xfrm>
              <a:off x="0" y="1180084"/>
              <a:ext cx="12192000" cy="3992166"/>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926075810"/>
                        </a:ext>
                      </a:extLst>
                    </a:gridCol>
                    <a:gridCol w="980661">
                      <a:extLst>
                        <a:ext uri="{9D8B030D-6E8A-4147-A177-3AD203B41FA5}">
                          <a16:colId xmlns:a16="http://schemas.microsoft.com/office/drawing/2014/main" val="1691564826"/>
                        </a:ext>
                      </a:extLst>
                    </a:gridCol>
                    <a:gridCol w="1126435">
                      <a:extLst>
                        <a:ext uri="{9D8B030D-6E8A-4147-A177-3AD203B41FA5}">
                          <a16:colId xmlns:a16="http://schemas.microsoft.com/office/drawing/2014/main" val="3137668461"/>
                        </a:ext>
                      </a:extLst>
                    </a:gridCol>
                    <a:gridCol w="1166191">
                      <a:extLst>
                        <a:ext uri="{9D8B030D-6E8A-4147-A177-3AD203B41FA5}">
                          <a16:colId xmlns:a16="http://schemas.microsoft.com/office/drawing/2014/main" val="1943530355"/>
                        </a:ext>
                      </a:extLst>
                    </a:gridCol>
                    <a:gridCol w="1603513">
                      <a:extLst>
                        <a:ext uri="{9D8B030D-6E8A-4147-A177-3AD203B41FA5}">
                          <a16:colId xmlns:a16="http://schemas.microsoft.com/office/drawing/2014/main" val="113745263"/>
                        </a:ext>
                      </a:extLst>
                    </a:gridCol>
                    <a:gridCol w="1510748">
                      <a:extLst>
                        <a:ext uri="{9D8B030D-6E8A-4147-A177-3AD203B41FA5}">
                          <a16:colId xmlns:a16="http://schemas.microsoft.com/office/drawing/2014/main" val="638958630"/>
                        </a:ext>
                      </a:extLst>
                    </a:gridCol>
                    <a:gridCol w="927652">
                      <a:extLst>
                        <a:ext uri="{9D8B030D-6E8A-4147-A177-3AD203B41FA5}">
                          <a16:colId xmlns:a16="http://schemas.microsoft.com/office/drawing/2014/main" val="4146305615"/>
                        </a:ext>
                      </a:extLst>
                    </a:gridCol>
                    <a:gridCol w="1219200">
                      <a:extLst>
                        <a:ext uri="{9D8B030D-6E8A-4147-A177-3AD203B41FA5}">
                          <a16:colId xmlns:a16="http://schemas.microsoft.com/office/drawing/2014/main" val="397662851"/>
                        </a:ext>
                      </a:extLst>
                    </a:gridCol>
                    <a:gridCol w="1219200">
                      <a:extLst>
                        <a:ext uri="{9D8B030D-6E8A-4147-A177-3AD203B41FA5}">
                          <a16:colId xmlns:a16="http://schemas.microsoft.com/office/drawing/2014/main" val="2975447030"/>
                        </a:ext>
                      </a:extLst>
                    </a:gridCol>
                    <a:gridCol w="1219200">
                      <a:extLst>
                        <a:ext uri="{9D8B030D-6E8A-4147-A177-3AD203B41FA5}">
                          <a16:colId xmlns:a16="http://schemas.microsoft.com/office/drawing/2014/main" val="1541919689"/>
                        </a:ext>
                      </a:extLst>
                    </a:gridCol>
                  </a:tblGrid>
                  <a:tr h="693549">
                    <a:tc gridSpan="10">
                      <a:txBody>
                        <a:bodyPr/>
                        <a:lstStyle/>
                        <a:p>
                          <a:pPr algn="ct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thước</a:t>
                          </a:r>
                          <a:r>
                            <a:rPr lang="en-US" dirty="0"/>
                            <a:t> </a:t>
                          </a:r>
                          <a:r>
                            <a:rPr lang="en-US" dirty="0" err="1"/>
                            <a:t>tròn</a:t>
                          </a:r>
                          <a:r>
                            <a:rPr lang="en-US" dirty="0"/>
                            <a:t> </a:t>
                          </a:r>
                          <a:r>
                            <a:rPr lang="en-US" dirty="0" err="1"/>
                            <a:t>trên</a:t>
                          </a:r>
                          <a:r>
                            <a:rPr lang="en-US" dirty="0"/>
                            <a:t> </a:t>
                          </a:r>
                          <a:r>
                            <a:rPr lang="en-US" dirty="0" err="1"/>
                            <a:t>vít</a:t>
                          </a:r>
                          <a:r>
                            <a:rPr lang="en-US" dirty="0"/>
                            <a:t> </a:t>
                          </a:r>
                          <a:r>
                            <a:rPr lang="en-US" dirty="0" err="1"/>
                            <a:t>tiến</a:t>
                          </a:r>
                          <a:r>
                            <a:rPr lang="en-US" dirty="0"/>
                            <a:t> </a:t>
                          </a:r>
                          <a:r>
                            <a:rPr lang="en-US" dirty="0" err="1"/>
                            <a:t>chậm</a:t>
                          </a:r>
                          <a:r>
                            <a:rPr lang="en-US" dirty="0"/>
                            <a:t> </a:t>
                          </a:r>
                          <a:r>
                            <a:rPr lang="en-US" dirty="0" err="1"/>
                            <a:t>của</a:t>
                          </a:r>
                          <a:r>
                            <a:rPr lang="en-US" dirty="0"/>
                            <a:t> </a:t>
                          </a:r>
                          <a:r>
                            <a:rPr lang="en-US" dirty="0" err="1"/>
                            <a:t>kính</a:t>
                          </a:r>
                          <a:r>
                            <a:rPr lang="en-US" dirty="0"/>
                            <a:t> </a:t>
                          </a:r>
                          <a:r>
                            <a:rPr lang="en-US" dirty="0" err="1"/>
                            <a:t>hiển</a:t>
                          </a:r>
                          <a:r>
                            <a:rPr lang="en-US" dirty="0"/>
                            <a:t> vi =  (mm).</a:t>
                          </a:r>
                        </a:p>
                        <a:p>
                          <a:pPr algn="ctr"/>
                          <a:r>
                            <a:rPr lang="en-US" dirty="0" err="1"/>
                            <a:t>Độ</a:t>
                          </a:r>
                          <a:r>
                            <a:rPr lang="en-US" dirty="0"/>
                            <a:t> </a:t>
                          </a:r>
                          <a:r>
                            <a:rPr lang="en-US" dirty="0" err="1"/>
                            <a:t>chính</a:t>
                          </a:r>
                          <a:r>
                            <a:rPr lang="en-US" dirty="0"/>
                            <a:t> </a:t>
                          </a:r>
                          <a:r>
                            <a:rPr lang="en-US" dirty="0" err="1"/>
                            <a:t>xác</a:t>
                          </a:r>
                          <a:r>
                            <a:rPr lang="en-US" dirty="0"/>
                            <a:t> </a:t>
                          </a:r>
                          <a:r>
                            <a:rPr lang="en-US" dirty="0" err="1"/>
                            <a:t>của</a:t>
                          </a:r>
                          <a:r>
                            <a:rPr lang="en-US" dirty="0"/>
                            <a:t> </a:t>
                          </a:r>
                          <a:r>
                            <a:rPr lang="en-US" dirty="0" err="1"/>
                            <a:t>thước</a:t>
                          </a:r>
                          <a:r>
                            <a:rPr lang="en-US" dirty="0"/>
                            <a:t> </a:t>
                          </a:r>
                          <a:r>
                            <a:rPr lang="en-US" dirty="0" err="1"/>
                            <a:t>Panme</a:t>
                          </a:r>
                          <a:r>
                            <a:rPr lang="en-US" dirty="0"/>
                            <a:t> = (mm).</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9443837"/>
                      </a:ext>
                    </a:extLst>
                  </a:tr>
                  <a:tr h="401818">
                    <a:tc gridSpan="6">
                      <a:txBody>
                        <a:bodyPr/>
                        <a:lstStyle/>
                        <a:p>
                          <a:pPr algn="ctr"/>
                          <a:r>
                            <a:rPr lang="en-US" dirty="0" err="1"/>
                            <a:t>Độ</a:t>
                          </a:r>
                          <a:r>
                            <a:rPr lang="en-US" dirty="0"/>
                            <a:t> </a:t>
                          </a:r>
                          <a:r>
                            <a:rPr lang="en-US" dirty="0" err="1"/>
                            <a:t>dày</a:t>
                          </a:r>
                          <a:r>
                            <a:rPr lang="en-US" dirty="0"/>
                            <a:t> </a:t>
                          </a:r>
                          <a:r>
                            <a:rPr lang="en-US" dirty="0" err="1"/>
                            <a:t>biểu</a:t>
                          </a:r>
                          <a:r>
                            <a:rPr lang="en-US" dirty="0"/>
                            <a:t> </a:t>
                          </a:r>
                          <a:r>
                            <a:rPr lang="en-US" dirty="0" err="1"/>
                            <a:t>kiến</a:t>
                          </a:r>
                          <a:r>
                            <a:rPr lang="en-US" dirty="0"/>
                            <a:t> d1 (mm)</a:t>
                          </a:r>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gridSpan="4">
                      <a:txBody>
                        <a:bodyPr/>
                        <a:lstStyle/>
                        <a:p>
                          <a:pPr algn="ctr"/>
                          <a:r>
                            <a:rPr lang="en-US" dirty="0" err="1"/>
                            <a:t>Độ</a:t>
                          </a:r>
                          <a:r>
                            <a:rPr lang="en-US" dirty="0"/>
                            <a:t> </a:t>
                          </a:r>
                          <a:r>
                            <a:rPr lang="en-US" dirty="0" err="1"/>
                            <a:t>dày</a:t>
                          </a:r>
                          <a:r>
                            <a:rPr lang="en-US" dirty="0"/>
                            <a:t> </a:t>
                          </a:r>
                          <a:r>
                            <a:rPr lang="en-US" dirty="0" err="1"/>
                            <a:t>thực</a:t>
                          </a:r>
                          <a:r>
                            <a:rPr lang="en-US" dirty="0"/>
                            <a:t> d (mm)</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250977867"/>
                      </a:ext>
                    </a:extLst>
                  </a:tr>
                  <a:tr h="401818">
                    <a:tc>
                      <a:txBody>
                        <a:bodyPr/>
                        <a:lstStyle/>
                        <a:p>
                          <a:pPr algn="ctr"/>
                          <a:r>
                            <a:rPr lang="en-US" dirty="0" err="1"/>
                            <a:t>Lần</a:t>
                          </a:r>
                          <a:r>
                            <a:rPr lang="en-US" dirty="0"/>
                            <a:t> </a:t>
                          </a:r>
                          <a:r>
                            <a:rPr lang="en-US" dirty="0" err="1"/>
                            <a:t>đo</a:t>
                          </a:r>
                          <a:endParaRPr lang="en-US" dirty="0"/>
                        </a:p>
                      </a:txBody>
                      <a:tcPr/>
                    </a:tc>
                    <a:tc>
                      <a:txBody>
                        <a:bodyPr/>
                        <a:lstStyle/>
                        <a:p>
                          <a:pPr algn="ctr"/>
                          <a:r>
                            <a:rPr lang="en-US" dirty="0"/>
                            <a:t>N</a:t>
                          </a:r>
                        </a:p>
                      </a:txBody>
                      <a:tcPr/>
                    </a:tc>
                    <a:tc>
                      <a:txBody>
                        <a:bodyPr/>
                        <a:lstStyle/>
                        <a:p>
                          <a:pPr algn="ctr"/>
                          <a:r>
                            <a:rPr lang="en-US" dirty="0"/>
                            <a:t>l</a:t>
                          </a:r>
                          <a:r>
                            <a:rPr lang="en-US" baseline="-25000" dirty="0"/>
                            <a:t>0</a:t>
                          </a:r>
                        </a:p>
                      </a:txBody>
                      <a:tcPr/>
                    </a:tc>
                    <a:tc>
                      <a:txBody>
                        <a:bodyPr/>
                        <a:lstStyle/>
                        <a:p>
                          <a:pPr algn="ctr"/>
                          <a:r>
                            <a:rPr lang="en-US" dirty="0"/>
                            <a:t>L</a:t>
                          </a:r>
                        </a:p>
                      </a:txBody>
                      <a:tcPr/>
                    </a:tc>
                    <a:tc>
                      <a:txBody>
                        <a:bodyPr/>
                        <a:lstStyle/>
                        <a:p>
                          <a:pPr algn="ctr"/>
                          <a:r>
                            <a:rPr lang="en-US" dirty="0"/>
                            <a:t>d</a:t>
                          </a:r>
                          <a:r>
                            <a:rPr lang="en-US" baseline="-25000" dirty="0"/>
                            <a:t>1</a:t>
                          </a:r>
                        </a:p>
                      </a:txBody>
                      <a:tcPr/>
                    </a:tc>
                    <a:tc>
                      <a:txBody>
                        <a:bodyPr/>
                        <a:lstStyle/>
                        <a:p>
                          <a:endParaRPr lang="en-US"/>
                        </a:p>
                      </a:txBody>
                      <a:tcPr>
                        <a:blipFill>
                          <a:blip r:embed="rId2"/>
                          <a:stretch>
                            <a:fillRect l="-404032" t="-280303" r="-305242" b="-637879"/>
                          </a:stretch>
                        </a:blipFill>
                      </a:tcPr>
                    </a:tc>
                    <a:tc>
                      <a:txBody>
                        <a:bodyPr/>
                        <a:lstStyle/>
                        <a:p>
                          <a:pPr algn="ctr"/>
                          <a:r>
                            <a:rPr lang="en-US" dirty="0"/>
                            <a:t>k </a:t>
                          </a:r>
                        </a:p>
                      </a:txBody>
                      <a:tcPr/>
                    </a:tc>
                    <a:tc>
                      <a:txBody>
                        <a:bodyPr/>
                        <a:lstStyle/>
                        <a:p>
                          <a:pPr algn="ctr"/>
                          <a:r>
                            <a:rPr lang="en-US" dirty="0"/>
                            <a:t>m </a:t>
                          </a:r>
                        </a:p>
                      </a:txBody>
                      <a:tcPr/>
                    </a:tc>
                    <a:tc>
                      <a:txBody>
                        <a:bodyPr/>
                        <a:lstStyle/>
                        <a:p>
                          <a:pPr algn="ctr"/>
                          <a:r>
                            <a:rPr lang="en-US" dirty="0"/>
                            <a:t>d</a:t>
                          </a:r>
                        </a:p>
                      </a:txBody>
                      <a:tcPr/>
                    </a:tc>
                    <a:tc>
                      <a:txBody>
                        <a:bodyPr/>
                        <a:lstStyle/>
                        <a:p>
                          <a:endParaRPr lang="en-US"/>
                        </a:p>
                      </a:txBody>
                      <a:tcPr>
                        <a:blipFill>
                          <a:blip r:embed="rId2"/>
                          <a:stretch>
                            <a:fillRect l="-901000" t="-280303" r="-2500" b="-637879"/>
                          </a:stretch>
                        </a:blipFill>
                      </a:tcPr>
                    </a:tc>
                    <a:extLst>
                      <a:ext uri="{0D108BD9-81ED-4DB2-BD59-A6C34878D82A}">
                        <a16:rowId xmlns:a16="http://schemas.microsoft.com/office/drawing/2014/main" val="2307292243"/>
                      </a:ext>
                    </a:extLst>
                  </a:tr>
                  <a:tr h="401818">
                    <a:tc>
                      <a:txBody>
                        <a:bodyPr/>
                        <a:lstStyle/>
                        <a:p>
                          <a:pPr algn="ctr"/>
                          <a:r>
                            <a:rPr lang="en-US" dirty="0"/>
                            <a:t>1</a:t>
                          </a:r>
                        </a:p>
                      </a:txBody>
                      <a:tcPr/>
                    </a:tc>
                    <a:tc>
                      <a:txBody>
                        <a:bodyPr/>
                        <a:lstStyle/>
                        <a:p>
                          <a:pPr algn="ctr"/>
                          <a:r>
                            <a:rPr lang="en-US" dirty="0"/>
                            <a:t>12</a:t>
                          </a:r>
                        </a:p>
                      </a:txBody>
                      <a:tcPr/>
                    </a:tc>
                    <a:tc>
                      <a:txBody>
                        <a:bodyPr/>
                        <a:lstStyle/>
                        <a:p>
                          <a:pPr algn="ctr"/>
                          <a:r>
                            <a:rPr lang="en-US" dirty="0"/>
                            <a:t>114</a:t>
                          </a:r>
                        </a:p>
                      </a:txBody>
                      <a:tcPr/>
                    </a:tc>
                    <a:tc>
                      <a:txBody>
                        <a:bodyPr/>
                        <a:lstStyle/>
                        <a:p>
                          <a:pPr algn="ctr"/>
                          <a:r>
                            <a:rPr lang="en-US" dirty="0"/>
                            <a:t>140</a:t>
                          </a:r>
                        </a:p>
                      </a:txBody>
                      <a:tcPr/>
                    </a:tc>
                    <a:tc>
                      <a:txBody>
                        <a:bodyPr/>
                        <a:lstStyle/>
                        <a:p>
                          <a:pPr algn="ctr"/>
                          <a:r>
                            <a:rPr lang="en-US" dirty="0"/>
                            <a:t>2.574</a:t>
                          </a:r>
                        </a:p>
                      </a:txBody>
                      <a:tcPr/>
                    </a:tc>
                    <a:tc>
                      <a:txBody>
                        <a:bodyPr/>
                        <a:lstStyle/>
                        <a:p>
                          <a:pPr algn="ctr"/>
                          <a:r>
                            <a:rPr lang="en-US" dirty="0"/>
                            <a:t>0.0004</a:t>
                          </a:r>
                        </a:p>
                      </a:txBody>
                      <a:tcPr/>
                    </a:tc>
                    <a:tc>
                      <a:txBody>
                        <a:bodyPr/>
                        <a:lstStyle/>
                        <a:p>
                          <a:pPr algn="ctr"/>
                          <a:r>
                            <a:rPr lang="en-US" dirty="0"/>
                            <a:t>7</a:t>
                          </a:r>
                        </a:p>
                      </a:txBody>
                      <a:tcPr/>
                    </a:tc>
                    <a:tc>
                      <a:txBody>
                        <a:bodyPr/>
                        <a:lstStyle/>
                        <a:p>
                          <a:pPr algn="ctr"/>
                          <a:r>
                            <a:rPr lang="en-US" dirty="0"/>
                            <a:t>37</a:t>
                          </a:r>
                        </a:p>
                      </a:txBody>
                      <a:tcPr/>
                    </a:tc>
                    <a:tc>
                      <a:txBody>
                        <a:bodyPr/>
                        <a:lstStyle/>
                        <a:p>
                          <a:pPr algn="ctr"/>
                          <a:r>
                            <a:rPr lang="en-US" dirty="0"/>
                            <a:t>3.87</a:t>
                          </a:r>
                        </a:p>
                      </a:txBody>
                      <a:tcPr/>
                    </a:tc>
                    <a:tc>
                      <a:txBody>
                        <a:bodyPr/>
                        <a:lstStyle/>
                        <a:p>
                          <a:pPr algn="ctr"/>
                          <a:r>
                            <a:rPr lang="en-US" dirty="0"/>
                            <a:t>0.01</a:t>
                          </a:r>
                        </a:p>
                      </a:txBody>
                      <a:tcPr/>
                    </a:tc>
                    <a:extLst>
                      <a:ext uri="{0D108BD9-81ED-4DB2-BD59-A6C34878D82A}">
                        <a16:rowId xmlns:a16="http://schemas.microsoft.com/office/drawing/2014/main" val="844758098"/>
                      </a:ext>
                    </a:extLst>
                  </a:tr>
                  <a:tr h="401818">
                    <a:tc>
                      <a:txBody>
                        <a:bodyPr/>
                        <a:lstStyle/>
                        <a:p>
                          <a:pPr algn="ctr"/>
                          <a:r>
                            <a:rPr lang="en-US" dirty="0"/>
                            <a:t>2</a:t>
                          </a:r>
                        </a:p>
                      </a:txBody>
                      <a:tcPr/>
                    </a:tc>
                    <a:tc>
                      <a:txBody>
                        <a:bodyPr/>
                        <a:lstStyle/>
                        <a:p>
                          <a:pPr algn="ctr"/>
                          <a:r>
                            <a:rPr lang="en-US" dirty="0"/>
                            <a:t>12</a:t>
                          </a:r>
                        </a:p>
                      </a:txBody>
                      <a:tcPr/>
                    </a:tc>
                    <a:tc>
                      <a:txBody>
                        <a:bodyPr/>
                        <a:lstStyle/>
                        <a:p>
                          <a:pPr algn="ctr"/>
                          <a:r>
                            <a:rPr lang="en-US" dirty="0"/>
                            <a:t>14</a:t>
                          </a:r>
                        </a:p>
                      </a:txBody>
                      <a:tcPr/>
                    </a:tc>
                    <a:tc>
                      <a:txBody>
                        <a:bodyPr/>
                        <a:lstStyle/>
                        <a:p>
                          <a:pPr algn="ctr"/>
                          <a:r>
                            <a:rPr lang="en-US" dirty="0"/>
                            <a:t>80</a:t>
                          </a:r>
                        </a:p>
                      </a:txBody>
                      <a:tcPr/>
                    </a:tc>
                    <a:tc>
                      <a:txBody>
                        <a:bodyPr/>
                        <a:lstStyle/>
                        <a:p>
                          <a:pPr algn="ctr"/>
                          <a:r>
                            <a:rPr lang="en-US" dirty="0"/>
                            <a:t>2.534</a:t>
                          </a:r>
                        </a:p>
                      </a:txBody>
                      <a:tcPr/>
                    </a:tc>
                    <a:tc>
                      <a:txBody>
                        <a:bodyPr/>
                        <a:lstStyle/>
                        <a:p>
                          <a:pPr algn="ctr"/>
                          <a:r>
                            <a:rPr lang="en-US" dirty="0"/>
                            <a:t>0.0404</a:t>
                          </a:r>
                        </a:p>
                      </a:txBody>
                      <a:tcPr/>
                    </a:tc>
                    <a:tc>
                      <a:txBody>
                        <a:bodyPr/>
                        <a:lstStyle/>
                        <a:p>
                          <a:pPr algn="ctr"/>
                          <a:r>
                            <a:rPr lang="en-US" dirty="0"/>
                            <a:t>7</a:t>
                          </a:r>
                        </a:p>
                      </a:txBody>
                      <a:tcPr/>
                    </a:tc>
                    <a:tc>
                      <a:txBody>
                        <a:bodyPr/>
                        <a:lstStyle/>
                        <a:p>
                          <a:pPr algn="ctr"/>
                          <a:r>
                            <a:rPr lang="en-US" dirty="0"/>
                            <a:t>38</a:t>
                          </a:r>
                        </a:p>
                      </a:txBody>
                      <a:tcPr/>
                    </a:tc>
                    <a:tc>
                      <a:txBody>
                        <a:bodyPr/>
                        <a:lstStyle/>
                        <a:p>
                          <a:pPr algn="ctr"/>
                          <a:r>
                            <a:rPr lang="en-US" dirty="0"/>
                            <a:t>3.88</a:t>
                          </a:r>
                        </a:p>
                      </a:txBody>
                      <a:tcPr/>
                    </a:tc>
                    <a:tc>
                      <a:txBody>
                        <a:bodyPr/>
                        <a:lstStyle/>
                        <a:p>
                          <a:pPr algn="ctr"/>
                          <a:r>
                            <a:rPr lang="en-US" dirty="0"/>
                            <a:t>0</a:t>
                          </a:r>
                        </a:p>
                      </a:txBody>
                      <a:tcPr/>
                    </a:tc>
                    <a:extLst>
                      <a:ext uri="{0D108BD9-81ED-4DB2-BD59-A6C34878D82A}">
                        <a16:rowId xmlns:a16="http://schemas.microsoft.com/office/drawing/2014/main" val="2720745820"/>
                      </a:ext>
                    </a:extLst>
                  </a:tr>
                  <a:tr h="401818">
                    <a:tc>
                      <a:txBody>
                        <a:bodyPr/>
                        <a:lstStyle/>
                        <a:p>
                          <a:pPr algn="ctr"/>
                          <a:r>
                            <a:rPr lang="en-US" dirty="0"/>
                            <a:t>3</a:t>
                          </a:r>
                        </a:p>
                      </a:txBody>
                      <a:tcPr/>
                    </a:tc>
                    <a:tc>
                      <a:txBody>
                        <a:bodyPr/>
                        <a:lstStyle/>
                        <a:p>
                          <a:pPr algn="ctr"/>
                          <a:r>
                            <a:rPr lang="en-US" dirty="0"/>
                            <a:t>12</a:t>
                          </a:r>
                        </a:p>
                      </a:txBody>
                      <a:tcPr/>
                    </a:tc>
                    <a:tc>
                      <a:txBody>
                        <a:bodyPr/>
                        <a:lstStyle/>
                        <a:p>
                          <a:pPr algn="ctr"/>
                          <a:r>
                            <a:rPr lang="en-US" dirty="0"/>
                            <a:t>110</a:t>
                          </a:r>
                        </a:p>
                      </a:txBody>
                      <a:tcPr/>
                    </a:tc>
                    <a:tc>
                      <a:txBody>
                        <a:bodyPr/>
                        <a:lstStyle/>
                        <a:p>
                          <a:pPr algn="ctr"/>
                          <a:r>
                            <a:rPr lang="en-US" dirty="0"/>
                            <a:t>116</a:t>
                          </a:r>
                        </a:p>
                      </a:txBody>
                      <a:tcPr/>
                    </a:tc>
                    <a:tc>
                      <a:txBody>
                        <a:bodyPr/>
                        <a:lstStyle/>
                        <a:p>
                          <a:pPr algn="ctr"/>
                          <a:r>
                            <a:rPr lang="en-US" dirty="0"/>
                            <a:t>2.594</a:t>
                          </a:r>
                        </a:p>
                      </a:txBody>
                      <a:tcPr/>
                    </a:tc>
                    <a:tc>
                      <a:txBody>
                        <a:bodyPr/>
                        <a:lstStyle/>
                        <a:p>
                          <a:pPr algn="ctr"/>
                          <a:r>
                            <a:rPr lang="en-US" dirty="0"/>
                            <a:t>0.0196</a:t>
                          </a:r>
                        </a:p>
                      </a:txBody>
                      <a:tcPr/>
                    </a:tc>
                    <a:tc>
                      <a:txBody>
                        <a:bodyPr/>
                        <a:lstStyle/>
                        <a:p>
                          <a:pPr algn="ctr"/>
                          <a:r>
                            <a:rPr lang="en-US" dirty="0"/>
                            <a:t>7</a:t>
                          </a:r>
                        </a:p>
                      </a:txBody>
                      <a:tcPr/>
                    </a:tc>
                    <a:tc>
                      <a:txBody>
                        <a:bodyPr/>
                        <a:lstStyle/>
                        <a:p>
                          <a:pPr algn="ctr"/>
                          <a:r>
                            <a:rPr lang="en-US" dirty="0"/>
                            <a:t>38</a:t>
                          </a:r>
                        </a:p>
                      </a:txBody>
                      <a:tcPr/>
                    </a:tc>
                    <a:tc>
                      <a:txBody>
                        <a:bodyPr/>
                        <a:lstStyle/>
                        <a:p>
                          <a:pPr algn="ctr"/>
                          <a:r>
                            <a:rPr lang="en-US" dirty="0"/>
                            <a:t>3.88</a:t>
                          </a:r>
                        </a:p>
                      </a:txBody>
                      <a:tcPr/>
                    </a:tc>
                    <a:tc>
                      <a:txBody>
                        <a:bodyPr/>
                        <a:lstStyle/>
                        <a:p>
                          <a:pPr algn="ctr"/>
                          <a:r>
                            <a:rPr lang="en-US" dirty="0"/>
                            <a:t>0</a:t>
                          </a:r>
                        </a:p>
                      </a:txBody>
                      <a:tcPr/>
                    </a:tc>
                    <a:extLst>
                      <a:ext uri="{0D108BD9-81ED-4DB2-BD59-A6C34878D82A}">
                        <a16:rowId xmlns:a16="http://schemas.microsoft.com/office/drawing/2014/main" val="1490832611"/>
                      </a:ext>
                    </a:extLst>
                  </a:tr>
                  <a:tr h="401818">
                    <a:tc>
                      <a:txBody>
                        <a:bodyPr/>
                        <a:lstStyle/>
                        <a:p>
                          <a:pPr algn="ctr"/>
                          <a:r>
                            <a:rPr lang="en-US" dirty="0"/>
                            <a:t>4</a:t>
                          </a:r>
                        </a:p>
                      </a:txBody>
                      <a:tcPr/>
                    </a:tc>
                    <a:tc>
                      <a:txBody>
                        <a:bodyPr/>
                        <a:lstStyle/>
                        <a:p>
                          <a:pPr algn="ctr"/>
                          <a:r>
                            <a:rPr lang="en-US" dirty="0"/>
                            <a:t>12</a:t>
                          </a:r>
                        </a:p>
                      </a:txBody>
                      <a:tcPr/>
                    </a:tc>
                    <a:tc>
                      <a:txBody>
                        <a:bodyPr/>
                        <a:lstStyle/>
                        <a:p>
                          <a:pPr algn="ctr"/>
                          <a:r>
                            <a:rPr lang="en-US" dirty="0"/>
                            <a:t>184</a:t>
                          </a:r>
                        </a:p>
                      </a:txBody>
                      <a:tcPr/>
                    </a:tc>
                    <a:tc>
                      <a:txBody>
                        <a:bodyPr/>
                        <a:lstStyle/>
                        <a:p>
                          <a:pPr algn="ctr"/>
                          <a:r>
                            <a:rPr lang="en-US" dirty="0"/>
                            <a:t>6</a:t>
                          </a:r>
                        </a:p>
                      </a:txBody>
                      <a:tcPr/>
                    </a:tc>
                    <a:tc>
                      <a:txBody>
                        <a:bodyPr/>
                        <a:lstStyle/>
                        <a:p>
                          <a:pPr algn="ctr"/>
                          <a:r>
                            <a:rPr lang="en-US" dirty="0"/>
                            <a:t>2.578</a:t>
                          </a:r>
                        </a:p>
                      </a:txBody>
                      <a:tcPr/>
                    </a:tc>
                    <a:tc>
                      <a:txBody>
                        <a:bodyPr/>
                        <a:lstStyle/>
                        <a:p>
                          <a:pPr algn="ctr"/>
                          <a:r>
                            <a:rPr lang="en-US" dirty="0"/>
                            <a:t>0.0036</a:t>
                          </a:r>
                        </a:p>
                      </a:txBody>
                      <a:tcPr/>
                    </a:tc>
                    <a:tc>
                      <a:txBody>
                        <a:bodyPr/>
                        <a:lstStyle/>
                        <a:p>
                          <a:pPr algn="ctr"/>
                          <a:r>
                            <a:rPr lang="en-US" dirty="0"/>
                            <a:t>7</a:t>
                          </a:r>
                        </a:p>
                      </a:txBody>
                      <a:tcPr/>
                    </a:tc>
                    <a:tc>
                      <a:txBody>
                        <a:bodyPr/>
                        <a:lstStyle/>
                        <a:p>
                          <a:pPr algn="ctr"/>
                          <a:r>
                            <a:rPr lang="en-US" dirty="0"/>
                            <a:t>38</a:t>
                          </a:r>
                        </a:p>
                      </a:txBody>
                      <a:tcPr/>
                    </a:tc>
                    <a:tc>
                      <a:txBody>
                        <a:bodyPr/>
                        <a:lstStyle/>
                        <a:p>
                          <a:pPr algn="ctr"/>
                          <a:r>
                            <a:rPr lang="en-US" dirty="0"/>
                            <a:t>3.88</a:t>
                          </a:r>
                        </a:p>
                      </a:txBody>
                      <a:tcPr/>
                    </a:tc>
                    <a:tc>
                      <a:txBody>
                        <a:bodyPr/>
                        <a:lstStyle/>
                        <a:p>
                          <a:pPr algn="ctr"/>
                          <a:r>
                            <a:rPr lang="en-US" dirty="0"/>
                            <a:t>0</a:t>
                          </a:r>
                        </a:p>
                      </a:txBody>
                      <a:tcPr/>
                    </a:tc>
                    <a:extLst>
                      <a:ext uri="{0D108BD9-81ED-4DB2-BD59-A6C34878D82A}">
                        <a16:rowId xmlns:a16="http://schemas.microsoft.com/office/drawing/2014/main" val="3551100588"/>
                      </a:ext>
                    </a:extLst>
                  </a:tr>
                  <a:tr h="450388">
                    <a:tc>
                      <a:txBody>
                        <a:bodyPr/>
                        <a:lstStyle/>
                        <a:p>
                          <a:pPr algn="ctr"/>
                          <a:r>
                            <a:rPr lang="en-US" dirty="0"/>
                            <a:t>5</a:t>
                          </a:r>
                        </a:p>
                      </a:txBody>
                      <a:tcPr/>
                    </a:tc>
                    <a:tc>
                      <a:txBody>
                        <a:bodyPr/>
                        <a:lstStyle/>
                        <a:p>
                          <a:pPr algn="ctr"/>
                          <a:r>
                            <a:rPr lang="en-US" dirty="0"/>
                            <a:t>12</a:t>
                          </a:r>
                        </a:p>
                      </a:txBody>
                      <a:tcPr/>
                    </a:tc>
                    <a:tc>
                      <a:txBody>
                        <a:bodyPr/>
                        <a:lstStyle/>
                        <a:p>
                          <a:pPr algn="ctr"/>
                          <a:r>
                            <a:rPr lang="en-US" dirty="0"/>
                            <a:t>14</a:t>
                          </a:r>
                        </a:p>
                      </a:txBody>
                      <a:tcPr/>
                    </a:tc>
                    <a:tc>
                      <a:txBody>
                        <a:bodyPr/>
                        <a:lstStyle/>
                        <a:p>
                          <a:pPr algn="ctr"/>
                          <a:r>
                            <a:rPr lang="en-US" dirty="0"/>
                            <a:t>22</a:t>
                          </a:r>
                        </a:p>
                      </a:txBody>
                      <a:tcPr/>
                    </a:tc>
                    <a:tc>
                      <a:txBody>
                        <a:bodyPr/>
                        <a:lstStyle/>
                        <a:p>
                          <a:pPr algn="ctr"/>
                          <a:r>
                            <a:rPr lang="en-US" dirty="0"/>
                            <a:t>2.592</a:t>
                          </a:r>
                        </a:p>
                      </a:txBody>
                      <a:tcPr/>
                    </a:tc>
                    <a:tc>
                      <a:txBody>
                        <a:bodyPr/>
                        <a:lstStyle/>
                        <a:p>
                          <a:pPr algn="ctr"/>
                          <a:r>
                            <a:rPr lang="en-US" dirty="0"/>
                            <a:t>0.0176</a:t>
                          </a:r>
                        </a:p>
                      </a:txBody>
                      <a:tcPr/>
                    </a:tc>
                    <a:tc>
                      <a:txBody>
                        <a:bodyPr/>
                        <a:lstStyle/>
                        <a:p>
                          <a:pPr algn="ctr"/>
                          <a:r>
                            <a:rPr lang="en-US" dirty="0"/>
                            <a:t>7</a:t>
                          </a:r>
                        </a:p>
                      </a:txBody>
                      <a:tcPr/>
                    </a:tc>
                    <a:tc>
                      <a:txBody>
                        <a:bodyPr/>
                        <a:lstStyle/>
                        <a:p>
                          <a:pPr algn="ctr"/>
                          <a:r>
                            <a:rPr lang="en-US" dirty="0"/>
                            <a:t>37</a:t>
                          </a:r>
                        </a:p>
                      </a:txBody>
                      <a:tcPr/>
                    </a:tc>
                    <a:tc>
                      <a:txBody>
                        <a:bodyPr/>
                        <a:lstStyle/>
                        <a:p>
                          <a:pPr algn="ctr"/>
                          <a:r>
                            <a:rPr lang="en-US" dirty="0"/>
                            <a:t>3.87</a:t>
                          </a:r>
                        </a:p>
                      </a:txBody>
                      <a:tcPr/>
                    </a:tc>
                    <a:tc>
                      <a:txBody>
                        <a:bodyPr/>
                        <a:lstStyle/>
                        <a:p>
                          <a:pPr algn="ctr"/>
                          <a:r>
                            <a:rPr lang="en-US" dirty="0"/>
                            <a:t>0.01</a:t>
                          </a:r>
                        </a:p>
                      </a:txBody>
                      <a:tcPr/>
                    </a:tc>
                    <a:extLst>
                      <a:ext uri="{0D108BD9-81ED-4DB2-BD59-A6C34878D82A}">
                        <a16:rowId xmlns:a16="http://schemas.microsoft.com/office/drawing/2014/main" val="3219190589"/>
                      </a:ext>
                    </a:extLst>
                  </a:tr>
                  <a:tr h="437321">
                    <a:tc>
                      <a:txBody>
                        <a:bodyPr/>
                        <a:lstStyle/>
                        <a:p>
                          <a:pPr algn="ctr"/>
                          <a:r>
                            <a:rPr lang="en-US" dirty="0"/>
                            <a:t>TB</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endParaRPr lang="en-US"/>
                        </a:p>
                      </a:txBody>
                      <a:tcPr>
                        <a:blipFill>
                          <a:blip r:embed="rId2"/>
                          <a:stretch>
                            <a:fillRect l="-280989" t="-818056" r="-382129" b="-15278"/>
                          </a:stretch>
                        </a:blipFill>
                      </a:tcPr>
                    </a:tc>
                    <a:tc>
                      <a:txBody>
                        <a:bodyPr/>
                        <a:lstStyle/>
                        <a:p>
                          <a:endParaRPr lang="en-US"/>
                        </a:p>
                      </a:txBody>
                      <a:tcPr>
                        <a:blipFill>
                          <a:blip r:embed="rId2"/>
                          <a:stretch>
                            <a:fillRect l="-404032" t="-818056" r="-305242" b="-15278"/>
                          </a:stretch>
                        </a:blipFill>
                      </a:tcPr>
                    </a:tc>
                    <a:tc>
                      <a:txBody>
                        <a:bodyPr/>
                        <a:lstStyle/>
                        <a:p>
                          <a:pPr algn="ctr"/>
                          <a:endParaRPr lang="en-US" dirty="0"/>
                        </a:p>
                      </a:txBody>
                      <a:tcPr/>
                    </a:tc>
                    <a:tc>
                      <a:txBody>
                        <a:bodyPr/>
                        <a:lstStyle/>
                        <a:p>
                          <a:pPr algn="ctr"/>
                          <a:endParaRPr lang="en-US"/>
                        </a:p>
                      </a:txBody>
                      <a:tcPr/>
                    </a:tc>
                    <a:tc>
                      <a:txBody>
                        <a:bodyPr/>
                        <a:lstStyle/>
                        <a:p>
                          <a:endParaRPr lang="en-US"/>
                        </a:p>
                      </a:txBody>
                      <a:tcPr>
                        <a:blipFill>
                          <a:blip r:embed="rId2"/>
                          <a:stretch>
                            <a:fillRect l="-801000" t="-818056" r="-102500" b="-15278"/>
                          </a:stretch>
                        </a:blipFill>
                      </a:tcPr>
                    </a:tc>
                    <a:tc>
                      <a:txBody>
                        <a:bodyPr/>
                        <a:lstStyle/>
                        <a:p>
                          <a:endParaRPr lang="en-US"/>
                        </a:p>
                      </a:txBody>
                      <a:tcPr>
                        <a:blipFill>
                          <a:blip r:embed="rId2"/>
                          <a:stretch>
                            <a:fillRect l="-901000" t="-818056" r="-2500" b="-15278"/>
                          </a:stretch>
                        </a:blipFill>
                      </a:tcPr>
                    </a:tc>
                    <a:extLst>
                      <a:ext uri="{0D108BD9-81ED-4DB2-BD59-A6C34878D82A}">
                        <a16:rowId xmlns:a16="http://schemas.microsoft.com/office/drawing/2014/main" val="970990992"/>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3E03172-80D8-EA2A-D100-0C72B694BEAE}"/>
                  </a:ext>
                </a:extLst>
              </p:cNvPr>
              <p:cNvSpPr txBox="1"/>
              <p:nvPr/>
            </p:nvSpPr>
            <p:spPr>
              <a:xfrm>
                <a:off x="-278295" y="5178035"/>
                <a:ext cx="7118555" cy="999761"/>
              </a:xfrm>
              <a:prstGeom prst="rect">
                <a:avLst/>
              </a:prstGeom>
              <a:noFill/>
            </p:spPr>
            <p:txBody>
              <a:bodyPr wrap="square" rtlCol="0">
                <a:spAutoFit/>
              </a:bodyPr>
              <a:lstStyle/>
              <a:p>
                <a:r>
                  <a:rPr lang="en-US" dirty="0"/>
                  <a:t>4.2. </a:t>
                </a:r>
                <a:r>
                  <a:rPr lang="en-US" dirty="0" err="1"/>
                  <a:t>Tính</a:t>
                </a:r>
                <a:r>
                  <a:rPr lang="en-US" dirty="0"/>
                  <a:t> </a:t>
                </a:r>
                <a:r>
                  <a:rPr lang="en-US" dirty="0" err="1"/>
                  <a:t>giá</a:t>
                </a:r>
                <a:r>
                  <a:rPr lang="en-US" dirty="0"/>
                  <a:t> </a:t>
                </a:r>
                <a:r>
                  <a:rPr lang="en-US" dirty="0" err="1"/>
                  <a:t>trị</a:t>
                </a:r>
                <a:r>
                  <a:rPr lang="en-US" dirty="0"/>
                  <a:t> </a:t>
                </a:r>
                <a:r>
                  <a:rPr lang="en-US" dirty="0" err="1"/>
                  <a:t>trung</a:t>
                </a:r>
                <a:r>
                  <a:rPr lang="en-US" dirty="0"/>
                  <a:t> </a:t>
                </a:r>
                <a:r>
                  <a:rPr lang="en-US" dirty="0" err="1"/>
                  <a:t>bình</a:t>
                </a:r>
                <a:r>
                  <a:rPr lang="en-US" dirty="0"/>
                  <a:t> </a:t>
                </a:r>
                <a:r>
                  <a:rPr lang="en-US" dirty="0" err="1"/>
                  <a:t>và</a:t>
                </a:r>
                <a:r>
                  <a:rPr lang="en-US" dirty="0"/>
                  <a:t> </a:t>
                </a:r>
                <a:r>
                  <a:rPr lang="en-US" dirty="0" err="1"/>
                  <a:t>sai</a:t>
                </a:r>
                <a:r>
                  <a:rPr lang="en-US" dirty="0"/>
                  <a:t> </a:t>
                </a:r>
                <a:r>
                  <a:rPr lang="en-US" dirty="0" err="1"/>
                  <a:t>số</a:t>
                </a:r>
                <a:r>
                  <a:rPr lang="en-US" dirty="0"/>
                  <a:t> </a:t>
                </a:r>
                <a:r>
                  <a:rPr lang="en-US" dirty="0" err="1"/>
                  <a:t>tuyệt</a:t>
                </a:r>
                <a:r>
                  <a:rPr lang="en-US" dirty="0"/>
                  <a:t> </a:t>
                </a:r>
                <a:r>
                  <a:rPr lang="en-US" dirty="0" err="1"/>
                  <a:t>đối</a:t>
                </a:r>
                <a:r>
                  <a:rPr lang="en-US" dirty="0"/>
                  <a:t> </a:t>
                </a:r>
                <a:r>
                  <a:rPr lang="en-US" dirty="0" err="1"/>
                  <a:t>của</a:t>
                </a:r>
                <a:r>
                  <a:rPr lang="en-US" dirty="0"/>
                  <a:t> d</a:t>
                </a:r>
                <a:r>
                  <a:rPr lang="en-US" baseline="-25000" dirty="0"/>
                  <a:t>1</a:t>
                </a:r>
                <a:r>
                  <a:rPr lang="en-US" dirty="0"/>
                  <a:t> </a:t>
                </a:r>
                <a:r>
                  <a:rPr lang="en-US" dirty="0" err="1"/>
                  <a:t>và</a:t>
                </a:r>
                <a:r>
                  <a:rPr lang="en-US" dirty="0"/>
                  <a:t> d:</a:t>
                </a:r>
              </a:p>
              <a:p>
                <a:r>
                  <a:rPr lang="en-US" dirty="0"/>
                  <a:t> 	d</a:t>
                </a:r>
                <a:r>
                  <a:rPr lang="en-US" baseline="-25000" dirty="0"/>
                  <a:t>1</a:t>
                </a:r>
                <a:r>
                  <a:rPr lang="en-US" dirty="0"/>
                  <a:t> = </a:t>
                </a:r>
                <a14:m>
                  <m:oMath xmlns:m="http://schemas.openxmlformats.org/officeDocument/2006/math">
                    <m:bar>
                      <m:barPr>
                        <m:pos m:val="top"/>
                        <m:ctrlPr>
                          <a:rPr lang="en-US" i="1">
                            <a:latin typeface="Cambria Math" panose="02040503050406030204" pitchFamily="18" charset="0"/>
                          </a:rPr>
                        </m:ctrlPr>
                      </m:barPr>
                      <m:e>
                        <m:r>
                          <m:rPr>
                            <m:sty m:val="p"/>
                          </m:rPr>
                          <a:rPr lang="en-US">
                            <a:latin typeface="Cambria Math" panose="02040503050406030204" pitchFamily="18" charset="0"/>
                          </a:rPr>
                          <m:t>d</m:t>
                        </m:r>
                        <m:r>
                          <a:rPr lang="en-US" baseline="-25000">
                            <a:latin typeface="Cambria Math" panose="02040503050406030204" pitchFamily="18" charset="0"/>
                          </a:rPr>
                          <m:t>1</m:t>
                        </m:r>
                      </m:e>
                    </m:ba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baseline="-25000" dirty="0"/>
                  <a:t>  </a:t>
                </a:r>
                <a14:m>
                  <m:oMath xmlns:m="http://schemas.openxmlformats.org/officeDocument/2006/math">
                    <m:bar>
                      <m:barPr>
                        <m:pos m:val="top"/>
                        <m:ctrlPr>
                          <a:rPr lang="en-US" i="1">
                            <a:latin typeface="Cambria Math" panose="02040503050406030204" pitchFamily="18" charset="0"/>
                          </a:rPr>
                        </m:ctrlPr>
                      </m:barPr>
                      <m:e>
                        <m:r>
                          <m:rPr>
                            <m:sty m:val="p"/>
                          </m:rPr>
                          <a:rPr lang="en-US">
                            <a:latin typeface="Cambria Math" panose="02040503050406030204" pitchFamily="18" charset="0"/>
                          </a:rPr>
                          <m:t>Δ</m:t>
                        </m:r>
                        <m:r>
                          <m:rPr>
                            <m:nor/>
                          </m:rPr>
                          <a:rPr lang="en-US" dirty="0"/>
                          <m:t>d</m:t>
                        </m:r>
                        <m:r>
                          <m:rPr>
                            <m:nor/>
                          </m:rPr>
                          <a:rPr lang="en-US" baseline="-25000" dirty="0"/>
                          <m:t>1 </m:t>
                        </m:r>
                      </m:e>
                    </m:bar>
                  </m:oMath>
                </a14:m>
                <a:r>
                  <a:rPr lang="en-US" dirty="0"/>
                  <a:t> =  2.574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baseline="-25000" dirty="0"/>
                  <a:t>  </a:t>
                </a:r>
                <a:r>
                  <a:rPr lang="en-US" dirty="0"/>
                  <a:t>0.016</a:t>
                </a:r>
                <a:r>
                  <a:rPr lang="en-US" baseline="-25000" dirty="0"/>
                  <a:t>   </a:t>
                </a:r>
                <a:r>
                  <a:rPr lang="en-US" dirty="0"/>
                  <a:t>(mm)</a:t>
                </a:r>
              </a:p>
              <a:p>
                <a:r>
                  <a:rPr lang="en-US" dirty="0"/>
                  <a:t>	d = </a:t>
                </a:r>
                <a14:m>
                  <m:oMath xmlns:m="http://schemas.openxmlformats.org/officeDocument/2006/math">
                    <m:bar>
                      <m:barPr>
                        <m:pos m:val="top"/>
                        <m:ctrlPr>
                          <a:rPr lang="en-US" i="1">
                            <a:latin typeface="Cambria Math" panose="02040503050406030204" pitchFamily="18" charset="0"/>
                          </a:rPr>
                        </m:ctrlPr>
                      </m:barPr>
                      <m:e>
                        <m:r>
                          <m:rPr>
                            <m:sty m:val="p"/>
                          </m:rPr>
                          <a:rPr lang="en-US">
                            <a:latin typeface="Cambria Math" panose="02040503050406030204" pitchFamily="18" charset="0"/>
                          </a:rPr>
                          <m:t>d</m:t>
                        </m:r>
                      </m:e>
                    </m:ba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baseline="-25000" dirty="0"/>
                  <a:t>  </a:t>
                </a:r>
                <a14:m>
                  <m:oMath xmlns:m="http://schemas.openxmlformats.org/officeDocument/2006/math">
                    <m:bar>
                      <m:barPr>
                        <m:pos m:val="top"/>
                        <m:ctrlPr>
                          <a:rPr lang="en-US" i="1">
                            <a:latin typeface="Cambria Math" panose="02040503050406030204" pitchFamily="18" charset="0"/>
                          </a:rPr>
                        </m:ctrlPr>
                      </m:barPr>
                      <m:e>
                        <m:r>
                          <m:rPr>
                            <m:sty m:val="p"/>
                          </m:rPr>
                          <a:rPr lang="en-US">
                            <a:latin typeface="Cambria Math" panose="02040503050406030204" pitchFamily="18" charset="0"/>
                          </a:rPr>
                          <m:t>Δ</m:t>
                        </m:r>
                        <m:r>
                          <m:rPr>
                            <m:nor/>
                          </m:rPr>
                          <a:rPr lang="en-US" dirty="0"/>
                          <m:t>d</m:t>
                        </m:r>
                        <m:r>
                          <m:rPr>
                            <m:nor/>
                          </m:rPr>
                          <a:rPr lang="en-US" baseline="-25000" dirty="0"/>
                          <m:t> </m:t>
                        </m:r>
                      </m:e>
                    </m:bar>
                  </m:oMath>
                </a14:m>
                <a:r>
                  <a:rPr lang="en-US" dirty="0"/>
                  <a:t> =  3.88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baseline="-25000" dirty="0"/>
                  <a:t>  </a:t>
                </a:r>
                <a:r>
                  <a:rPr lang="en-US" dirty="0"/>
                  <a:t>0.004</a:t>
                </a:r>
                <a:r>
                  <a:rPr lang="en-US" baseline="-25000" dirty="0"/>
                  <a:t>   </a:t>
                </a:r>
                <a:r>
                  <a:rPr lang="en-US" dirty="0"/>
                  <a:t>(mm)</a:t>
                </a:r>
              </a:p>
            </p:txBody>
          </p:sp>
        </mc:Choice>
        <mc:Fallback xmlns="">
          <p:sp>
            <p:nvSpPr>
              <p:cNvPr id="7" name="TextBox 6">
                <a:extLst>
                  <a:ext uri="{FF2B5EF4-FFF2-40B4-BE49-F238E27FC236}">
                    <a16:creationId xmlns:a16="http://schemas.microsoft.com/office/drawing/2014/main" id="{E3E03172-80D8-EA2A-D100-0C72B694BEAE}"/>
                  </a:ext>
                </a:extLst>
              </p:cNvPr>
              <p:cNvSpPr txBox="1">
                <a:spLocks noRot="1" noChangeAspect="1" noMove="1" noResize="1" noEditPoints="1" noAdjustHandles="1" noChangeArrowheads="1" noChangeShapeType="1" noTextEdit="1"/>
              </p:cNvSpPr>
              <p:nvPr/>
            </p:nvSpPr>
            <p:spPr>
              <a:xfrm>
                <a:off x="-278295" y="5178035"/>
                <a:ext cx="7118555" cy="999761"/>
              </a:xfrm>
              <a:prstGeom prst="rect">
                <a:avLst/>
              </a:prstGeom>
              <a:blipFill>
                <a:blip r:embed="rId3"/>
                <a:stretch>
                  <a:fillRect l="-685" t="-3049" b="-9146"/>
                </a:stretch>
              </a:blipFill>
            </p:spPr>
            <p:txBody>
              <a:bodyPr/>
              <a:lstStyle/>
              <a:p>
                <a:r>
                  <a:rPr lang="en-US">
                    <a:noFill/>
                  </a:rPr>
                  <a:t> </a:t>
                </a:r>
              </a:p>
            </p:txBody>
          </p:sp>
        </mc:Fallback>
      </mc:AlternateContent>
    </p:spTree>
    <p:extLst>
      <p:ext uri="{BB962C8B-B14F-4D97-AF65-F5344CB8AC3E}">
        <p14:creationId xmlns:p14="http://schemas.microsoft.com/office/powerpoint/2010/main" val="177282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F93490B-1340-7533-8E0F-A2B3D628C089}"/>
                  </a:ext>
                </a:extLst>
              </p:cNvPr>
              <p:cNvSpPr txBox="1"/>
              <p:nvPr/>
            </p:nvSpPr>
            <p:spPr>
              <a:xfrm>
                <a:off x="0" y="0"/>
                <a:ext cx="9783097" cy="4556247"/>
              </a:xfrm>
              <a:prstGeom prst="rect">
                <a:avLst/>
              </a:prstGeom>
              <a:noFill/>
            </p:spPr>
            <p:txBody>
              <a:bodyPr wrap="square" rtlCol="0">
                <a:spAutoFit/>
              </a:bodyPr>
              <a:lstStyle/>
              <a:p>
                <a:r>
                  <a:rPr lang="en-US" dirty="0"/>
                  <a:t>4.3. </a:t>
                </a:r>
                <a:r>
                  <a:rPr lang="en-US" dirty="0" err="1"/>
                  <a:t>Tính</a:t>
                </a:r>
                <a:r>
                  <a:rPr lang="en-US" dirty="0"/>
                  <a:t> </a:t>
                </a:r>
                <a:r>
                  <a:rPr lang="en-US" dirty="0" err="1"/>
                  <a:t>sai</a:t>
                </a:r>
                <a:r>
                  <a:rPr lang="en-US" dirty="0"/>
                  <a:t> </a:t>
                </a:r>
                <a:r>
                  <a:rPr lang="en-US" dirty="0" err="1"/>
                  <a:t>số</a:t>
                </a:r>
                <a:r>
                  <a:rPr lang="en-US" dirty="0"/>
                  <a:t> </a:t>
                </a:r>
                <a:r>
                  <a:rPr lang="en-US" dirty="0" err="1"/>
                  <a:t>tương</a:t>
                </a:r>
                <a:r>
                  <a:rPr lang="en-US" dirty="0"/>
                  <a:t> </a:t>
                </a:r>
                <a:r>
                  <a:rPr lang="en-US" dirty="0" err="1"/>
                  <a:t>đối</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chiết</a:t>
                </a:r>
                <a:r>
                  <a:rPr lang="en-US" dirty="0"/>
                  <a:t> </a:t>
                </a:r>
                <a:r>
                  <a:rPr lang="en-US" dirty="0" err="1"/>
                  <a:t>suất</a:t>
                </a:r>
                <a:r>
                  <a:rPr lang="en-US" dirty="0"/>
                  <a:t> n:</a:t>
                </a:r>
              </a:p>
              <a:p>
                <a:pPr algn="ctr"/>
                <a:r>
                  <a:rPr lang="en-US" dirty="0"/>
                  <a:t>	</a:t>
                </a:r>
                <a14:m>
                  <m:oMath xmlns:m="http://schemas.openxmlformats.org/officeDocument/2006/math">
                    <m:acc>
                      <m:accPr>
                        <m:chr m:val="̅"/>
                        <m:ctrlPr>
                          <a:rPr lang="en-US" sz="2000" i="1" smtClean="0">
                            <a:solidFill>
                              <a:srgbClr val="836967"/>
                            </a:solidFill>
                            <a:latin typeface="Cambria Math" panose="02040503050406030204" pitchFamily="18" charset="0"/>
                          </a:rPr>
                        </m:ctrlPr>
                      </m:accPr>
                      <m:e>
                        <m:r>
                          <m:rPr>
                            <m:sty m:val="p"/>
                          </m:rPr>
                          <a:rPr lang="en-US" sz="2000" i="0" smtClean="0">
                            <a:latin typeface="Cambria Math" panose="02040503050406030204" pitchFamily="18" charset="0"/>
                          </a:rPr>
                          <m:t>ε</m:t>
                        </m:r>
                      </m:e>
                    </m:acc>
                  </m:oMath>
                </a14:m>
                <a:r>
                  <a:rPr lang="en-US" sz="2000" dirty="0"/>
                  <a:t> = </a:t>
                </a:r>
                <a14:m>
                  <m:oMath xmlns:m="http://schemas.openxmlformats.org/officeDocument/2006/math">
                    <m:f>
                      <m:fPr>
                        <m:ctrlPr>
                          <a:rPr lang="en-US" sz="2400" i="1" smtClean="0">
                            <a:latin typeface="Cambria Math" panose="02040503050406030204" pitchFamily="18" charset="0"/>
                          </a:rPr>
                        </m:ctrlPr>
                      </m:fPr>
                      <m:num>
                        <m:bar>
                          <m:barPr>
                            <m:pos m:val="top"/>
                            <m:ctrlPr>
                              <a:rPr lang="en-US" sz="2400" i="1">
                                <a:latin typeface="Cambria Math" panose="02040503050406030204" pitchFamily="18" charset="0"/>
                              </a:rPr>
                            </m:ctrlPr>
                          </m:barPr>
                          <m:e>
                            <m:r>
                              <m:rPr>
                                <m:sty m:val="p"/>
                              </m:rPr>
                              <a:rPr lang="en-US" sz="2400">
                                <a:latin typeface="Cambria Math" panose="02040503050406030204" pitchFamily="18" charset="0"/>
                              </a:rPr>
                              <m:t>Δ</m:t>
                            </m:r>
                            <m:r>
                              <m:rPr>
                                <m:nor/>
                              </m:rPr>
                              <a:rPr lang="en-US" sz="2400" b="0" i="0" smtClean="0">
                                <a:latin typeface="Cambria Math" panose="02040503050406030204" pitchFamily="18" charset="0"/>
                              </a:rPr>
                              <m:t>n</m:t>
                            </m:r>
                            <m:r>
                              <m:rPr>
                                <m:nor/>
                              </m:rPr>
                              <a:rPr lang="en-US" sz="2400" baseline="-25000" dirty="0"/>
                              <m:t> </m:t>
                            </m:r>
                          </m:e>
                        </m:bar>
                      </m:num>
                      <m:den>
                        <m:bar>
                          <m:barPr>
                            <m:pos m:val="top"/>
                            <m:ctrlPr>
                              <a:rPr lang="en-US" sz="2400" i="1">
                                <a:latin typeface="Cambria Math" panose="02040503050406030204" pitchFamily="18" charset="0"/>
                              </a:rPr>
                            </m:ctrlPr>
                          </m:barPr>
                          <m:e>
                            <m:r>
                              <m:rPr>
                                <m:sty m:val="p"/>
                              </m:rPr>
                              <a:rPr lang="en-US" sz="2400" b="0" i="0" smtClean="0">
                                <a:latin typeface="Cambria Math" panose="02040503050406030204" pitchFamily="18" charset="0"/>
                              </a:rPr>
                              <m:t>n</m:t>
                            </m:r>
                          </m:e>
                        </m:bar>
                      </m:den>
                    </m:f>
                  </m:oMath>
                </a14:m>
                <a:r>
                  <a:rPr lang="en-US" sz="2000" dirty="0"/>
                  <a:t> = </a:t>
                </a:r>
                <a14:m>
                  <m:oMath xmlns:m="http://schemas.openxmlformats.org/officeDocument/2006/math">
                    <m:f>
                      <m:fPr>
                        <m:ctrlPr>
                          <a:rPr lang="en-US" sz="2400" i="1" smtClean="0">
                            <a:latin typeface="Cambria Math" panose="02040503050406030204" pitchFamily="18" charset="0"/>
                          </a:rPr>
                        </m:ctrlPr>
                      </m:fPr>
                      <m:num>
                        <m:bar>
                          <m:barPr>
                            <m:pos m:val="top"/>
                            <m:ctrlPr>
                              <a:rPr lang="en-US" sz="2400" i="1">
                                <a:latin typeface="Cambria Math" panose="02040503050406030204" pitchFamily="18" charset="0"/>
                              </a:rPr>
                            </m:ctrlPr>
                          </m:barPr>
                          <m:e>
                            <m:r>
                              <m:rPr>
                                <m:sty m:val="p"/>
                              </m:rPr>
                              <a:rPr lang="en-US" sz="2400">
                                <a:latin typeface="Cambria Math" panose="02040503050406030204" pitchFamily="18" charset="0"/>
                              </a:rPr>
                              <m:t>Δ</m:t>
                            </m:r>
                            <m:r>
                              <m:rPr>
                                <m:nor/>
                              </m:rPr>
                              <a:rPr lang="en-US" sz="2400" dirty="0"/>
                              <m:t>d</m:t>
                            </m:r>
                            <m:r>
                              <m:rPr>
                                <m:nor/>
                              </m:rPr>
                              <a:rPr lang="en-US" sz="2400" baseline="-25000" dirty="0"/>
                              <m:t> </m:t>
                            </m:r>
                          </m:e>
                        </m:bar>
                      </m:num>
                      <m:den>
                        <m:bar>
                          <m:barPr>
                            <m:pos m:val="top"/>
                            <m:ctrlPr>
                              <a:rPr lang="en-US" sz="2400" i="1">
                                <a:latin typeface="Cambria Math" panose="02040503050406030204" pitchFamily="18" charset="0"/>
                              </a:rPr>
                            </m:ctrlPr>
                          </m:barPr>
                          <m:e>
                            <m:r>
                              <m:rPr>
                                <m:sty m:val="p"/>
                              </m:rPr>
                              <a:rPr lang="en-US" sz="2400">
                                <a:latin typeface="Cambria Math" panose="02040503050406030204" pitchFamily="18" charset="0"/>
                              </a:rPr>
                              <m:t>d</m:t>
                            </m:r>
                          </m:e>
                        </m:bar>
                      </m:den>
                    </m:f>
                  </m:oMath>
                </a14:m>
                <a:r>
                  <a:rPr lang="en-US" sz="2000" dirty="0"/>
                  <a:t> + </a:t>
                </a:r>
                <a14:m>
                  <m:oMath xmlns:m="http://schemas.openxmlformats.org/officeDocument/2006/math">
                    <m:f>
                      <m:fPr>
                        <m:ctrlPr>
                          <a:rPr lang="en-US" sz="2400" i="1" smtClean="0">
                            <a:latin typeface="Cambria Math" panose="02040503050406030204" pitchFamily="18" charset="0"/>
                          </a:rPr>
                        </m:ctrlPr>
                      </m:fPr>
                      <m:num>
                        <m:bar>
                          <m:barPr>
                            <m:pos m:val="top"/>
                            <m:ctrlPr>
                              <a:rPr lang="en-US" sz="2400" i="1">
                                <a:latin typeface="Cambria Math" panose="02040503050406030204" pitchFamily="18" charset="0"/>
                              </a:rPr>
                            </m:ctrlPr>
                          </m:barPr>
                          <m:e>
                            <m:r>
                              <m:rPr>
                                <m:sty m:val="p"/>
                              </m:rPr>
                              <a:rPr lang="en-US" sz="2400">
                                <a:latin typeface="Cambria Math" panose="02040503050406030204" pitchFamily="18" charset="0"/>
                              </a:rPr>
                              <m:t>Δ</m:t>
                            </m:r>
                            <m:r>
                              <m:rPr>
                                <m:nor/>
                              </m:rPr>
                              <a:rPr lang="en-US" sz="2400" dirty="0"/>
                              <m:t>d</m:t>
                            </m:r>
                            <m:r>
                              <m:rPr>
                                <m:nor/>
                              </m:rPr>
                              <a:rPr lang="en-US" sz="2400" baseline="-25000" dirty="0"/>
                              <m:t>1 </m:t>
                            </m:r>
                          </m:e>
                        </m:bar>
                      </m:num>
                      <m:den>
                        <m:bar>
                          <m:barPr>
                            <m:pos m:val="top"/>
                            <m:ctrlPr>
                              <a:rPr lang="en-US" sz="2400" i="1">
                                <a:latin typeface="Cambria Math" panose="02040503050406030204" pitchFamily="18" charset="0"/>
                              </a:rPr>
                            </m:ctrlPr>
                          </m:barPr>
                          <m:e>
                            <m:r>
                              <m:rPr>
                                <m:sty m:val="p"/>
                              </m:rPr>
                              <a:rPr lang="en-US" sz="2400">
                                <a:latin typeface="Cambria Math" panose="02040503050406030204" pitchFamily="18" charset="0"/>
                              </a:rPr>
                              <m:t>d</m:t>
                            </m:r>
                            <m:r>
                              <a:rPr lang="en-US" sz="2400" baseline="-25000">
                                <a:latin typeface="Cambria Math" panose="02040503050406030204" pitchFamily="18" charset="0"/>
                              </a:rPr>
                              <m:t>1</m:t>
                            </m:r>
                          </m:e>
                        </m:bar>
                      </m:den>
                    </m:f>
                  </m:oMath>
                </a14:m>
                <a:r>
                  <a:rPr lang="en-US" sz="2000" dirty="0"/>
                  <a:t>  = 0.007</a:t>
                </a:r>
              </a:p>
              <a:p>
                <a:endParaRPr lang="en-US" sz="2000" dirty="0"/>
              </a:p>
              <a:p>
                <a:r>
                  <a:rPr lang="en-US" sz="2000" dirty="0"/>
                  <a:t>4.4. </a:t>
                </a:r>
                <a:r>
                  <a:rPr lang="en-US" sz="2000" dirty="0" err="1"/>
                  <a:t>Tính</a:t>
                </a:r>
                <a:r>
                  <a:rPr lang="en-US" sz="2000" dirty="0"/>
                  <a:t> </a:t>
                </a:r>
                <a:r>
                  <a:rPr lang="en-US" sz="2000" dirty="0" err="1"/>
                  <a:t>giá</a:t>
                </a:r>
                <a:r>
                  <a:rPr lang="en-US" sz="2000" dirty="0"/>
                  <a:t> </a:t>
                </a:r>
                <a:r>
                  <a:rPr lang="en-US" sz="2000" dirty="0" err="1"/>
                  <a:t>trị</a:t>
                </a:r>
                <a:r>
                  <a:rPr lang="en-US" sz="2000" dirty="0"/>
                  <a:t> </a:t>
                </a:r>
                <a:r>
                  <a:rPr lang="en-US" sz="2000" dirty="0" err="1"/>
                  <a:t>trung</a:t>
                </a:r>
                <a:r>
                  <a:rPr lang="en-US" sz="2000" dirty="0"/>
                  <a:t> </a:t>
                </a:r>
                <a:r>
                  <a:rPr lang="en-US" sz="2000" dirty="0" err="1"/>
                  <a:t>bình</a:t>
                </a:r>
                <a:r>
                  <a:rPr lang="en-US" sz="2000" dirty="0"/>
                  <a:t> </a:t>
                </a:r>
                <a:r>
                  <a:rPr lang="en-US" sz="2000" dirty="0" err="1"/>
                  <a:t>của</a:t>
                </a:r>
                <a:r>
                  <a:rPr lang="en-US" sz="2000" dirty="0"/>
                  <a:t> </a:t>
                </a:r>
                <a:r>
                  <a:rPr lang="en-US" sz="2000" dirty="0" err="1"/>
                  <a:t>chiết</a:t>
                </a:r>
                <a:r>
                  <a:rPr lang="en-US" sz="2000" dirty="0"/>
                  <a:t> </a:t>
                </a:r>
                <a:r>
                  <a:rPr lang="en-US" sz="2000" dirty="0" err="1"/>
                  <a:t>suất</a:t>
                </a:r>
                <a:r>
                  <a:rPr lang="en-US" sz="2000" dirty="0"/>
                  <a:t> n: </a:t>
                </a:r>
              </a:p>
              <a:p>
                <a:pPr algn="ctr"/>
                <a:r>
                  <a:rPr lang="en-US" sz="2000" dirty="0"/>
                  <a:t>	 </a:t>
                </a:r>
                <a14:m>
                  <m:oMath xmlns:m="http://schemas.openxmlformats.org/officeDocument/2006/math">
                    <m:bar>
                      <m:barPr>
                        <m:pos m:val="top"/>
                        <m:ctrlPr>
                          <a:rPr lang="en-US" sz="2000" i="1">
                            <a:latin typeface="Cambria Math" panose="02040503050406030204" pitchFamily="18" charset="0"/>
                          </a:rPr>
                        </m:ctrlPr>
                      </m:barPr>
                      <m:e>
                        <m:r>
                          <m:rPr>
                            <m:sty m:val="p"/>
                          </m:rPr>
                          <a:rPr lang="en-US" sz="2000" b="0" i="0" smtClean="0">
                            <a:latin typeface="Cambria Math" panose="02040503050406030204" pitchFamily="18" charset="0"/>
                          </a:rPr>
                          <m:t>n</m:t>
                        </m:r>
                      </m:e>
                    </m:bar>
                  </m:oMath>
                </a14:m>
                <a:r>
                  <a:rPr lang="en-US" sz="2000" dirty="0"/>
                  <a:t> = </a:t>
                </a:r>
                <a14:m>
                  <m:oMath xmlns:m="http://schemas.openxmlformats.org/officeDocument/2006/math">
                    <m:f>
                      <m:fPr>
                        <m:ctrlPr>
                          <a:rPr lang="en-US" sz="2400" i="1">
                            <a:latin typeface="Cambria Math" panose="02040503050406030204" pitchFamily="18" charset="0"/>
                          </a:rPr>
                        </m:ctrlPr>
                      </m:fPr>
                      <m:num>
                        <m:bar>
                          <m:barPr>
                            <m:pos m:val="top"/>
                            <m:ctrlPr>
                              <a:rPr lang="en-US" sz="2400" i="1">
                                <a:latin typeface="Cambria Math" panose="02040503050406030204" pitchFamily="18" charset="0"/>
                              </a:rPr>
                            </m:ctrlPr>
                          </m:barPr>
                          <m:e>
                            <m:r>
                              <m:rPr>
                                <m:sty m:val="p"/>
                              </m:rPr>
                              <a:rPr lang="en-US" sz="2400">
                                <a:latin typeface="Cambria Math" panose="02040503050406030204" pitchFamily="18" charset="0"/>
                              </a:rPr>
                              <m:t>d</m:t>
                            </m:r>
                          </m:e>
                        </m:bar>
                      </m:num>
                      <m:den>
                        <m:bar>
                          <m:barPr>
                            <m:pos m:val="top"/>
                            <m:ctrlPr>
                              <a:rPr lang="en-US" sz="2400" i="1">
                                <a:latin typeface="Cambria Math" panose="02040503050406030204" pitchFamily="18" charset="0"/>
                              </a:rPr>
                            </m:ctrlPr>
                          </m:barPr>
                          <m:e>
                            <m:r>
                              <m:rPr>
                                <m:nor/>
                              </m:rPr>
                              <a:rPr lang="en-US" sz="2400" dirty="0"/>
                              <m:t>d</m:t>
                            </m:r>
                            <m:r>
                              <m:rPr>
                                <m:nor/>
                              </m:rPr>
                              <a:rPr lang="en-US" sz="2400" b="0" i="0" baseline="-25000" dirty="0" smtClean="0"/>
                              <m:t>1</m:t>
                            </m:r>
                            <m:r>
                              <m:rPr>
                                <m:nor/>
                              </m:rPr>
                              <a:rPr lang="en-US" sz="2400" baseline="-25000" dirty="0"/>
                              <m:t> </m:t>
                            </m:r>
                          </m:e>
                        </m:bar>
                      </m:den>
                    </m:f>
                  </m:oMath>
                </a14:m>
                <a:r>
                  <a:rPr lang="en-US" sz="2000" dirty="0"/>
                  <a:t> </a:t>
                </a:r>
                <a:r>
                  <a:rPr lang="en-US" sz="2000"/>
                  <a:t>= 1.507</a:t>
                </a:r>
              </a:p>
              <a:p>
                <a:endParaRPr lang="en-US" sz="2000" dirty="0"/>
              </a:p>
              <a:p>
                <a:r>
                  <a:rPr lang="en-US" sz="2000" dirty="0"/>
                  <a:t>4.5. </a:t>
                </a:r>
                <a:r>
                  <a:rPr lang="en-US" sz="2000" dirty="0" err="1"/>
                  <a:t>Tính</a:t>
                </a:r>
                <a:r>
                  <a:rPr lang="en-US" sz="2000" dirty="0"/>
                  <a:t> </a:t>
                </a:r>
                <a:r>
                  <a:rPr lang="en-US" sz="2000" dirty="0" err="1"/>
                  <a:t>sai</a:t>
                </a:r>
                <a:r>
                  <a:rPr lang="en-US" sz="2000" dirty="0"/>
                  <a:t> </a:t>
                </a:r>
                <a:r>
                  <a:rPr lang="en-US" sz="2000" dirty="0" err="1"/>
                  <a:t>số</a:t>
                </a:r>
                <a:r>
                  <a:rPr lang="en-US" sz="2000" dirty="0"/>
                  <a:t> </a:t>
                </a:r>
                <a:r>
                  <a:rPr lang="en-US" sz="2000" dirty="0" err="1"/>
                  <a:t>tuyệt</a:t>
                </a:r>
                <a:r>
                  <a:rPr lang="en-US" sz="2000" dirty="0"/>
                  <a:t> </a:t>
                </a:r>
                <a:r>
                  <a:rPr lang="en-US" sz="2000" dirty="0" err="1"/>
                  <a:t>đối</a:t>
                </a:r>
                <a:r>
                  <a:rPr lang="en-US" sz="2000" dirty="0"/>
                  <a:t> </a:t>
                </a:r>
                <a:r>
                  <a:rPr lang="en-US" sz="2000" dirty="0" err="1"/>
                  <a:t>của</a:t>
                </a:r>
                <a:r>
                  <a:rPr lang="en-US" sz="2000" dirty="0"/>
                  <a:t> </a:t>
                </a:r>
                <a:r>
                  <a:rPr lang="en-US" sz="2000" dirty="0" err="1"/>
                  <a:t>chiết</a:t>
                </a:r>
                <a:r>
                  <a:rPr lang="en-US" sz="2000" dirty="0"/>
                  <a:t> </a:t>
                </a:r>
                <a:r>
                  <a:rPr lang="en-US" sz="2000" dirty="0" err="1"/>
                  <a:t>suất</a:t>
                </a:r>
                <a:r>
                  <a:rPr lang="en-US" sz="2000" dirty="0"/>
                  <a:t> n: </a:t>
                </a:r>
              </a:p>
              <a:p>
                <a:pPr algn="ctr"/>
                <a:r>
                  <a:rPr lang="en-US" sz="2000" dirty="0"/>
                  <a:t>	 </a:t>
                </a:r>
                <a14:m>
                  <m:oMath xmlns:m="http://schemas.openxmlformats.org/officeDocument/2006/math">
                    <m:bar>
                      <m:barPr>
                        <m:pos m:val="top"/>
                        <m:ctrlPr>
                          <a:rPr lang="en-US" sz="2000" i="1">
                            <a:latin typeface="Cambria Math" panose="02040503050406030204" pitchFamily="18" charset="0"/>
                          </a:rPr>
                        </m:ctrlPr>
                      </m:barPr>
                      <m:e>
                        <m:r>
                          <m:rPr>
                            <m:sty m:val="p"/>
                          </m:rPr>
                          <a:rPr lang="en-US" sz="2000">
                            <a:latin typeface="Cambria Math" panose="02040503050406030204" pitchFamily="18" charset="0"/>
                          </a:rPr>
                          <m:t>Δ</m:t>
                        </m:r>
                        <m:r>
                          <m:rPr>
                            <m:nor/>
                          </m:rPr>
                          <a:rPr lang="en-US" sz="2000" b="0" i="0" smtClean="0">
                            <a:latin typeface="Cambria Math" panose="02040503050406030204" pitchFamily="18" charset="0"/>
                          </a:rPr>
                          <m:t>n</m:t>
                        </m:r>
                        <m:r>
                          <m:rPr>
                            <m:nor/>
                          </m:rPr>
                          <a:rPr lang="en-US" sz="2000" baseline="-25000" dirty="0"/>
                          <m:t> </m:t>
                        </m:r>
                      </m:e>
                    </m:bar>
                  </m:oMath>
                </a14:m>
                <a:r>
                  <a:rPr lang="en-US" sz="2000" dirty="0"/>
                  <a:t> = </a:t>
                </a:r>
                <a14:m>
                  <m:oMath xmlns:m="http://schemas.openxmlformats.org/officeDocument/2006/math">
                    <m:acc>
                      <m:accPr>
                        <m:chr m:val="̅"/>
                        <m:ctrlPr>
                          <a:rPr lang="en-US" sz="2000" i="1">
                            <a:solidFill>
                              <a:srgbClr val="836967"/>
                            </a:solidFill>
                            <a:latin typeface="Cambria Math" panose="02040503050406030204" pitchFamily="18" charset="0"/>
                          </a:rPr>
                        </m:ctrlPr>
                      </m:accPr>
                      <m:e>
                        <m:r>
                          <m:rPr>
                            <m:sty m:val="p"/>
                          </m:rPr>
                          <a:rPr lang="en-US" sz="2000">
                            <a:latin typeface="Cambria Math" panose="02040503050406030204" pitchFamily="18" charset="0"/>
                          </a:rPr>
                          <m:t>ε</m:t>
                        </m:r>
                      </m:e>
                    </m:acc>
                  </m:oMath>
                </a14:m>
                <a:r>
                  <a:rPr lang="en-US" sz="2000" dirty="0"/>
                  <a:t> . </a:t>
                </a:r>
                <a14:m>
                  <m:oMath xmlns:m="http://schemas.openxmlformats.org/officeDocument/2006/math">
                    <m:bar>
                      <m:barPr>
                        <m:pos m:val="top"/>
                        <m:ctrlPr>
                          <a:rPr lang="en-US" sz="2000" i="1">
                            <a:latin typeface="Cambria Math" panose="02040503050406030204" pitchFamily="18" charset="0"/>
                          </a:rPr>
                        </m:ctrlPr>
                      </m:barPr>
                      <m:e>
                        <m:r>
                          <m:rPr>
                            <m:sty m:val="p"/>
                          </m:rPr>
                          <a:rPr lang="en-US" sz="2000">
                            <a:latin typeface="Cambria Math" panose="02040503050406030204" pitchFamily="18" charset="0"/>
                          </a:rPr>
                          <m:t>n</m:t>
                        </m:r>
                      </m:e>
                    </m:bar>
                  </m:oMath>
                </a14:m>
                <a:r>
                  <a:rPr lang="en-US" sz="2000" dirty="0"/>
                  <a:t> </a:t>
                </a:r>
                <a:r>
                  <a:rPr lang="en-US" sz="2000"/>
                  <a:t>= 0.01</a:t>
                </a:r>
              </a:p>
              <a:p>
                <a:endParaRPr lang="en-US" sz="2000" dirty="0"/>
              </a:p>
              <a:p>
                <a:r>
                  <a:rPr lang="en-US" sz="2000" dirty="0"/>
                  <a:t>4.6. </a:t>
                </a:r>
                <a:r>
                  <a:rPr lang="en-US" sz="2000" dirty="0" err="1"/>
                  <a:t>Viết</a:t>
                </a:r>
                <a:r>
                  <a:rPr lang="en-US" sz="2000" dirty="0"/>
                  <a:t> </a:t>
                </a:r>
                <a:r>
                  <a:rPr lang="en-US" sz="2000" dirty="0" err="1"/>
                  <a:t>kết</a:t>
                </a:r>
                <a:r>
                  <a:rPr lang="en-US" sz="2000" dirty="0"/>
                  <a:t> </a:t>
                </a:r>
                <a:r>
                  <a:rPr lang="en-US" sz="2000" dirty="0" err="1"/>
                  <a:t>quả</a:t>
                </a:r>
                <a:r>
                  <a:rPr lang="en-US" sz="2000" dirty="0"/>
                  <a:t> </a:t>
                </a:r>
                <a:r>
                  <a:rPr lang="en-US" sz="2000" dirty="0" err="1"/>
                  <a:t>và</a:t>
                </a:r>
                <a:r>
                  <a:rPr lang="en-US" sz="2000" dirty="0"/>
                  <a:t> </a:t>
                </a:r>
                <a:r>
                  <a:rPr lang="en-US" sz="2000" dirty="0" err="1"/>
                  <a:t>sai</a:t>
                </a:r>
                <a:r>
                  <a:rPr lang="en-US" sz="2000" dirty="0"/>
                  <a:t> </a:t>
                </a:r>
                <a:r>
                  <a:rPr lang="en-US" sz="2000" err="1"/>
                  <a:t>số</a:t>
                </a:r>
                <a:r>
                  <a:rPr lang="en-US" sz="2000"/>
                  <a:t>:</a:t>
                </a:r>
              </a:p>
              <a:p>
                <a:endParaRPr lang="en-US" sz="2000"/>
              </a:p>
              <a:p>
                <a:pPr algn="ctr"/>
                <a:r>
                  <a:rPr lang="en-US" sz="2000"/>
                  <a:t> 	n </a:t>
                </a:r>
                <a:r>
                  <a:rPr lang="en-US" sz="2000" dirty="0"/>
                  <a:t>=  </a:t>
                </a:r>
                <a14:m>
                  <m:oMath xmlns:m="http://schemas.openxmlformats.org/officeDocument/2006/math">
                    <m:bar>
                      <m:barPr>
                        <m:pos m:val="top"/>
                        <m:ctrlPr>
                          <a:rPr lang="en-US" sz="2000" i="1">
                            <a:latin typeface="Cambria Math" panose="02040503050406030204" pitchFamily="18" charset="0"/>
                          </a:rPr>
                        </m:ctrlPr>
                      </m:barPr>
                      <m:e>
                        <m:r>
                          <m:rPr>
                            <m:sty m:val="p"/>
                          </m:rPr>
                          <a:rPr lang="en-US" sz="2000" b="0" i="0" smtClean="0">
                            <a:latin typeface="Cambria Math" panose="02040503050406030204" pitchFamily="18" charset="0"/>
                          </a:rPr>
                          <m:t>n</m:t>
                        </m:r>
                      </m:e>
                    </m:bar>
                  </m:oMath>
                </a14:m>
                <a:r>
                  <a:rPr lang="en-US" sz="2000" dirty="0"/>
                  <a:t> + </a:t>
                </a:r>
                <a14:m>
                  <m:oMath xmlns:m="http://schemas.openxmlformats.org/officeDocument/2006/math">
                    <m:bar>
                      <m:barPr>
                        <m:pos m:val="top"/>
                        <m:ctrlPr>
                          <a:rPr lang="en-US" sz="2000" i="1">
                            <a:latin typeface="Cambria Math" panose="02040503050406030204" pitchFamily="18" charset="0"/>
                          </a:rPr>
                        </m:ctrlPr>
                      </m:barPr>
                      <m:e>
                        <m:r>
                          <m:rPr>
                            <m:sty m:val="p"/>
                          </m:rPr>
                          <a:rPr lang="en-US" sz="2000">
                            <a:latin typeface="Cambria Math" panose="02040503050406030204" pitchFamily="18" charset="0"/>
                          </a:rPr>
                          <m:t>Δ</m:t>
                        </m:r>
                        <m:r>
                          <m:rPr>
                            <m:nor/>
                          </m:rPr>
                          <a:rPr lang="en-US" sz="2000">
                            <a:latin typeface="Cambria Math" panose="02040503050406030204" pitchFamily="18" charset="0"/>
                          </a:rPr>
                          <m:t>n</m:t>
                        </m:r>
                        <m:r>
                          <m:rPr>
                            <m:nor/>
                          </m:rPr>
                          <a:rPr lang="en-US" sz="2000" baseline="-25000" dirty="0"/>
                          <m:t> </m:t>
                        </m:r>
                      </m:e>
                    </m:bar>
                  </m:oMath>
                </a14:m>
                <a:r>
                  <a:rPr lang="en-US" sz="2000" dirty="0"/>
                  <a:t> =   1.507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oMath>
                </a14:m>
                <a:r>
                  <a:rPr lang="en-US" sz="2000" dirty="0"/>
                  <a:t> 0.01</a:t>
                </a:r>
              </a:p>
            </p:txBody>
          </p:sp>
        </mc:Choice>
        <mc:Fallback>
          <p:sp>
            <p:nvSpPr>
              <p:cNvPr id="4" name="TextBox 3">
                <a:extLst>
                  <a:ext uri="{FF2B5EF4-FFF2-40B4-BE49-F238E27FC236}">
                    <a16:creationId xmlns:a16="http://schemas.microsoft.com/office/drawing/2014/main" id="{DF93490B-1340-7533-8E0F-A2B3D628C089}"/>
                  </a:ext>
                </a:extLst>
              </p:cNvPr>
              <p:cNvSpPr txBox="1">
                <a:spLocks noRot="1" noChangeAspect="1" noMove="1" noResize="1" noEditPoints="1" noAdjustHandles="1" noChangeArrowheads="1" noChangeShapeType="1" noTextEdit="1"/>
              </p:cNvSpPr>
              <p:nvPr/>
            </p:nvSpPr>
            <p:spPr>
              <a:xfrm>
                <a:off x="0" y="0"/>
                <a:ext cx="9783097" cy="4556247"/>
              </a:xfrm>
              <a:prstGeom prst="rect">
                <a:avLst/>
              </a:prstGeom>
              <a:blipFill>
                <a:blip r:embed="rId2"/>
                <a:stretch>
                  <a:fillRect l="-623" t="-669" b="-1606"/>
                </a:stretch>
              </a:blipFill>
            </p:spPr>
            <p:txBody>
              <a:bodyPr/>
              <a:lstStyle/>
              <a:p>
                <a:r>
                  <a:rPr lang="en-US">
                    <a:noFill/>
                  </a:rPr>
                  <a:t> </a:t>
                </a:r>
              </a:p>
            </p:txBody>
          </p:sp>
        </mc:Fallback>
      </mc:AlternateContent>
    </p:spTree>
    <p:extLst>
      <p:ext uri="{BB962C8B-B14F-4D97-AF65-F5344CB8AC3E}">
        <p14:creationId xmlns:p14="http://schemas.microsoft.com/office/powerpoint/2010/main" val="612306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3D56F4-A581-A876-A8EB-AAD531213F60}"/>
                  </a:ext>
                </a:extLst>
              </p:cNvPr>
              <p:cNvSpPr>
                <a:spLocks noGrp="1"/>
              </p:cNvSpPr>
              <p:nvPr>
                <p:ph idx="1"/>
              </p:nvPr>
            </p:nvSpPr>
            <p:spPr>
              <a:xfrm>
                <a:off x="838200" y="1825624"/>
                <a:ext cx="10515600" cy="4752457"/>
              </a:xfrm>
            </p:spPr>
            <p:txBody>
              <a:bodyPr/>
              <a:lstStyle/>
              <a:p>
                <a:pPr fontAlgn="t">
                  <a:buFontTx/>
                  <a:buChar char="-"/>
                </a:pPr>
                <a:r>
                  <a:rPr lang="en-US"/>
                  <a:t>Ta thấy, số liệu giữa các lần đo có sự chêch lệch rất nhỏ. Biểu hiện thông qua giá trị </a:t>
                </a:r>
                <a14:m>
                  <m:oMath xmlns:m="http://schemas.openxmlformats.org/officeDocument/2006/math">
                    <m:r>
                      <m:rPr>
                        <m:sty m:val="p"/>
                      </m:rPr>
                      <a:rPr lang="en-US" i="0" smtClean="0">
                        <a:latin typeface="Cambria Math" panose="02040503050406030204" pitchFamily="18" charset="0"/>
                      </a:rPr>
                      <m:t>Δ</m:t>
                    </m:r>
                  </m:oMath>
                </a14:m>
                <a:r>
                  <a:rPr lang="en-US" i="0" dirty="0"/>
                  <a:t>d </a:t>
                </a:r>
                <a:r>
                  <a:rPr lang="en-US" i="0"/>
                  <a:t>nhỏ lần lượt là </a:t>
                </a:r>
                <a:r>
                  <a:rPr lang="en-US"/>
                  <a:t>0.0004, 0.0404, 0.0196, 0.0036 0.0176</a:t>
                </a:r>
              </a:p>
              <a:p>
                <a:pPr marL="0" indent="0" fontAlgn="t">
                  <a:buNone/>
                </a:pPr>
                <a:r>
                  <a:rPr lang="en-US"/>
                  <a:t>- Chiết suất của thủy tinh đo được bằng kính hiển vi có giá trị = 1.507</a:t>
                </a:r>
              </a:p>
              <a:p>
                <a:pPr marL="0" indent="0" fontAlgn="t">
                  <a:buNone/>
                </a:pPr>
                <a:r>
                  <a:rPr lang="en-US"/>
                  <a:t> có sự chênh lệch không nhiều so với lí thuyết</a:t>
                </a:r>
              </a:p>
              <a:p>
                <a:pPr marL="0" indent="0" fontAlgn="t">
                  <a:buNone/>
                </a:pPr>
                <a:r>
                  <a:rPr lang="en-US"/>
                  <a:t> - Nhận xét: </a:t>
                </a:r>
              </a:p>
              <a:p>
                <a:pPr marL="0" indent="0" fontAlgn="t">
                  <a:buNone/>
                </a:pPr>
                <a:r>
                  <a:rPr lang="en-US"/>
                  <a:t>+ Phép đo có độ chính sát ở mức khá</a:t>
                </a:r>
              </a:p>
              <a:p>
                <a:pPr marL="0" indent="0" fontAlgn="t">
                  <a:buNone/>
                </a:pPr>
                <a:r>
                  <a:rPr lang="en-US"/>
                  <a:t>+ Tuy vậy nhưng vẫn có sự sai số. Nguyên nhân là do sai số của dụng cụ thí nghiệm, mắt của người thực hiện thí nghiệm và do các thao tác thực hiện</a:t>
                </a:r>
              </a:p>
              <a:p>
                <a:pPr marL="0" indent="0" fontAlgn="t">
                  <a:buNone/>
                </a:pPr>
                <a:endParaRPr lang="en-US"/>
              </a:p>
              <a:p>
                <a:pPr marL="0" indent="0">
                  <a:buNone/>
                </a:pPr>
                <a:endParaRPr lang="en-US"/>
              </a:p>
            </p:txBody>
          </p:sp>
        </mc:Choice>
        <mc:Fallback>
          <p:sp>
            <p:nvSpPr>
              <p:cNvPr id="3" name="Content Placeholder 2">
                <a:extLst>
                  <a:ext uri="{FF2B5EF4-FFF2-40B4-BE49-F238E27FC236}">
                    <a16:creationId xmlns:a16="http://schemas.microsoft.com/office/drawing/2014/main" id="{E53D56F4-A581-A876-A8EB-AAD531213F60}"/>
                  </a:ext>
                </a:extLst>
              </p:cNvPr>
              <p:cNvSpPr>
                <a:spLocks noGrp="1" noRot="1" noChangeAspect="1" noMove="1" noResize="1" noEditPoints="1" noAdjustHandles="1" noChangeArrowheads="1" noChangeShapeType="1" noTextEdit="1"/>
              </p:cNvSpPr>
              <p:nvPr>
                <p:ph idx="1"/>
              </p:nvPr>
            </p:nvSpPr>
            <p:spPr>
              <a:xfrm>
                <a:off x="838200" y="1825624"/>
                <a:ext cx="10515600" cy="4752457"/>
              </a:xfrm>
              <a:blipFill>
                <a:blip r:embed="rId2"/>
                <a:stretch>
                  <a:fillRect l="-1217" t="-1923" r="-1043"/>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AF157804-5810-CE4D-CE26-37D2FB0D8D26}"/>
              </a:ext>
            </a:extLst>
          </p:cNvPr>
          <p:cNvSpPr txBox="1">
            <a:spLocks noGrp="1"/>
          </p:cNvSpPr>
          <p:nvPr>
            <p:ph type="title"/>
          </p:nvPr>
        </p:nvSpPr>
        <p:spPr>
          <a:xfrm>
            <a:off x="838200" y="704741"/>
            <a:ext cx="10515600" cy="646331"/>
          </a:xfrm>
          <a:prstGeom prst="rect">
            <a:avLst/>
          </a:prstGeom>
          <a:noFill/>
        </p:spPr>
        <p:txBody>
          <a:bodyPr wrap="square" rtlCol="0">
            <a:spAutoFit/>
          </a:bodyPr>
          <a:lstStyle/>
          <a:p>
            <a:r>
              <a:rPr lang="en-US" sz="4000" b="1">
                <a:solidFill>
                  <a:schemeClr val="accent2">
                    <a:lumMod val="75000"/>
                  </a:schemeClr>
                </a:solidFill>
                <a:effectLst>
                  <a:outerShdw blurRad="38100" dist="38100" dir="2700000" algn="tl">
                    <a:srgbClr val="000000">
                      <a:alpha val="43137"/>
                    </a:srgbClr>
                  </a:outerShdw>
                </a:effectLst>
              </a:rPr>
              <a:t>V.Phân Tích Kết Quả Và Nhận Xét</a:t>
            </a:r>
            <a:endParaRPr lang="vi-VN" sz="1800" dirty="0"/>
          </a:p>
        </p:txBody>
      </p:sp>
    </p:spTree>
    <p:extLst>
      <p:ext uri="{BB962C8B-B14F-4D97-AF65-F5344CB8AC3E}">
        <p14:creationId xmlns:p14="http://schemas.microsoft.com/office/powerpoint/2010/main" val="377071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962</Words>
  <Application>Microsoft Office PowerPoint</Application>
  <PresentationFormat>Widescreen</PresentationFormat>
  <Paragraphs>143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Cambria Math</vt:lpstr>
      <vt:lpstr>Times New Roman</vt:lpstr>
      <vt:lpstr>Office Theme</vt:lpstr>
      <vt:lpstr>Báo cáo thí nghiệm</vt:lpstr>
      <vt:lpstr>PowerPoint Presentation</vt:lpstr>
      <vt:lpstr>PowerPoint Presentation</vt:lpstr>
      <vt:lpstr>PowerPoint Presentation</vt:lpstr>
      <vt:lpstr>PowerPoint Presentation</vt:lpstr>
      <vt:lpstr>PowerPoint Presentation</vt:lpstr>
      <vt:lpstr>V.Phân Tích Kết Quả Và Nhận Xét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thí nghiệm</dc:title>
  <dc:creator>Trần Anh Vũ</dc:creator>
  <cp:lastModifiedBy>Phan Văn Phước</cp:lastModifiedBy>
  <cp:revision>6</cp:revision>
  <dcterms:created xsi:type="dcterms:W3CDTF">2022-10-05T12:32:12Z</dcterms:created>
  <dcterms:modified xsi:type="dcterms:W3CDTF">2022-10-06T14:55:30Z</dcterms:modified>
</cp:coreProperties>
</file>