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5/11/2022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8879512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5/11/2022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628282637"/>
      </p:ext>
    </p:extLst>
  </p:cSld>
  <p:clrMap bg1="lt1" tx1="dk1" bg2="lt2" tx2="dk2" accent1="accent1" accent2="accent2" accent3="accent3" accent4="accent4" accent5="accent5" accent6="accent6" hlink="hlink" folHlink="folHlink"/>
  <p:sldLayoutIdLst>
    <p:sldLayoutId id="2147483681" r:id="rId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4A2DC5C2-CCA7-49E4-B67F-6F121D48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imple concrete texture">
            <a:extLst>
              <a:ext uri="{FF2B5EF4-FFF2-40B4-BE49-F238E27FC236}">
                <a16:creationId xmlns:a16="http://schemas.microsoft.com/office/drawing/2014/main" id="{F53101A1-D229-B29C-B745-50F00AAD516B}"/>
              </a:ext>
            </a:extLst>
          </p:cNvPr>
          <p:cNvPicPr>
            <a:picLocks noChangeAspect="1"/>
          </p:cNvPicPr>
          <p:nvPr/>
        </p:nvPicPr>
        <p:blipFill rotWithShape="1">
          <a:blip r:embed="rId2"/>
          <a:srcRect t="3975" b="11756"/>
          <a:stretch/>
        </p:blipFill>
        <p:spPr>
          <a:xfrm>
            <a:off x="-1" y="10"/>
            <a:ext cx="12192001" cy="6857990"/>
          </a:xfrm>
          <a:prstGeom prst="rect">
            <a:avLst/>
          </a:prstGeom>
        </p:spPr>
      </p:pic>
      <p:sp useBgFill="1">
        <p:nvSpPr>
          <p:cNvPr id="13" name="Freeform: Shape 12">
            <a:extLst>
              <a:ext uri="{FF2B5EF4-FFF2-40B4-BE49-F238E27FC236}">
                <a16:creationId xmlns:a16="http://schemas.microsoft.com/office/drawing/2014/main" id="{27966D5E-7857-415C-B50C-0DD96BCB7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9" cy="6858000"/>
          </a:xfrm>
          <a:custGeom>
            <a:avLst/>
            <a:gdLst>
              <a:gd name="connsiteX0" fmla="*/ 7169276 w 10615629"/>
              <a:gd name="connsiteY0" fmla="*/ 5704266 h 6858000"/>
              <a:gd name="connsiteX1" fmla="*/ 7514897 w 10615629"/>
              <a:gd name="connsiteY1" fmla="*/ 6049887 h 6858000"/>
              <a:gd name="connsiteX2" fmla="*/ 7169276 w 10615629"/>
              <a:gd name="connsiteY2" fmla="*/ 6395508 h 6858000"/>
              <a:gd name="connsiteX3" fmla="*/ 6823655 w 10615629"/>
              <a:gd name="connsiteY3" fmla="*/ 6049887 h 6858000"/>
              <a:gd name="connsiteX4" fmla="*/ 7169276 w 10615629"/>
              <a:gd name="connsiteY4" fmla="*/ 5704266 h 6858000"/>
              <a:gd name="connsiteX5" fmla="*/ 10010446 w 10615629"/>
              <a:gd name="connsiteY5" fmla="*/ 2324705 h 6858000"/>
              <a:gd name="connsiteX6" fmla="*/ 10456760 w 10615629"/>
              <a:gd name="connsiteY6" fmla="*/ 2771019 h 6858000"/>
              <a:gd name="connsiteX7" fmla="*/ 10010446 w 10615629"/>
              <a:gd name="connsiteY7" fmla="*/ 3217333 h 6858000"/>
              <a:gd name="connsiteX8" fmla="*/ 9564132 w 10615629"/>
              <a:gd name="connsiteY8" fmla="*/ 2771019 h 6858000"/>
              <a:gd name="connsiteX9" fmla="*/ 10010446 w 10615629"/>
              <a:gd name="connsiteY9" fmla="*/ 2324705 h 6858000"/>
              <a:gd name="connsiteX10" fmla="*/ 10354145 w 10615629"/>
              <a:gd name="connsiteY10" fmla="*/ 1665213 h 6858000"/>
              <a:gd name="connsiteX11" fmla="*/ 10615629 w 10615629"/>
              <a:gd name="connsiteY11" fmla="*/ 1926697 h 6858000"/>
              <a:gd name="connsiteX12" fmla="*/ 10354145 w 10615629"/>
              <a:gd name="connsiteY12" fmla="*/ 2188181 h 6858000"/>
              <a:gd name="connsiteX13" fmla="*/ 10092661 w 10615629"/>
              <a:gd name="connsiteY13" fmla="*/ 1926697 h 6858000"/>
              <a:gd name="connsiteX14" fmla="*/ 10354145 w 10615629"/>
              <a:gd name="connsiteY14" fmla="*/ 1665213 h 6858000"/>
              <a:gd name="connsiteX15" fmla="*/ 1458901 w 10615629"/>
              <a:gd name="connsiteY15" fmla="*/ 659644 h 6858000"/>
              <a:gd name="connsiteX16" fmla="*/ 1905215 w 10615629"/>
              <a:gd name="connsiteY16" fmla="*/ 1105958 h 6858000"/>
              <a:gd name="connsiteX17" fmla="*/ 1458901 w 10615629"/>
              <a:gd name="connsiteY17" fmla="*/ 1552272 h 6858000"/>
              <a:gd name="connsiteX18" fmla="*/ 1012587 w 10615629"/>
              <a:gd name="connsiteY18" fmla="*/ 1105958 h 6858000"/>
              <a:gd name="connsiteX19" fmla="*/ 1458901 w 10615629"/>
              <a:gd name="connsiteY19" fmla="*/ 659644 h 6858000"/>
              <a:gd name="connsiteX20" fmla="*/ 6674038 w 10615629"/>
              <a:gd name="connsiteY20" fmla="*/ 0 h 6858000"/>
              <a:gd name="connsiteX21" fmla="*/ 10121228 w 10615629"/>
              <a:gd name="connsiteY21" fmla="*/ 0 h 6858000"/>
              <a:gd name="connsiteX22" fmla="*/ 10122250 w 10615629"/>
              <a:gd name="connsiteY22" fmla="*/ 1542 h 6858000"/>
              <a:gd name="connsiteX23" fmla="*/ 9914575 w 10615629"/>
              <a:gd name="connsiteY23" fmla="*/ 1714821 h 6858000"/>
              <a:gd name="connsiteX24" fmla="*/ 9361609 w 10615629"/>
              <a:gd name="connsiteY24" fmla="*/ 2396453 h 6858000"/>
              <a:gd name="connsiteX25" fmla="*/ 9334635 w 10615629"/>
              <a:gd name="connsiteY25" fmla="*/ 3107486 h 6858000"/>
              <a:gd name="connsiteX26" fmla="*/ 9815042 w 10615629"/>
              <a:gd name="connsiteY26" fmla="*/ 3891891 h 6858000"/>
              <a:gd name="connsiteX27" fmla="*/ 9376176 w 10615629"/>
              <a:gd name="connsiteY27" fmla="*/ 5202286 h 6858000"/>
              <a:gd name="connsiteX28" fmla="*/ 7869813 w 10615629"/>
              <a:gd name="connsiteY28" fmla="*/ 5436960 h 6858000"/>
              <a:gd name="connsiteX29" fmla="*/ 6545392 w 10615629"/>
              <a:gd name="connsiteY29" fmla="*/ 5630362 h 6858000"/>
              <a:gd name="connsiteX30" fmla="*/ 5772723 w 10615629"/>
              <a:gd name="connsiteY30" fmla="*/ 6502431 h 6858000"/>
              <a:gd name="connsiteX31" fmla="*/ 5542129 w 10615629"/>
              <a:gd name="connsiteY31" fmla="*/ 6791052 h 6858000"/>
              <a:gd name="connsiteX32" fmla="*/ 5487454 w 10615629"/>
              <a:gd name="connsiteY32" fmla="*/ 6858000 h 6858000"/>
              <a:gd name="connsiteX33" fmla="*/ 3860772 w 10615629"/>
              <a:gd name="connsiteY33" fmla="*/ 6858000 h 6858000"/>
              <a:gd name="connsiteX34" fmla="*/ 3806309 w 10615629"/>
              <a:gd name="connsiteY34" fmla="*/ 6753976 h 6858000"/>
              <a:gd name="connsiteX35" fmla="*/ 3692626 w 10615629"/>
              <a:gd name="connsiteY35" fmla="*/ 6315366 h 6858000"/>
              <a:gd name="connsiteX36" fmla="*/ 2561203 w 10615629"/>
              <a:gd name="connsiteY36" fmla="*/ 5694965 h 6858000"/>
              <a:gd name="connsiteX37" fmla="*/ 69617 w 10615629"/>
              <a:gd name="connsiteY37" fmla="*/ 4316865 h 6858000"/>
              <a:gd name="connsiteX38" fmla="*/ 1643 w 10615629"/>
              <a:gd name="connsiteY38" fmla="*/ 3718987 h 6858000"/>
              <a:gd name="connsiteX39" fmla="*/ 368893 w 10615629"/>
              <a:gd name="connsiteY39" fmla="*/ 2555465 h 6858000"/>
              <a:gd name="connsiteX40" fmla="*/ 1113509 w 10615629"/>
              <a:gd name="connsiteY40" fmla="*/ 2231777 h 6858000"/>
              <a:gd name="connsiteX41" fmla="*/ 2037233 w 10615629"/>
              <a:gd name="connsiteY41" fmla="*/ 2044714 h 6858000"/>
              <a:gd name="connsiteX42" fmla="*/ 2547311 w 10615629"/>
              <a:gd name="connsiteY42" fmla="*/ 1444273 h 6858000"/>
              <a:gd name="connsiteX43" fmla="*/ 3900864 w 10615629"/>
              <a:gd name="connsiteY43" fmla="*/ 617925 h 6858000"/>
              <a:gd name="connsiteX44" fmla="*/ 4571572 w 10615629"/>
              <a:gd name="connsiteY44" fmla="*/ 899937 h 6858000"/>
              <a:gd name="connsiteX45" fmla="*/ 6039226 w 10615629"/>
              <a:gd name="connsiteY45" fmla="*/ 670658 h 6858000"/>
              <a:gd name="connsiteX46" fmla="*/ 6656610 w 10615629"/>
              <a:gd name="connsiteY46" fmla="*/ 161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9" h="6858000">
                <a:moveTo>
                  <a:pt x="7169276" y="5704266"/>
                </a:moveTo>
                <a:cubicBezTo>
                  <a:pt x="7360157" y="5704266"/>
                  <a:pt x="7514897" y="5859006"/>
                  <a:pt x="7514897" y="6049887"/>
                </a:cubicBezTo>
                <a:cubicBezTo>
                  <a:pt x="7514897" y="6240768"/>
                  <a:pt x="7360157" y="6395508"/>
                  <a:pt x="7169276" y="6395508"/>
                </a:cubicBezTo>
                <a:cubicBezTo>
                  <a:pt x="6978395" y="6395508"/>
                  <a:pt x="6823655" y="6240768"/>
                  <a:pt x="6823655" y="6049887"/>
                </a:cubicBezTo>
                <a:cubicBezTo>
                  <a:pt x="6823655" y="5859006"/>
                  <a:pt x="6978395" y="5704266"/>
                  <a:pt x="7169276" y="5704266"/>
                </a:cubicBezTo>
                <a:close/>
                <a:moveTo>
                  <a:pt x="10010446" y="2324705"/>
                </a:moveTo>
                <a:cubicBezTo>
                  <a:pt x="10256938" y="2324705"/>
                  <a:pt x="10456760" y="2524528"/>
                  <a:pt x="10456760" y="2771019"/>
                </a:cubicBezTo>
                <a:cubicBezTo>
                  <a:pt x="10456760" y="3017511"/>
                  <a:pt x="10256938" y="3217333"/>
                  <a:pt x="10010446" y="3217333"/>
                </a:cubicBezTo>
                <a:cubicBezTo>
                  <a:pt x="9763954" y="3217333"/>
                  <a:pt x="9564132" y="3017511"/>
                  <a:pt x="9564132" y="2771019"/>
                </a:cubicBezTo>
                <a:cubicBezTo>
                  <a:pt x="9564132" y="2524528"/>
                  <a:pt x="9763954" y="2324705"/>
                  <a:pt x="10010446" y="2324705"/>
                </a:cubicBezTo>
                <a:close/>
                <a:moveTo>
                  <a:pt x="10354145" y="1665213"/>
                </a:moveTo>
                <a:cubicBezTo>
                  <a:pt x="10498559" y="1665213"/>
                  <a:pt x="10615629" y="1782283"/>
                  <a:pt x="10615629" y="1926697"/>
                </a:cubicBezTo>
                <a:cubicBezTo>
                  <a:pt x="10615629" y="2071111"/>
                  <a:pt x="10498559" y="2188181"/>
                  <a:pt x="10354145" y="2188181"/>
                </a:cubicBezTo>
                <a:cubicBezTo>
                  <a:pt x="10209731" y="2188181"/>
                  <a:pt x="10092661" y="2071111"/>
                  <a:pt x="10092661" y="1926697"/>
                </a:cubicBezTo>
                <a:cubicBezTo>
                  <a:pt x="10092661" y="1782283"/>
                  <a:pt x="10209731" y="1665213"/>
                  <a:pt x="10354145" y="1665213"/>
                </a:cubicBezTo>
                <a:close/>
                <a:moveTo>
                  <a:pt x="1458901" y="659644"/>
                </a:moveTo>
                <a:cubicBezTo>
                  <a:pt x="1705393" y="659644"/>
                  <a:pt x="1905215" y="859466"/>
                  <a:pt x="1905215" y="1105958"/>
                </a:cubicBezTo>
                <a:cubicBezTo>
                  <a:pt x="1905215" y="1352450"/>
                  <a:pt x="1705393" y="1552272"/>
                  <a:pt x="1458901" y="1552272"/>
                </a:cubicBezTo>
                <a:cubicBezTo>
                  <a:pt x="1212409" y="1552272"/>
                  <a:pt x="1012587" y="1352450"/>
                  <a:pt x="1012587" y="1105958"/>
                </a:cubicBezTo>
                <a:cubicBezTo>
                  <a:pt x="1012587" y="859466"/>
                  <a:pt x="1212409" y="659644"/>
                  <a:pt x="1458901" y="659644"/>
                </a:cubicBezTo>
                <a:close/>
                <a:moveTo>
                  <a:pt x="6674038" y="0"/>
                </a:moveTo>
                <a:lnTo>
                  <a:pt x="10121228" y="0"/>
                </a:lnTo>
                <a:lnTo>
                  <a:pt x="10122250" y="1542"/>
                </a:lnTo>
                <a:cubicBezTo>
                  <a:pt x="10407914" y="485220"/>
                  <a:pt x="10448238" y="1134713"/>
                  <a:pt x="9914575" y="1714821"/>
                </a:cubicBezTo>
                <a:cubicBezTo>
                  <a:pt x="9716856" y="1929804"/>
                  <a:pt x="9539638" y="2164208"/>
                  <a:pt x="9361609" y="2396453"/>
                </a:cubicBezTo>
                <a:cubicBezTo>
                  <a:pt x="9193292" y="2616157"/>
                  <a:pt x="9188572" y="2869712"/>
                  <a:pt x="9334635" y="3107486"/>
                </a:cubicBezTo>
                <a:cubicBezTo>
                  <a:pt x="9495670" y="3368730"/>
                  <a:pt x="9683004" y="3617025"/>
                  <a:pt x="9815042" y="3891891"/>
                </a:cubicBezTo>
                <a:cubicBezTo>
                  <a:pt x="10050525" y="4382007"/>
                  <a:pt x="9955575" y="4864841"/>
                  <a:pt x="9376176" y="5202286"/>
                </a:cubicBezTo>
                <a:cubicBezTo>
                  <a:pt x="8901029" y="5479039"/>
                  <a:pt x="8396077" y="5489829"/>
                  <a:pt x="7869813" y="5436960"/>
                </a:cubicBezTo>
                <a:cubicBezTo>
                  <a:pt x="7414764" y="5391373"/>
                  <a:pt x="6924917" y="5356038"/>
                  <a:pt x="6545392" y="5630362"/>
                </a:cubicBezTo>
                <a:cubicBezTo>
                  <a:pt x="6238294" y="5852628"/>
                  <a:pt x="6024795" y="6205178"/>
                  <a:pt x="5772723" y="6502431"/>
                </a:cubicBezTo>
                <a:cubicBezTo>
                  <a:pt x="5693285" y="6596233"/>
                  <a:pt x="5618533" y="6694485"/>
                  <a:pt x="5542129" y="6791052"/>
                </a:cubicBezTo>
                <a:lnTo>
                  <a:pt x="5487454" y="6858000"/>
                </a:lnTo>
                <a:lnTo>
                  <a:pt x="3860772" y="6858000"/>
                </a:lnTo>
                <a:lnTo>
                  <a:pt x="3806309" y="6753976"/>
                </a:lnTo>
                <a:cubicBezTo>
                  <a:pt x="3748311" y="6617180"/>
                  <a:pt x="3717510" y="6461835"/>
                  <a:pt x="3692626" y="6315366"/>
                </a:cubicBezTo>
                <a:cubicBezTo>
                  <a:pt x="3594980" y="5743923"/>
                  <a:pt x="2996563" y="5569132"/>
                  <a:pt x="2561203" y="5694965"/>
                </a:cubicBezTo>
                <a:cubicBezTo>
                  <a:pt x="1295584" y="6063834"/>
                  <a:pt x="405173" y="5417942"/>
                  <a:pt x="69617" y="4316865"/>
                </a:cubicBezTo>
                <a:cubicBezTo>
                  <a:pt x="12163" y="4128181"/>
                  <a:pt x="22818" y="3919404"/>
                  <a:pt x="1643" y="3718987"/>
                </a:cubicBezTo>
                <a:cubicBezTo>
                  <a:pt x="-11845" y="3285650"/>
                  <a:pt x="53163" y="2879692"/>
                  <a:pt x="368893" y="2555465"/>
                </a:cubicBezTo>
                <a:cubicBezTo>
                  <a:pt x="570254" y="2348709"/>
                  <a:pt x="826642" y="2266304"/>
                  <a:pt x="1113509" y="2231777"/>
                </a:cubicBezTo>
                <a:cubicBezTo>
                  <a:pt x="1425464" y="2194013"/>
                  <a:pt x="1739171" y="2139122"/>
                  <a:pt x="2037233" y="2044714"/>
                </a:cubicBezTo>
                <a:cubicBezTo>
                  <a:pt x="2313448" y="1957047"/>
                  <a:pt x="2430109" y="1689061"/>
                  <a:pt x="2547311" y="1444273"/>
                </a:cubicBezTo>
                <a:cubicBezTo>
                  <a:pt x="2839304" y="834121"/>
                  <a:pt x="3300290" y="529585"/>
                  <a:pt x="3900864" y="617925"/>
                </a:cubicBezTo>
                <a:cubicBezTo>
                  <a:pt x="4133785" y="652182"/>
                  <a:pt x="4362119" y="778959"/>
                  <a:pt x="4571572" y="899937"/>
                </a:cubicBezTo>
                <a:cubicBezTo>
                  <a:pt x="5133170" y="1224435"/>
                  <a:pt x="5641899" y="1068660"/>
                  <a:pt x="6039226" y="670658"/>
                </a:cubicBezTo>
                <a:cubicBezTo>
                  <a:pt x="6250634" y="458239"/>
                  <a:pt x="6444898" y="227157"/>
                  <a:pt x="6656610" y="161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081B3EC-223B-4A10-82FB-F9550932D2D2}"/>
              </a:ext>
            </a:extLst>
          </p:cNvPr>
          <p:cNvSpPr>
            <a:spLocks noGrp="1"/>
          </p:cNvSpPr>
          <p:nvPr>
            <p:ph type="ctrTitle"/>
          </p:nvPr>
        </p:nvSpPr>
        <p:spPr>
          <a:xfrm>
            <a:off x="1541938" y="2157621"/>
            <a:ext cx="9108121" cy="2306637"/>
          </a:xfrm>
        </p:spPr>
        <p:txBody>
          <a:bodyPr>
            <a:normAutofit/>
          </a:bodyPr>
          <a:lstStyle/>
          <a:p>
            <a:pPr algn="ctr"/>
            <a:r>
              <a:rPr lang="en-US" sz="4800" b="1" dirty="0">
                <a:latin typeface="Book Antiqua" panose="02040602050305030304" pitchFamily="18" charset="0"/>
              </a:rPr>
              <a:t>Cyclistic: How Does a Bike-Share Navigate Speedy Success?</a:t>
            </a:r>
          </a:p>
        </p:txBody>
      </p:sp>
      <p:sp>
        <p:nvSpPr>
          <p:cNvPr id="3" name="Subtitle 2">
            <a:extLst>
              <a:ext uri="{FF2B5EF4-FFF2-40B4-BE49-F238E27FC236}">
                <a16:creationId xmlns:a16="http://schemas.microsoft.com/office/drawing/2014/main" id="{0A2C3D12-F2E4-4889-AF86-42ADA0FC0015}"/>
              </a:ext>
            </a:extLst>
          </p:cNvPr>
          <p:cNvSpPr>
            <a:spLocks noGrp="1"/>
          </p:cNvSpPr>
          <p:nvPr>
            <p:ph type="subTitle" idx="1"/>
          </p:nvPr>
        </p:nvSpPr>
        <p:spPr>
          <a:xfrm>
            <a:off x="2747364" y="4464258"/>
            <a:ext cx="6458556" cy="1655762"/>
          </a:xfrm>
        </p:spPr>
        <p:txBody>
          <a:bodyPr>
            <a:normAutofit/>
          </a:bodyPr>
          <a:lstStyle/>
          <a:p>
            <a:pPr algn="ctr"/>
            <a:r>
              <a:rPr lang="en-US" dirty="0"/>
              <a:t>Author: Oluwatunmise Ayinde</a:t>
            </a:r>
          </a:p>
          <a:p>
            <a:pPr algn="ctr"/>
            <a:r>
              <a:rPr lang="en-US" dirty="0"/>
              <a:t>May 2022</a:t>
            </a:r>
          </a:p>
        </p:txBody>
      </p:sp>
    </p:spTree>
    <p:extLst>
      <p:ext uri="{BB962C8B-B14F-4D97-AF65-F5344CB8AC3E}">
        <p14:creationId xmlns:p14="http://schemas.microsoft.com/office/powerpoint/2010/main" val="713705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7B95-8826-455C-B061-603412671FF0}"/>
              </a:ext>
            </a:extLst>
          </p:cNvPr>
          <p:cNvSpPr>
            <a:spLocks noGrp="1"/>
          </p:cNvSpPr>
          <p:nvPr>
            <p:ph type="ctrTitle"/>
          </p:nvPr>
        </p:nvSpPr>
        <p:spPr>
          <a:xfrm>
            <a:off x="612648" y="557784"/>
            <a:ext cx="10969752" cy="805795"/>
          </a:xfrm>
        </p:spPr>
        <p:txBody>
          <a:bodyPr>
            <a:normAutofit/>
          </a:bodyPr>
          <a:lstStyle/>
          <a:p>
            <a:r>
              <a:rPr lang="en-US" sz="3200" dirty="0">
                <a:latin typeface="Book Antiqua" panose="02040602050305030304" pitchFamily="18" charset="0"/>
              </a:rPr>
              <a:t>Additional Information</a:t>
            </a:r>
          </a:p>
        </p:txBody>
      </p:sp>
      <p:sp>
        <p:nvSpPr>
          <p:cNvPr id="3" name="Subtitle 2">
            <a:extLst>
              <a:ext uri="{FF2B5EF4-FFF2-40B4-BE49-F238E27FC236}">
                <a16:creationId xmlns:a16="http://schemas.microsoft.com/office/drawing/2014/main" id="{A1B24931-4BBC-492F-B7B3-6803A215FF0C}"/>
              </a:ext>
            </a:extLst>
          </p:cNvPr>
          <p:cNvSpPr>
            <a:spLocks noGrp="1"/>
          </p:cNvSpPr>
          <p:nvPr>
            <p:ph type="subTitle" idx="1"/>
          </p:nvPr>
        </p:nvSpPr>
        <p:spPr>
          <a:xfrm>
            <a:off x="612648" y="1624227"/>
            <a:ext cx="10969752" cy="3879928"/>
          </a:xfrm>
        </p:spPr>
        <p:txBody>
          <a:bodyPr>
            <a:normAutofit/>
          </a:bodyPr>
          <a:lstStyle/>
          <a:p>
            <a:pPr marL="342900" indent="-342900">
              <a:buFont typeface="Arial" panose="020B0604020202020204" pitchFamily="34" charset="0"/>
              <a:buChar char="•"/>
            </a:pPr>
            <a:r>
              <a:rPr lang="en-US" sz="2400" dirty="0">
                <a:latin typeface="Book Antiqua" panose="02040602050305030304" pitchFamily="18" charset="0"/>
              </a:rPr>
              <a:t>Dataset doesn’t provide information on gender type that uses the bike has this would be necessary to determine marketing strategy for annual memberships.</a:t>
            </a:r>
          </a:p>
          <a:p>
            <a:pPr marL="342900" indent="-342900">
              <a:buFont typeface="Arial" panose="020B0604020202020204" pitchFamily="34" charset="0"/>
              <a:buChar char="•"/>
            </a:pPr>
            <a:endParaRPr lang="en-US" sz="2400" dirty="0">
              <a:latin typeface="Book Antiqua" panose="02040602050305030304" pitchFamily="18" charset="0"/>
            </a:endParaRPr>
          </a:p>
          <a:p>
            <a:pPr marL="342900" indent="-342900">
              <a:buFont typeface="Arial" panose="020B0604020202020204" pitchFamily="34" charset="0"/>
              <a:buChar char="•"/>
            </a:pPr>
            <a:r>
              <a:rPr lang="en-US" sz="2400" dirty="0">
                <a:latin typeface="Book Antiqua" panose="02040602050305030304" pitchFamily="18" charset="0"/>
              </a:rPr>
              <a:t>Data doesn’t provide information on pricing structure.</a:t>
            </a:r>
          </a:p>
          <a:p>
            <a:pPr marL="342900" indent="-342900">
              <a:buFont typeface="Arial" panose="020B0604020202020204" pitchFamily="34" charset="0"/>
              <a:buChar char="•"/>
            </a:pPr>
            <a:endParaRPr lang="en-US" sz="2400" dirty="0">
              <a:latin typeface="Book Antiqua" panose="02040602050305030304" pitchFamily="18" charset="0"/>
            </a:endParaRPr>
          </a:p>
          <a:p>
            <a:pPr marL="342900" indent="-342900">
              <a:buFont typeface="Arial" panose="020B0604020202020204" pitchFamily="34" charset="0"/>
              <a:buChar char="•"/>
            </a:pPr>
            <a:r>
              <a:rPr lang="en-US" sz="2400" dirty="0">
                <a:latin typeface="Book Antiqua" panose="02040602050305030304" pitchFamily="18" charset="0"/>
              </a:rPr>
              <a:t>Data doesn’t provide information on closeness of bike station to users.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98768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7B95-8826-455C-B061-603412671FF0}"/>
              </a:ext>
            </a:extLst>
          </p:cNvPr>
          <p:cNvSpPr>
            <a:spLocks noGrp="1"/>
          </p:cNvSpPr>
          <p:nvPr>
            <p:ph type="ctrTitle"/>
          </p:nvPr>
        </p:nvSpPr>
        <p:spPr>
          <a:xfrm>
            <a:off x="853280" y="878626"/>
            <a:ext cx="10969752" cy="805795"/>
          </a:xfrm>
        </p:spPr>
        <p:txBody>
          <a:bodyPr>
            <a:normAutofit/>
          </a:bodyPr>
          <a:lstStyle/>
          <a:p>
            <a:r>
              <a:rPr lang="en-US" sz="3200" b="1" dirty="0">
                <a:solidFill>
                  <a:srgbClr val="FFC000"/>
                </a:solidFill>
                <a:latin typeface="Book Antiqua" panose="02040602050305030304" pitchFamily="18" charset="0"/>
              </a:rPr>
              <a:t>Sources</a:t>
            </a:r>
          </a:p>
        </p:txBody>
      </p:sp>
      <p:sp>
        <p:nvSpPr>
          <p:cNvPr id="3" name="Subtitle 2">
            <a:extLst>
              <a:ext uri="{FF2B5EF4-FFF2-40B4-BE49-F238E27FC236}">
                <a16:creationId xmlns:a16="http://schemas.microsoft.com/office/drawing/2014/main" id="{A1B24931-4BBC-492F-B7B3-6803A215FF0C}"/>
              </a:ext>
            </a:extLst>
          </p:cNvPr>
          <p:cNvSpPr>
            <a:spLocks noGrp="1"/>
          </p:cNvSpPr>
          <p:nvPr>
            <p:ph type="subTitle" idx="1"/>
          </p:nvPr>
        </p:nvSpPr>
        <p:spPr>
          <a:xfrm>
            <a:off x="611124" y="2249869"/>
            <a:ext cx="10969752" cy="1804773"/>
          </a:xfrm>
        </p:spPr>
        <p:txBody>
          <a:bodyPr>
            <a:normAutofit/>
          </a:bodyPr>
          <a:lstStyle/>
          <a:p>
            <a:pPr marL="342900" indent="-342900">
              <a:buFont typeface="Arial" panose="020B0604020202020204" pitchFamily="34" charset="0"/>
              <a:buChar char="•"/>
            </a:pPr>
            <a:r>
              <a:rPr lang="en-US" sz="2400" dirty="0">
                <a:latin typeface="Book Antiqua" panose="02040602050305030304" pitchFamily="18" charset="0"/>
              </a:rPr>
              <a:t>Data source</a:t>
            </a:r>
          </a:p>
          <a:p>
            <a:r>
              <a:rPr lang="en-US" sz="2400" dirty="0">
                <a:latin typeface="Book Antiqua" panose="02040602050305030304" pitchFamily="18" charset="0"/>
              </a:rPr>
              <a:t>                Jan 2021 – Dec 2021 Bike trips- Divvy</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32573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E802-6DB2-46F7-B22C-7F67894B94DD}"/>
              </a:ext>
            </a:extLst>
          </p:cNvPr>
          <p:cNvSpPr>
            <a:spLocks noGrp="1"/>
          </p:cNvSpPr>
          <p:nvPr>
            <p:ph type="ctrTitle"/>
          </p:nvPr>
        </p:nvSpPr>
        <p:spPr>
          <a:xfrm>
            <a:off x="612648" y="557783"/>
            <a:ext cx="10969752" cy="918091"/>
          </a:xfrm>
        </p:spPr>
        <p:txBody>
          <a:bodyPr/>
          <a:lstStyle/>
          <a:p>
            <a:r>
              <a:rPr lang="en-US" dirty="0">
                <a:latin typeface="Book Antiqua" panose="02040602050305030304" pitchFamily="18" charset="0"/>
              </a:rPr>
              <a:t>Background</a:t>
            </a:r>
          </a:p>
        </p:txBody>
      </p:sp>
      <p:sp>
        <p:nvSpPr>
          <p:cNvPr id="3" name="Subtitle 2">
            <a:extLst>
              <a:ext uri="{FF2B5EF4-FFF2-40B4-BE49-F238E27FC236}">
                <a16:creationId xmlns:a16="http://schemas.microsoft.com/office/drawing/2014/main" id="{DC0A8E80-30E7-47AF-A5D9-88F10FB51202}"/>
              </a:ext>
            </a:extLst>
          </p:cNvPr>
          <p:cNvSpPr>
            <a:spLocks noGrp="1"/>
          </p:cNvSpPr>
          <p:nvPr>
            <p:ph type="subTitle" idx="1"/>
          </p:nvPr>
        </p:nvSpPr>
        <p:spPr>
          <a:xfrm>
            <a:off x="611124" y="1507959"/>
            <a:ext cx="10969752" cy="4427621"/>
          </a:xfrm>
        </p:spPr>
        <p:txBody>
          <a:bodyPr/>
          <a:lstStyle/>
          <a:p>
            <a:pPr marL="342900" indent="-342900">
              <a:buFont typeface="Arial" panose="020B0604020202020204" pitchFamily="34" charset="0"/>
              <a:buChar char="•"/>
            </a:pPr>
            <a:r>
              <a:rPr lang="en-US" sz="2400" dirty="0">
                <a:latin typeface="Book Antiqua" panose="02040602050305030304" pitchFamily="18" charset="0"/>
              </a:rPr>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pPr marL="342900" indent="-342900">
              <a:buFont typeface="Arial" panose="020B0604020202020204" pitchFamily="34" charset="0"/>
              <a:buChar char="•"/>
            </a:pPr>
            <a:r>
              <a:rPr lang="en-US" sz="2400" dirty="0">
                <a:latin typeface="Book Antiqua" panose="02040602050305030304" pitchFamily="18" charset="0"/>
              </a:rPr>
              <a:t>There are two types of cyclists, those who purchase casual tickets and those purchase annual memberships. The marketing team believes that maximizing the number of annual members will be key to future growth. Rather than creating a marketing campaign that targets all-new-customers, there is a very good chance to convert casual riders into members.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98783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4FCA-EE8D-460F-9DF0-C22B36051087}"/>
              </a:ext>
            </a:extLst>
          </p:cNvPr>
          <p:cNvSpPr>
            <a:spLocks noGrp="1"/>
          </p:cNvSpPr>
          <p:nvPr>
            <p:ph type="ctrTitle"/>
          </p:nvPr>
        </p:nvSpPr>
        <p:spPr>
          <a:xfrm>
            <a:off x="612648" y="557784"/>
            <a:ext cx="10969752" cy="1062470"/>
          </a:xfrm>
        </p:spPr>
        <p:txBody>
          <a:bodyPr/>
          <a:lstStyle/>
          <a:p>
            <a:r>
              <a:rPr lang="en-US" dirty="0">
                <a:latin typeface="Book Antiqua" panose="02040602050305030304" pitchFamily="18" charset="0"/>
              </a:rPr>
              <a:t>Problem</a:t>
            </a:r>
            <a:r>
              <a:rPr lang="en-US" dirty="0"/>
              <a:t> </a:t>
            </a:r>
          </a:p>
        </p:txBody>
      </p:sp>
      <p:sp>
        <p:nvSpPr>
          <p:cNvPr id="3" name="Subtitle 2">
            <a:extLst>
              <a:ext uri="{FF2B5EF4-FFF2-40B4-BE49-F238E27FC236}">
                <a16:creationId xmlns:a16="http://schemas.microsoft.com/office/drawing/2014/main" id="{8FEF4E75-92E5-4986-AA48-4390B84D5F3A}"/>
              </a:ext>
            </a:extLst>
          </p:cNvPr>
          <p:cNvSpPr>
            <a:spLocks noGrp="1"/>
          </p:cNvSpPr>
          <p:nvPr>
            <p:ph type="subTitle" idx="1"/>
          </p:nvPr>
        </p:nvSpPr>
        <p:spPr>
          <a:xfrm>
            <a:off x="612648" y="1945070"/>
            <a:ext cx="10969752" cy="3316741"/>
          </a:xfrm>
        </p:spPr>
        <p:txBody>
          <a:bodyPr>
            <a:normAutofit/>
          </a:bodyPr>
          <a:lstStyle/>
          <a:p>
            <a:endParaRPr lang="en-US" dirty="0"/>
          </a:p>
          <a:p>
            <a:endParaRPr lang="en-US" dirty="0"/>
          </a:p>
          <a:p>
            <a:pPr marL="342900" indent="-342900">
              <a:buFont typeface="Arial" panose="020B0604020202020204" pitchFamily="34" charset="0"/>
              <a:buChar char="•"/>
            </a:pPr>
            <a:r>
              <a:rPr lang="en-US" sz="2400" dirty="0">
                <a:latin typeface="Book Antiqua" panose="02040602050305030304" pitchFamily="18" charset="0"/>
              </a:rPr>
              <a:t>What is the most effective marketing strategy of converting Cyclistic’s casual riders to annual memberships?</a:t>
            </a:r>
          </a:p>
          <a:p>
            <a:pPr marL="800100" lvl="1" indent="-342900">
              <a:buFont typeface="Courier New" panose="02070309020205020404" pitchFamily="49" charset="0"/>
              <a:buChar char="o"/>
            </a:pPr>
            <a:r>
              <a:rPr lang="en-US" dirty="0">
                <a:latin typeface="Book Antiqua" panose="02040602050305030304" pitchFamily="18" charset="0"/>
              </a:rPr>
              <a:t>How do annual members and casual riders use Cyclistic’s bikes differently?</a:t>
            </a:r>
          </a:p>
        </p:txBody>
      </p:sp>
    </p:spTree>
    <p:extLst>
      <p:ext uri="{BB962C8B-B14F-4D97-AF65-F5344CB8AC3E}">
        <p14:creationId xmlns:p14="http://schemas.microsoft.com/office/powerpoint/2010/main" val="163453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31BC8F63-97F8-423D-89DA-297A1A40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BAB87D-2851-4F58-8AE4-FCF1D741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96CFDFE-8E78-4E0B-8719-596F3ACB9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EF1B3E-54B5-4580-A93F-EA142EF43713}"/>
              </a:ext>
            </a:extLst>
          </p:cNvPr>
          <p:cNvSpPr>
            <a:spLocks noGrp="1"/>
          </p:cNvSpPr>
          <p:nvPr>
            <p:ph type="ctrTitle"/>
          </p:nvPr>
        </p:nvSpPr>
        <p:spPr>
          <a:xfrm>
            <a:off x="609600" y="663960"/>
            <a:ext cx="4534894" cy="3310164"/>
          </a:xfrm>
        </p:spPr>
        <p:txBody>
          <a:bodyPr anchor="t">
            <a:normAutofit/>
          </a:bodyPr>
          <a:lstStyle/>
          <a:p>
            <a:r>
              <a:rPr lang="en-US" sz="4400" dirty="0"/>
              <a:t>What did the data tell us: Rides per week</a:t>
            </a:r>
          </a:p>
        </p:txBody>
      </p:sp>
      <p:pic>
        <p:nvPicPr>
          <p:cNvPr id="5" name="Picture 4" descr="Chart, bar chart&#10;&#10;Description automatically generated">
            <a:extLst>
              <a:ext uri="{FF2B5EF4-FFF2-40B4-BE49-F238E27FC236}">
                <a16:creationId xmlns:a16="http://schemas.microsoft.com/office/drawing/2014/main" id="{22478604-7ABC-44C8-BC1B-D9AD31755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065" y="1019955"/>
            <a:ext cx="7190048" cy="4594781"/>
          </a:xfrm>
          <a:prstGeom prst="rect">
            <a:avLst/>
          </a:prstGeom>
        </p:spPr>
      </p:pic>
      <p:sp>
        <p:nvSpPr>
          <p:cNvPr id="6" name="TextBox 5">
            <a:extLst>
              <a:ext uri="{FF2B5EF4-FFF2-40B4-BE49-F238E27FC236}">
                <a16:creationId xmlns:a16="http://schemas.microsoft.com/office/drawing/2014/main" id="{60DF2A2D-EA8B-4F66-AD2D-B46321B24BDE}"/>
              </a:ext>
            </a:extLst>
          </p:cNvPr>
          <p:cNvSpPr txBox="1"/>
          <p:nvPr/>
        </p:nvSpPr>
        <p:spPr>
          <a:xfrm>
            <a:off x="9954827" y="1019954"/>
            <a:ext cx="2237173" cy="248575"/>
          </a:xfrm>
          <a:prstGeom prst="rect">
            <a:avLst/>
          </a:prstGeom>
          <a:noFill/>
        </p:spPr>
        <p:txBody>
          <a:bodyPr wrap="square" rtlCol="0">
            <a:spAutoFit/>
          </a:bodyPr>
          <a:lstStyle/>
          <a:p>
            <a:r>
              <a:rPr lang="en-US" sz="1000" dirty="0">
                <a:latin typeface="Book Antiqua" panose="02040602050305030304" pitchFamily="18" charset="0"/>
              </a:rPr>
              <a:t>Sunday thru Saturday (1-7)</a:t>
            </a:r>
          </a:p>
        </p:txBody>
      </p:sp>
    </p:spTree>
    <p:extLst>
      <p:ext uri="{BB962C8B-B14F-4D97-AF65-F5344CB8AC3E}">
        <p14:creationId xmlns:p14="http://schemas.microsoft.com/office/powerpoint/2010/main" val="260792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A5F574-8EBE-4614-88F3-5AB401CA1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C6EA09C8-54AB-43D7-817A-FF2957C23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26653" cy="6858000"/>
          </a:xfrm>
          <a:custGeom>
            <a:avLst/>
            <a:gdLst>
              <a:gd name="connsiteX0" fmla="*/ 4847302 w 5726653"/>
              <a:gd name="connsiteY0" fmla="*/ 0 h 6858000"/>
              <a:gd name="connsiteX1" fmla="*/ 5712110 w 5726653"/>
              <a:gd name="connsiteY1" fmla="*/ 0 h 6858000"/>
              <a:gd name="connsiteX2" fmla="*/ 5722419 w 5726653"/>
              <a:gd name="connsiteY2" fmla="*/ 42969 h 6858000"/>
              <a:gd name="connsiteX3" fmla="*/ 5711334 w 5726653"/>
              <a:gd name="connsiteY3" fmla="*/ 219852 h 6858000"/>
              <a:gd name="connsiteX4" fmla="*/ 5164713 w 5726653"/>
              <a:gd name="connsiteY4" fmla="*/ 535443 h 6858000"/>
              <a:gd name="connsiteX5" fmla="*/ 4834600 w 5726653"/>
              <a:gd name="connsiteY5" fmla="*/ 78052 h 6858000"/>
              <a:gd name="connsiteX6" fmla="*/ 0 w 5726653"/>
              <a:gd name="connsiteY6" fmla="*/ 0 h 6858000"/>
              <a:gd name="connsiteX7" fmla="*/ 561809 w 5726653"/>
              <a:gd name="connsiteY7" fmla="*/ 0 h 6858000"/>
              <a:gd name="connsiteX8" fmla="*/ 4228873 w 5726653"/>
              <a:gd name="connsiteY8" fmla="*/ 0 h 6858000"/>
              <a:gd name="connsiteX9" fmla="*/ 4220749 w 5726653"/>
              <a:gd name="connsiteY9" fmla="*/ 184996 h 6858000"/>
              <a:gd name="connsiteX10" fmla="*/ 4223776 w 5726653"/>
              <a:gd name="connsiteY10" fmla="*/ 419995 h 6858000"/>
              <a:gd name="connsiteX11" fmla="*/ 4671738 w 5726653"/>
              <a:gd name="connsiteY11" fmla="*/ 1068099 h 6858000"/>
              <a:gd name="connsiteX12" fmla="*/ 5119605 w 5726653"/>
              <a:gd name="connsiteY12" fmla="*/ 2589405 h 6858000"/>
              <a:gd name="connsiteX13" fmla="*/ 4673612 w 5726653"/>
              <a:gd name="connsiteY13" fmla="*/ 3164269 h 6858000"/>
              <a:gd name="connsiteX14" fmla="*/ 4515220 w 5726653"/>
              <a:gd name="connsiteY14" fmla="*/ 4641255 h 6858000"/>
              <a:gd name="connsiteX15" fmla="*/ 5126951 w 5726653"/>
              <a:gd name="connsiteY15" fmla="*/ 5670858 h 6858000"/>
              <a:gd name="connsiteX16" fmla="*/ 5412523 w 5726653"/>
              <a:gd name="connsiteY16" fmla="*/ 6707670 h 6858000"/>
              <a:gd name="connsiteX17" fmla="*/ 5414896 w 5726653"/>
              <a:gd name="connsiteY17" fmla="*/ 6858000 h 6858000"/>
              <a:gd name="connsiteX18" fmla="*/ 0 w 5726653"/>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26653" h="6858000">
                <a:moveTo>
                  <a:pt x="4847302" y="0"/>
                </a:moveTo>
                <a:lnTo>
                  <a:pt x="5712110" y="0"/>
                </a:lnTo>
                <a:lnTo>
                  <a:pt x="5722419" y="42969"/>
                </a:lnTo>
                <a:cubicBezTo>
                  <a:pt x="5730415" y="100391"/>
                  <a:pt x="5727284" y="160329"/>
                  <a:pt x="5711334" y="219852"/>
                </a:cubicBezTo>
                <a:cubicBezTo>
                  <a:pt x="5647537" y="457945"/>
                  <a:pt x="5402807" y="599240"/>
                  <a:pt x="5164713" y="535443"/>
                </a:cubicBezTo>
                <a:cubicBezTo>
                  <a:pt x="4956382" y="479621"/>
                  <a:pt x="4822161" y="285271"/>
                  <a:pt x="4834600" y="78052"/>
                </a:cubicBezTo>
                <a:close/>
                <a:moveTo>
                  <a:pt x="0" y="0"/>
                </a:moveTo>
                <a:lnTo>
                  <a:pt x="561809" y="0"/>
                </a:lnTo>
                <a:lnTo>
                  <a:pt x="4228873" y="0"/>
                </a:lnTo>
                <a:lnTo>
                  <a:pt x="4220749" y="184996"/>
                </a:lnTo>
                <a:cubicBezTo>
                  <a:pt x="4219391" y="263520"/>
                  <a:pt x="4220264" y="341910"/>
                  <a:pt x="4223776" y="419995"/>
                </a:cubicBezTo>
                <a:cubicBezTo>
                  <a:pt x="4236965" y="709488"/>
                  <a:pt x="4465626" y="891535"/>
                  <a:pt x="4671738" y="1068099"/>
                </a:cubicBezTo>
                <a:cubicBezTo>
                  <a:pt x="5185528" y="1508061"/>
                  <a:pt x="5360374" y="2032158"/>
                  <a:pt x="5119605" y="2589405"/>
                </a:cubicBezTo>
                <a:cubicBezTo>
                  <a:pt x="5026231" y="2805523"/>
                  <a:pt x="4844676" y="2993264"/>
                  <a:pt x="4673612" y="3164269"/>
                </a:cubicBezTo>
                <a:cubicBezTo>
                  <a:pt x="4214818" y="3622744"/>
                  <a:pt x="4233617" y="4154456"/>
                  <a:pt x="4515220" y="4641255"/>
                </a:cubicBezTo>
                <a:cubicBezTo>
                  <a:pt x="4715840" y="4986832"/>
                  <a:pt x="4956396" y="5311556"/>
                  <a:pt x="5126951" y="5670858"/>
                </a:cubicBezTo>
                <a:cubicBezTo>
                  <a:pt x="5293002" y="6019042"/>
                  <a:pt x="5391521" y="6366409"/>
                  <a:pt x="5412523" y="6707670"/>
                </a:cubicBezTo>
                <a:lnTo>
                  <a:pt x="541489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CD228-B8B4-4694-BEB4-8F72BF57E46E}"/>
              </a:ext>
            </a:extLst>
          </p:cNvPr>
          <p:cNvSpPr>
            <a:spLocks noGrp="1"/>
          </p:cNvSpPr>
          <p:nvPr>
            <p:ph type="ctrTitle"/>
          </p:nvPr>
        </p:nvSpPr>
        <p:spPr>
          <a:xfrm>
            <a:off x="6096000" y="663959"/>
            <a:ext cx="5486399" cy="4003619"/>
          </a:xfrm>
        </p:spPr>
        <p:txBody>
          <a:bodyPr>
            <a:normAutofit/>
          </a:bodyPr>
          <a:lstStyle/>
          <a:p>
            <a:pPr algn="r"/>
            <a:r>
              <a:rPr lang="en-US" sz="5000" dirty="0"/>
              <a:t>What did the data tell us: AVERAGE RIDE LENGTH PER USER_TYPE DAILY</a:t>
            </a:r>
          </a:p>
        </p:txBody>
      </p:sp>
      <p:pic>
        <p:nvPicPr>
          <p:cNvPr id="5" name="Picture 4" descr="Chart, bar chart&#10;&#10;Description automatically generated">
            <a:extLst>
              <a:ext uri="{FF2B5EF4-FFF2-40B4-BE49-F238E27FC236}">
                <a16:creationId xmlns:a16="http://schemas.microsoft.com/office/drawing/2014/main" id="{E2515C5B-A05B-4BD7-A1CB-FBE738F80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16" y="1390650"/>
            <a:ext cx="6019688" cy="3940887"/>
          </a:xfrm>
          <a:prstGeom prst="rect">
            <a:avLst/>
          </a:prstGeom>
        </p:spPr>
      </p:pic>
      <p:sp>
        <p:nvSpPr>
          <p:cNvPr id="9" name="TextBox 8">
            <a:extLst>
              <a:ext uri="{FF2B5EF4-FFF2-40B4-BE49-F238E27FC236}">
                <a16:creationId xmlns:a16="http://schemas.microsoft.com/office/drawing/2014/main" id="{4EEF1BB2-043C-4940-8510-9247EE8AD56D}"/>
              </a:ext>
            </a:extLst>
          </p:cNvPr>
          <p:cNvSpPr txBox="1"/>
          <p:nvPr/>
        </p:nvSpPr>
        <p:spPr>
          <a:xfrm>
            <a:off x="4609591" y="1390650"/>
            <a:ext cx="2237173" cy="248575"/>
          </a:xfrm>
          <a:prstGeom prst="rect">
            <a:avLst/>
          </a:prstGeom>
          <a:noFill/>
        </p:spPr>
        <p:txBody>
          <a:bodyPr wrap="square" rtlCol="0">
            <a:spAutoFit/>
          </a:bodyPr>
          <a:lstStyle/>
          <a:p>
            <a:r>
              <a:rPr lang="en-US" sz="1000" dirty="0">
                <a:latin typeface="Book Antiqua" panose="02040602050305030304" pitchFamily="18" charset="0"/>
              </a:rPr>
              <a:t>Sunday thru Saturday (1-7)</a:t>
            </a:r>
          </a:p>
        </p:txBody>
      </p:sp>
    </p:spTree>
    <p:extLst>
      <p:ext uri="{BB962C8B-B14F-4D97-AF65-F5344CB8AC3E}">
        <p14:creationId xmlns:p14="http://schemas.microsoft.com/office/powerpoint/2010/main" val="232079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31BC8F63-97F8-423D-89DA-297A1A40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BAB87D-2851-4F58-8AE4-FCF1D741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396CFDFE-8E78-4E0B-8719-596F3ACB9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B75826F2-0047-4E06-9B5D-5C87E373AD9F}"/>
              </a:ext>
            </a:extLst>
          </p:cNvPr>
          <p:cNvSpPr>
            <a:spLocks noGrp="1"/>
          </p:cNvSpPr>
          <p:nvPr>
            <p:ph type="ctrTitle"/>
          </p:nvPr>
        </p:nvSpPr>
        <p:spPr>
          <a:xfrm>
            <a:off x="609600" y="663960"/>
            <a:ext cx="4534894" cy="3310164"/>
          </a:xfrm>
        </p:spPr>
        <p:txBody>
          <a:bodyPr anchor="t">
            <a:normAutofit/>
          </a:bodyPr>
          <a:lstStyle/>
          <a:p>
            <a:pPr>
              <a:lnSpc>
                <a:spcPct val="90000"/>
              </a:lnSpc>
            </a:pPr>
            <a:r>
              <a:rPr lang="en-US" sz="4400"/>
              <a:t>What did the data tell us: AVERAGE RIDE LENGTH PER USER_TYPE</a:t>
            </a:r>
          </a:p>
        </p:txBody>
      </p:sp>
      <p:pic>
        <p:nvPicPr>
          <p:cNvPr id="6" name="Picture 5" descr="Chart, bar chart&#10;&#10;Description automatically generated">
            <a:extLst>
              <a:ext uri="{FF2B5EF4-FFF2-40B4-BE49-F238E27FC236}">
                <a16:creationId xmlns:a16="http://schemas.microsoft.com/office/drawing/2014/main" id="{D4D41638-2519-4DA6-8696-CD5382968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925" y="1246295"/>
            <a:ext cx="6755425" cy="4211530"/>
          </a:xfrm>
          <a:prstGeom prst="rect">
            <a:avLst/>
          </a:prstGeom>
        </p:spPr>
      </p:pic>
    </p:spTree>
    <p:extLst>
      <p:ext uri="{BB962C8B-B14F-4D97-AF65-F5344CB8AC3E}">
        <p14:creationId xmlns:p14="http://schemas.microsoft.com/office/powerpoint/2010/main" val="268563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B1EAB7-DCB3-43DB-99D2-81DD1B849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051E895-72FB-4B3D-9F45-5112AF2DE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40661"/>
            <a:ext cx="6560083" cy="6621697"/>
          </a:xfrm>
          <a:custGeom>
            <a:avLst/>
            <a:gdLst>
              <a:gd name="connsiteX0" fmla="*/ 764202 w 6108862"/>
              <a:gd name="connsiteY0" fmla="*/ 685250 h 6166238"/>
              <a:gd name="connsiteX1" fmla="*/ 922672 w 6108862"/>
              <a:gd name="connsiteY1" fmla="*/ 721515 h 6166238"/>
              <a:gd name="connsiteX2" fmla="*/ 1237520 w 6108862"/>
              <a:gd name="connsiteY2" fmla="*/ 1273177 h 6166238"/>
              <a:gd name="connsiteX3" fmla="*/ 542266 w 6108862"/>
              <a:gd name="connsiteY3" fmla="*/ 1690856 h 6166238"/>
              <a:gd name="connsiteX4" fmla="*/ 234702 w 6108862"/>
              <a:gd name="connsiteY4" fmla="*/ 1126951 h 6166238"/>
              <a:gd name="connsiteX5" fmla="*/ 764202 w 6108862"/>
              <a:gd name="connsiteY5" fmla="*/ 685250 h 6166238"/>
              <a:gd name="connsiteX6" fmla="*/ 2784173 w 6108862"/>
              <a:gd name="connsiteY6" fmla="*/ 352577 h 6166238"/>
              <a:gd name="connsiteX7" fmla="*/ 2853063 w 6108862"/>
              <a:gd name="connsiteY7" fmla="*/ 368075 h 6166238"/>
              <a:gd name="connsiteX8" fmla="*/ 2990146 w 6108862"/>
              <a:gd name="connsiteY8" fmla="*/ 608299 h 6166238"/>
              <a:gd name="connsiteX9" fmla="*/ 2687619 w 6108862"/>
              <a:gd name="connsiteY9" fmla="*/ 790095 h 6166238"/>
              <a:gd name="connsiteX10" fmla="*/ 2553791 w 6108862"/>
              <a:gd name="connsiteY10" fmla="*/ 544679 h 6166238"/>
              <a:gd name="connsiteX11" fmla="*/ 2784173 w 6108862"/>
              <a:gd name="connsiteY11" fmla="*/ 352577 h 6166238"/>
              <a:gd name="connsiteX12" fmla="*/ 5540547 w 6108862"/>
              <a:gd name="connsiteY12" fmla="*/ 28121 h 6166238"/>
              <a:gd name="connsiteX13" fmla="*/ 5562942 w 6108862"/>
              <a:gd name="connsiteY13" fmla="*/ 28741 h 6166238"/>
              <a:gd name="connsiteX14" fmla="*/ 5993977 w 6108862"/>
              <a:gd name="connsiteY14" fmla="*/ 109654 h 6166238"/>
              <a:gd name="connsiteX15" fmla="*/ 6108862 w 6108862"/>
              <a:gd name="connsiteY15" fmla="*/ 177399 h 6166238"/>
              <a:gd name="connsiteX16" fmla="*/ 6108862 w 6108862"/>
              <a:gd name="connsiteY16" fmla="*/ 6166238 h 6166238"/>
              <a:gd name="connsiteX17" fmla="*/ 3076404 w 6108862"/>
              <a:gd name="connsiteY17" fmla="*/ 6166238 h 6166238"/>
              <a:gd name="connsiteX18" fmla="*/ 3069173 w 6108862"/>
              <a:gd name="connsiteY18" fmla="*/ 6161880 h 6166238"/>
              <a:gd name="connsiteX19" fmla="*/ 2596548 w 6108862"/>
              <a:gd name="connsiteY19" fmla="*/ 6161880 h 6166238"/>
              <a:gd name="connsiteX20" fmla="*/ 2590524 w 6108862"/>
              <a:gd name="connsiteY20" fmla="*/ 6166238 h 6166238"/>
              <a:gd name="connsiteX21" fmla="*/ 973826 w 6108862"/>
              <a:gd name="connsiteY21" fmla="*/ 6166238 h 6166238"/>
              <a:gd name="connsiteX22" fmla="*/ 984917 w 6108862"/>
              <a:gd name="connsiteY22" fmla="*/ 6051673 h 6166238"/>
              <a:gd name="connsiteX23" fmla="*/ 868428 w 6108862"/>
              <a:gd name="connsiteY23" fmla="*/ 5385343 h 6166238"/>
              <a:gd name="connsiteX24" fmla="*/ 262754 w 6108862"/>
              <a:gd name="connsiteY24" fmla="*/ 4965183 h 6166238"/>
              <a:gd name="connsiteX25" fmla="*/ 38649 w 6108862"/>
              <a:gd name="connsiteY25" fmla="*/ 4272564 h 6166238"/>
              <a:gd name="connsiteX26" fmla="*/ 449354 w 6108862"/>
              <a:gd name="connsiteY26" fmla="*/ 3471378 h 6166238"/>
              <a:gd name="connsiteX27" fmla="*/ 3080 w 6108862"/>
              <a:gd name="connsiteY27" fmla="*/ 2700958 h 6166238"/>
              <a:gd name="connsiteX28" fmla="*/ 332652 w 6108862"/>
              <a:gd name="connsiteY28" fmla="*/ 2027403 h 6166238"/>
              <a:gd name="connsiteX29" fmla="*/ 1493242 w 6108862"/>
              <a:gd name="connsiteY29" fmla="*/ 1948439 h 6166238"/>
              <a:gd name="connsiteX30" fmla="*/ 1671085 w 6108862"/>
              <a:gd name="connsiteY30" fmla="*/ 1299370 h 6166238"/>
              <a:gd name="connsiteX31" fmla="*/ 1312997 w 6108862"/>
              <a:gd name="connsiteY31" fmla="*/ 592260 h 6166238"/>
              <a:gd name="connsiteX32" fmla="*/ 1715953 w 6108862"/>
              <a:gd name="connsiteY32" fmla="*/ 117624 h 6166238"/>
              <a:gd name="connsiteX33" fmla="*/ 1808943 w 6108862"/>
              <a:gd name="connsiteY33" fmla="*/ 107395 h 6166238"/>
              <a:gd name="connsiteX34" fmla="*/ 2237471 w 6108862"/>
              <a:gd name="connsiteY34" fmla="*/ 310500 h 6166238"/>
              <a:gd name="connsiteX35" fmla="*/ 2485909 w 6108862"/>
              <a:gd name="connsiteY35" fmla="*/ 1155778 h 6166238"/>
              <a:gd name="connsiteX36" fmla="*/ 2591220 w 6108862"/>
              <a:gd name="connsiteY36" fmla="*/ 1297896 h 6166238"/>
              <a:gd name="connsiteX37" fmla="*/ 2868562 w 6108862"/>
              <a:gd name="connsiteY37" fmla="*/ 1267985 h 6166238"/>
              <a:gd name="connsiteX38" fmla="*/ 3225565 w 6108862"/>
              <a:gd name="connsiteY38" fmla="*/ 859062 h 6166238"/>
              <a:gd name="connsiteX39" fmla="*/ 4134696 w 6108862"/>
              <a:gd name="connsiteY39" fmla="*/ 1265738 h 6166238"/>
              <a:gd name="connsiteX40" fmla="*/ 4447839 w 6108862"/>
              <a:gd name="connsiteY40" fmla="*/ 964607 h 6166238"/>
              <a:gd name="connsiteX41" fmla="*/ 4512622 w 6108862"/>
              <a:gd name="connsiteY41" fmla="*/ 832871 h 6166238"/>
              <a:gd name="connsiteX42" fmla="*/ 5392306 w 6108862"/>
              <a:gd name="connsiteY42" fmla="*/ 38891 h 6166238"/>
              <a:gd name="connsiteX43" fmla="*/ 5540547 w 6108862"/>
              <a:gd name="connsiteY43" fmla="*/ 28121 h 6166238"/>
              <a:gd name="connsiteX44" fmla="*/ 4034654 w 6108862"/>
              <a:gd name="connsiteY44" fmla="*/ 767 h 6166238"/>
              <a:gd name="connsiteX45" fmla="*/ 4177239 w 6108862"/>
              <a:gd name="connsiteY45" fmla="*/ 33390 h 6166238"/>
              <a:gd name="connsiteX46" fmla="*/ 4460625 w 6108862"/>
              <a:gd name="connsiteY46" fmla="*/ 529879 h 6166238"/>
              <a:gd name="connsiteX47" fmla="*/ 3834959 w 6108862"/>
              <a:gd name="connsiteY47" fmla="*/ 905558 h 6166238"/>
              <a:gd name="connsiteX48" fmla="*/ 3558159 w 6108862"/>
              <a:gd name="connsiteY48" fmla="*/ 398066 h 6166238"/>
              <a:gd name="connsiteX49" fmla="*/ 4034654 w 6108862"/>
              <a:gd name="connsiteY49" fmla="*/ 767 h 616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108862" h="6166238">
                <a:moveTo>
                  <a:pt x="764202" y="685250"/>
                </a:moveTo>
                <a:cubicBezTo>
                  <a:pt x="818648" y="688659"/>
                  <a:pt x="872179" y="700903"/>
                  <a:pt x="922672" y="721515"/>
                </a:cubicBezTo>
                <a:cubicBezTo>
                  <a:pt x="1135697" y="807918"/>
                  <a:pt x="1267587" y="1039231"/>
                  <a:pt x="1237520" y="1273177"/>
                </a:cubicBezTo>
                <a:cubicBezTo>
                  <a:pt x="1193893" y="1615922"/>
                  <a:pt x="852078" y="1820733"/>
                  <a:pt x="542266" y="1690856"/>
                </a:cubicBezTo>
                <a:cubicBezTo>
                  <a:pt x="327227" y="1600814"/>
                  <a:pt x="198127" y="1363456"/>
                  <a:pt x="234702" y="1126951"/>
                </a:cubicBezTo>
                <a:cubicBezTo>
                  <a:pt x="277168" y="852320"/>
                  <a:pt x="512122" y="670215"/>
                  <a:pt x="764202" y="685250"/>
                </a:cubicBezTo>
                <a:close/>
                <a:moveTo>
                  <a:pt x="2784173" y="352577"/>
                </a:moveTo>
                <a:cubicBezTo>
                  <a:pt x="2807824" y="353973"/>
                  <a:pt x="2831087" y="359242"/>
                  <a:pt x="2853063" y="368075"/>
                </a:cubicBezTo>
                <a:cubicBezTo>
                  <a:pt x="2946053" y="405659"/>
                  <a:pt x="3003242" y="506165"/>
                  <a:pt x="2990146" y="608299"/>
                </a:cubicBezTo>
                <a:cubicBezTo>
                  <a:pt x="2971005" y="757470"/>
                  <a:pt x="2822377" y="846585"/>
                  <a:pt x="2687619" y="790095"/>
                </a:cubicBezTo>
                <a:cubicBezTo>
                  <a:pt x="2594009" y="750884"/>
                  <a:pt x="2537828" y="647665"/>
                  <a:pt x="2553791" y="544679"/>
                </a:cubicBezTo>
                <a:cubicBezTo>
                  <a:pt x="2572234" y="425187"/>
                  <a:pt x="2674523" y="345991"/>
                  <a:pt x="2784173" y="352577"/>
                </a:cubicBezTo>
                <a:close/>
                <a:moveTo>
                  <a:pt x="5540547" y="28121"/>
                </a:moveTo>
                <a:lnTo>
                  <a:pt x="5562942" y="28741"/>
                </a:lnTo>
                <a:cubicBezTo>
                  <a:pt x="5743924" y="35211"/>
                  <a:pt x="5885312" y="63496"/>
                  <a:pt x="5993977" y="109654"/>
                </a:cubicBezTo>
                <a:lnTo>
                  <a:pt x="6108862" y="177399"/>
                </a:lnTo>
                <a:lnTo>
                  <a:pt x="6108862" y="6166238"/>
                </a:lnTo>
                <a:lnTo>
                  <a:pt x="3076404" y="6166238"/>
                </a:lnTo>
                <a:lnTo>
                  <a:pt x="3069173" y="6161880"/>
                </a:lnTo>
                <a:lnTo>
                  <a:pt x="2596548" y="6161880"/>
                </a:lnTo>
                <a:lnTo>
                  <a:pt x="2590524" y="6166238"/>
                </a:lnTo>
                <a:lnTo>
                  <a:pt x="973826" y="6166238"/>
                </a:lnTo>
                <a:lnTo>
                  <a:pt x="984917" y="6051673"/>
                </a:lnTo>
                <a:cubicBezTo>
                  <a:pt x="1009598" y="5825339"/>
                  <a:pt x="1031393" y="5589998"/>
                  <a:pt x="868428" y="5385343"/>
                </a:cubicBezTo>
                <a:cubicBezTo>
                  <a:pt x="677876" y="5146281"/>
                  <a:pt x="475933" y="5253608"/>
                  <a:pt x="262754" y="4965183"/>
                </a:cubicBezTo>
                <a:cubicBezTo>
                  <a:pt x="105136" y="4752005"/>
                  <a:pt x="-25514" y="4556184"/>
                  <a:pt x="38649" y="4272564"/>
                </a:cubicBezTo>
                <a:cubicBezTo>
                  <a:pt x="124509" y="3893242"/>
                  <a:pt x="452763" y="3745236"/>
                  <a:pt x="449354" y="3471378"/>
                </a:cubicBezTo>
                <a:cubicBezTo>
                  <a:pt x="445479" y="3142194"/>
                  <a:pt x="42523" y="3076251"/>
                  <a:pt x="3080" y="2700958"/>
                </a:cubicBezTo>
                <a:cubicBezTo>
                  <a:pt x="-22647" y="2456164"/>
                  <a:pt x="115055" y="2163014"/>
                  <a:pt x="332652" y="2027403"/>
                </a:cubicBezTo>
                <a:cubicBezTo>
                  <a:pt x="733670" y="1777182"/>
                  <a:pt x="1185756" y="2199435"/>
                  <a:pt x="1493242" y="1948439"/>
                </a:cubicBezTo>
                <a:cubicBezTo>
                  <a:pt x="1676897" y="1798492"/>
                  <a:pt x="1706809" y="1492246"/>
                  <a:pt x="1671085" y="1299370"/>
                </a:cubicBezTo>
                <a:cubicBezTo>
                  <a:pt x="1602970" y="932136"/>
                  <a:pt x="1301838" y="872003"/>
                  <a:pt x="1312997" y="592260"/>
                </a:cubicBezTo>
                <a:cubicBezTo>
                  <a:pt x="1321211" y="384349"/>
                  <a:pt x="1497582" y="166056"/>
                  <a:pt x="1715953" y="117624"/>
                </a:cubicBezTo>
                <a:cubicBezTo>
                  <a:pt x="1746484" y="110804"/>
                  <a:pt x="1777667" y="107395"/>
                  <a:pt x="1808943" y="107395"/>
                </a:cubicBezTo>
                <a:cubicBezTo>
                  <a:pt x="2020029" y="107395"/>
                  <a:pt x="2186171" y="262378"/>
                  <a:pt x="2237471" y="310500"/>
                </a:cubicBezTo>
                <a:cubicBezTo>
                  <a:pt x="2480329" y="537317"/>
                  <a:pt x="2288150" y="815280"/>
                  <a:pt x="2485909" y="1155778"/>
                </a:cubicBezTo>
                <a:cubicBezTo>
                  <a:pt x="2516634" y="1206225"/>
                  <a:pt x="2551885" y="1253804"/>
                  <a:pt x="2591220" y="1297896"/>
                </a:cubicBezTo>
                <a:cubicBezTo>
                  <a:pt x="2668711" y="1386005"/>
                  <a:pt x="2813078" y="1370507"/>
                  <a:pt x="2868562" y="1267985"/>
                </a:cubicBezTo>
                <a:cubicBezTo>
                  <a:pt x="2960234" y="1098510"/>
                  <a:pt x="3047877" y="908501"/>
                  <a:pt x="3225565" y="859062"/>
                </a:cubicBezTo>
                <a:cubicBezTo>
                  <a:pt x="3571023" y="762896"/>
                  <a:pt x="3776685" y="1334008"/>
                  <a:pt x="4134696" y="1265738"/>
                </a:cubicBezTo>
                <a:cubicBezTo>
                  <a:pt x="4283325" y="1237377"/>
                  <a:pt x="4369495" y="1115560"/>
                  <a:pt x="4447839" y="964607"/>
                </a:cubicBezTo>
                <a:cubicBezTo>
                  <a:pt x="4469614" y="922528"/>
                  <a:pt x="4490847" y="878203"/>
                  <a:pt x="4512622" y="832871"/>
                </a:cubicBezTo>
                <a:cubicBezTo>
                  <a:pt x="4579885" y="593344"/>
                  <a:pt x="4679074" y="112200"/>
                  <a:pt x="5392306" y="38891"/>
                </a:cubicBezTo>
                <a:cubicBezTo>
                  <a:pt x="5441257" y="30524"/>
                  <a:pt x="5490899" y="26959"/>
                  <a:pt x="5540547" y="28121"/>
                </a:cubicBezTo>
                <a:close/>
                <a:moveTo>
                  <a:pt x="4034654" y="767"/>
                </a:moveTo>
                <a:cubicBezTo>
                  <a:pt x="4083637" y="3866"/>
                  <a:pt x="4131797" y="14871"/>
                  <a:pt x="4177239" y="33390"/>
                </a:cubicBezTo>
                <a:cubicBezTo>
                  <a:pt x="4368953" y="110882"/>
                  <a:pt x="4487670" y="319025"/>
                  <a:pt x="4460625" y="529879"/>
                </a:cubicBezTo>
                <a:cubicBezTo>
                  <a:pt x="4421027" y="837830"/>
                  <a:pt x="4113773" y="1021795"/>
                  <a:pt x="3834959" y="905558"/>
                </a:cubicBezTo>
                <a:cubicBezTo>
                  <a:pt x="3641230" y="824502"/>
                  <a:pt x="3524993" y="611090"/>
                  <a:pt x="3558159" y="398066"/>
                </a:cubicBezTo>
                <a:cubicBezTo>
                  <a:pt x="3596362" y="150946"/>
                  <a:pt x="3807837" y="-12639"/>
                  <a:pt x="4034654"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447038-5AD8-4C90-BF60-C03870DD252E}"/>
              </a:ext>
            </a:extLst>
          </p:cNvPr>
          <p:cNvSpPr>
            <a:spLocks noGrp="1"/>
          </p:cNvSpPr>
          <p:nvPr>
            <p:ph type="ctrTitle"/>
          </p:nvPr>
        </p:nvSpPr>
        <p:spPr>
          <a:xfrm>
            <a:off x="6937640" y="663959"/>
            <a:ext cx="4644759" cy="4003619"/>
          </a:xfrm>
        </p:spPr>
        <p:txBody>
          <a:bodyPr>
            <a:normAutofit/>
          </a:bodyPr>
          <a:lstStyle/>
          <a:p>
            <a:r>
              <a:rPr lang="en-US"/>
              <a:t>What did the data tell us: User Bike Preference</a:t>
            </a:r>
          </a:p>
        </p:txBody>
      </p:sp>
      <p:pic>
        <p:nvPicPr>
          <p:cNvPr id="5" name="Picture 4" descr="Chart, bar chart&#10;&#10;Description automatically generated">
            <a:extLst>
              <a:ext uri="{FF2B5EF4-FFF2-40B4-BE49-F238E27FC236}">
                <a16:creationId xmlns:a16="http://schemas.microsoft.com/office/drawing/2014/main" id="{0A952834-FB6C-4A77-BEA1-E40C399CB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74" y="1524000"/>
            <a:ext cx="6141915" cy="3829049"/>
          </a:xfrm>
          <a:prstGeom prst="rect">
            <a:avLst/>
          </a:prstGeom>
        </p:spPr>
      </p:pic>
    </p:spTree>
    <p:extLst>
      <p:ext uri="{BB962C8B-B14F-4D97-AF65-F5344CB8AC3E}">
        <p14:creationId xmlns:p14="http://schemas.microsoft.com/office/powerpoint/2010/main" val="244943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7B95-8826-455C-B061-603412671FF0}"/>
              </a:ext>
            </a:extLst>
          </p:cNvPr>
          <p:cNvSpPr>
            <a:spLocks noGrp="1"/>
          </p:cNvSpPr>
          <p:nvPr>
            <p:ph type="ctrTitle"/>
          </p:nvPr>
        </p:nvSpPr>
        <p:spPr>
          <a:xfrm>
            <a:off x="612648" y="557784"/>
            <a:ext cx="10969752" cy="805795"/>
          </a:xfrm>
        </p:spPr>
        <p:txBody>
          <a:bodyPr>
            <a:normAutofit/>
          </a:bodyPr>
          <a:lstStyle/>
          <a:p>
            <a:r>
              <a:rPr lang="en-US" sz="3200" dirty="0">
                <a:latin typeface="Book Antiqua" panose="02040602050305030304" pitchFamily="18" charset="0"/>
              </a:rPr>
              <a:t>Key Findings: Summary</a:t>
            </a:r>
          </a:p>
        </p:txBody>
      </p:sp>
      <p:sp>
        <p:nvSpPr>
          <p:cNvPr id="3" name="Subtitle 2">
            <a:extLst>
              <a:ext uri="{FF2B5EF4-FFF2-40B4-BE49-F238E27FC236}">
                <a16:creationId xmlns:a16="http://schemas.microsoft.com/office/drawing/2014/main" id="{A1B24931-4BBC-492F-B7B3-6803A215FF0C}"/>
              </a:ext>
            </a:extLst>
          </p:cNvPr>
          <p:cNvSpPr>
            <a:spLocks noGrp="1"/>
          </p:cNvSpPr>
          <p:nvPr>
            <p:ph type="subTitle" idx="1"/>
          </p:nvPr>
        </p:nvSpPr>
        <p:spPr>
          <a:xfrm>
            <a:off x="612648" y="1624227"/>
            <a:ext cx="10969752" cy="3879928"/>
          </a:xfrm>
        </p:spPr>
        <p:txBody>
          <a:bodyPr>
            <a:normAutofit/>
          </a:bodyPr>
          <a:lstStyle/>
          <a:p>
            <a:pPr marL="342900" indent="-342900">
              <a:buFont typeface="Arial" panose="020B0604020202020204" pitchFamily="34" charset="0"/>
              <a:buChar char="•"/>
            </a:pPr>
            <a:r>
              <a:rPr lang="en-US" sz="2400" dirty="0">
                <a:latin typeface="Book Antiqua" panose="02040602050305030304" pitchFamily="18" charset="0"/>
              </a:rPr>
              <a:t>Casual demographic spend on average a lot longer time per ride than the long-term members.</a:t>
            </a:r>
          </a:p>
          <a:p>
            <a:pPr marL="342900" indent="-342900">
              <a:buFont typeface="Arial" panose="020B0604020202020204" pitchFamily="34" charset="0"/>
              <a:buChar char="•"/>
            </a:pPr>
            <a:r>
              <a:rPr lang="en-US" sz="2400" dirty="0">
                <a:latin typeface="Book Antiqua" panose="02040602050305030304" pitchFamily="18" charset="0"/>
              </a:rPr>
              <a:t>Causal riders peak more during the weekends while Long-term members peak more during the week.</a:t>
            </a:r>
          </a:p>
          <a:p>
            <a:pPr marL="342900" indent="-342900">
              <a:buFont typeface="Arial" panose="020B0604020202020204" pitchFamily="34" charset="0"/>
              <a:buChar char="•"/>
            </a:pPr>
            <a:r>
              <a:rPr lang="en-US" sz="2400" dirty="0">
                <a:latin typeface="Book Antiqua" panose="02040602050305030304" pitchFamily="18" charset="0"/>
              </a:rPr>
              <a:t>The classic bike is most preferred type of bike and casual riders tend to stick with that.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32218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7B95-8826-455C-B061-603412671FF0}"/>
              </a:ext>
            </a:extLst>
          </p:cNvPr>
          <p:cNvSpPr>
            <a:spLocks noGrp="1"/>
          </p:cNvSpPr>
          <p:nvPr>
            <p:ph type="ctrTitle"/>
          </p:nvPr>
        </p:nvSpPr>
        <p:spPr>
          <a:xfrm>
            <a:off x="612648" y="557784"/>
            <a:ext cx="10969752" cy="805795"/>
          </a:xfrm>
        </p:spPr>
        <p:txBody>
          <a:bodyPr>
            <a:normAutofit/>
          </a:bodyPr>
          <a:lstStyle/>
          <a:p>
            <a:r>
              <a:rPr lang="en-US" sz="3200" dirty="0">
                <a:latin typeface="Book Antiqua" panose="02040602050305030304" pitchFamily="18" charset="0"/>
              </a:rPr>
              <a:t>Recommendations</a:t>
            </a:r>
          </a:p>
        </p:txBody>
      </p:sp>
      <p:sp>
        <p:nvSpPr>
          <p:cNvPr id="3" name="Subtitle 2">
            <a:extLst>
              <a:ext uri="{FF2B5EF4-FFF2-40B4-BE49-F238E27FC236}">
                <a16:creationId xmlns:a16="http://schemas.microsoft.com/office/drawing/2014/main" id="{A1B24931-4BBC-492F-B7B3-6803A215FF0C}"/>
              </a:ext>
            </a:extLst>
          </p:cNvPr>
          <p:cNvSpPr>
            <a:spLocks noGrp="1"/>
          </p:cNvSpPr>
          <p:nvPr>
            <p:ph type="subTitle" idx="1"/>
          </p:nvPr>
        </p:nvSpPr>
        <p:spPr>
          <a:xfrm>
            <a:off x="612648" y="1624227"/>
            <a:ext cx="10969752" cy="3879928"/>
          </a:xfrm>
        </p:spPr>
        <p:txBody>
          <a:bodyPr>
            <a:normAutofit/>
          </a:bodyPr>
          <a:lstStyle/>
          <a:p>
            <a:pPr marL="342900" indent="-342900">
              <a:buFont typeface="Arial" panose="020B0604020202020204" pitchFamily="34" charset="0"/>
              <a:buChar char="•"/>
            </a:pPr>
            <a:r>
              <a:rPr lang="en-US" sz="2400" dirty="0">
                <a:latin typeface="Book Antiqua" panose="02040602050305030304" pitchFamily="18" charset="0"/>
              </a:rPr>
              <a:t>Introducing plans that will be more attractive to casual users during the weekdays</a:t>
            </a:r>
          </a:p>
          <a:p>
            <a:pPr marL="342900" indent="-342900">
              <a:buFont typeface="Arial" panose="020B0604020202020204" pitchFamily="34" charset="0"/>
              <a:buChar char="•"/>
            </a:pPr>
            <a:r>
              <a:rPr lang="en-US" sz="2400" dirty="0">
                <a:latin typeface="Book Antiqua" panose="02040602050305030304" pitchFamily="18" charset="0"/>
              </a:rPr>
              <a:t>Membership rates for riders throughout the week</a:t>
            </a:r>
          </a:p>
          <a:p>
            <a:pPr marL="342900" indent="-342900">
              <a:buFont typeface="Arial" panose="020B0604020202020204" pitchFamily="34" charset="0"/>
              <a:buChar char="•"/>
            </a:pPr>
            <a:r>
              <a:rPr lang="en-US" sz="2400" dirty="0">
                <a:latin typeface="Book Antiqua" panose="02040602050305030304" pitchFamily="18" charset="0"/>
              </a:rPr>
              <a:t>Discounts per average ride length</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363603191"/>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1C2732"/>
      </a:dk2>
      <a:lt2>
        <a:srgbClr val="F0F3F1"/>
      </a:lt2>
      <a:accent1>
        <a:srgbClr val="C34DAD"/>
      </a:accent1>
      <a:accent2>
        <a:srgbClr val="973BB1"/>
      </a:accent2>
      <a:accent3>
        <a:srgbClr val="774DC3"/>
      </a:accent3>
      <a:accent4>
        <a:srgbClr val="4148B4"/>
      </a:accent4>
      <a:accent5>
        <a:srgbClr val="4D85C3"/>
      </a:accent5>
      <a:accent6>
        <a:srgbClr val="3BA5B1"/>
      </a:accent6>
      <a:hlink>
        <a:srgbClr val="3F67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73</TotalTime>
  <Words>360</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Book Antiqua</vt:lpstr>
      <vt:lpstr>Courier New</vt:lpstr>
      <vt:lpstr>Posterama</vt:lpstr>
      <vt:lpstr>SplashVTI</vt:lpstr>
      <vt:lpstr>Cyclistic: How Does a Bike-Share Navigate Speedy Success?</vt:lpstr>
      <vt:lpstr>Background</vt:lpstr>
      <vt:lpstr>Problem </vt:lpstr>
      <vt:lpstr>What did the data tell us: Rides per week</vt:lpstr>
      <vt:lpstr>What did the data tell us: AVERAGE RIDE LENGTH PER USER_TYPE DAILY</vt:lpstr>
      <vt:lpstr>What did the data tell us: AVERAGE RIDE LENGTH PER USER_TYPE</vt:lpstr>
      <vt:lpstr>What did the data tell us: User Bike Preference</vt:lpstr>
      <vt:lpstr>Key Findings: Summary</vt:lpstr>
      <vt:lpstr>Recommendations</vt:lpstr>
      <vt:lpstr>Additional Information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How Does a Bike-Share Navigate Speedy Success?</dc:title>
  <dc:creator>Oluwatunmise Ayinde</dc:creator>
  <cp:lastModifiedBy>Oluwatunmise Ayinde</cp:lastModifiedBy>
  <cp:revision>6</cp:revision>
  <dcterms:created xsi:type="dcterms:W3CDTF">2022-05-11T13:01:18Z</dcterms:created>
  <dcterms:modified xsi:type="dcterms:W3CDTF">2022-05-11T14:14:26Z</dcterms:modified>
</cp:coreProperties>
</file>