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9" r:id="rId2"/>
    <p:sldId id="310" r:id="rId3"/>
    <p:sldId id="324" r:id="rId4"/>
    <p:sldId id="326" r:id="rId5"/>
    <p:sldId id="335" r:id="rId6"/>
    <p:sldId id="327" r:id="rId7"/>
    <p:sldId id="311" r:id="rId8"/>
    <p:sldId id="313" r:id="rId9"/>
    <p:sldId id="314" r:id="rId10"/>
    <p:sldId id="315" r:id="rId11"/>
    <p:sldId id="316" r:id="rId12"/>
    <p:sldId id="317" r:id="rId13"/>
    <p:sldId id="318" r:id="rId14"/>
    <p:sldId id="325" r:id="rId15"/>
    <p:sldId id="328" r:id="rId16"/>
    <p:sldId id="329" r:id="rId17"/>
    <p:sldId id="330" r:id="rId18"/>
    <p:sldId id="331" r:id="rId19"/>
    <p:sldId id="319" r:id="rId20"/>
    <p:sldId id="312" r:id="rId21"/>
    <p:sldId id="332" r:id="rId22"/>
    <p:sldId id="333" r:id="rId23"/>
    <p:sldId id="321" r:id="rId24"/>
    <p:sldId id="334" r:id="rId25"/>
    <p:sldId id="283" r:id="rId26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Helvetica 55 Roman" pitchFamily="34" charset="0"/>
        <a:ea typeface="標楷體" pitchFamily="65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Helvetica 55 Roman" pitchFamily="34" charset="0"/>
        <a:ea typeface="標楷體" pitchFamily="65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Helvetica 55 Roman" pitchFamily="34" charset="0"/>
        <a:ea typeface="標楷體" pitchFamily="65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Helvetica 55 Roman" pitchFamily="34" charset="0"/>
        <a:ea typeface="標楷體" pitchFamily="65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Helvetica 55 Roman" pitchFamily="34" charset="0"/>
        <a:ea typeface="標楷體" pitchFamily="65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Helvetica 55 Roman" pitchFamily="34" charset="0"/>
        <a:ea typeface="標楷體" pitchFamily="65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Helvetica 55 Roman" pitchFamily="34" charset="0"/>
        <a:ea typeface="標楷體" pitchFamily="65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Helvetica 55 Roman" pitchFamily="34" charset="0"/>
        <a:ea typeface="標楷體" pitchFamily="65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Helvetica 55 Roman" pitchFamily="34" charset="0"/>
        <a:ea typeface="標楷體" pitchFamily="65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CC00FF"/>
    <a:srgbClr val="FFFF66"/>
    <a:srgbClr val="009900"/>
    <a:srgbClr val="006666"/>
    <a:srgbClr val="00CCFF"/>
    <a:srgbClr val="FF0000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60" autoAdjust="0"/>
    <p:restoredTop sz="97251" autoAdjust="0"/>
  </p:normalViewPr>
  <p:slideViewPr>
    <p:cSldViewPr>
      <p:cViewPr varScale="1">
        <p:scale>
          <a:sx n="71" d="100"/>
          <a:sy n="71" d="100"/>
        </p:scale>
        <p:origin x="126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67705741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94024340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10413" y="207963"/>
            <a:ext cx="2033587" cy="542131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008063" y="207963"/>
            <a:ext cx="5949950" cy="542131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51776246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1008063" y="207963"/>
            <a:ext cx="8135937" cy="542131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57155802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6480313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00247208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023938" y="1514475"/>
            <a:ext cx="39830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59375" y="1514475"/>
            <a:ext cx="398462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64955412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99735223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90498611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970112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82515741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81668626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02">
            <a:extLst>
              <a:ext uri="{FF2B5EF4-FFF2-40B4-BE49-F238E27FC236}">
                <a16:creationId xmlns:a16="http://schemas.microsoft.com/office/drawing/2014/main" id="{43A33BED-5579-46E3-8C0F-7914001EF7A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49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>
            <a:extLst>
              <a:ext uri="{FF2B5EF4-FFF2-40B4-BE49-F238E27FC236}">
                <a16:creationId xmlns:a16="http://schemas.microsoft.com/office/drawing/2014/main" id="{A85EDA78-F1AF-4556-9891-6252EB8FC9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08063" y="207963"/>
            <a:ext cx="8120062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EEFA4E8E-DD1F-40C0-909C-0F4D29121C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23938" y="1514475"/>
            <a:ext cx="812006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9" name="Rectangle 10">
            <a:extLst>
              <a:ext uri="{FF2B5EF4-FFF2-40B4-BE49-F238E27FC236}">
                <a16:creationId xmlns:a16="http://schemas.microsoft.com/office/drawing/2014/main" id="{97884BC1-873B-466B-9CD0-CA4307FC4E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52950" y="6435725"/>
            <a:ext cx="5143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9pPr>
          </a:lstStyle>
          <a:p>
            <a:pPr algn="ctr" eaLnBrk="1" hangingPunct="1"/>
            <a:fld id="{FDCE7A67-AA37-4CBB-92E4-FC5E1918E394}" type="slidenum">
              <a:rPr kumimoji="0" lang="en-US" altLang="zh-TW" sz="1200">
                <a:solidFill>
                  <a:srgbClr val="00506E"/>
                </a:solidFill>
                <a:ea typeface="新細明體" panose="020B0604030504040204" pitchFamily="18" charset="-120"/>
              </a:rPr>
              <a:pPr algn="ctr" eaLnBrk="1" hangingPunct="1"/>
              <a:t>‹#›</a:t>
            </a:fld>
            <a:endParaRPr kumimoji="0" lang="en-US" altLang="zh-TW" sz="1200">
              <a:solidFill>
                <a:srgbClr val="00506E"/>
              </a:solidFill>
              <a:latin typeface="Times New Roman" panose="02020603050405020304" pitchFamily="18" charset="0"/>
              <a:ea typeface="新細明體" panose="020B0604030504040204" pitchFamily="18" charset="-120"/>
            </a:endParaRPr>
          </a:p>
        </p:txBody>
      </p:sp>
      <p:sp>
        <p:nvSpPr>
          <p:cNvPr id="1030" name="Rectangle 11">
            <a:extLst>
              <a:ext uri="{FF2B5EF4-FFF2-40B4-BE49-F238E27FC236}">
                <a16:creationId xmlns:a16="http://schemas.microsoft.com/office/drawing/2014/main" id="{F23433BD-1C59-4A45-832E-54030DF247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23938" y="6448425"/>
            <a:ext cx="5929312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9pPr>
          </a:lstStyle>
          <a:p>
            <a:pPr eaLnBrk="1" hangingPunct="1"/>
            <a:r>
              <a:rPr kumimoji="0" lang="en-US" altLang="zh-TW" sz="1200">
                <a:solidFill>
                  <a:schemeClr val="bg2"/>
                </a:solidFill>
                <a:latin typeface="Helvetica" panose="020B0604020202020204" pitchFamily="34" charset="0"/>
                <a:ea typeface="文鼎中黑" pitchFamily="49" charset="-128"/>
              </a:rPr>
              <a:t>SFCS </a:t>
            </a:r>
            <a:r>
              <a:rPr kumimoji="0" lang="en-US" altLang="zh-CN" sz="1200">
                <a:solidFill>
                  <a:schemeClr val="bg2"/>
                </a:solidFill>
                <a:latin typeface="Helvetica" panose="020B0604020202020204" pitchFamily="34" charset="0"/>
                <a:ea typeface="文鼎中黑" pitchFamily="49" charset="-128"/>
              </a:rPr>
              <a:t>Overview</a:t>
            </a:r>
            <a:endParaRPr kumimoji="0" lang="zh-CN" altLang="en-US" sz="1200">
              <a:solidFill>
                <a:schemeClr val="bg2"/>
              </a:solidFill>
              <a:latin typeface="Helvetica" panose="020B0604020202020204" pitchFamily="34" charset="0"/>
              <a:ea typeface="SimSun" panose="02010600030101010101" pitchFamily="2" charset="-122"/>
            </a:endParaRPr>
          </a:p>
        </p:txBody>
      </p:sp>
      <p:graphicFrame>
        <p:nvGraphicFramePr>
          <p:cNvPr id="1031" name="Object 12">
            <a:extLst>
              <a:ext uri="{FF2B5EF4-FFF2-40B4-BE49-F238E27FC236}">
                <a16:creationId xmlns:a16="http://schemas.microsoft.com/office/drawing/2014/main" id="{59AC1B1C-97A5-4348-9577-B7666D3C2978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7346950" y="6086475"/>
          <a:ext cx="16192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15" imgW="1619476" imgH="771429" progId="MSPhotoEd.3">
                  <p:embed/>
                </p:oleObj>
              </mc:Choice>
              <mc:Fallback>
                <p:oleObj name="Photo Editor Photo" r:id="rId15" imgW="1619476" imgH="771429" progId="MSPhotoEd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6950" y="6086475"/>
                        <a:ext cx="161925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/>
      <p:bldP spid="1033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3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3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3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3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3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001">
            <a:extLst>
              <a:ext uri="{FF2B5EF4-FFF2-40B4-BE49-F238E27FC236}">
                <a16:creationId xmlns:a16="http://schemas.microsoft.com/office/drawing/2014/main" id="{9B18BB29-73EA-4112-B369-802E5F1EC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>
            <a:extLst>
              <a:ext uri="{FF2B5EF4-FFF2-40B4-BE49-F238E27FC236}">
                <a16:creationId xmlns:a16="http://schemas.microsoft.com/office/drawing/2014/main" id="{7E2D79A3-4278-4B17-8E61-447FD6883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828800"/>
            <a:ext cx="4800600" cy="159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72" tIns="50786" rIns="101572" bIns="50786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en-US" altLang="zh-CN" sz="4800" b="1">
                <a:solidFill>
                  <a:schemeClr val="bg1"/>
                </a:solidFill>
                <a:latin typeface="Arial" panose="020B0604020202020204" pitchFamily="34" charset="0"/>
                <a:ea typeface="文鼎粗黑" pitchFamily="49" charset="-128"/>
              </a:rPr>
              <a:t>MO Download</a:t>
            </a:r>
            <a:endParaRPr lang="en-US" altLang="en-US" sz="4800" b="1">
              <a:solidFill>
                <a:schemeClr val="bg1"/>
              </a:solidFill>
              <a:latin typeface="Arial" panose="020B0604020202020204" pitchFamily="34" charset="0"/>
              <a:ea typeface="文鼎粗黑" pitchFamily="49" charset="-128"/>
            </a:endParaRP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CEF2A584-6977-40FA-B11F-7D184F2B7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505200"/>
            <a:ext cx="3733800" cy="148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72" tIns="50786" rIns="101572" bIns="50786"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endParaRPr lang="en-US" altLang="zh-CN" sz="2500" b="1">
              <a:solidFill>
                <a:schemeClr val="bg1"/>
              </a:solidFill>
              <a:latin typeface="Arial" panose="020B0604020202020204" pitchFamily="34" charset="0"/>
              <a:ea typeface="新細明體" panose="020B0604030504040204" pitchFamily="18" charset="-120"/>
            </a:endParaRPr>
          </a:p>
          <a:p>
            <a:pPr eaLnBrk="1" hangingPunct="1">
              <a:lnSpc>
                <a:spcPct val="14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en-US" sz="2500" b="1">
                <a:solidFill>
                  <a:schemeClr val="bg1"/>
                </a:solidFill>
                <a:latin typeface="Arial" panose="020B0604020202020204" pitchFamily="34" charset="0"/>
                <a:ea typeface="新細明體" panose="020B0604030504040204" pitchFamily="18" charset="-120"/>
              </a:rPr>
              <a:t>MIS SFCS Team</a:t>
            </a:r>
          </a:p>
          <a:p>
            <a:pPr eaLnBrk="1" hangingPunct="1">
              <a:lnSpc>
                <a:spcPct val="14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en-US" sz="2500" b="1">
                <a:solidFill>
                  <a:schemeClr val="bg1"/>
                </a:solidFill>
                <a:latin typeface="Arial" panose="020B0604020202020204" pitchFamily="34" charset="0"/>
                <a:ea typeface="新細明體" panose="020B0604030504040204" pitchFamily="18" charset="-120"/>
              </a:rPr>
              <a:t>20</a:t>
            </a:r>
            <a:r>
              <a:rPr lang="en-US" altLang="zh-CN" sz="2500" b="1">
                <a:solidFill>
                  <a:schemeClr val="bg1"/>
                </a:solidFill>
                <a:latin typeface="Arial" panose="020B0604020202020204" pitchFamily="34" charset="0"/>
                <a:ea typeface="新細明體" panose="020B0604030504040204" pitchFamily="18" charset="-120"/>
              </a:rPr>
              <a:t>10</a:t>
            </a:r>
            <a:r>
              <a:rPr lang="en-US" altLang="en-US" sz="2500" b="1">
                <a:solidFill>
                  <a:schemeClr val="bg1"/>
                </a:solidFill>
                <a:latin typeface="Arial" panose="020B0604020202020204" pitchFamily="34" charset="0"/>
                <a:ea typeface="新細明體" panose="020B0604030504040204" pitchFamily="18" charset="-120"/>
              </a:rPr>
              <a:t>-</a:t>
            </a:r>
            <a:r>
              <a:rPr lang="en-US" altLang="zh-CN" sz="2500" b="1">
                <a:solidFill>
                  <a:schemeClr val="bg1"/>
                </a:solidFill>
                <a:latin typeface="Arial" panose="020B0604020202020204" pitchFamily="34" charset="0"/>
                <a:ea typeface="新細明體" panose="020B0604030504040204" pitchFamily="18" charset="-120"/>
              </a:rPr>
              <a:t>10-04</a:t>
            </a:r>
            <a:endParaRPr lang="en-US" altLang="en-US" sz="2500" b="1">
              <a:solidFill>
                <a:schemeClr val="bg1"/>
              </a:solidFill>
              <a:latin typeface="Arial" panose="020B0604020202020204" pitchFamily="34" charset="0"/>
              <a:ea typeface="新細明體" panose="020B0604030504040204" pitchFamily="18" charset="-120"/>
            </a:endParaRPr>
          </a:p>
        </p:txBody>
      </p:sp>
    </p:spTree>
  </p:cSld>
  <p:clrMapOvr>
    <a:masterClrMapping/>
  </p:clrMapOvr>
  <p:transition>
    <p:whee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7CE186E2-5994-4938-80DF-6F0C0FCCC9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9677400" cy="1066800"/>
          </a:xfrm>
        </p:spPr>
        <p:txBody>
          <a:bodyPr/>
          <a:lstStyle/>
          <a:p>
            <a:pPr algn="l" eaLnBrk="1" hangingPunct="1"/>
            <a:r>
              <a:rPr lang="en-US" altLang="zh-TW" sz="3200" b="1"/>
              <a:t>Model Family Configuration </a:t>
            </a:r>
            <a:r>
              <a:rPr lang="en-US" altLang="zh-CN" sz="3200" b="1"/>
              <a:t>(SMUNIT001)</a:t>
            </a:r>
            <a:br>
              <a:rPr lang="en-US" altLang="zh-CN" sz="3200" b="1"/>
            </a:br>
            <a:endParaRPr lang="en-US" altLang="zh-CN" sz="3200" b="1"/>
          </a:p>
        </p:txBody>
      </p:sp>
      <p:sp>
        <p:nvSpPr>
          <p:cNvPr id="11267" name="Rectangle 13">
            <a:extLst>
              <a:ext uri="{FF2B5EF4-FFF2-40B4-BE49-F238E27FC236}">
                <a16:creationId xmlns:a16="http://schemas.microsoft.com/office/drawing/2014/main" id="{C0F1CFD9-F20A-42C0-A7E7-9E4B81FBF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791200"/>
            <a:ext cx="7153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Relation Tabel</a:t>
            </a:r>
            <a:r>
              <a:rPr lang="zh-CN" altLang="en-US">
                <a:solidFill>
                  <a:schemeClr val="hlink"/>
                </a:solidFill>
              </a:rPr>
              <a:t>：</a:t>
            </a:r>
            <a:r>
              <a:rPr lang="en-US" altLang="zh-CN">
                <a:solidFill>
                  <a:schemeClr val="hlink"/>
                </a:solidFill>
              </a:rPr>
              <a:t>sfcmodelfamily,sfcmodelfamilyitem</a:t>
            </a:r>
            <a:endParaRPr lang="en-US" altLang="zh-TW">
              <a:solidFill>
                <a:schemeClr val="hlink"/>
              </a:solidFill>
            </a:endParaRPr>
          </a:p>
        </p:txBody>
      </p:sp>
      <p:pic>
        <p:nvPicPr>
          <p:cNvPr id="11268" name="Picture 15">
            <a:extLst>
              <a:ext uri="{FF2B5EF4-FFF2-40B4-BE49-F238E27FC236}">
                <a16:creationId xmlns:a16="http://schemas.microsoft.com/office/drawing/2014/main" id="{F86CF794-850A-4C03-8423-8736A548F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8410575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9" name="Rectangle 16">
            <a:extLst>
              <a:ext uri="{FF2B5EF4-FFF2-40B4-BE49-F238E27FC236}">
                <a16:creationId xmlns:a16="http://schemas.microsoft.com/office/drawing/2014/main" id="{0F4EED5B-E3E7-4528-A04F-C0508AA77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828800"/>
            <a:ext cx="12954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1270" name="Rectangle 17">
            <a:extLst>
              <a:ext uri="{FF2B5EF4-FFF2-40B4-BE49-F238E27FC236}">
                <a16:creationId xmlns:a16="http://schemas.microsoft.com/office/drawing/2014/main" id="{671EB28B-4C20-417A-BD31-89C06BB87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066800"/>
            <a:ext cx="1295400" cy="228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1271" name="Rectangle 18">
            <a:extLst>
              <a:ext uri="{FF2B5EF4-FFF2-40B4-BE49-F238E27FC236}">
                <a16:creationId xmlns:a16="http://schemas.microsoft.com/office/drawing/2014/main" id="{5F8E4F83-1129-4DD2-9155-DF42A1F48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743200"/>
            <a:ext cx="57150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1272" name="Text Box 20">
            <a:extLst>
              <a:ext uri="{FF2B5EF4-FFF2-40B4-BE49-F238E27FC236}">
                <a16:creationId xmlns:a16="http://schemas.microsoft.com/office/drawing/2014/main" id="{2BC8AC3D-6FAA-458C-AE7C-74F234483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288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>
                <a:solidFill>
                  <a:srgbClr val="FF0000"/>
                </a:solidFill>
              </a:rPr>
              <a:t>PD Maintain Model Family </a:t>
            </a:r>
            <a:r>
              <a:rPr lang="zh-CN" altLang="en-US" sz="1200">
                <a:solidFill>
                  <a:srgbClr val="FF0000"/>
                </a:solidFill>
                <a:ea typeface="新細明體" panose="020B0604030504040204" pitchFamily="18" charset="-120"/>
              </a:rPr>
              <a:t>信息</a:t>
            </a:r>
            <a:endParaRPr lang="zh-TW" altLang="en-US" sz="1200">
              <a:solidFill>
                <a:srgbClr val="FF0000"/>
              </a:solidFill>
              <a:ea typeface="新細明體" panose="020B0604030504040204" pitchFamily="18" charset="-120"/>
            </a:endParaRPr>
          </a:p>
        </p:txBody>
      </p:sp>
    </p:spTree>
  </p:cSld>
  <p:clrMapOvr>
    <a:masterClrMapping/>
  </p:clrMapOvr>
  <p:transition>
    <p:circl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52BE1BF4-A05B-47FA-A544-CA164A0E62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077200" cy="609600"/>
          </a:xfrm>
        </p:spPr>
        <p:txBody>
          <a:bodyPr/>
          <a:lstStyle/>
          <a:p>
            <a:pPr algn="l" eaLnBrk="1" hangingPunct="1"/>
            <a:r>
              <a:rPr lang="en-US" altLang="zh-TW" sz="3200" b="1"/>
              <a:t>Unit </a:t>
            </a:r>
            <a:r>
              <a:rPr lang="en-US" altLang="zh-CN" sz="3200" b="1"/>
              <a:t>P/N Configuration(SMUNIT004)</a:t>
            </a:r>
          </a:p>
        </p:txBody>
      </p:sp>
      <p:grpSp>
        <p:nvGrpSpPr>
          <p:cNvPr id="12291" name="Group 6">
            <a:extLst>
              <a:ext uri="{FF2B5EF4-FFF2-40B4-BE49-F238E27FC236}">
                <a16:creationId xmlns:a16="http://schemas.microsoft.com/office/drawing/2014/main" id="{F591C734-C0BE-4045-A1BF-54F43009E49F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762000"/>
            <a:ext cx="1238250" cy="1343025"/>
            <a:chOff x="3408" y="2112"/>
            <a:chExt cx="780" cy="846"/>
          </a:xfrm>
        </p:grpSpPr>
        <p:pic>
          <p:nvPicPr>
            <p:cNvPr id="12296" name="Picture 7" descr="搜狗截图_2010-09-14_18-55-11">
              <a:extLst>
                <a:ext uri="{FF2B5EF4-FFF2-40B4-BE49-F238E27FC236}">
                  <a16:creationId xmlns:a16="http://schemas.microsoft.com/office/drawing/2014/main" id="{2C85A1FB-5F67-49B2-A9D1-69D886FBC2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" y="2112"/>
              <a:ext cx="732" cy="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7" name="Rectangle 8">
              <a:extLst>
                <a:ext uri="{FF2B5EF4-FFF2-40B4-BE49-F238E27FC236}">
                  <a16:creationId xmlns:a16="http://schemas.microsoft.com/office/drawing/2014/main" id="{C8CE4E8E-B929-460F-8BBB-C89ECE7E5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448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12292" name="Text Box 11">
            <a:extLst>
              <a:ext uri="{FF2B5EF4-FFF2-40B4-BE49-F238E27FC236}">
                <a16:creationId xmlns:a16="http://schemas.microsoft.com/office/drawing/2014/main" id="{E1F90F8C-A167-4EAD-9D0F-E1480A29B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791200"/>
            <a:ext cx="632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Relation Table</a:t>
            </a:r>
            <a:r>
              <a:rPr lang="zh-CN" altLang="en-US">
                <a:solidFill>
                  <a:schemeClr val="hlink"/>
                </a:solidFill>
              </a:rPr>
              <a:t>：</a:t>
            </a:r>
            <a:r>
              <a:rPr lang="en-US" altLang="zh-CN">
                <a:solidFill>
                  <a:schemeClr val="hlink"/>
                </a:solidFill>
              </a:rPr>
              <a:t>sfcupn</a:t>
            </a:r>
            <a:endParaRPr lang="en-US" altLang="zh-TW">
              <a:solidFill>
                <a:schemeClr val="hlink"/>
              </a:solidFill>
            </a:endParaRPr>
          </a:p>
        </p:txBody>
      </p:sp>
      <p:pic>
        <p:nvPicPr>
          <p:cNvPr id="12293" name="Picture 12">
            <a:extLst>
              <a:ext uri="{FF2B5EF4-FFF2-40B4-BE49-F238E27FC236}">
                <a16:creationId xmlns:a16="http://schemas.microsoft.com/office/drawing/2014/main" id="{6AA4422F-A1B2-44F3-9B71-6D647E4E4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90600"/>
            <a:ext cx="7315200" cy="4710113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4" name="Text Box 15">
            <a:extLst>
              <a:ext uri="{FF2B5EF4-FFF2-40B4-BE49-F238E27FC236}">
                <a16:creationId xmlns:a16="http://schemas.microsoft.com/office/drawing/2014/main" id="{A0A017DD-4E33-4ED4-AD29-5E5E02C61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0386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>
                <a:solidFill>
                  <a:srgbClr val="FF0000"/>
                </a:solidFill>
                <a:latin typeface="Arial" panose="020B0604020202020204" pitchFamily="34" charset="0"/>
              </a:rPr>
              <a:t>PD Maintain Unit P/N Configuration</a:t>
            </a:r>
            <a:endParaRPr lang="en-US" altLang="zh-TW" sz="12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2295" name="Text Box 16">
            <a:extLst>
              <a:ext uri="{FF2B5EF4-FFF2-40B4-BE49-F238E27FC236}">
                <a16:creationId xmlns:a16="http://schemas.microsoft.com/office/drawing/2014/main" id="{9DFD9526-DAE4-4B4A-99E1-58F1B4B5C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038600"/>
            <a:ext cx="36576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9pPr>
          </a:lstStyle>
          <a:p>
            <a:pPr eaLnBrk="1" hangingPunct="1"/>
            <a:r>
              <a:rPr kumimoji="0" lang="en-US" altLang="zh-CN" sz="1200">
                <a:solidFill>
                  <a:srgbClr val="FF0000"/>
                </a:solidFill>
                <a:latin typeface="Arial" panose="020B0604020202020204" pitchFamily="34" charset="0"/>
              </a:rPr>
              <a:t>Unit Barcode Rule</a:t>
            </a:r>
            <a:r>
              <a:rPr kumimoji="0" lang="zh-CN" altLang="en-US" sz="1200">
                <a:solidFill>
                  <a:srgbClr val="FF0000"/>
                </a:solidFill>
                <a:latin typeface="Arial" panose="020B0604020202020204" pitchFamily="34" charset="0"/>
                <a:ea typeface="新細明體" panose="020B0604030504040204" pitchFamily="18" charset="-120"/>
              </a:rPr>
              <a:t>選擇出正確的</a:t>
            </a:r>
            <a:r>
              <a:rPr kumimoji="0" lang="en-US" altLang="zh-CN" sz="1200">
                <a:solidFill>
                  <a:srgbClr val="FF0000"/>
                </a:solidFill>
                <a:latin typeface="Arial" panose="020B0604020202020204" pitchFamily="34" charset="0"/>
              </a:rPr>
              <a:t>Rule Name</a:t>
            </a:r>
          </a:p>
          <a:p>
            <a:pPr eaLnBrk="1" hangingPunct="1">
              <a:spcBef>
                <a:spcPct val="50000"/>
              </a:spcBef>
            </a:pPr>
            <a:endParaRPr lang="en-US" altLang="zh-TW" sz="12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split dir="in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8F68CB77-952D-4DD9-8E9E-1ACA8679F5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8077200" cy="609600"/>
          </a:xfrm>
        </p:spPr>
        <p:txBody>
          <a:bodyPr/>
          <a:lstStyle/>
          <a:p>
            <a:pPr algn="l" eaLnBrk="1" hangingPunct="1"/>
            <a:r>
              <a:rPr lang="en-US" altLang="zh-CN" sz="3200" b="1">
                <a:ea typeface="SimSun" panose="02010600030101010101" pitchFamily="2" charset="-122"/>
              </a:rPr>
              <a:t>Unit information(SMUNIT007)</a:t>
            </a:r>
          </a:p>
        </p:txBody>
      </p:sp>
      <p:grpSp>
        <p:nvGrpSpPr>
          <p:cNvPr id="13315" name="Group 6">
            <a:extLst>
              <a:ext uri="{FF2B5EF4-FFF2-40B4-BE49-F238E27FC236}">
                <a16:creationId xmlns:a16="http://schemas.microsoft.com/office/drawing/2014/main" id="{6E8FB173-5211-47B0-A33B-853D14EDD8E3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762000"/>
            <a:ext cx="1238250" cy="1343025"/>
            <a:chOff x="3408" y="2112"/>
            <a:chExt cx="780" cy="846"/>
          </a:xfrm>
        </p:grpSpPr>
        <p:pic>
          <p:nvPicPr>
            <p:cNvPr id="13324" name="Picture 7" descr="搜狗截图_2010-09-14_18-55-11">
              <a:extLst>
                <a:ext uri="{FF2B5EF4-FFF2-40B4-BE49-F238E27FC236}">
                  <a16:creationId xmlns:a16="http://schemas.microsoft.com/office/drawing/2014/main" id="{C3F73025-A102-41A2-868D-8B5B78F673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" y="2112"/>
              <a:ext cx="732" cy="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25" name="Rectangle 8">
              <a:extLst>
                <a:ext uri="{FF2B5EF4-FFF2-40B4-BE49-F238E27FC236}">
                  <a16:creationId xmlns:a16="http://schemas.microsoft.com/office/drawing/2014/main" id="{A72A84B9-4472-4A25-B0D9-AB014B39B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448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13316" name="Text Box 11">
            <a:extLst>
              <a:ext uri="{FF2B5EF4-FFF2-40B4-BE49-F238E27FC236}">
                <a16:creationId xmlns:a16="http://schemas.microsoft.com/office/drawing/2014/main" id="{D66C3D96-6D68-4324-B4AB-96C84EC54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715000"/>
            <a:ext cx="601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Realate Table</a:t>
            </a:r>
            <a:r>
              <a:rPr lang="zh-CN" altLang="en-US">
                <a:solidFill>
                  <a:schemeClr val="hlink"/>
                </a:solidFill>
              </a:rPr>
              <a:t>：</a:t>
            </a:r>
            <a:r>
              <a:rPr lang="en-US" altLang="zh-CN">
                <a:solidFill>
                  <a:schemeClr val="hlink"/>
                </a:solidFill>
              </a:rPr>
              <a:t>sfcupninfo</a:t>
            </a:r>
          </a:p>
        </p:txBody>
      </p:sp>
      <p:pic>
        <p:nvPicPr>
          <p:cNvPr id="13317" name="Picture 14">
            <a:extLst>
              <a:ext uri="{FF2B5EF4-FFF2-40B4-BE49-F238E27FC236}">
                <a16:creationId xmlns:a16="http://schemas.microsoft.com/office/drawing/2014/main" id="{50DC6152-4216-473F-9753-B17C99387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7072313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8" name="Text Box 16">
            <a:extLst>
              <a:ext uri="{FF2B5EF4-FFF2-40B4-BE49-F238E27FC236}">
                <a16:creationId xmlns:a16="http://schemas.microsoft.com/office/drawing/2014/main" id="{1E04E71D-BF2F-41D4-91F4-8D14B5DF8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429000"/>
            <a:ext cx="38862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9pPr>
          </a:lstStyle>
          <a:p>
            <a:pPr eaLnBrk="1" hangingPunct="1"/>
            <a:r>
              <a:rPr kumimoji="0" lang="zh-CN" altLang="en-US" sz="120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在</a:t>
            </a:r>
            <a:r>
              <a:rPr kumimoji="0" lang="en-US" altLang="zh-CN" sz="120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Unit Information</a:t>
            </a:r>
            <a:r>
              <a:rPr kumimoji="0" lang="zh-CN" altLang="en-US" sz="120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中</a:t>
            </a:r>
            <a:r>
              <a:rPr kumimoji="0" lang="en-US" altLang="zh-CN" sz="120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by UPN</a:t>
            </a:r>
            <a:r>
              <a:rPr kumimoji="0" lang="zh-CN" altLang="en-US" sz="120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填寫</a:t>
            </a:r>
            <a:r>
              <a:rPr kumimoji="0" lang="en-US" altLang="zh-CN" sz="120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Customer UPN</a:t>
            </a:r>
          </a:p>
          <a:p>
            <a:pPr eaLnBrk="1" hangingPunct="1">
              <a:spcBef>
                <a:spcPct val="50000"/>
              </a:spcBef>
            </a:pPr>
            <a:endParaRPr lang="en-US" altLang="zh-TW" sz="12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3319" name="Text Box 17">
            <a:extLst>
              <a:ext uri="{FF2B5EF4-FFF2-40B4-BE49-F238E27FC236}">
                <a16:creationId xmlns:a16="http://schemas.microsoft.com/office/drawing/2014/main" id="{71333D05-9C78-475C-96E9-2C86F7524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286000"/>
            <a:ext cx="685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>
                <a:solidFill>
                  <a:srgbClr val="FF0000"/>
                </a:solidFill>
                <a:latin typeface="Arial" panose="020B0604020202020204" pitchFamily="34" charset="0"/>
              </a:rPr>
              <a:t>check</a:t>
            </a:r>
          </a:p>
        </p:txBody>
      </p:sp>
      <p:sp>
        <p:nvSpPr>
          <p:cNvPr id="13320" name="Text Box 18">
            <a:extLst>
              <a:ext uri="{FF2B5EF4-FFF2-40B4-BE49-F238E27FC236}">
                <a16:creationId xmlns:a16="http://schemas.microsoft.com/office/drawing/2014/main" id="{AA40717F-0C2C-4FA6-9D4D-21B683EF7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181600"/>
            <a:ext cx="1524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200">
                <a:solidFill>
                  <a:srgbClr val="FF0000"/>
                </a:solidFill>
                <a:latin typeface="Arial" panose="020B0604020202020204" pitchFamily="34" charset="0"/>
                <a:ea typeface="新細明體" panose="020B0604030504040204" pitchFamily="18" charset="-120"/>
              </a:rPr>
              <a:t>連片數</a:t>
            </a:r>
          </a:p>
        </p:txBody>
      </p:sp>
      <p:sp>
        <p:nvSpPr>
          <p:cNvPr id="13321" name="Text Box 19">
            <a:extLst>
              <a:ext uri="{FF2B5EF4-FFF2-40B4-BE49-F238E27FC236}">
                <a16:creationId xmlns:a16="http://schemas.microsoft.com/office/drawing/2014/main" id="{007E7D57-E5C0-4FEB-B591-1CEFC4EC2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470525"/>
            <a:ext cx="1143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000">
                <a:solidFill>
                  <a:srgbClr val="FF0000"/>
                </a:solidFill>
                <a:latin typeface="新細明體" panose="020B0604030504040204" pitchFamily="18" charset="-120"/>
                <a:ea typeface="新細明體" panose="020B0604030504040204" pitchFamily="18" charset="-120"/>
              </a:rPr>
              <a:t>每六片一個</a:t>
            </a:r>
            <a:r>
              <a:rPr lang="en-US" altLang="zh-CN" sz="1000">
                <a:solidFill>
                  <a:srgbClr val="FF0000"/>
                </a:solidFill>
                <a:latin typeface="新細明體" panose="020B0604030504040204" pitchFamily="18" charset="-120"/>
                <a:ea typeface="新細明體" panose="020B0604030504040204" pitchFamily="18" charset="-120"/>
              </a:rPr>
              <a:t>USN</a:t>
            </a:r>
          </a:p>
        </p:txBody>
      </p:sp>
      <p:sp>
        <p:nvSpPr>
          <p:cNvPr id="13322" name="Text Box 20">
            <a:extLst>
              <a:ext uri="{FF2B5EF4-FFF2-40B4-BE49-F238E27FC236}">
                <a16:creationId xmlns:a16="http://schemas.microsoft.com/office/drawing/2014/main" id="{A4D13325-FD0E-47E5-A409-9330A49C4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8862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>
                <a:solidFill>
                  <a:srgbClr val="FF0000"/>
                </a:solidFill>
                <a:latin typeface="Arial" panose="020B0604020202020204" pitchFamily="34" charset="0"/>
              </a:rPr>
              <a:t>PD Maintain Unit Information</a:t>
            </a:r>
            <a:r>
              <a:rPr lang="zh-CN" altLang="en-US" sz="1200">
                <a:solidFill>
                  <a:srgbClr val="FF00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1200">
                <a:solidFill>
                  <a:srgbClr val="FF0000"/>
                </a:solidFill>
                <a:latin typeface="Arial" panose="020B0604020202020204" pitchFamily="34" charset="0"/>
              </a:rPr>
              <a:t>By UPN</a:t>
            </a:r>
            <a:r>
              <a:rPr lang="zh-CN" altLang="en-US" sz="1200">
                <a:solidFill>
                  <a:srgbClr val="FF0000"/>
                </a:solidFill>
                <a:latin typeface="Arial" panose="020B0604020202020204" pitchFamily="34" charset="0"/>
              </a:rPr>
              <a:t>）</a:t>
            </a:r>
            <a:endParaRPr lang="zh-TW" altLang="en-US" sz="12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3323" name="Text Box 21">
            <a:extLst>
              <a:ext uri="{FF2B5EF4-FFF2-40B4-BE49-F238E27FC236}">
                <a16:creationId xmlns:a16="http://schemas.microsoft.com/office/drawing/2014/main" id="{2B0ECB05-889D-4A3B-995C-DC021C402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962400"/>
            <a:ext cx="685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>
                <a:solidFill>
                  <a:srgbClr val="FF0000"/>
                </a:solidFill>
                <a:latin typeface="Arial" panose="020B0604020202020204" pitchFamily="34" charset="0"/>
              </a:rPr>
              <a:t>check</a:t>
            </a:r>
          </a:p>
        </p:txBody>
      </p:sp>
    </p:spTree>
  </p:cSld>
  <p:clrMapOvr>
    <a:masterClrMapping/>
  </p:clrMapOvr>
  <p:transition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E3484FA-7A17-41BE-93DB-3477D718B0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077200" cy="609600"/>
          </a:xfrm>
        </p:spPr>
        <p:txBody>
          <a:bodyPr/>
          <a:lstStyle/>
          <a:p>
            <a:pPr algn="l" eaLnBrk="1" hangingPunct="1"/>
            <a:r>
              <a:rPr lang="en-US" altLang="zh-CN" sz="3600" b="1">
                <a:ea typeface="SimSun" panose="02010600030101010101" pitchFamily="2" charset="-122"/>
              </a:rPr>
              <a:t>Unit information(SMUNIT007)</a:t>
            </a:r>
          </a:p>
        </p:txBody>
      </p:sp>
      <p:grpSp>
        <p:nvGrpSpPr>
          <p:cNvPr id="14339" name="Group 3">
            <a:extLst>
              <a:ext uri="{FF2B5EF4-FFF2-40B4-BE49-F238E27FC236}">
                <a16:creationId xmlns:a16="http://schemas.microsoft.com/office/drawing/2014/main" id="{58F7ACAB-F4A5-4B37-AC65-619345E4E885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5029200"/>
            <a:ext cx="1219200" cy="1343025"/>
            <a:chOff x="336" y="2976"/>
            <a:chExt cx="768" cy="846"/>
          </a:xfrm>
        </p:grpSpPr>
        <p:pic>
          <p:nvPicPr>
            <p:cNvPr id="14346" name="Picture 4" descr="搜狗截图_2010-09-14_18-55-11">
              <a:extLst>
                <a:ext uri="{FF2B5EF4-FFF2-40B4-BE49-F238E27FC236}">
                  <a16:creationId xmlns:a16="http://schemas.microsoft.com/office/drawing/2014/main" id="{2A6BF16A-FF38-4F24-8E4F-880F4E7B5D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2976"/>
              <a:ext cx="732" cy="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47" name="Rectangle 5">
              <a:extLst>
                <a:ext uri="{FF2B5EF4-FFF2-40B4-BE49-F238E27FC236}">
                  <a16:creationId xmlns:a16="http://schemas.microsoft.com/office/drawing/2014/main" id="{071FB5DD-51D8-4F89-82E9-4E896C4E6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264"/>
              <a:ext cx="33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grpSp>
        <p:nvGrpSpPr>
          <p:cNvPr id="14340" name="Group 6">
            <a:extLst>
              <a:ext uri="{FF2B5EF4-FFF2-40B4-BE49-F238E27FC236}">
                <a16:creationId xmlns:a16="http://schemas.microsoft.com/office/drawing/2014/main" id="{43CFBE37-C02F-4E8A-9764-77839B0C4038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762000"/>
            <a:ext cx="1238250" cy="1343025"/>
            <a:chOff x="3408" y="2112"/>
            <a:chExt cx="780" cy="846"/>
          </a:xfrm>
        </p:grpSpPr>
        <p:pic>
          <p:nvPicPr>
            <p:cNvPr id="14344" name="Picture 7" descr="搜狗截图_2010-09-14_18-55-11">
              <a:extLst>
                <a:ext uri="{FF2B5EF4-FFF2-40B4-BE49-F238E27FC236}">
                  <a16:creationId xmlns:a16="http://schemas.microsoft.com/office/drawing/2014/main" id="{F8608BFF-E451-470C-9BC0-33407646F2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" y="2112"/>
              <a:ext cx="732" cy="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45" name="Rectangle 8">
              <a:extLst>
                <a:ext uri="{FF2B5EF4-FFF2-40B4-BE49-F238E27FC236}">
                  <a16:creationId xmlns:a16="http://schemas.microsoft.com/office/drawing/2014/main" id="{84205A7A-88CB-44DE-BEA8-156D93446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448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pic>
        <p:nvPicPr>
          <p:cNvPr id="14341" name="Picture 10">
            <a:extLst>
              <a:ext uri="{FF2B5EF4-FFF2-40B4-BE49-F238E27FC236}">
                <a16:creationId xmlns:a16="http://schemas.microsoft.com/office/drawing/2014/main" id="{45DD6FAE-5BE6-414F-9F0C-A68B084EA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14400"/>
            <a:ext cx="66294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2" name="Rectangle 11">
            <a:extLst>
              <a:ext uri="{FF2B5EF4-FFF2-40B4-BE49-F238E27FC236}">
                <a16:creationId xmlns:a16="http://schemas.microsoft.com/office/drawing/2014/main" id="{31C61503-7217-4AE6-A6CA-9B90653C4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191000"/>
            <a:ext cx="5245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9pPr>
          </a:lstStyle>
          <a:p>
            <a:pPr eaLnBrk="1" hangingPunct="1"/>
            <a:r>
              <a:rPr lang="en-US" altLang="zh-CN" b="1"/>
              <a:t>1</a:t>
            </a:r>
            <a:r>
              <a:rPr lang="en-US" altLang="zh-CN" b="1">
                <a:solidFill>
                  <a:schemeClr val="hlink"/>
                </a:solidFill>
              </a:rPr>
              <a:t> </a:t>
            </a:r>
            <a:r>
              <a:rPr lang="zh-TW" altLang="en-US" b="1"/>
              <a:t>根據</a:t>
            </a:r>
            <a:r>
              <a:rPr lang="en-US" altLang="zh-TW" b="1"/>
              <a:t>MO Download</a:t>
            </a:r>
            <a:r>
              <a:rPr lang="zh-TW" altLang="en-US" b="1"/>
              <a:t>的設定產生</a:t>
            </a:r>
            <a:r>
              <a:rPr lang="en-US" altLang="zh-TW" b="1"/>
              <a:t>USN</a:t>
            </a:r>
          </a:p>
        </p:txBody>
      </p:sp>
      <p:sp>
        <p:nvSpPr>
          <p:cNvPr id="14343" name="Rectangle 12">
            <a:extLst>
              <a:ext uri="{FF2B5EF4-FFF2-40B4-BE49-F238E27FC236}">
                <a16:creationId xmlns:a16="http://schemas.microsoft.com/office/drawing/2014/main" id="{0FF9D0B1-8763-4D11-9A9C-C58BD6145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900" y="4876800"/>
            <a:ext cx="6311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9pPr>
          </a:lstStyle>
          <a:p>
            <a:pPr eaLnBrk="1" hangingPunct="1"/>
            <a:r>
              <a:rPr lang="en-US" altLang="zh-CN" b="1"/>
              <a:t>2</a:t>
            </a:r>
            <a:r>
              <a:rPr lang="en-US" altLang="zh-CN" b="1">
                <a:solidFill>
                  <a:schemeClr val="hlink"/>
                </a:solidFill>
              </a:rPr>
              <a:t> </a:t>
            </a:r>
            <a:r>
              <a:rPr lang="zh-TW" altLang="en-US" b="1"/>
              <a:t>當</a:t>
            </a:r>
            <a:r>
              <a:rPr lang="en-US" altLang="zh-TW" b="1"/>
              <a:t>MO Download</a:t>
            </a:r>
            <a:r>
              <a:rPr lang="zh-CN" altLang="en-US" b="1"/>
              <a:t>后</a:t>
            </a:r>
            <a:r>
              <a:rPr lang="zh-TW" altLang="en-US" b="1"/>
              <a:t>自動產生</a:t>
            </a:r>
            <a:r>
              <a:rPr lang="en-US" altLang="zh-TW" b="1"/>
              <a:t>USN</a:t>
            </a:r>
          </a:p>
        </p:txBody>
      </p:sp>
    </p:spTree>
  </p:cSld>
  <p:clrMapOvr>
    <a:masterClrMapping/>
  </p:clrMapOvr>
  <p:transition>
    <p:cover dir="r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F0C8F58-34AF-4CEE-B613-344CFB0D56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200" b="1"/>
              <a:t>Standard</a:t>
            </a:r>
            <a:r>
              <a:rPr lang="en-US" altLang="zh-TW" sz="3200" b="1"/>
              <a:t> </a:t>
            </a:r>
            <a:r>
              <a:rPr lang="en-US" altLang="zh-CN" sz="3200" b="1"/>
              <a:t>Barcode Rule(</a:t>
            </a:r>
            <a:r>
              <a:rPr lang="en-US" altLang="en-US" sz="3200" b="1"/>
              <a:t>SMUNIT002</a:t>
            </a:r>
            <a:r>
              <a:rPr lang="en-US" altLang="zh-CN" sz="3200" b="1"/>
              <a:t>)</a:t>
            </a:r>
            <a:endParaRPr lang="en-US" altLang="zh-TW" sz="3200" b="1"/>
          </a:p>
        </p:txBody>
      </p:sp>
      <p:grpSp>
        <p:nvGrpSpPr>
          <p:cNvPr id="15363" name="Group 32">
            <a:extLst>
              <a:ext uri="{FF2B5EF4-FFF2-40B4-BE49-F238E27FC236}">
                <a16:creationId xmlns:a16="http://schemas.microsoft.com/office/drawing/2014/main" id="{33C5AF69-6346-48C4-9D78-556EE6341246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219200"/>
            <a:ext cx="9067800" cy="4922838"/>
            <a:chOff x="96" y="768"/>
            <a:chExt cx="5712" cy="3101"/>
          </a:xfrm>
        </p:grpSpPr>
        <p:sp>
          <p:nvSpPr>
            <p:cNvPr id="15365" name="Text Box 20">
              <a:extLst>
                <a:ext uri="{FF2B5EF4-FFF2-40B4-BE49-F238E27FC236}">
                  <a16:creationId xmlns:a16="http://schemas.microsoft.com/office/drawing/2014/main" id="{4B0266F3-6928-4330-A1A6-200B80285B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1920"/>
              <a:ext cx="16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1200">
                  <a:solidFill>
                    <a:srgbClr val="FF3300"/>
                  </a:solidFill>
                  <a:latin typeface="Arial" panose="020B0604020202020204" pitchFamily="34" charset="0"/>
                  <a:ea typeface="SimSun" panose="02010600030101010101" pitchFamily="2" charset="-122"/>
                </a:rPr>
                <a:t>按照實際的</a:t>
              </a:r>
              <a:r>
                <a:rPr kumimoji="0" lang="en-US" altLang="zh-CN" sz="1200">
                  <a:solidFill>
                    <a:srgbClr val="FF3300"/>
                  </a:solidFill>
                  <a:latin typeface="Arial" panose="020B0604020202020204" pitchFamily="34" charset="0"/>
                  <a:ea typeface="SimSun" panose="02010600030101010101" pitchFamily="2" charset="-122"/>
                </a:rPr>
                <a:t>Range Key </a:t>
              </a:r>
              <a:r>
                <a:rPr kumimoji="0" lang="zh-CN" altLang="en-US" sz="1200">
                  <a:solidFill>
                    <a:srgbClr val="FF3300"/>
                  </a:solidFill>
                  <a:latin typeface="Arial" panose="020B0604020202020204" pitchFamily="34" charset="0"/>
                  <a:ea typeface="SimSun" panose="02010600030101010101" pitchFamily="2" charset="-122"/>
                </a:rPr>
                <a:t>產生</a:t>
              </a:r>
              <a:r>
                <a:rPr kumimoji="0" lang="en-US" altLang="zh-CN" sz="1200">
                  <a:solidFill>
                    <a:srgbClr val="FF3300"/>
                  </a:solidFill>
                  <a:latin typeface="Arial" panose="020B0604020202020204" pitchFamily="34" charset="0"/>
                  <a:ea typeface="SimSun" panose="02010600030101010101" pitchFamily="2" charset="-122"/>
                </a:rPr>
                <a:t>USN</a:t>
              </a:r>
            </a:p>
          </p:txBody>
        </p:sp>
        <p:pic>
          <p:nvPicPr>
            <p:cNvPr id="15366" name="Picture 11" descr="搜狗截图_2010-10-13_08-11-35">
              <a:extLst>
                <a:ext uri="{FF2B5EF4-FFF2-40B4-BE49-F238E27FC236}">
                  <a16:creationId xmlns:a16="http://schemas.microsoft.com/office/drawing/2014/main" id="{5EBB5D85-C1AD-407E-98DC-E15DB83B51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816"/>
              <a:ext cx="5436" cy="2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67" name="Rectangle 12">
              <a:extLst>
                <a:ext uri="{FF2B5EF4-FFF2-40B4-BE49-F238E27FC236}">
                  <a16:creationId xmlns:a16="http://schemas.microsoft.com/office/drawing/2014/main" id="{ED127341-F6D1-42FB-986E-6890158AA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352"/>
              <a:ext cx="768" cy="24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5368" name="Rectangle 14">
              <a:extLst>
                <a:ext uri="{FF2B5EF4-FFF2-40B4-BE49-F238E27FC236}">
                  <a16:creationId xmlns:a16="http://schemas.microsoft.com/office/drawing/2014/main" id="{A64CFA7F-48DF-4F30-9FE2-28A009DE6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768"/>
              <a:ext cx="816" cy="19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5369" name="Rectangle 15">
              <a:extLst>
                <a:ext uri="{FF2B5EF4-FFF2-40B4-BE49-F238E27FC236}">
                  <a16:creationId xmlns:a16="http://schemas.microsoft.com/office/drawing/2014/main" id="{D12ABAA4-7477-4953-90DE-1C10C90F9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440"/>
              <a:ext cx="2256" cy="19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5370" name="Text Box 16">
              <a:extLst>
                <a:ext uri="{FF2B5EF4-FFF2-40B4-BE49-F238E27FC236}">
                  <a16:creationId xmlns:a16="http://schemas.microsoft.com/office/drawing/2014/main" id="{E4867C0B-6B2B-434C-AAC9-23950A93FF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440"/>
              <a:ext cx="16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200">
                  <a:solidFill>
                    <a:srgbClr val="FF0000"/>
                  </a:solidFill>
                  <a:ea typeface="新細明體" panose="020B0604030504040204" pitchFamily="18" charset="-120"/>
                </a:rPr>
                <a:t>按照實際的</a:t>
              </a:r>
              <a:r>
                <a:rPr lang="en-US" altLang="zh-CN" sz="1200">
                  <a:solidFill>
                    <a:srgbClr val="FF0000"/>
                  </a:solidFill>
                  <a:ea typeface="新細明體" panose="020B0604030504040204" pitchFamily="18" charset="-120"/>
                </a:rPr>
                <a:t>Rule Name </a:t>
              </a:r>
              <a:r>
                <a:rPr lang="zh-CN" altLang="en-US" sz="1200">
                  <a:solidFill>
                    <a:srgbClr val="FF0000"/>
                  </a:solidFill>
                  <a:ea typeface="新細明體" panose="020B0604030504040204" pitchFamily="18" charset="-120"/>
                </a:rPr>
                <a:t>得到</a:t>
              </a:r>
              <a:r>
                <a:rPr lang="en-US" altLang="zh-CN" sz="1200">
                  <a:solidFill>
                    <a:srgbClr val="FF0000"/>
                  </a:solidFill>
                  <a:ea typeface="新細明體" panose="020B0604030504040204" pitchFamily="18" charset="-120"/>
                </a:rPr>
                <a:t>USN</a:t>
              </a:r>
            </a:p>
          </p:txBody>
        </p:sp>
        <p:sp>
          <p:nvSpPr>
            <p:cNvPr id="15371" name="Rectangle 17">
              <a:extLst>
                <a:ext uri="{FF2B5EF4-FFF2-40B4-BE49-F238E27FC236}">
                  <a16:creationId xmlns:a16="http://schemas.microsoft.com/office/drawing/2014/main" id="{BC749959-31D6-4175-8637-EBE89C10A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728"/>
              <a:ext cx="1488" cy="19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5372" name="Text Box 18">
              <a:extLst>
                <a:ext uri="{FF2B5EF4-FFF2-40B4-BE49-F238E27FC236}">
                  <a16:creationId xmlns:a16="http://schemas.microsoft.com/office/drawing/2014/main" id="{A8ABFAC8-0E72-4AF4-A5DA-90BDC79ABE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728"/>
              <a:ext cx="16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1200">
                  <a:solidFill>
                    <a:srgbClr val="FF3300"/>
                  </a:solidFill>
                  <a:latin typeface="Arial" panose="020B0604020202020204" pitchFamily="34" charset="0"/>
                  <a:ea typeface="SimSun" panose="02010600030101010101" pitchFamily="2" charset="-122"/>
                </a:rPr>
                <a:t>Range Key</a:t>
              </a:r>
              <a:r>
                <a:rPr kumimoji="0" lang="zh-CN" altLang="en-US" sz="1200">
                  <a:solidFill>
                    <a:srgbClr val="FF3300"/>
                  </a:solidFill>
                  <a:latin typeface="Arial" panose="020B0604020202020204" pitchFamily="34" charset="0"/>
                  <a:ea typeface="SimSun" panose="02010600030101010101" pitchFamily="2" charset="-122"/>
                </a:rPr>
                <a:t>選擇</a:t>
              </a:r>
              <a:r>
                <a:rPr kumimoji="0" lang="en-US" altLang="zh-TW" sz="1200">
                  <a:solidFill>
                    <a:srgbClr val="FF3300"/>
                  </a:solidFill>
                  <a:latin typeface="Arial" panose="020B0604020202020204" pitchFamily="34" charset="0"/>
                  <a:ea typeface="SimSun" panose="02010600030101010101" pitchFamily="2" charset="-122"/>
                </a:rPr>
                <a:t>P.</a:t>
              </a:r>
              <a:r>
                <a:rPr kumimoji="0" lang="en-US" altLang="zh-CN" sz="1200">
                  <a:solidFill>
                    <a:srgbClr val="FF3300"/>
                  </a:solidFill>
                  <a:latin typeface="Arial" panose="020B0604020202020204" pitchFamily="34" charset="0"/>
                  <a:ea typeface="SimSun" panose="02010600030101010101" pitchFamily="2" charset="-122"/>
                </a:rPr>
                <a:t> </a:t>
              </a:r>
              <a:r>
                <a:rPr kumimoji="0" lang="en-US" altLang="zh-TW" sz="1200">
                  <a:solidFill>
                    <a:srgbClr val="FF3300"/>
                  </a:solidFill>
                  <a:latin typeface="Arial" panose="020B0604020202020204" pitchFamily="34" charset="0"/>
                  <a:ea typeface="SimSun" panose="02010600030101010101" pitchFamily="2" charset="-122"/>
                </a:rPr>
                <a:t>U</a:t>
              </a:r>
              <a:r>
                <a:rPr kumimoji="0" lang="en-US" altLang="zh-CN" sz="1200">
                  <a:solidFill>
                    <a:srgbClr val="FF3300"/>
                  </a:solidFill>
                  <a:latin typeface="Arial" panose="020B0604020202020204" pitchFamily="34" charset="0"/>
                  <a:ea typeface="SimSun" panose="02010600030101010101" pitchFamily="2" charset="-122"/>
                </a:rPr>
                <a:t>PN</a:t>
              </a:r>
            </a:p>
          </p:txBody>
        </p:sp>
        <p:sp>
          <p:nvSpPr>
            <p:cNvPr id="15373" name="Rectangle 19">
              <a:extLst>
                <a:ext uri="{FF2B5EF4-FFF2-40B4-BE49-F238E27FC236}">
                  <a16:creationId xmlns:a16="http://schemas.microsoft.com/office/drawing/2014/main" id="{EB2609DC-5954-44D6-AF85-9E4CABC31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920"/>
              <a:ext cx="2352" cy="19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5374" name="Rectangle 21">
              <a:extLst>
                <a:ext uri="{FF2B5EF4-FFF2-40B4-BE49-F238E27FC236}">
                  <a16:creationId xmlns:a16="http://schemas.microsoft.com/office/drawing/2014/main" id="{FE04DDED-F04B-4CA0-8269-560ADD14F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208"/>
              <a:ext cx="1488" cy="14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5375" name="Text Box 22">
              <a:extLst>
                <a:ext uri="{FF2B5EF4-FFF2-40B4-BE49-F238E27FC236}">
                  <a16:creationId xmlns:a16="http://schemas.microsoft.com/office/drawing/2014/main" id="{F73DC793-779D-44A5-8175-8F06B945D6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208"/>
              <a:ext cx="16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1200">
                  <a:solidFill>
                    <a:srgbClr val="FF3300"/>
                  </a:solidFill>
                  <a:latin typeface="Arial" panose="020B0604020202020204" pitchFamily="34" charset="0"/>
                  <a:ea typeface="SimSun" panose="02010600030101010101" pitchFamily="2" charset="-122"/>
                </a:rPr>
                <a:t>USN</a:t>
              </a:r>
              <a:r>
                <a:rPr kumimoji="0" lang="zh-CN" altLang="en-US" sz="1200">
                  <a:solidFill>
                    <a:srgbClr val="FF3300"/>
                  </a:solidFill>
                  <a:latin typeface="Arial" panose="020B0604020202020204" pitchFamily="34" charset="0"/>
                  <a:ea typeface="SimSun" panose="02010600030101010101" pitchFamily="2" charset="-122"/>
                </a:rPr>
                <a:t>重設類型</a:t>
              </a:r>
            </a:p>
          </p:txBody>
        </p:sp>
        <p:sp>
          <p:nvSpPr>
            <p:cNvPr id="15376" name="Rectangle 23">
              <a:extLst>
                <a:ext uri="{FF2B5EF4-FFF2-40B4-BE49-F238E27FC236}">
                  <a16:creationId xmlns:a16="http://schemas.microsoft.com/office/drawing/2014/main" id="{BA57276F-000A-48F9-BE81-F8E2416F5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832"/>
              <a:ext cx="3744" cy="57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5377" name="Rectangle 24">
              <a:extLst>
                <a:ext uri="{FF2B5EF4-FFF2-40B4-BE49-F238E27FC236}">
                  <a16:creationId xmlns:a16="http://schemas.microsoft.com/office/drawing/2014/main" id="{C5523FF6-6BA4-4471-9874-7CBAF1721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504"/>
              <a:ext cx="388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9pPr>
            </a:lstStyle>
            <a:p>
              <a:pPr eaLnBrk="1" hangingPunct="1"/>
              <a:r>
                <a:rPr lang="en-US" altLang="zh-TW" sz="1400" b="1"/>
                <a:t>11S</a:t>
              </a:r>
              <a:r>
                <a:rPr lang="en-US" altLang="zh-CN" sz="1400" b="1"/>
                <a:t>      </a:t>
              </a:r>
              <a:r>
                <a:rPr lang="en-US" altLang="zh-TW" sz="1400" b="1"/>
                <a:t>ppppppp</a:t>
              </a:r>
              <a:r>
                <a:rPr lang="en-US" altLang="zh-CN" sz="1400" b="1"/>
                <a:t>        </a:t>
              </a:r>
              <a:r>
                <a:rPr lang="en-US" altLang="zh-TW" sz="1400" b="1"/>
                <a:t>Y</a:t>
              </a:r>
              <a:r>
                <a:rPr lang="en-US" altLang="zh-CN" sz="1400" b="1"/>
                <a:t>          </a:t>
              </a:r>
              <a:r>
                <a:rPr lang="en-US" altLang="zh-TW" sz="1400" b="1"/>
                <a:t>vvvvv</a:t>
              </a:r>
              <a:r>
                <a:rPr lang="en-US" altLang="zh-CN" sz="1400" b="1"/>
                <a:t>              </a:t>
              </a:r>
              <a:r>
                <a:rPr lang="en-US" altLang="zh-TW" sz="1400" b="1"/>
                <a:t>y</a:t>
              </a:r>
              <a:r>
                <a:rPr lang="en-US" altLang="zh-CN" sz="1400" b="1"/>
                <a:t>            </a:t>
              </a:r>
              <a:r>
                <a:rPr lang="en-US" altLang="zh-TW" sz="1400" b="1"/>
                <a:t>m</a:t>
              </a:r>
              <a:r>
                <a:rPr lang="en-US" altLang="zh-CN" sz="1400" b="1"/>
                <a:t>          </a:t>
              </a:r>
              <a:r>
                <a:rPr lang="en-US" altLang="zh-TW" sz="1400" b="1"/>
                <a:t>d</a:t>
              </a:r>
              <a:r>
                <a:rPr lang="en-US" altLang="zh-CN" sz="1400" b="1"/>
                <a:t>              </a:t>
              </a:r>
              <a:r>
                <a:rPr lang="en-US" altLang="zh-TW" sz="1400" b="1"/>
                <a:t>sss</a:t>
              </a:r>
            </a:p>
          </p:txBody>
        </p:sp>
        <p:sp>
          <p:nvSpPr>
            <p:cNvPr id="15378" name="Text Box 29">
              <a:extLst>
                <a:ext uri="{FF2B5EF4-FFF2-40B4-BE49-F238E27FC236}">
                  <a16:creationId xmlns:a16="http://schemas.microsoft.com/office/drawing/2014/main" id="{7C5054F4-2151-458F-B162-BA19656B63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3696"/>
              <a:ext cx="40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1200">
                  <a:solidFill>
                    <a:srgbClr val="FF3300"/>
                  </a:solidFill>
                  <a:latin typeface="Arial" panose="020B0604020202020204" pitchFamily="34" charset="0"/>
                  <a:ea typeface="SimSun" panose="02010600030101010101" pitchFamily="2" charset="-122"/>
                </a:rPr>
                <a:t>固定字符      </a:t>
              </a:r>
              <a:r>
                <a:rPr kumimoji="0" lang="en-US" altLang="zh-CN" sz="1200">
                  <a:solidFill>
                    <a:srgbClr val="FF3300"/>
                  </a:solidFill>
                  <a:latin typeface="Arial" panose="020B0604020202020204" pitchFamily="34" charset="0"/>
                  <a:ea typeface="SimSun" panose="02010600030101010101" pitchFamily="2" charset="-122"/>
                </a:rPr>
                <a:t>UPN           </a:t>
              </a:r>
              <a:r>
                <a:rPr kumimoji="0" lang="zh-CN" altLang="en-US" sz="1200">
                  <a:solidFill>
                    <a:srgbClr val="FF3300"/>
                  </a:solidFill>
                  <a:latin typeface="Arial" panose="020B0604020202020204" pitchFamily="34" charset="0"/>
                  <a:ea typeface="SimSun" panose="02010600030101010101" pitchFamily="2" charset="-122"/>
                </a:rPr>
                <a:t>固定字符      </a:t>
              </a:r>
              <a:r>
                <a:rPr kumimoji="0" lang="en-US" altLang="zh-CN" sz="1200">
                  <a:solidFill>
                    <a:srgbClr val="FF3300"/>
                  </a:solidFill>
                  <a:latin typeface="Arial" panose="020B0604020202020204" pitchFamily="34" charset="0"/>
                  <a:ea typeface="SimSun" panose="02010600030101010101" pitchFamily="2" charset="-122"/>
                </a:rPr>
                <a:t>Version             Year        Month       Day              S/N            </a:t>
              </a:r>
            </a:p>
          </p:txBody>
        </p:sp>
        <p:sp>
          <p:nvSpPr>
            <p:cNvPr id="15379" name="Rectangle 31">
              <a:extLst>
                <a:ext uri="{FF2B5EF4-FFF2-40B4-BE49-F238E27FC236}">
                  <a16:creationId xmlns:a16="http://schemas.microsoft.com/office/drawing/2014/main" id="{FC17E648-340D-4A81-BD59-3F8C6CC74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024"/>
              <a:ext cx="480" cy="14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15364" name="Text Box 33">
            <a:extLst>
              <a:ext uri="{FF2B5EF4-FFF2-40B4-BE49-F238E27FC236}">
                <a16:creationId xmlns:a16="http://schemas.microsoft.com/office/drawing/2014/main" id="{F8DBF64C-8D95-43C8-95B5-4178410D9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733800"/>
            <a:ext cx="1524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>
                <a:solidFill>
                  <a:srgbClr val="FF0000"/>
                </a:solidFill>
              </a:rPr>
              <a:t>PME Maintain </a:t>
            </a:r>
            <a:r>
              <a:rPr lang="zh-CN" altLang="en-US" sz="1200">
                <a:solidFill>
                  <a:srgbClr val="FF0000"/>
                </a:solidFill>
                <a:ea typeface="新細明體" panose="020B0604030504040204" pitchFamily="18" charset="-120"/>
              </a:rPr>
              <a:t>信息</a:t>
            </a:r>
          </a:p>
        </p:txBody>
      </p:sp>
    </p:spTree>
  </p:cSld>
  <p:clrMapOvr>
    <a:masterClrMapping/>
  </p:clrMapOvr>
  <p:transition>
    <p:randomBa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3CAF206-D073-4FB3-A98A-5E2256963C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200" b="1"/>
              <a:t>Standard</a:t>
            </a:r>
            <a:r>
              <a:rPr lang="en-US" altLang="zh-TW" sz="3200" b="1"/>
              <a:t> </a:t>
            </a:r>
            <a:r>
              <a:rPr lang="en-US" altLang="zh-CN" sz="3200" b="1"/>
              <a:t>Barcode Rule(</a:t>
            </a:r>
            <a:r>
              <a:rPr lang="en-US" altLang="en-US" sz="3200" b="1"/>
              <a:t>SMUNIT002</a:t>
            </a:r>
            <a:r>
              <a:rPr lang="en-US" altLang="zh-CN" sz="3200" b="1"/>
              <a:t>)</a:t>
            </a:r>
            <a:endParaRPr lang="en-US" altLang="zh-TW" sz="3200" b="1"/>
          </a:p>
        </p:txBody>
      </p:sp>
      <p:grpSp>
        <p:nvGrpSpPr>
          <p:cNvPr id="16387" name="Group 35">
            <a:extLst>
              <a:ext uri="{FF2B5EF4-FFF2-40B4-BE49-F238E27FC236}">
                <a16:creationId xmlns:a16="http://schemas.microsoft.com/office/drawing/2014/main" id="{EBB40E94-C97F-4125-AEC4-72B15948F382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143000"/>
            <a:ext cx="8458200" cy="5121275"/>
            <a:chOff x="288" y="720"/>
            <a:chExt cx="5328" cy="3226"/>
          </a:xfrm>
        </p:grpSpPr>
        <p:pic>
          <p:nvPicPr>
            <p:cNvPr id="16389" name="Picture 19" descr="搜狗截图_2010-10-13_08-42-45">
              <a:extLst>
                <a:ext uri="{FF2B5EF4-FFF2-40B4-BE49-F238E27FC236}">
                  <a16:creationId xmlns:a16="http://schemas.microsoft.com/office/drawing/2014/main" id="{405F2F02-2968-43CE-B536-B3ADADE3ED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720"/>
              <a:ext cx="5328" cy="2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90" name="Text Box 21">
              <a:extLst>
                <a:ext uri="{FF2B5EF4-FFF2-40B4-BE49-F238E27FC236}">
                  <a16:creationId xmlns:a16="http://schemas.microsoft.com/office/drawing/2014/main" id="{094A5E95-6F17-4A2A-B22E-A1E7F067F5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816"/>
              <a:ext cx="16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>
                  <a:solidFill>
                    <a:srgbClr val="FF0000"/>
                  </a:solidFill>
                </a:rPr>
                <a:t>UPN </a:t>
              </a:r>
              <a:r>
                <a:rPr lang="zh-CN" altLang="en-US" sz="1200">
                  <a:solidFill>
                    <a:srgbClr val="FF0000"/>
                  </a:solidFill>
                  <a:ea typeface="新細明體" panose="020B0604030504040204" pitchFamily="18" charset="-120"/>
                </a:rPr>
                <a:t>從第幾個位置開始</a:t>
              </a:r>
              <a:endParaRPr lang="zh-TW" altLang="en-US" sz="1200">
                <a:solidFill>
                  <a:srgbClr val="FF0000"/>
                </a:solidFill>
                <a:ea typeface="新細明體" panose="020B0604030504040204" pitchFamily="18" charset="-120"/>
              </a:endParaRPr>
            </a:p>
          </p:txBody>
        </p:sp>
        <p:sp>
          <p:nvSpPr>
            <p:cNvPr id="16391" name="Text Box 23">
              <a:extLst>
                <a:ext uri="{FF2B5EF4-FFF2-40B4-BE49-F238E27FC236}">
                  <a16:creationId xmlns:a16="http://schemas.microsoft.com/office/drawing/2014/main" id="{3569871E-736B-4352-AF18-95E1D0DA0A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960"/>
              <a:ext cx="16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>
                  <a:solidFill>
                    <a:srgbClr val="FF0000"/>
                  </a:solidFill>
                </a:rPr>
                <a:t>UPN</a:t>
              </a:r>
              <a:r>
                <a:rPr lang="zh-CN" altLang="en-US" sz="1200">
                  <a:solidFill>
                    <a:srgbClr val="FF0000"/>
                  </a:solidFill>
                  <a:ea typeface="新細明體" panose="020B0604030504040204" pitchFamily="18" charset="-120"/>
                </a:rPr>
                <a:t>的長度</a:t>
              </a:r>
              <a:endParaRPr lang="zh-TW" altLang="en-US" sz="1200">
                <a:solidFill>
                  <a:srgbClr val="FF0000"/>
                </a:solidFill>
                <a:ea typeface="新細明體" panose="020B0604030504040204" pitchFamily="18" charset="-120"/>
              </a:endParaRPr>
            </a:p>
          </p:txBody>
        </p:sp>
        <p:sp>
          <p:nvSpPr>
            <p:cNvPr id="16392" name="Text Box 24">
              <a:extLst>
                <a:ext uri="{FF2B5EF4-FFF2-40B4-BE49-F238E27FC236}">
                  <a16:creationId xmlns:a16="http://schemas.microsoft.com/office/drawing/2014/main" id="{CA2FA9EB-C617-4F01-A8FB-813F872EB4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104"/>
              <a:ext cx="16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>
                  <a:solidFill>
                    <a:srgbClr val="FF0000"/>
                  </a:solidFill>
                  <a:ea typeface="新細明體" panose="020B0604030504040204" pitchFamily="18" charset="-120"/>
                </a:rPr>
                <a:t>USN</a:t>
              </a:r>
              <a:r>
                <a:rPr lang="zh-CN" altLang="en-US" sz="1200">
                  <a:solidFill>
                    <a:srgbClr val="FF0000"/>
                  </a:solidFill>
                  <a:ea typeface="新細明體" panose="020B0604030504040204" pitchFamily="18" charset="-120"/>
                </a:rPr>
                <a:t>中不能包含的</a:t>
              </a:r>
              <a:r>
                <a:rPr lang="en-US" altLang="zh-CN" sz="1200">
                  <a:solidFill>
                    <a:srgbClr val="FF0000"/>
                  </a:solidFill>
                  <a:ea typeface="新細明體" panose="020B0604030504040204" pitchFamily="18" charset="-120"/>
                </a:rPr>
                <a:t>UPN</a:t>
              </a:r>
              <a:r>
                <a:rPr lang="zh-CN" altLang="en-US" sz="1200">
                  <a:solidFill>
                    <a:srgbClr val="FF0000"/>
                  </a:solidFill>
                  <a:ea typeface="新細明體" panose="020B0604030504040204" pitchFamily="18" charset="-120"/>
                </a:rPr>
                <a:t>的字符</a:t>
              </a:r>
            </a:p>
          </p:txBody>
        </p:sp>
        <p:sp>
          <p:nvSpPr>
            <p:cNvPr id="16393" name="Rectangle 25">
              <a:extLst>
                <a:ext uri="{FF2B5EF4-FFF2-40B4-BE49-F238E27FC236}">
                  <a16:creationId xmlns:a16="http://schemas.microsoft.com/office/drawing/2014/main" id="{26C7143B-8954-4965-80E5-13FD32E78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768"/>
              <a:ext cx="1680" cy="52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6394" name="Rectangle 26">
              <a:extLst>
                <a:ext uri="{FF2B5EF4-FFF2-40B4-BE49-F238E27FC236}">
                  <a16:creationId xmlns:a16="http://schemas.microsoft.com/office/drawing/2014/main" id="{DE07409C-E0B0-41AC-A141-3A761D123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112"/>
              <a:ext cx="3648" cy="43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6395" name="Line 27">
              <a:extLst>
                <a:ext uri="{FF2B5EF4-FFF2-40B4-BE49-F238E27FC236}">
                  <a16:creationId xmlns:a16="http://schemas.microsoft.com/office/drawing/2014/main" id="{20B4FD08-796B-477F-BCE1-A787F0B2FF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2592"/>
              <a:ext cx="288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6" name="Text Box 28">
              <a:extLst>
                <a:ext uri="{FF2B5EF4-FFF2-40B4-BE49-F238E27FC236}">
                  <a16:creationId xmlns:a16="http://schemas.microsoft.com/office/drawing/2014/main" id="{836EC5CB-3C08-4A24-859D-EF55F1EF2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3360"/>
              <a:ext cx="268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200">
                  <a:solidFill>
                    <a:srgbClr val="FF0000"/>
                  </a:solidFill>
                  <a:ea typeface="新細明體" panose="020B0604030504040204" pitchFamily="18" charset="-120"/>
                </a:rPr>
                <a:t>值的替換，例如：</a:t>
              </a:r>
              <a:r>
                <a:rPr lang="en-US" altLang="zh-CN" sz="1200">
                  <a:solidFill>
                    <a:srgbClr val="FF0000"/>
                  </a:solidFill>
                  <a:ea typeface="新細明體" panose="020B0604030504040204" pitchFamily="18" charset="-120"/>
                </a:rPr>
                <a:t>10=A</a:t>
              </a:r>
              <a:r>
                <a:rPr lang="zh-CN" altLang="en-US" sz="1200">
                  <a:solidFill>
                    <a:srgbClr val="FF0000"/>
                  </a:solidFill>
                  <a:ea typeface="新細明體" panose="020B0604030504040204" pitchFamily="18" charset="-120"/>
                </a:rPr>
                <a:t>，</a:t>
              </a:r>
              <a:r>
                <a:rPr lang="en-US" altLang="zh-CN" sz="1200">
                  <a:solidFill>
                    <a:srgbClr val="FF0000"/>
                  </a:solidFill>
                  <a:ea typeface="新細明體" panose="020B0604030504040204" pitchFamily="18" charset="-120"/>
                </a:rPr>
                <a:t>11=B</a:t>
              </a:r>
              <a:r>
                <a:rPr lang="en-US" altLang="zh-CN" sz="1200">
                  <a:solidFill>
                    <a:srgbClr val="FF0000"/>
                  </a:solidFill>
                  <a:latin typeface="新細明體" panose="020B0604030504040204" pitchFamily="18" charset="-120"/>
                  <a:ea typeface="新細明體" panose="020B0604030504040204" pitchFamily="18" charset="-120"/>
                </a:rPr>
                <a:t>……………</a:t>
              </a:r>
              <a:endParaRPr lang="en-US" altLang="zh-CN" sz="1200">
                <a:solidFill>
                  <a:srgbClr val="FF0000"/>
                </a:solidFill>
                <a:ea typeface="新細明體" panose="020B0604030504040204" pitchFamily="18" charset="-120"/>
              </a:endParaRPr>
            </a:p>
          </p:txBody>
        </p:sp>
        <p:sp>
          <p:nvSpPr>
            <p:cNvPr id="16397" name="Rectangle 30">
              <a:extLst>
                <a:ext uri="{FF2B5EF4-FFF2-40B4-BE49-F238E27FC236}">
                  <a16:creationId xmlns:a16="http://schemas.microsoft.com/office/drawing/2014/main" id="{B6994D22-6187-4212-96BD-0024D1773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600"/>
              <a:ext cx="4325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200">
                  <a:solidFill>
                    <a:srgbClr val="FF0000"/>
                  </a:solidFill>
                  <a:latin typeface="Arial" panose="020B0604020202020204" pitchFamily="34" charset="0"/>
                  <a:ea typeface="新細明體" panose="020B0604030504040204" pitchFamily="18" charset="-120"/>
                </a:rPr>
                <a:t>是针对</a:t>
              </a:r>
              <a:r>
                <a:rPr lang="en-US" altLang="zh-CN" sz="1200">
                  <a:solidFill>
                    <a:srgbClr val="FF0000"/>
                  </a:solidFill>
                  <a:latin typeface="Arial" panose="020B0604020202020204" pitchFamily="34" charset="0"/>
                  <a:ea typeface="新細明體" panose="020B0604030504040204" pitchFamily="18" charset="-120"/>
                </a:rPr>
                <a:t>Rule Format </a:t>
              </a:r>
              <a:r>
                <a:rPr lang="zh-CN" altLang="en-US" sz="1200">
                  <a:solidFill>
                    <a:srgbClr val="FF0000"/>
                  </a:solidFill>
                  <a:latin typeface="Arial" panose="020B0604020202020204" pitchFamily="34" charset="0"/>
                  <a:ea typeface="新細明體" panose="020B0604030504040204" pitchFamily="18" charset="-120"/>
                </a:rPr>
                <a:t>中的</a:t>
              </a:r>
              <a:r>
                <a:rPr lang="en-US" altLang="zh-CN" sz="1200">
                  <a:solidFill>
                    <a:srgbClr val="FF0000"/>
                  </a:solidFill>
                  <a:latin typeface="Arial" panose="020B0604020202020204" pitchFamily="34" charset="0"/>
                  <a:ea typeface="新細明體" panose="020B0604030504040204" pitchFamily="18" charset="-120"/>
                </a:rPr>
                <a:t>CheckSum</a:t>
              </a:r>
              <a:r>
                <a:rPr lang="zh-CN" altLang="en-US" sz="1200">
                  <a:solidFill>
                    <a:srgbClr val="FF0000"/>
                  </a:solidFill>
                  <a:latin typeface="Arial" panose="020B0604020202020204" pitchFamily="34" charset="0"/>
                  <a:ea typeface="新細明體" panose="020B0604030504040204" pitchFamily="18" charset="-120"/>
                </a:rPr>
                <a:t>（</a:t>
              </a:r>
              <a:r>
                <a:rPr lang="en-US" altLang="zh-CN" sz="1200">
                  <a:solidFill>
                    <a:srgbClr val="FF0000"/>
                  </a:solidFill>
                  <a:latin typeface="Arial" panose="020B0604020202020204" pitchFamily="34" charset="0"/>
                  <a:ea typeface="新細明體" panose="020B0604030504040204" pitchFamily="18" charset="-120"/>
                </a:rPr>
                <a:t>c</a:t>
              </a:r>
              <a:r>
                <a:rPr lang="zh-CN" altLang="en-US" sz="1200">
                  <a:solidFill>
                    <a:srgbClr val="FF0000"/>
                  </a:solidFill>
                  <a:latin typeface="Arial" panose="020B0604020202020204" pitchFamily="34" charset="0"/>
                  <a:ea typeface="新細明體" panose="020B0604030504040204" pitchFamily="18" charset="-120"/>
                </a:rPr>
                <a:t>）来设定值的。例如</a:t>
              </a:r>
              <a:r>
                <a:rPr lang="en-US" altLang="zh-CN" sz="1200">
                  <a:solidFill>
                    <a:srgbClr val="FF0000"/>
                  </a:solidFill>
                  <a:latin typeface="Arial" panose="020B0604020202020204" pitchFamily="34" charset="0"/>
                  <a:ea typeface="新細明體" panose="020B0604030504040204" pitchFamily="18" charset="-120"/>
                </a:rPr>
                <a:t>D14</a:t>
              </a:r>
              <a:r>
                <a:rPr lang="zh-CN" altLang="en-US" sz="1200">
                  <a:solidFill>
                    <a:srgbClr val="FF0000"/>
                  </a:solidFill>
                  <a:latin typeface="Arial" panose="020B0604020202020204" pitchFamily="34" charset="0"/>
                  <a:ea typeface="新細明體" panose="020B0604030504040204" pitchFamily="18" charset="-120"/>
                </a:rPr>
                <a:t>表示的是</a:t>
              </a:r>
              <a:r>
                <a:rPr lang="en-US" altLang="zh-CN" sz="1200">
                  <a:solidFill>
                    <a:srgbClr val="FF0000"/>
                  </a:solidFill>
                  <a:latin typeface="Arial" panose="020B0604020202020204" pitchFamily="34" charset="0"/>
                  <a:ea typeface="新細明體" panose="020B0604030504040204" pitchFamily="18" charset="-120"/>
                </a:rPr>
                <a:t>Rule Format </a:t>
              </a:r>
              <a:r>
                <a:rPr lang="zh-CN" altLang="en-US" sz="1200">
                  <a:solidFill>
                    <a:srgbClr val="FF0000"/>
                  </a:solidFill>
                  <a:latin typeface="Arial" panose="020B0604020202020204" pitchFamily="34" charset="0"/>
                  <a:ea typeface="新細明體" panose="020B0604030504040204" pitchFamily="18" charset="-120"/>
                </a:rPr>
                <a:t>中的第</a:t>
              </a:r>
              <a:r>
                <a:rPr lang="en-US" altLang="zh-CN" sz="1200">
                  <a:solidFill>
                    <a:srgbClr val="FF0000"/>
                  </a:solidFill>
                  <a:latin typeface="Arial" panose="020B0604020202020204" pitchFamily="34" charset="0"/>
                  <a:ea typeface="新細明體" panose="020B0604030504040204" pitchFamily="18" charset="-120"/>
                </a:rPr>
                <a:t>14</a:t>
              </a:r>
              <a:r>
                <a:rPr lang="zh-CN" altLang="en-US" sz="1200">
                  <a:solidFill>
                    <a:srgbClr val="FF0000"/>
                  </a:solidFill>
                  <a:latin typeface="Arial" panose="020B0604020202020204" pitchFamily="34" charset="0"/>
                  <a:ea typeface="新細明體" panose="020B0604030504040204" pitchFamily="18" charset="-120"/>
                </a:rPr>
                <a:t>位，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1200">
                  <a:solidFill>
                    <a:srgbClr val="FF0000"/>
                  </a:solidFill>
                  <a:latin typeface="Arial" panose="020B0604020202020204" pitchFamily="34" charset="0"/>
                  <a:ea typeface="新細明體" panose="020B0604030504040204" pitchFamily="18" charset="-120"/>
                </a:rPr>
                <a:t>D15</a:t>
              </a:r>
              <a:r>
                <a:rPr lang="zh-CN" altLang="en-US" sz="1200">
                  <a:solidFill>
                    <a:srgbClr val="FF0000"/>
                  </a:solidFill>
                  <a:latin typeface="Arial" panose="020B0604020202020204" pitchFamily="34" charset="0"/>
                  <a:ea typeface="新細明體" panose="020B0604030504040204" pitchFamily="18" charset="-120"/>
                </a:rPr>
                <a:t>表示是第</a:t>
              </a:r>
              <a:r>
                <a:rPr lang="en-US" altLang="zh-CN" sz="1200">
                  <a:solidFill>
                    <a:srgbClr val="FF0000"/>
                  </a:solidFill>
                  <a:latin typeface="Arial" panose="020B0604020202020204" pitchFamily="34" charset="0"/>
                  <a:ea typeface="新細明體" panose="020B0604030504040204" pitchFamily="18" charset="-120"/>
                </a:rPr>
                <a:t>15</a:t>
              </a:r>
              <a:r>
                <a:rPr lang="zh-CN" altLang="en-US" sz="1200">
                  <a:solidFill>
                    <a:srgbClr val="FF0000"/>
                  </a:solidFill>
                  <a:latin typeface="Arial" panose="020B0604020202020204" pitchFamily="34" charset="0"/>
                  <a:ea typeface="新細明體" panose="020B0604030504040204" pitchFamily="18" charset="-120"/>
                </a:rPr>
                <a:t>位，以此类推。这些数相加的和</a:t>
              </a:r>
              <a:r>
                <a:rPr lang="en-US" altLang="zh-CN" sz="1200">
                  <a:solidFill>
                    <a:srgbClr val="FF0000"/>
                  </a:solidFill>
                  <a:latin typeface="Arial" panose="020B0604020202020204" pitchFamily="34" charset="0"/>
                  <a:ea typeface="新細明體" panose="020B0604030504040204" pitchFamily="18" charset="-120"/>
                </a:rPr>
                <a:t>MOD</a:t>
              </a:r>
              <a:r>
                <a:rPr lang="zh-CN" altLang="en-US" sz="1200">
                  <a:solidFill>
                    <a:srgbClr val="FF0000"/>
                  </a:solidFill>
                  <a:latin typeface="Arial" panose="020B0604020202020204" pitchFamily="34" charset="0"/>
                  <a:ea typeface="新細明體" panose="020B0604030504040204" pitchFamily="18" charset="-120"/>
                </a:rPr>
                <a:t>一个数，得的结果就是</a:t>
              </a:r>
              <a:r>
                <a:rPr lang="en-US" altLang="zh-CN" sz="1200">
                  <a:solidFill>
                    <a:srgbClr val="FF0000"/>
                  </a:solidFill>
                  <a:latin typeface="Arial" panose="020B0604020202020204" pitchFamily="34" charset="0"/>
                  <a:ea typeface="新細明體" panose="020B0604030504040204" pitchFamily="18" charset="-120"/>
                </a:rPr>
                <a:t>CheckSum(c)</a:t>
              </a:r>
            </a:p>
          </p:txBody>
        </p:sp>
        <p:sp>
          <p:nvSpPr>
            <p:cNvPr id="16398" name="Rectangle 31">
              <a:extLst>
                <a:ext uri="{FF2B5EF4-FFF2-40B4-BE49-F238E27FC236}">
                  <a16:creationId xmlns:a16="http://schemas.microsoft.com/office/drawing/2014/main" id="{6CE54931-9348-4BC6-930D-016C8B6F4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680"/>
              <a:ext cx="3792" cy="43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6399" name="Line 32">
              <a:extLst>
                <a:ext uri="{FF2B5EF4-FFF2-40B4-BE49-F238E27FC236}">
                  <a16:creationId xmlns:a16="http://schemas.microsoft.com/office/drawing/2014/main" id="{F4954734-54E2-4AC2-8F0D-D830FAA98D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2112"/>
              <a:ext cx="432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388" name="Rectangle 34">
            <a:extLst>
              <a:ext uri="{FF2B5EF4-FFF2-40B4-BE49-F238E27FC236}">
                <a16:creationId xmlns:a16="http://schemas.microsoft.com/office/drawing/2014/main" id="{6EE578A6-41BF-491F-BF58-961A4EED5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038600"/>
            <a:ext cx="4953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1200">
                <a:solidFill>
                  <a:srgbClr val="FF0000"/>
                </a:solidFill>
                <a:latin typeface="Arial" panose="020B0604020202020204" pitchFamily="34" charset="0"/>
                <a:ea typeface="新細明體" panose="020B0604030504040204" pitchFamily="18" charset="-120"/>
              </a:rPr>
              <a:t>对</a:t>
            </a:r>
            <a:r>
              <a:rPr lang="en-US" altLang="zh-TW" sz="1200">
                <a:solidFill>
                  <a:srgbClr val="FF0000"/>
                </a:solidFill>
                <a:latin typeface="Arial" panose="020B0604020202020204" pitchFamily="34" charset="0"/>
                <a:ea typeface="新細明體" panose="020B0604030504040204" pitchFamily="18" charset="-120"/>
              </a:rPr>
              <a:t>Rule Format </a:t>
            </a:r>
            <a:r>
              <a:rPr lang="zh-TW" altLang="en-US" sz="1200">
                <a:solidFill>
                  <a:srgbClr val="FF0000"/>
                </a:solidFill>
                <a:latin typeface="Arial" panose="020B0604020202020204" pitchFamily="34" charset="0"/>
                <a:ea typeface="新細明體" panose="020B0604030504040204" pitchFamily="18" charset="-120"/>
              </a:rPr>
              <a:t>中没有定义的字符另外定义。</a:t>
            </a:r>
            <a:endParaRPr lang="zh-TW" altLang="zh-CN" sz="1200">
              <a:solidFill>
                <a:srgbClr val="FF0000"/>
              </a:solidFill>
              <a:latin typeface="Arial" panose="020B0604020202020204" pitchFamily="34" charset="0"/>
              <a:ea typeface="新細明體" panose="020B0604030504040204" pitchFamily="18" charset="-12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1200">
                <a:solidFill>
                  <a:srgbClr val="FF0000"/>
                </a:solidFill>
                <a:latin typeface="Arial" panose="020B0604020202020204" pitchFamily="34" charset="0"/>
                <a:ea typeface="新細明體" panose="020B0604030504040204" pitchFamily="18" charset="-120"/>
              </a:rPr>
              <a:t>书写的格式：</a:t>
            </a:r>
            <a:r>
              <a:rPr lang="en-US" altLang="zh-CN" sz="1200">
                <a:solidFill>
                  <a:srgbClr val="FF0000"/>
                </a:solidFill>
                <a:latin typeface="Arial" panose="020B0604020202020204" pitchFamily="34" charset="0"/>
                <a:ea typeface="新細明體" panose="020B0604030504040204" pitchFamily="18" charset="-120"/>
              </a:rPr>
              <a:t>table/View Name.Field Name?Critera Field Name                                                                                </a:t>
            </a:r>
          </a:p>
        </p:txBody>
      </p:sp>
    </p:spTree>
  </p:cSld>
  <p:clrMapOvr>
    <a:masterClrMapping/>
  </p:clrMapOvr>
  <p:transition>
    <p:split orient="vert" dir="in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7B66459-D8D9-418A-8BD9-2C0CAD1B77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200" b="1"/>
              <a:t>Standard</a:t>
            </a:r>
            <a:r>
              <a:rPr lang="en-US" altLang="zh-TW" sz="3200" b="1"/>
              <a:t> </a:t>
            </a:r>
            <a:r>
              <a:rPr lang="en-US" altLang="zh-CN" sz="3200" b="1"/>
              <a:t>Barcode Rule(</a:t>
            </a:r>
            <a:r>
              <a:rPr lang="en-US" altLang="en-US" sz="3200" b="1"/>
              <a:t>SMUNIT002</a:t>
            </a:r>
            <a:r>
              <a:rPr lang="en-US" altLang="zh-CN" sz="3200" b="1"/>
              <a:t>)</a:t>
            </a:r>
            <a:endParaRPr lang="en-US" altLang="zh-TW" sz="3200" b="1"/>
          </a:p>
        </p:txBody>
      </p:sp>
      <p:grpSp>
        <p:nvGrpSpPr>
          <p:cNvPr id="17411" name="Group 26">
            <a:extLst>
              <a:ext uri="{FF2B5EF4-FFF2-40B4-BE49-F238E27FC236}">
                <a16:creationId xmlns:a16="http://schemas.microsoft.com/office/drawing/2014/main" id="{27598EEE-7051-486B-B59E-8DB8605880DD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143000"/>
            <a:ext cx="8305800" cy="4832350"/>
            <a:chOff x="288" y="720"/>
            <a:chExt cx="5232" cy="3044"/>
          </a:xfrm>
        </p:grpSpPr>
        <p:sp>
          <p:nvSpPr>
            <p:cNvPr id="17412" name="Text Box 16">
              <a:extLst>
                <a:ext uri="{FF2B5EF4-FFF2-40B4-BE49-F238E27FC236}">
                  <a16:creationId xmlns:a16="http://schemas.microsoft.com/office/drawing/2014/main" id="{2D1DD50D-4A7A-46A3-BE3A-AFE4ABD5CB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3072"/>
              <a:ext cx="5232" cy="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200">
                  <a:solidFill>
                    <a:srgbClr val="FF0000"/>
                  </a:solidFill>
                  <a:latin typeface="Arial" panose="020B0604020202020204" pitchFamily="34" charset="0"/>
                  <a:ea typeface="新細明體" panose="020B0604030504040204" pitchFamily="18" charset="-120"/>
                </a:rPr>
                <a:t>流水账号的设定：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1200">
                  <a:solidFill>
                    <a:srgbClr val="FF0000"/>
                  </a:solidFill>
                  <a:latin typeface="Arial" panose="020B0604020202020204" pitchFamily="34" charset="0"/>
                  <a:ea typeface="新細明體" panose="020B0604030504040204" pitchFamily="18" charset="-120"/>
                </a:rPr>
                <a:t>比如说位的流水账号</a:t>
              </a:r>
              <a:r>
                <a:rPr lang="en-US" altLang="zh-CN" sz="1200">
                  <a:solidFill>
                    <a:srgbClr val="FF0000"/>
                  </a:solidFill>
                  <a:latin typeface="Arial" panose="020B0604020202020204" pitchFamily="34" charset="0"/>
                  <a:ea typeface="新細明體" panose="020B0604030504040204" pitchFamily="18" charset="-120"/>
                </a:rPr>
                <a:t>s s s s</a:t>
              </a:r>
              <a:r>
                <a:rPr lang="zh-CN" altLang="en-US" sz="1200">
                  <a:solidFill>
                    <a:srgbClr val="FF0000"/>
                  </a:solidFill>
                  <a:latin typeface="Arial" panose="020B0604020202020204" pitchFamily="34" charset="0"/>
                  <a:ea typeface="新細明體" panose="020B0604030504040204" pitchFamily="18" charset="-120"/>
                </a:rPr>
                <a:t>，要设定第一个</a:t>
              </a:r>
              <a:r>
                <a:rPr lang="en-US" altLang="zh-CN" sz="1200">
                  <a:solidFill>
                    <a:srgbClr val="FF0000"/>
                  </a:solidFill>
                  <a:latin typeface="Arial" panose="020B0604020202020204" pitchFamily="34" charset="0"/>
                  <a:ea typeface="新細明體" panose="020B0604030504040204" pitchFamily="18" charset="-120"/>
                </a:rPr>
                <a:t>s,</a:t>
              </a:r>
              <a:r>
                <a:rPr lang="zh-CN" altLang="en-US" sz="1200">
                  <a:solidFill>
                    <a:srgbClr val="FF0000"/>
                  </a:solidFill>
                  <a:latin typeface="Arial" panose="020B0604020202020204" pitchFamily="34" charset="0"/>
                  <a:ea typeface="新細明體" panose="020B0604030504040204" pitchFamily="18" charset="-120"/>
                </a:rPr>
                <a:t>那么就应该把它填写到第四个位置上。其含义是设定第一位不想出现的字符。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1200">
                  <a:solidFill>
                    <a:srgbClr val="FF0000"/>
                  </a:solidFill>
                  <a:latin typeface="Arial" panose="020B0604020202020204" pitchFamily="34" charset="0"/>
                  <a:ea typeface="新細明體" panose="020B0604030504040204" pitchFamily="18" charset="-120"/>
                </a:rPr>
                <a:t>一下以此类推。</a:t>
              </a:r>
            </a:p>
            <a:p>
              <a:pPr eaLnBrk="1" hangingPunct="1">
                <a:spcBef>
                  <a:spcPct val="50000"/>
                </a:spcBef>
              </a:pPr>
              <a:endParaRPr lang="zh-CN" altLang="en-US" sz="1200">
                <a:solidFill>
                  <a:srgbClr val="FF0000"/>
                </a:solidFill>
                <a:latin typeface="Arial" panose="020B0604020202020204" pitchFamily="34" charset="0"/>
                <a:ea typeface="新細明體" panose="020B0604030504040204" pitchFamily="18" charset="-120"/>
              </a:endParaRPr>
            </a:p>
          </p:txBody>
        </p:sp>
        <p:sp>
          <p:nvSpPr>
            <p:cNvPr id="17413" name="Text Box 20">
              <a:extLst>
                <a:ext uri="{FF2B5EF4-FFF2-40B4-BE49-F238E27FC236}">
                  <a16:creationId xmlns:a16="http://schemas.microsoft.com/office/drawing/2014/main" id="{5979FC5B-9493-4D71-B9BC-4026C21F71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720"/>
              <a:ext cx="81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200">
                  <a:solidFill>
                    <a:srgbClr val="FF0000"/>
                  </a:solidFill>
                  <a:latin typeface="Arial" panose="020B0604020202020204" pitchFamily="34" charset="0"/>
                  <a:ea typeface="SimSun" panose="02010600030101010101" pitchFamily="2" charset="-122"/>
                </a:rPr>
                <a:t>不想出现的字符</a:t>
              </a:r>
              <a:endParaRPr lang="zh-TW" altLang="en-US" sz="120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7414" name="Text Box 22">
              <a:extLst>
                <a:ext uri="{FF2B5EF4-FFF2-40B4-BE49-F238E27FC236}">
                  <a16:creationId xmlns:a16="http://schemas.microsoft.com/office/drawing/2014/main" id="{92A50E20-A51F-4A52-9B1A-31A5B4168B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768"/>
              <a:ext cx="52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200">
                  <a:solidFill>
                    <a:srgbClr val="FF0000"/>
                  </a:solidFill>
                  <a:latin typeface="Arial" panose="020B0604020202020204" pitchFamily="34" charset="0"/>
                  <a:ea typeface="新細明體" panose="020B0604030504040204" pitchFamily="18" charset="-120"/>
                </a:rPr>
                <a:t>   进制数</a:t>
              </a:r>
              <a:r>
                <a:rPr lang="zh-TW" altLang="zh-CN" sz="1200">
                  <a:latin typeface="Arial" panose="020B0604020202020204" pitchFamily="34" charset="0"/>
                  <a:ea typeface="新細明體" panose="020B0604030504040204" pitchFamily="18" charset="-120"/>
                </a:rPr>
                <a:t> </a:t>
              </a:r>
              <a:r>
                <a:rPr lang="zh-TW" altLang="en-US" sz="1200">
                  <a:latin typeface="Arial" panose="020B0604020202020204" pitchFamily="34" charset="0"/>
                  <a:ea typeface="新細明體" panose="020B0604030504040204" pitchFamily="18" charset="-120"/>
                </a:rPr>
                <a:t> </a:t>
              </a:r>
              <a:r>
                <a:rPr lang="zh-TW" altLang="zh-CN" sz="1200">
                  <a:latin typeface="Arial" panose="020B0604020202020204" pitchFamily="34" charset="0"/>
                  <a:ea typeface="新細明體" panose="020B0604030504040204" pitchFamily="18" charset="-120"/>
                </a:rPr>
                <a:t> </a:t>
              </a:r>
              <a:r>
                <a:rPr lang="zh-TW" altLang="en-US" sz="1200">
                  <a:latin typeface="Arial" panose="020B0604020202020204" pitchFamily="34" charset="0"/>
                  <a:ea typeface="新細明體" panose="020B0604030504040204" pitchFamily="18" charset="-120"/>
                </a:rPr>
                <a:t> </a:t>
              </a:r>
              <a:r>
                <a:rPr lang="zh-TW" altLang="zh-CN" sz="1200">
                  <a:latin typeface="Arial" panose="020B0604020202020204" pitchFamily="34" charset="0"/>
                  <a:ea typeface="新細明體" panose="020B0604030504040204" pitchFamily="18" charset="-120"/>
                </a:rPr>
                <a:t> </a:t>
              </a:r>
              <a:r>
                <a:rPr lang="zh-TW" altLang="en-US" sz="1200">
                  <a:latin typeface="Arial" panose="020B0604020202020204" pitchFamily="34" charset="0"/>
                  <a:ea typeface="新細明體" panose="020B0604030504040204" pitchFamily="18" charset="-120"/>
                </a:rPr>
                <a:t> </a:t>
              </a:r>
              <a:r>
                <a:rPr lang="zh-TW" altLang="zh-CN" sz="1200">
                  <a:latin typeface="Arial" panose="020B0604020202020204" pitchFamily="34" charset="0"/>
                  <a:ea typeface="新細明體" panose="020B0604030504040204" pitchFamily="18" charset="-120"/>
                </a:rPr>
                <a:t> </a:t>
              </a:r>
              <a:r>
                <a:rPr lang="zh-TW" altLang="en-US" sz="1200">
                  <a:latin typeface="Arial" panose="020B0604020202020204" pitchFamily="34" charset="0"/>
                  <a:ea typeface="新細明體" panose="020B0604030504040204" pitchFamily="18" charset="-120"/>
                </a:rPr>
                <a:t> </a:t>
              </a:r>
              <a:r>
                <a:rPr lang="zh-TW" altLang="zh-CN" sz="1200">
                  <a:latin typeface="Arial" panose="020B0604020202020204" pitchFamily="34" charset="0"/>
                  <a:ea typeface="新細明體" panose="020B0604030504040204" pitchFamily="18" charset="-120"/>
                </a:rPr>
                <a:t> </a:t>
              </a:r>
              <a:r>
                <a:rPr lang="zh-TW" altLang="en-US" sz="1200">
                  <a:latin typeface="Arial" panose="020B0604020202020204" pitchFamily="34" charset="0"/>
                  <a:ea typeface="新細明體" panose="020B0604030504040204" pitchFamily="18" charset="-120"/>
                </a:rPr>
                <a:t> </a:t>
              </a:r>
              <a:r>
                <a:rPr lang="zh-TW" altLang="zh-CN" sz="1200">
                  <a:latin typeface="Arial" panose="020B0604020202020204" pitchFamily="34" charset="0"/>
                  <a:ea typeface="新細明體" panose="020B0604030504040204" pitchFamily="18" charset="-120"/>
                </a:rPr>
                <a:t> </a:t>
              </a:r>
              <a:r>
                <a:rPr lang="zh-TW" altLang="en-US" sz="1200">
                  <a:latin typeface="Arial" panose="020B0604020202020204" pitchFamily="34" charset="0"/>
                  <a:ea typeface="新細明體" panose="020B0604030504040204" pitchFamily="18" charset="-120"/>
                </a:rPr>
                <a:t> </a:t>
              </a:r>
            </a:p>
          </p:txBody>
        </p:sp>
        <p:pic>
          <p:nvPicPr>
            <p:cNvPr id="17415" name="Picture 25" descr="搜狗截图_2010-10-13_08-11-35">
              <a:extLst>
                <a:ext uri="{FF2B5EF4-FFF2-40B4-BE49-F238E27FC236}">
                  <a16:creationId xmlns:a16="http://schemas.microsoft.com/office/drawing/2014/main" id="{BF048D9E-76F2-4C27-86FB-9376A076A9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056"/>
              <a:ext cx="4644" cy="2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6" name="Line 21">
              <a:extLst>
                <a:ext uri="{FF2B5EF4-FFF2-40B4-BE49-F238E27FC236}">
                  <a16:creationId xmlns:a16="http://schemas.microsoft.com/office/drawing/2014/main" id="{81EC19CB-AFB4-4AAC-8E57-8685AD04FA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9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7" name="Line 19">
              <a:extLst>
                <a:ext uri="{FF2B5EF4-FFF2-40B4-BE49-F238E27FC236}">
                  <a16:creationId xmlns:a16="http://schemas.microsoft.com/office/drawing/2014/main" id="{8E0696FF-7880-4EFA-A590-7A1D0BD2B2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96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8" name="Line 24">
              <a:extLst>
                <a:ext uri="{FF2B5EF4-FFF2-40B4-BE49-F238E27FC236}">
                  <a16:creationId xmlns:a16="http://schemas.microsoft.com/office/drawing/2014/main" id="{6B0FCC3E-6807-490E-8058-01DD1AAC49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1632"/>
              <a:ext cx="336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9" name="Line 23">
              <a:extLst>
                <a:ext uri="{FF2B5EF4-FFF2-40B4-BE49-F238E27FC236}">
                  <a16:creationId xmlns:a16="http://schemas.microsoft.com/office/drawing/2014/main" id="{023A52BE-02F3-46D4-BB6E-968BED48BF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8" y="2064"/>
              <a:ext cx="528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check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387BAAF5-3558-4C9A-A250-722FECC9D9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8077200" cy="609600"/>
          </a:xfrm>
        </p:spPr>
        <p:txBody>
          <a:bodyPr/>
          <a:lstStyle/>
          <a:p>
            <a:pPr algn="l" eaLnBrk="1" hangingPunct="1"/>
            <a:r>
              <a:rPr lang="en-US" altLang="zh-CN" sz="3200" b="1">
                <a:ea typeface="SimSun" panose="02010600030101010101" pitchFamily="2" charset="-122"/>
              </a:rPr>
              <a:t>MO/MO Items</a:t>
            </a:r>
            <a:r>
              <a:rPr lang="en-US" altLang="zh-CN" sz="2800" b="1">
                <a:ea typeface="SimSun" panose="02010600030101010101" pitchFamily="2" charset="-122"/>
              </a:rPr>
              <a:t>(</a:t>
            </a:r>
            <a:r>
              <a:rPr lang="en-US" altLang="zh-TW" sz="2800" b="1">
                <a:solidFill>
                  <a:schemeClr val="tx1"/>
                </a:solidFill>
              </a:rPr>
              <a:t>SMMO001</a:t>
            </a:r>
            <a:r>
              <a:rPr lang="en-US" altLang="zh-CN" sz="2800" b="1">
                <a:ea typeface="SimSun" panose="02010600030101010101" pitchFamily="2" charset="-122"/>
              </a:rPr>
              <a:t>)</a:t>
            </a:r>
          </a:p>
        </p:txBody>
      </p:sp>
      <p:grpSp>
        <p:nvGrpSpPr>
          <p:cNvPr id="18435" name="Group 3">
            <a:extLst>
              <a:ext uri="{FF2B5EF4-FFF2-40B4-BE49-F238E27FC236}">
                <a16:creationId xmlns:a16="http://schemas.microsoft.com/office/drawing/2014/main" id="{05A4E47C-DC9C-455F-905B-8D79566A7465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5029200"/>
            <a:ext cx="1219200" cy="1343025"/>
            <a:chOff x="336" y="2976"/>
            <a:chExt cx="768" cy="846"/>
          </a:xfrm>
        </p:grpSpPr>
        <p:pic>
          <p:nvPicPr>
            <p:cNvPr id="18443" name="Picture 4" descr="搜狗截图_2010-09-14_18-55-11">
              <a:extLst>
                <a:ext uri="{FF2B5EF4-FFF2-40B4-BE49-F238E27FC236}">
                  <a16:creationId xmlns:a16="http://schemas.microsoft.com/office/drawing/2014/main" id="{400A34B1-F228-4F2F-BAC1-6EC2F4C207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2976"/>
              <a:ext cx="732" cy="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4" name="Rectangle 5">
              <a:extLst>
                <a:ext uri="{FF2B5EF4-FFF2-40B4-BE49-F238E27FC236}">
                  <a16:creationId xmlns:a16="http://schemas.microsoft.com/office/drawing/2014/main" id="{1250AF43-133E-443F-ABE3-7E1136BF0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264"/>
              <a:ext cx="33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pic>
        <p:nvPicPr>
          <p:cNvPr id="18436" name="Picture 12" descr="搜狗截图_2010-10-13_08-11-35">
            <a:extLst>
              <a:ext uri="{FF2B5EF4-FFF2-40B4-BE49-F238E27FC236}">
                <a16:creationId xmlns:a16="http://schemas.microsoft.com/office/drawing/2014/main" id="{072F8686-73AD-4368-AA00-7F939309D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855345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Rectangle 14">
            <a:extLst>
              <a:ext uri="{FF2B5EF4-FFF2-40B4-BE49-F238E27FC236}">
                <a16:creationId xmlns:a16="http://schemas.microsoft.com/office/drawing/2014/main" id="{6CD09009-A3BB-4E86-AC10-A292CB4CE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828800"/>
            <a:ext cx="1295400" cy="2133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8438" name="Text Box 15">
            <a:extLst>
              <a:ext uri="{FF2B5EF4-FFF2-40B4-BE49-F238E27FC236}">
                <a16:creationId xmlns:a16="http://schemas.microsoft.com/office/drawing/2014/main" id="{A6778B4C-AADC-43E3-9705-3E3E4C7F5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114800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>
                <a:solidFill>
                  <a:srgbClr val="FF0000"/>
                </a:solidFill>
                <a:ea typeface="新細明體" panose="020B0604030504040204" pitchFamily="18" charset="-120"/>
              </a:rPr>
              <a:t>附件的規則</a:t>
            </a:r>
          </a:p>
        </p:txBody>
      </p:sp>
      <p:sp>
        <p:nvSpPr>
          <p:cNvPr id="18439" name="Rectangle 17">
            <a:extLst>
              <a:ext uri="{FF2B5EF4-FFF2-40B4-BE49-F238E27FC236}">
                <a16:creationId xmlns:a16="http://schemas.microsoft.com/office/drawing/2014/main" id="{49608D48-0DB6-4C3A-8DC7-8970A99CD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371600"/>
            <a:ext cx="12192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8440" name="Rectangle 18">
            <a:extLst>
              <a:ext uri="{FF2B5EF4-FFF2-40B4-BE49-F238E27FC236}">
                <a16:creationId xmlns:a16="http://schemas.microsoft.com/office/drawing/2014/main" id="{20D6CE2A-84AD-4624-A77F-5D11DEC93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038600"/>
            <a:ext cx="1219200" cy="228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8441" name="Rectangle 20">
            <a:extLst>
              <a:ext uri="{FF2B5EF4-FFF2-40B4-BE49-F238E27FC236}">
                <a16:creationId xmlns:a16="http://schemas.microsoft.com/office/drawing/2014/main" id="{5BB1CB73-5E18-4015-907A-04A6F2FB6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029200"/>
            <a:ext cx="3778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Realate Table</a:t>
            </a:r>
            <a:r>
              <a:rPr lang="zh-CN" altLang="en-US">
                <a:solidFill>
                  <a:schemeClr val="hlink"/>
                </a:solidFill>
              </a:rPr>
              <a:t>：</a:t>
            </a:r>
            <a:r>
              <a:rPr lang="en-US" altLang="zh-CN">
                <a:solidFill>
                  <a:schemeClr val="hlink"/>
                </a:solidFill>
              </a:rPr>
              <a:t>sfcmoitem</a:t>
            </a:r>
          </a:p>
        </p:txBody>
      </p:sp>
      <p:sp>
        <p:nvSpPr>
          <p:cNvPr id="18442" name="Text Box 21">
            <a:extLst>
              <a:ext uri="{FF2B5EF4-FFF2-40B4-BE49-F238E27FC236}">
                <a16:creationId xmlns:a16="http://schemas.microsoft.com/office/drawing/2014/main" id="{D31E7B80-9A51-4CE6-B36D-A3EBCB75F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068763"/>
            <a:ext cx="2514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>
                <a:solidFill>
                  <a:srgbClr val="FF0000"/>
                </a:solidFill>
              </a:rPr>
              <a:t>PD Maintain MO/MO Item </a:t>
            </a:r>
            <a:r>
              <a:rPr lang="zh-CN" altLang="en-US" sz="1200">
                <a:solidFill>
                  <a:srgbClr val="FF0000"/>
                </a:solidFill>
                <a:ea typeface="新細明體" panose="020B0604030504040204" pitchFamily="18" charset="-120"/>
              </a:rPr>
              <a:t>信息</a:t>
            </a:r>
          </a:p>
        </p:txBody>
      </p:sp>
    </p:spTree>
  </p:cSld>
  <p:clrMapOvr>
    <a:masterClrMapping/>
  </p:clrMapOvr>
  <p:transition>
    <p:whee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0CB843B3-2833-403E-AD99-873EA81FA4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077200" cy="609600"/>
          </a:xfrm>
        </p:spPr>
        <p:txBody>
          <a:bodyPr/>
          <a:lstStyle/>
          <a:p>
            <a:pPr algn="l" eaLnBrk="1" hangingPunct="1"/>
            <a:r>
              <a:rPr lang="en-US" altLang="zh-TW" sz="3200" b="1">
                <a:solidFill>
                  <a:srgbClr val="000000"/>
                </a:solidFill>
                <a:ea typeface="SimSun" panose="02010600030101010101" pitchFamily="2" charset="-122"/>
              </a:rPr>
              <a:t>Non-Standard Barcode Rule</a:t>
            </a:r>
            <a:r>
              <a:rPr lang="en-US" altLang="zh-TW" sz="3200" b="1">
                <a:ea typeface="SimSun" panose="02010600030101010101" pitchFamily="2" charset="-122"/>
              </a:rPr>
              <a:t> </a:t>
            </a:r>
            <a:r>
              <a:rPr lang="en-US" altLang="zh-CN" sz="2800" b="1">
                <a:ea typeface="SimSun" panose="02010600030101010101" pitchFamily="2" charset="-122"/>
              </a:rPr>
              <a:t>(</a:t>
            </a:r>
            <a:r>
              <a:rPr lang="en-US" altLang="zh-CN" sz="2800" b="1"/>
              <a:t>SMCPN002</a:t>
            </a:r>
            <a:r>
              <a:rPr lang="en-US" altLang="zh-CN" sz="2800" b="1">
                <a:ea typeface="SimSun" panose="02010600030101010101" pitchFamily="2" charset="-122"/>
              </a:rPr>
              <a:t>)</a:t>
            </a:r>
          </a:p>
        </p:txBody>
      </p:sp>
      <p:grpSp>
        <p:nvGrpSpPr>
          <p:cNvPr id="19459" name="Group 3">
            <a:extLst>
              <a:ext uri="{FF2B5EF4-FFF2-40B4-BE49-F238E27FC236}">
                <a16:creationId xmlns:a16="http://schemas.microsoft.com/office/drawing/2014/main" id="{427E2742-AFBC-4ABF-8199-B967D606C702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5286375"/>
            <a:ext cx="1219200" cy="1343025"/>
            <a:chOff x="336" y="2976"/>
            <a:chExt cx="768" cy="846"/>
          </a:xfrm>
        </p:grpSpPr>
        <p:pic>
          <p:nvPicPr>
            <p:cNvPr id="19469" name="Picture 4" descr="搜狗截图_2010-09-14_18-55-11">
              <a:extLst>
                <a:ext uri="{FF2B5EF4-FFF2-40B4-BE49-F238E27FC236}">
                  <a16:creationId xmlns:a16="http://schemas.microsoft.com/office/drawing/2014/main" id="{07F12A56-66F3-4AEE-AC14-9045119699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2976"/>
              <a:ext cx="732" cy="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70" name="Rectangle 5">
              <a:extLst>
                <a:ext uri="{FF2B5EF4-FFF2-40B4-BE49-F238E27FC236}">
                  <a16:creationId xmlns:a16="http://schemas.microsoft.com/office/drawing/2014/main" id="{4B97E700-5CA5-43F9-B05A-68DEBC12D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264"/>
              <a:ext cx="33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grpSp>
        <p:nvGrpSpPr>
          <p:cNvPr id="19460" name="Group 17">
            <a:extLst>
              <a:ext uri="{FF2B5EF4-FFF2-40B4-BE49-F238E27FC236}">
                <a16:creationId xmlns:a16="http://schemas.microsoft.com/office/drawing/2014/main" id="{3277687E-8A2F-40CE-ACC0-AA906202BC0D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371600"/>
            <a:ext cx="7924800" cy="3086100"/>
            <a:chOff x="480" y="720"/>
            <a:chExt cx="4992" cy="1944"/>
          </a:xfrm>
        </p:grpSpPr>
        <p:pic>
          <p:nvPicPr>
            <p:cNvPr id="19464" name="Picture 15" descr="搜狗截图_2010-10-13_08-11-35">
              <a:extLst>
                <a:ext uri="{FF2B5EF4-FFF2-40B4-BE49-F238E27FC236}">
                  <a16:creationId xmlns:a16="http://schemas.microsoft.com/office/drawing/2014/main" id="{210452DE-C647-4E6D-9FDF-F21F3DBBEC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816"/>
              <a:ext cx="4818" cy="1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5" name="Rectangle 13">
              <a:extLst>
                <a:ext uri="{FF2B5EF4-FFF2-40B4-BE49-F238E27FC236}">
                  <a16:creationId xmlns:a16="http://schemas.microsoft.com/office/drawing/2014/main" id="{283D6847-11CA-4B4A-809D-F69094A6A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720"/>
              <a:ext cx="2928" cy="19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9466" name="Rectangle 10">
              <a:extLst>
                <a:ext uri="{FF2B5EF4-FFF2-40B4-BE49-F238E27FC236}">
                  <a16:creationId xmlns:a16="http://schemas.microsoft.com/office/drawing/2014/main" id="{DD4AD4C8-B364-456E-BD54-82B3841F1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632"/>
              <a:ext cx="3744" cy="24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9467" name="Rectangle 12">
              <a:extLst>
                <a:ext uri="{FF2B5EF4-FFF2-40B4-BE49-F238E27FC236}">
                  <a16:creationId xmlns:a16="http://schemas.microsoft.com/office/drawing/2014/main" id="{C93620F3-3D6E-4DDB-9C36-ABEF299AB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208"/>
              <a:ext cx="816" cy="19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9468" name="Text Box 16">
              <a:extLst>
                <a:ext uri="{FF2B5EF4-FFF2-40B4-BE49-F238E27FC236}">
                  <a16:creationId xmlns:a16="http://schemas.microsoft.com/office/drawing/2014/main" id="{4C22D345-85A9-41C1-8466-A03DB76E30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160"/>
              <a:ext cx="35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>
                  <a:solidFill>
                    <a:srgbClr val="FF0000"/>
                  </a:solidFill>
                  <a:ea typeface="新細明體" panose="020B0604030504040204" pitchFamily="18" charset="-120"/>
                </a:rPr>
                <a:t>附件的規則</a:t>
              </a:r>
              <a:r>
                <a:rPr lang="zh-CN" altLang="en-US" sz="1200">
                  <a:solidFill>
                    <a:srgbClr val="FF0000"/>
                  </a:solidFill>
                  <a:ea typeface="新細明體" panose="020B0604030504040204" pitchFamily="18" charset="-120"/>
                </a:rPr>
                <a:t>：</a:t>
              </a:r>
              <a:r>
                <a:rPr kumimoji="0" lang="zh-TW" altLang="en-US" sz="1800">
                  <a:solidFill>
                    <a:srgbClr val="FF3300"/>
                  </a:solidFill>
                  <a:latin typeface="Arial" panose="020B0604020202020204" pitchFamily="34" charset="0"/>
                  <a:ea typeface="SimSun" panose="02010600030101010101" pitchFamily="2" charset="-122"/>
                </a:rPr>
                <a:t>字母</a:t>
              </a:r>
              <a:r>
                <a:rPr kumimoji="0" lang="en-US" altLang="zh-TW" sz="1800">
                  <a:solidFill>
                    <a:srgbClr val="FF3300"/>
                  </a:solidFill>
                  <a:latin typeface="Arial" panose="020B0604020202020204" pitchFamily="34" charset="0"/>
                  <a:ea typeface="SimSun" panose="02010600030101010101" pitchFamily="2" charset="-122"/>
                </a:rPr>
                <a:t>,</a:t>
              </a:r>
              <a:r>
                <a:rPr kumimoji="0" lang="zh-TW" altLang="en-US" sz="1800">
                  <a:solidFill>
                    <a:srgbClr val="FF3300"/>
                  </a:solidFill>
                  <a:latin typeface="Arial" panose="020B0604020202020204" pitchFamily="34" charset="0"/>
                  <a:ea typeface="SimSun" panose="02010600030101010101" pitchFamily="2" charset="-122"/>
                </a:rPr>
                <a:t>數字為固定值</a:t>
              </a:r>
              <a:r>
                <a:rPr kumimoji="0" lang="en-US" altLang="zh-TW" sz="1800">
                  <a:solidFill>
                    <a:srgbClr val="FF3300"/>
                  </a:solidFill>
                  <a:latin typeface="Arial" panose="020B0604020202020204" pitchFamily="34" charset="0"/>
                  <a:ea typeface="SimSun" panose="02010600030101010101" pitchFamily="2" charset="-122"/>
                </a:rPr>
                <a:t>,#</a:t>
              </a:r>
              <a:r>
                <a:rPr kumimoji="0" lang="zh-TW" altLang="en-US" sz="1800">
                  <a:solidFill>
                    <a:srgbClr val="FF3300"/>
                  </a:solidFill>
                  <a:latin typeface="Arial" panose="020B0604020202020204" pitchFamily="34" charset="0"/>
                  <a:ea typeface="SimSun" panose="02010600030101010101" pitchFamily="2" charset="-122"/>
                </a:rPr>
                <a:t>號為變量</a:t>
              </a:r>
            </a:p>
            <a:p>
              <a:pPr eaLnBrk="1" hangingPunct="1">
                <a:spcBef>
                  <a:spcPct val="50000"/>
                </a:spcBef>
              </a:pPr>
              <a:endParaRPr lang="zh-CN" altLang="en-US" sz="1200">
                <a:solidFill>
                  <a:srgbClr val="FF0000"/>
                </a:solidFill>
                <a:ea typeface="新細明體" panose="020B0604030504040204" pitchFamily="18" charset="-120"/>
              </a:endParaRPr>
            </a:p>
          </p:txBody>
        </p:sp>
      </p:grpSp>
      <p:sp>
        <p:nvSpPr>
          <p:cNvPr id="19461" name="Rectangle 18">
            <a:extLst>
              <a:ext uri="{FF2B5EF4-FFF2-40B4-BE49-F238E27FC236}">
                <a16:creationId xmlns:a16="http://schemas.microsoft.com/office/drawing/2014/main" id="{7389AD3D-002A-44EA-8190-3291D07BA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4088" y="5029200"/>
            <a:ext cx="6081712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Realate</a:t>
            </a:r>
            <a:r>
              <a:rPr lang="zh-CN" altLang="en-US">
                <a:solidFill>
                  <a:schemeClr val="hlink"/>
                </a:solidFill>
              </a:rPr>
              <a:t>：</a:t>
            </a:r>
            <a:r>
              <a:rPr kumimoji="0" lang="zh-TW" altLang="en-US" b="1">
                <a:solidFill>
                  <a:schemeClr val="hlink"/>
                </a:solidFill>
              </a:rPr>
              <a:t>加工區使用</a:t>
            </a:r>
            <a:r>
              <a:rPr kumimoji="0" lang="en-US" altLang="zh-CN" b="1">
                <a:solidFill>
                  <a:schemeClr val="hlink"/>
                </a:solidFill>
              </a:rPr>
              <a:t>Malabel00</a:t>
            </a:r>
            <a:r>
              <a:rPr kumimoji="0" lang="zh-TW" altLang="en-US" b="1">
                <a:solidFill>
                  <a:schemeClr val="hlink"/>
                </a:solidFill>
              </a:rPr>
              <a:t>１打印</a:t>
            </a:r>
            <a:r>
              <a:rPr kumimoji="0" lang="en-US" altLang="zh-TW" b="1">
                <a:solidFill>
                  <a:schemeClr val="hlink"/>
                </a:solidFill>
              </a:rPr>
              <a:t>CSN</a:t>
            </a:r>
          </a:p>
          <a:p>
            <a:pPr eaLnBrk="1" hangingPunct="1">
              <a:spcBef>
                <a:spcPct val="50000"/>
              </a:spcBef>
            </a:pP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9462" name="Text Box 21">
            <a:extLst>
              <a:ext uri="{FF2B5EF4-FFF2-40B4-BE49-F238E27FC236}">
                <a16:creationId xmlns:a16="http://schemas.microsoft.com/office/drawing/2014/main" id="{B3AFBE2D-5CCC-45B4-8CAB-4D976DC80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5720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>
                <a:solidFill>
                  <a:srgbClr val="FF0000"/>
                </a:solidFill>
              </a:rPr>
              <a:t>PD Maintain Non-Standard Barcode Rule</a:t>
            </a:r>
          </a:p>
        </p:txBody>
      </p:sp>
      <p:sp>
        <p:nvSpPr>
          <p:cNvPr id="19463" name="Line 22">
            <a:extLst>
              <a:ext uri="{FF2B5EF4-FFF2-40B4-BE49-F238E27FC236}">
                <a16:creationId xmlns:a16="http://schemas.microsoft.com/office/drawing/2014/main" id="{66B736A8-D6FB-4B4D-A37A-BBFDD074E8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4114800"/>
            <a:ext cx="5334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split orient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F25964C-3B89-4CD5-B87C-E95C90D1A6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382000" cy="609600"/>
          </a:xfrm>
        </p:spPr>
        <p:txBody>
          <a:bodyPr/>
          <a:lstStyle/>
          <a:p>
            <a:pPr algn="l" eaLnBrk="1" hangingPunct="1"/>
            <a:r>
              <a:rPr lang="en-US" altLang="zh-CN" sz="3200"/>
              <a:t> </a:t>
            </a:r>
            <a:r>
              <a:rPr lang="en-US" altLang="zh-CN" sz="3200" b="1"/>
              <a:t>MO Confirmation Operation(</a:t>
            </a:r>
            <a:r>
              <a:rPr lang="en-US" altLang="zh-CN" sz="2800" b="1"/>
              <a:t>KBBASE003</a:t>
            </a:r>
            <a:r>
              <a:rPr lang="en-US" altLang="zh-CN" sz="3200" b="1"/>
              <a:t>)</a:t>
            </a:r>
          </a:p>
        </p:txBody>
      </p:sp>
      <p:grpSp>
        <p:nvGrpSpPr>
          <p:cNvPr id="20483" name="Group 3">
            <a:extLst>
              <a:ext uri="{FF2B5EF4-FFF2-40B4-BE49-F238E27FC236}">
                <a16:creationId xmlns:a16="http://schemas.microsoft.com/office/drawing/2014/main" id="{6FD7FD2A-8442-471A-873A-2F599170A7D2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5029200"/>
            <a:ext cx="1219200" cy="1343025"/>
            <a:chOff x="336" y="2976"/>
            <a:chExt cx="768" cy="846"/>
          </a:xfrm>
        </p:grpSpPr>
        <p:pic>
          <p:nvPicPr>
            <p:cNvPr id="20491" name="Picture 4" descr="搜狗截图_2010-09-14_18-55-11">
              <a:extLst>
                <a:ext uri="{FF2B5EF4-FFF2-40B4-BE49-F238E27FC236}">
                  <a16:creationId xmlns:a16="http://schemas.microsoft.com/office/drawing/2014/main" id="{E288A3B2-D0F0-408C-81C3-33E92C7247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2976"/>
              <a:ext cx="732" cy="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92" name="Rectangle 5">
              <a:extLst>
                <a:ext uri="{FF2B5EF4-FFF2-40B4-BE49-F238E27FC236}">
                  <a16:creationId xmlns:a16="http://schemas.microsoft.com/office/drawing/2014/main" id="{73674246-3F5C-4367-B44A-25F8F849B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264"/>
              <a:ext cx="33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pic>
        <p:nvPicPr>
          <p:cNvPr id="20484" name="Picture 13">
            <a:extLst>
              <a:ext uri="{FF2B5EF4-FFF2-40B4-BE49-F238E27FC236}">
                <a16:creationId xmlns:a16="http://schemas.microsoft.com/office/drawing/2014/main" id="{6A33EB29-2E54-478C-B454-E6F98142F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105400"/>
            <a:ext cx="5486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5" name="Rectangle 14">
            <a:extLst>
              <a:ext uri="{FF2B5EF4-FFF2-40B4-BE49-F238E27FC236}">
                <a16:creationId xmlns:a16="http://schemas.microsoft.com/office/drawing/2014/main" id="{07CCBC12-9562-4DA3-8E90-6AF2D1F32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638" y="5943600"/>
            <a:ext cx="5008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hlink"/>
                </a:solidFill>
                <a:latin typeface="Arial" panose="020B0604020202020204" pitchFamily="34" charset="0"/>
              </a:rPr>
              <a:t>Relation Table</a:t>
            </a:r>
            <a:r>
              <a:rPr lang="zh-CN" altLang="en-US">
                <a:solidFill>
                  <a:schemeClr val="hlink"/>
                </a:solidFill>
                <a:latin typeface="Arial" panose="020B0604020202020204" pitchFamily="34" charset="0"/>
              </a:rPr>
              <a:t>：</a:t>
            </a:r>
            <a:r>
              <a:rPr lang="en-US" altLang="zh-CN">
                <a:solidFill>
                  <a:schemeClr val="hlink"/>
                </a:solidFill>
                <a:latin typeface="Arial" panose="020B0604020202020204" pitchFamily="34" charset="0"/>
              </a:rPr>
              <a:t>cfmmotypeoption</a:t>
            </a:r>
          </a:p>
        </p:txBody>
      </p:sp>
      <p:pic>
        <p:nvPicPr>
          <p:cNvPr id="20486" name="Picture 15" descr="搜狗截图_2010-10-13_08-11-35">
            <a:extLst>
              <a:ext uri="{FF2B5EF4-FFF2-40B4-BE49-F238E27FC236}">
                <a16:creationId xmlns:a16="http://schemas.microsoft.com/office/drawing/2014/main" id="{F16C6742-9760-4FD5-981D-1986F89B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721042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Rectangle 16">
            <a:extLst>
              <a:ext uri="{FF2B5EF4-FFF2-40B4-BE49-F238E27FC236}">
                <a16:creationId xmlns:a16="http://schemas.microsoft.com/office/drawing/2014/main" id="{653A884B-E757-4E4E-814F-2A963B0D8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981200"/>
            <a:ext cx="12954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0488" name="Rectangle 17">
            <a:extLst>
              <a:ext uri="{FF2B5EF4-FFF2-40B4-BE49-F238E27FC236}">
                <a16:creationId xmlns:a16="http://schemas.microsoft.com/office/drawing/2014/main" id="{DE676515-0871-430C-8F60-41D4545AE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143000"/>
            <a:ext cx="37338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0489" name="Line 18">
            <a:extLst>
              <a:ext uri="{FF2B5EF4-FFF2-40B4-BE49-F238E27FC236}">
                <a16:creationId xmlns:a16="http://schemas.microsoft.com/office/drawing/2014/main" id="{C390011F-94A5-4CCB-8E08-1F8D2C0650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0200" y="2362200"/>
            <a:ext cx="3810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" name="Text Box 19">
            <a:extLst>
              <a:ext uri="{FF2B5EF4-FFF2-40B4-BE49-F238E27FC236}">
                <a16:creationId xmlns:a16="http://schemas.microsoft.com/office/drawing/2014/main" id="{CD278ED7-526E-4E25-9405-06EB3F809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038600"/>
            <a:ext cx="1828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>
                <a:solidFill>
                  <a:srgbClr val="FF0000"/>
                </a:solidFill>
              </a:rPr>
              <a:t>PD Maintain </a:t>
            </a:r>
            <a:r>
              <a:rPr lang="zh-CN" altLang="en-US" sz="1200">
                <a:solidFill>
                  <a:srgbClr val="FF0000"/>
                </a:solidFill>
                <a:ea typeface="新細明體" panose="020B0604030504040204" pitchFamily="18" charset="-120"/>
              </a:rPr>
              <a:t>信息</a:t>
            </a:r>
            <a:endParaRPr lang="zh-TW" altLang="en-US" sz="1200">
              <a:solidFill>
                <a:srgbClr val="FF0000"/>
              </a:solidFill>
              <a:ea typeface="新細明體" panose="020B0604030504040204" pitchFamily="18" charset="-120"/>
            </a:endParaRPr>
          </a:p>
        </p:txBody>
      </p:sp>
    </p:spTree>
  </p:cSld>
  <p:clrMapOvr>
    <a:masterClrMapping/>
  </p:clrMapOvr>
  <p:transition>
    <p:split orient="vert"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127DC69-FFA5-4D5B-9CB7-DF1B5726E7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TW" sz="3200" b="1">
                <a:latin typeface="Helvetica 55 Roman" pitchFamily="34" charset="0"/>
              </a:rPr>
              <a:t>Contents</a:t>
            </a:r>
            <a:endParaRPr lang="zh-CN" altLang="en-US" sz="3200" b="1">
              <a:latin typeface="Helvetica 55 Roman" pitchFamily="34" charset="0"/>
            </a:endParaRPr>
          </a:p>
        </p:txBody>
      </p:sp>
      <p:grpSp>
        <p:nvGrpSpPr>
          <p:cNvPr id="3075" name="Group 3">
            <a:extLst>
              <a:ext uri="{FF2B5EF4-FFF2-40B4-BE49-F238E27FC236}">
                <a16:creationId xmlns:a16="http://schemas.microsoft.com/office/drawing/2014/main" id="{59EA173E-67AF-446A-9664-5D7841C33536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5029200"/>
            <a:ext cx="1219200" cy="1343025"/>
            <a:chOff x="336" y="2976"/>
            <a:chExt cx="768" cy="846"/>
          </a:xfrm>
        </p:grpSpPr>
        <p:pic>
          <p:nvPicPr>
            <p:cNvPr id="3080" name="Picture 4" descr="搜狗截图_2010-09-14_18-55-11">
              <a:extLst>
                <a:ext uri="{FF2B5EF4-FFF2-40B4-BE49-F238E27FC236}">
                  <a16:creationId xmlns:a16="http://schemas.microsoft.com/office/drawing/2014/main" id="{235CF8FD-C4FF-4993-AD10-8B40DB346F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2976"/>
              <a:ext cx="732" cy="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81" name="Rectangle 5">
              <a:extLst>
                <a:ext uri="{FF2B5EF4-FFF2-40B4-BE49-F238E27FC236}">
                  <a16:creationId xmlns:a16="http://schemas.microsoft.com/office/drawing/2014/main" id="{9116C644-6720-4D9A-82F2-FB9EE92C3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264"/>
              <a:ext cx="33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grpSp>
        <p:nvGrpSpPr>
          <p:cNvPr id="3076" name="Group 6">
            <a:extLst>
              <a:ext uri="{FF2B5EF4-FFF2-40B4-BE49-F238E27FC236}">
                <a16:creationId xmlns:a16="http://schemas.microsoft.com/office/drawing/2014/main" id="{E0368113-0D94-407D-846A-72AA5CB72CBE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762000"/>
            <a:ext cx="1238250" cy="1343025"/>
            <a:chOff x="3408" y="2112"/>
            <a:chExt cx="780" cy="846"/>
          </a:xfrm>
        </p:grpSpPr>
        <p:pic>
          <p:nvPicPr>
            <p:cNvPr id="3078" name="Picture 7" descr="搜狗截图_2010-09-14_18-55-11">
              <a:extLst>
                <a:ext uri="{FF2B5EF4-FFF2-40B4-BE49-F238E27FC236}">
                  <a16:creationId xmlns:a16="http://schemas.microsoft.com/office/drawing/2014/main" id="{AE9547D7-86D9-49B4-B109-71667AC961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" y="2112"/>
              <a:ext cx="732" cy="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9" name="Rectangle 8">
              <a:extLst>
                <a:ext uri="{FF2B5EF4-FFF2-40B4-BE49-F238E27FC236}">
                  <a16:creationId xmlns:a16="http://schemas.microsoft.com/office/drawing/2014/main" id="{50A146CA-B885-4067-9C4F-D9F51103F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448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3077" name="Rectangle 10">
            <a:extLst>
              <a:ext uri="{FF2B5EF4-FFF2-40B4-BE49-F238E27FC236}">
                <a16:creationId xmlns:a16="http://schemas.microsoft.com/office/drawing/2014/main" id="{88848658-51FE-41D2-935B-127D6A781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125538"/>
            <a:ext cx="7715250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9pPr>
          </a:lstStyle>
          <a:p>
            <a:pPr eaLnBrk="1" hangingPunct="1">
              <a:spcBef>
                <a:spcPct val="35000"/>
              </a:spcBef>
              <a:buFontTx/>
              <a:buAutoNum type="arabicPeriod"/>
            </a:pPr>
            <a:r>
              <a:rPr lang="en-US" altLang="zh-CN" sz="2800" b="1"/>
              <a:t>MIC 2006 </a:t>
            </a:r>
            <a:r>
              <a:rPr lang="en-US" altLang="zh-CN" sz="2800" b="1">
                <a:ea typeface="新細明體" panose="020B0604030504040204" pitchFamily="18" charset="-120"/>
              </a:rPr>
              <a:t>I</a:t>
            </a:r>
            <a:r>
              <a:rPr lang="en-US" altLang="zh-TW" sz="2800" b="1">
                <a:ea typeface="新細明體" panose="020B0604030504040204" pitchFamily="18" charset="-120"/>
              </a:rPr>
              <a:t>ntroduc</a:t>
            </a:r>
            <a:r>
              <a:rPr lang="en-US" altLang="zh-CN" sz="2800" b="1">
                <a:ea typeface="新細明體" panose="020B0604030504040204" pitchFamily="18" charset="-120"/>
              </a:rPr>
              <a:t>tion(SM)</a:t>
            </a:r>
            <a:endParaRPr lang="zh-CN" altLang="en-US" sz="2800" b="1"/>
          </a:p>
          <a:p>
            <a:pPr eaLnBrk="1" hangingPunct="1">
              <a:spcBef>
                <a:spcPct val="35000"/>
              </a:spcBef>
              <a:buFontTx/>
              <a:buAutoNum type="arabicPeriod"/>
            </a:pPr>
            <a:r>
              <a:rPr lang="en-US" altLang="zh-CN" sz="2800" b="1"/>
              <a:t>Application List</a:t>
            </a:r>
          </a:p>
          <a:p>
            <a:pPr eaLnBrk="1" hangingPunct="1">
              <a:spcBef>
                <a:spcPct val="35000"/>
              </a:spcBef>
              <a:buFontTx/>
              <a:buAutoNum type="arabicPeriod"/>
            </a:pPr>
            <a:r>
              <a:rPr lang="en-US" altLang="zh-CN" sz="2800" b="1"/>
              <a:t>MO Download</a:t>
            </a:r>
            <a:endParaRPr lang="en-US" altLang="zh-TW" sz="2800" b="1"/>
          </a:p>
        </p:txBody>
      </p:sp>
    </p:spTree>
  </p:cSld>
  <p:clrMapOvr>
    <a:masterClrMapping/>
  </p:clrMapOvr>
  <p:transition>
    <p:comb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F9E0CCDA-6988-43D1-AFC0-76CDA10F8D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3938" y="207963"/>
            <a:ext cx="8120062" cy="733425"/>
          </a:xfrm>
        </p:spPr>
        <p:txBody>
          <a:bodyPr/>
          <a:lstStyle/>
          <a:p>
            <a:pPr algn="l" eaLnBrk="1" hangingPunct="1"/>
            <a:r>
              <a:rPr lang="en-US" altLang="zh-CN" sz="3200" b="1"/>
              <a:t>SFCS work center mapping</a:t>
            </a:r>
            <a:r>
              <a:rPr lang="zh-CN" altLang="en-US" sz="3200" b="1"/>
              <a:t> </a:t>
            </a:r>
            <a:r>
              <a:rPr lang="en-US" altLang="zh-CN" sz="2800" b="1"/>
              <a:t>(KBBASE006)</a:t>
            </a:r>
          </a:p>
        </p:txBody>
      </p:sp>
      <p:grpSp>
        <p:nvGrpSpPr>
          <p:cNvPr id="21507" name="Group 3">
            <a:extLst>
              <a:ext uri="{FF2B5EF4-FFF2-40B4-BE49-F238E27FC236}">
                <a16:creationId xmlns:a16="http://schemas.microsoft.com/office/drawing/2014/main" id="{8BDA6E11-DBCD-4E29-A568-B2F68CD49216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5029200"/>
            <a:ext cx="1219200" cy="1343025"/>
            <a:chOff x="336" y="2976"/>
            <a:chExt cx="768" cy="846"/>
          </a:xfrm>
        </p:grpSpPr>
        <p:pic>
          <p:nvPicPr>
            <p:cNvPr id="21517" name="Picture 4" descr="搜狗截图_2010-09-14_18-55-11">
              <a:extLst>
                <a:ext uri="{FF2B5EF4-FFF2-40B4-BE49-F238E27FC236}">
                  <a16:creationId xmlns:a16="http://schemas.microsoft.com/office/drawing/2014/main" id="{10A870F9-6D1F-44D2-BFBA-76B923DDBA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2976"/>
              <a:ext cx="732" cy="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18" name="Rectangle 5">
              <a:extLst>
                <a:ext uri="{FF2B5EF4-FFF2-40B4-BE49-F238E27FC236}">
                  <a16:creationId xmlns:a16="http://schemas.microsoft.com/office/drawing/2014/main" id="{21F5357D-57E2-4AA7-99AA-9C6B72FAC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264"/>
              <a:ext cx="33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21508" name="Text Box 12">
            <a:extLst>
              <a:ext uri="{FF2B5EF4-FFF2-40B4-BE49-F238E27FC236}">
                <a16:creationId xmlns:a16="http://schemas.microsoft.com/office/drawing/2014/main" id="{689F74F0-85CE-4744-B408-87440D72E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838200"/>
            <a:ext cx="601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在</a:t>
            </a:r>
            <a:r>
              <a:rPr lang="en-US" altLang="zh-CN"/>
              <a:t>SAP</a:t>
            </a:r>
            <a:r>
              <a:rPr lang="zh-CN" altLang="en-US"/>
              <a:t>中沒有線別，只有</a:t>
            </a:r>
            <a:r>
              <a:rPr lang="en-US" altLang="zh-CN"/>
              <a:t>work center</a:t>
            </a:r>
          </a:p>
        </p:txBody>
      </p:sp>
      <p:pic>
        <p:nvPicPr>
          <p:cNvPr id="21509" name="Picture 15">
            <a:extLst>
              <a:ext uri="{FF2B5EF4-FFF2-40B4-BE49-F238E27FC236}">
                <a16:creationId xmlns:a16="http://schemas.microsoft.com/office/drawing/2014/main" id="{2DD80CA2-B544-4896-82AD-45B58256C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343400"/>
            <a:ext cx="54864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10" name="Rectangle 16">
            <a:extLst>
              <a:ext uri="{FF2B5EF4-FFF2-40B4-BE49-F238E27FC236}">
                <a16:creationId xmlns:a16="http://schemas.microsoft.com/office/drawing/2014/main" id="{B4774AD0-C090-4848-9395-EA88B7B61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791200"/>
            <a:ext cx="4595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>
                <a:solidFill>
                  <a:schemeClr val="hlink"/>
                </a:solidFill>
              </a:rPr>
              <a:t>Relation Table</a:t>
            </a:r>
            <a:r>
              <a:rPr lang="zh-CN" altLang="en-US">
                <a:solidFill>
                  <a:schemeClr val="hlink"/>
                </a:solidFill>
              </a:rPr>
              <a:t>：</a:t>
            </a:r>
            <a:r>
              <a:rPr lang="en-US" altLang="zh-CN">
                <a:solidFill>
                  <a:schemeClr val="hlink"/>
                </a:solidFill>
              </a:rPr>
              <a:t>erpmooperation</a:t>
            </a:r>
          </a:p>
        </p:txBody>
      </p:sp>
      <p:pic>
        <p:nvPicPr>
          <p:cNvPr id="21511" name="Picture 18">
            <a:extLst>
              <a:ext uri="{FF2B5EF4-FFF2-40B4-BE49-F238E27FC236}">
                <a16:creationId xmlns:a16="http://schemas.microsoft.com/office/drawing/2014/main" id="{3D5E573B-CAFB-43A0-AEC9-D06A61576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77724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12" name="Rectangle 19">
            <a:extLst>
              <a:ext uri="{FF2B5EF4-FFF2-40B4-BE49-F238E27FC236}">
                <a16:creationId xmlns:a16="http://schemas.microsoft.com/office/drawing/2014/main" id="{C23D4065-E8C1-45F3-8501-2D812423E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1143000"/>
            <a:ext cx="11430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1513" name="Rectangle 20">
            <a:extLst>
              <a:ext uri="{FF2B5EF4-FFF2-40B4-BE49-F238E27FC236}">
                <a16:creationId xmlns:a16="http://schemas.microsoft.com/office/drawing/2014/main" id="{E5A70973-15F2-4684-8697-81F64EC2B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438400"/>
            <a:ext cx="14478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1514" name="Rectangle 21">
            <a:extLst>
              <a:ext uri="{FF2B5EF4-FFF2-40B4-BE49-F238E27FC236}">
                <a16:creationId xmlns:a16="http://schemas.microsoft.com/office/drawing/2014/main" id="{13EF8D8D-5628-43D5-ACCC-14AA37603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343400"/>
            <a:ext cx="7620000" cy="1447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1515" name="Text Box 22">
            <a:extLst>
              <a:ext uri="{FF2B5EF4-FFF2-40B4-BE49-F238E27FC236}">
                <a16:creationId xmlns:a16="http://schemas.microsoft.com/office/drawing/2014/main" id="{436D7828-EE32-4D44-8DBC-A14C373B2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038600"/>
            <a:ext cx="2438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>
                <a:solidFill>
                  <a:srgbClr val="FF0000"/>
                </a:solidFill>
              </a:rPr>
              <a:t>PD Maintain WorkCenter </a:t>
            </a:r>
            <a:r>
              <a:rPr lang="zh-CN" altLang="en-US" sz="1200">
                <a:solidFill>
                  <a:srgbClr val="FF0000"/>
                </a:solidFill>
                <a:ea typeface="新細明體" panose="020B0604030504040204" pitchFamily="18" charset="-120"/>
              </a:rPr>
              <a:t>信息</a:t>
            </a:r>
          </a:p>
        </p:txBody>
      </p:sp>
      <p:sp>
        <p:nvSpPr>
          <p:cNvPr id="21516" name="Line 23">
            <a:extLst>
              <a:ext uri="{FF2B5EF4-FFF2-40B4-BE49-F238E27FC236}">
                <a16:creationId xmlns:a16="http://schemas.microsoft.com/office/drawing/2014/main" id="{6AA9F13F-14FA-4B62-983A-B98114A35E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9200" y="2819400"/>
            <a:ext cx="304800" cy="1219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heel spokes="8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FE0D81C-6FCF-4731-8BF7-B88B9BC49C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077200" cy="609600"/>
          </a:xfrm>
        </p:spPr>
        <p:txBody>
          <a:bodyPr/>
          <a:lstStyle/>
          <a:p>
            <a:pPr algn="l" eaLnBrk="1" hangingPunct="1"/>
            <a:r>
              <a:rPr lang="en-US" altLang="zh-CN" sz="3600" b="1">
                <a:ea typeface="SimSun" panose="02010600030101010101" pitchFamily="2" charset="-122"/>
              </a:rPr>
              <a:t>MO Readiness(</a:t>
            </a:r>
            <a:r>
              <a:rPr lang="en-US" altLang="en-US" sz="3200" b="1"/>
              <a:t>SMMO002</a:t>
            </a:r>
            <a:r>
              <a:rPr lang="en-US" altLang="zh-CN" sz="3600" b="1">
                <a:ea typeface="SimSun" panose="02010600030101010101" pitchFamily="2" charset="-122"/>
              </a:rPr>
              <a:t>)</a:t>
            </a:r>
            <a:endParaRPr lang="zh-CN" altLang="en-US" sz="3600" b="1">
              <a:ea typeface="SimSun" panose="02010600030101010101" pitchFamily="2" charset="-122"/>
            </a:endParaRPr>
          </a:p>
        </p:txBody>
      </p:sp>
      <p:grpSp>
        <p:nvGrpSpPr>
          <p:cNvPr id="22531" name="Group 3">
            <a:extLst>
              <a:ext uri="{FF2B5EF4-FFF2-40B4-BE49-F238E27FC236}">
                <a16:creationId xmlns:a16="http://schemas.microsoft.com/office/drawing/2014/main" id="{692D1329-BC17-419F-B120-F0E7CAE0632B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5029200"/>
            <a:ext cx="1219200" cy="1343025"/>
            <a:chOff x="336" y="2976"/>
            <a:chExt cx="768" cy="846"/>
          </a:xfrm>
        </p:grpSpPr>
        <p:pic>
          <p:nvPicPr>
            <p:cNvPr id="22541" name="Picture 4" descr="搜狗截图_2010-09-14_18-55-11">
              <a:extLst>
                <a:ext uri="{FF2B5EF4-FFF2-40B4-BE49-F238E27FC236}">
                  <a16:creationId xmlns:a16="http://schemas.microsoft.com/office/drawing/2014/main" id="{7D0B8504-7C4F-4CC8-8744-6830C202F1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2976"/>
              <a:ext cx="732" cy="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42" name="Rectangle 5">
              <a:extLst>
                <a:ext uri="{FF2B5EF4-FFF2-40B4-BE49-F238E27FC236}">
                  <a16:creationId xmlns:a16="http://schemas.microsoft.com/office/drawing/2014/main" id="{46EDB53A-AB9F-4009-9EB5-6E1AAD95B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264"/>
              <a:ext cx="33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grpSp>
        <p:nvGrpSpPr>
          <p:cNvPr id="22532" name="Group 6">
            <a:extLst>
              <a:ext uri="{FF2B5EF4-FFF2-40B4-BE49-F238E27FC236}">
                <a16:creationId xmlns:a16="http://schemas.microsoft.com/office/drawing/2014/main" id="{70F37B23-E931-4CFB-93CB-705B89BE5AC9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762000"/>
            <a:ext cx="1238250" cy="1343025"/>
            <a:chOff x="3408" y="2112"/>
            <a:chExt cx="780" cy="846"/>
          </a:xfrm>
        </p:grpSpPr>
        <p:pic>
          <p:nvPicPr>
            <p:cNvPr id="22539" name="Picture 7" descr="搜狗截图_2010-09-14_18-55-11">
              <a:extLst>
                <a:ext uri="{FF2B5EF4-FFF2-40B4-BE49-F238E27FC236}">
                  <a16:creationId xmlns:a16="http://schemas.microsoft.com/office/drawing/2014/main" id="{27A15CC5-5321-4001-8CED-2B06286D96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" y="2112"/>
              <a:ext cx="732" cy="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40" name="Rectangle 8">
              <a:extLst>
                <a:ext uri="{FF2B5EF4-FFF2-40B4-BE49-F238E27FC236}">
                  <a16:creationId xmlns:a16="http://schemas.microsoft.com/office/drawing/2014/main" id="{7C0D27BA-0126-40C9-BBCF-D5F56FB7E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448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pic>
        <p:nvPicPr>
          <p:cNvPr id="22533" name="Picture 9">
            <a:extLst>
              <a:ext uri="{FF2B5EF4-FFF2-40B4-BE49-F238E27FC236}">
                <a16:creationId xmlns:a16="http://schemas.microsoft.com/office/drawing/2014/main" id="{7AB1DF30-2CED-4935-AA12-FA94952BC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19200"/>
            <a:ext cx="6523038" cy="444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4" name="Rectangle 10">
            <a:extLst>
              <a:ext uri="{FF2B5EF4-FFF2-40B4-BE49-F238E27FC236}">
                <a16:creationId xmlns:a16="http://schemas.microsoft.com/office/drawing/2014/main" id="{470137B7-7396-474A-BD92-CD6AFE897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505200"/>
            <a:ext cx="3048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1800">
                <a:solidFill>
                  <a:srgbClr val="FF33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選擇</a:t>
            </a:r>
            <a:r>
              <a:rPr kumimoji="0" lang="en-US" altLang="zh-CN" sz="1800">
                <a:solidFill>
                  <a:srgbClr val="FF33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SN generate</a:t>
            </a:r>
            <a:r>
              <a:rPr kumimoji="0" lang="zh-CN" altLang="en-US" sz="1800">
                <a:solidFill>
                  <a:srgbClr val="FF33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的方式，然後等待</a:t>
            </a:r>
            <a:r>
              <a:rPr kumimoji="0" lang="en-US" altLang="zh-CN" sz="1800">
                <a:solidFill>
                  <a:srgbClr val="FF33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SN Generation</a:t>
            </a:r>
          </a:p>
        </p:txBody>
      </p:sp>
      <p:sp>
        <p:nvSpPr>
          <p:cNvPr id="22535" name="Rectangle 11">
            <a:extLst>
              <a:ext uri="{FF2B5EF4-FFF2-40B4-BE49-F238E27FC236}">
                <a16:creationId xmlns:a16="http://schemas.microsoft.com/office/drawing/2014/main" id="{87C4985A-7B24-4B8D-8DFC-4228734A9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791200"/>
            <a:ext cx="5726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hlink"/>
                </a:solidFill>
              </a:rPr>
              <a:t>Realate:</a:t>
            </a:r>
            <a:r>
              <a:rPr kumimoji="0" lang="zh-TW" altLang="en-US" b="1">
                <a:solidFill>
                  <a:schemeClr val="hlink"/>
                </a:solidFill>
              </a:rPr>
              <a:t>加工區使用</a:t>
            </a:r>
            <a:r>
              <a:rPr kumimoji="0" lang="en-US" altLang="zh-CN" b="1">
                <a:solidFill>
                  <a:schemeClr val="hlink"/>
                </a:solidFill>
              </a:rPr>
              <a:t>Malabel005</a:t>
            </a:r>
            <a:r>
              <a:rPr kumimoji="0" lang="zh-TW" altLang="en-US" b="1">
                <a:solidFill>
                  <a:schemeClr val="hlink"/>
                </a:solidFill>
              </a:rPr>
              <a:t>打印</a:t>
            </a:r>
            <a:r>
              <a:rPr kumimoji="0" lang="en-US" altLang="zh-TW" b="1">
                <a:solidFill>
                  <a:schemeClr val="hlink"/>
                </a:solidFill>
              </a:rPr>
              <a:t>USN</a:t>
            </a:r>
            <a:endParaRPr kumimoji="0" lang="en-US" altLang="zh-CN" b="1">
              <a:solidFill>
                <a:schemeClr val="hlink"/>
              </a:solidFill>
            </a:endParaRPr>
          </a:p>
        </p:txBody>
      </p:sp>
      <p:sp>
        <p:nvSpPr>
          <p:cNvPr id="22536" name="Rectangle 12">
            <a:extLst>
              <a:ext uri="{FF2B5EF4-FFF2-40B4-BE49-F238E27FC236}">
                <a16:creationId xmlns:a16="http://schemas.microsoft.com/office/drawing/2014/main" id="{F0904EF2-E321-47BB-9399-8CEF1BA5A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343400"/>
            <a:ext cx="1371600" cy="228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2537" name="Rectangle 13">
            <a:extLst>
              <a:ext uri="{FF2B5EF4-FFF2-40B4-BE49-F238E27FC236}">
                <a16:creationId xmlns:a16="http://schemas.microsoft.com/office/drawing/2014/main" id="{2242060C-8758-4664-BC98-ED2C6260E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895600"/>
            <a:ext cx="16002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2538" name="Text Box 14">
            <a:extLst>
              <a:ext uri="{FF2B5EF4-FFF2-40B4-BE49-F238E27FC236}">
                <a16:creationId xmlns:a16="http://schemas.microsoft.com/office/drawing/2014/main" id="{261B5030-8239-46BE-B8FA-CD5E82428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327525"/>
            <a:ext cx="2286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>
                <a:solidFill>
                  <a:srgbClr val="FF0000"/>
                </a:solidFill>
              </a:rPr>
              <a:t>PD Check MO Readiness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200">
                <a:solidFill>
                  <a:srgbClr val="FF0000"/>
                </a:solidFill>
              </a:rPr>
              <a:t> </a:t>
            </a:r>
            <a:r>
              <a:rPr lang="zh-CN" altLang="en-US" sz="1200">
                <a:solidFill>
                  <a:srgbClr val="FF0000"/>
                </a:solidFill>
                <a:ea typeface="新細明體" panose="020B0604030504040204" pitchFamily="18" charset="-120"/>
              </a:rPr>
              <a:t>狀態</a:t>
            </a:r>
          </a:p>
        </p:txBody>
      </p:sp>
    </p:spTree>
  </p:cSld>
  <p:clrMapOvr>
    <a:masterClrMapping/>
  </p:clrMapOvr>
  <p:transition>
    <p:comb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64813FA7-4BB2-40B9-B07B-C0D1D551DD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077200" cy="609600"/>
          </a:xfrm>
        </p:spPr>
        <p:txBody>
          <a:bodyPr/>
          <a:lstStyle/>
          <a:p>
            <a:pPr algn="l" eaLnBrk="1" hangingPunct="1"/>
            <a:r>
              <a:rPr lang="en-US" altLang="zh-CN" sz="3600" b="1">
                <a:ea typeface="SimSun" panose="02010600030101010101" pitchFamily="2" charset="-122"/>
              </a:rPr>
              <a:t>S/N Generation Status(</a:t>
            </a:r>
            <a:r>
              <a:rPr lang="en-US" altLang="zh-CN" sz="3200" b="1"/>
              <a:t>SMQUERY002</a:t>
            </a:r>
            <a:r>
              <a:rPr lang="en-US" altLang="zh-CN" sz="3600" b="1">
                <a:ea typeface="SimSun" panose="02010600030101010101" pitchFamily="2" charset="-122"/>
              </a:rPr>
              <a:t>)</a:t>
            </a:r>
          </a:p>
        </p:txBody>
      </p:sp>
      <p:grpSp>
        <p:nvGrpSpPr>
          <p:cNvPr id="23555" name="Group 3">
            <a:extLst>
              <a:ext uri="{FF2B5EF4-FFF2-40B4-BE49-F238E27FC236}">
                <a16:creationId xmlns:a16="http://schemas.microsoft.com/office/drawing/2014/main" id="{32504AC5-DCD2-46C6-B939-DAC068C464DB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5029200"/>
            <a:ext cx="1219200" cy="1343025"/>
            <a:chOff x="336" y="2976"/>
            <a:chExt cx="768" cy="846"/>
          </a:xfrm>
        </p:grpSpPr>
        <p:pic>
          <p:nvPicPr>
            <p:cNvPr id="23564" name="Picture 4" descr="搜狗截图_2010-09-14_18-55-11">
              <a:extLst>
                <a:ext uri="{FF2B5EF4-FFF2-40B4-BE49-F238E27FC236}">
                  <a16:creationId xmlns:a16="http://schemas.microsoft.com/office/drawing/2014/main" id="{1B7DB58E-8FB0-41F3-A889-C23D672CBD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2976"/>
              <a:ext cx="732" cy="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65" name="Rectangle 5">
              <a:extLst>
                <a:ext uri="{FF2B5EF4-FFF2-40B4-BE49-F238E27FC236}">
                  <a16:creationId xmlns:a16="http://schemas.microsoft.com/office/drawing/2014/main" id="{163757BF-54A4-42EC-B1A8-D1C93EAD4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264"/>
              <a:ext cx="33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grpSp>
        <p:nvGrpSpPr>
          <p:cNvPr id="23556" name="Group 6">
            <a:extLst>
              <a:ext uri="{FF2B5EF4-FFF2-40B4-BE49-F238E27FC236}">
                <a16:creationId xmlns:a16="http://schemas.microsoft.com/office/drawing/2014/main" id="{5E0D6638-35DE-4FFA-9042-D9FC2619F2A2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762000"/>
            <a:ext cx="1238250" cy="1343025"/>
            <a:chOff x="3408" y="2112"/>
            <a:chExt cx="780" cy="846"/>
          </a:xfrm>
        </p:grpSpPr>
        <p:pic>
          <p:nvPicPr>
            <p:cNvPr id="23562" name="Picture 7" descr="搜狗截图_2010-09-14_18-55-11">
              <a:extLst>
                <a:ext uri="{FF2B5EF4-FFF2-40B4-BE49-F238E27FC236}">
                  <a16:creationId xmlns:a16="http://schemas.microsoft.com/office/drawing/2014/main" id="{B2B5AF16-FA3A-4DC3-859F-82F6A3C7FD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" y="2112"/>
              <a:ext cx="732" cy="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63" name="Rectangle 8">
              <a:extLst>
                <a:ext uri="{FF2B5EF4-FFF2-40B4-BE49-F238E27FC236}">
                  <a16:creationId xmlns:a16="http://schemas.microsoft.com/office/drawing/2014/main" id="{B9BCCA59-7CA4-4CA4-8BCA-A441A63A5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448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pic>
        <p:nvPicPr>
          <p:cNvPr id="23557" name="Picture 10" descr="搜狗截图_2010-10-13_08-11-35">
            <a:extLst>
              <a:ext uri="{FF2B5EF4-FFF2-40B4-BE49-F238E27FC236}">
                <a16:creationId xmlns:a16="http://schemas.microsoft.com/office/drawing/2014/main" id="{93CD1639-48B7-4FC1-962E-096AADACC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343775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Rectangle 11">
            <a:extLst>
              <a:ext uri="{FF2B5EF4-FFF2-40B4-BE49-F238E27FC236}">
                <a16:creationId xmlns:a16="http://schemas.microsoft.com/office/drawing/2014/main" id="{455062A0-94DC-45C3-B964-311B5C9FA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429000"/>
            <a:ext cx="12192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3559" name="Rectangle 12">
            <a:extLst>
              <a:ext uri="{FF2B5EF4-FFF2-40B4-BE49-F238E27FC236}">
                <a16:creationId xmlns:a16="http://schemas.microsoft.com/office/drawing/2014/main" id="{DCBC82D9-A937-4F1B-B926-27ED6C202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676400"/>
            <a:ext cx="25146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3560" name="Rectangle 13">
            <a:extLst>
              <a:ext uri="{FF2B5EF4-FFF2-40B4-BE49-F238E27FC236}">
                <a16:creationId xmlns:a16="http://schemas.microsoft.com/office/drawing/2014/main" id="{22382278-EB23-4B91-8B46-FE748080E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362200"/>
            <a:ext cx="609600" cy="2133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3561" name="Rectangle 14">
            <a:extLst>
              <a:ext uri="{FF2B5EF4-FFF2-40B4-BE49-F238E27FC236}">
                <a16:creationId xmlns:a16="http://schemas.microsoft.com/office/drawing/2014/main" id="{110BCBD2-3B6A-4A19-8941-3F9B245E6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181600"/>
            <a:ext cx="252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9pPr>
          </a:lstStyle>
          <a:p>
            <a:pPr eaLnBrk="1" hangingPunct="1"/>
            <a:r>
              <a:rPr kumimoji="0" lang="en-US" altLang="zh-CN" b="1">
                <a:solidFill>
                  <a:schemeClr val="hlink"/>
                </a:solidFill>
              </a:rPr>
              <a:t>S/N</a:t>
            </a:r>
            <a:r>
              <a:rPr kumimoji="0" lang="zh-CN" altLang="en-US" b="1">
                <a:solidFill>
                  <a:schemeClr val="hlink"/>
                </a:solidFill>
              </a:rPr>
              <a:t>產生狀態查詢</a:t>
            </a:r>
          </a:p>
        </p:txBody>
      </p:sp>
    </p:spTree>
  </p:cSld>
  <p:clrMapOvr>
    <a:masterClrMapping/>
  </p:clrMapOvr>
  <p:transition>
    <p:diamond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8CD8A98F-D4AE-40FF-8A82-FECB6EEB1D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077200" cy="609600"/>
          </a:xfrm>
        </p:spPr>
        <p:txBody>
          <a:bodyPr/>
          <a:lstStyle/>
          <a:p>
            <a:pPr algn="l" eaLnBrk="1" hangingPunct="1"/>
            <a:r>
              <a:rPr lang="en-US" altLang="zh-CN" sz="3600"/>
              <a:t> </a:t>
            </a:r>
            <a:r>
              <a:rPr lang="en-US" altLang="zh-CN" sz="3200" b="1">
                <a:ea typeface="SimSun" panose="02010600030101010101" pitchFamily="2" charset="-122"/>
              </a:rPr>
              <a:t>MO Download status(SMQUERY001)</a:t>
            </a:r>
          </a:p>
        </p:txBody>
      </p:sp>
      <p:grpSp>
        <p:nvGrpSpPr>
          <p:cNvPr id="24579" name="Group 3">
            <a:extLst>
              <a:ext uri="{FF2B5EF4-FFF2-40B4-BE49-F238E27FC236}">
                <a16:creationId xmlns:a16="http://schemas.microsoft.com/office/drawing/2014/main" id="{70BF1471-D1EA-4D79-A0B5-B6958A16FDDD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5029200"/>
            <a:ext cx="1219200" cy="1343025"/>
            <a:chOff x="336" y="2976"/>
            <a:chExt cx="768" cy="846"/>
          </a:xfrm>
        </p:grpSpPr>
        <p:pic>
          <p:nvPicPr>
            <p:cNvPr id="24584" name="Picture 4" descr="搜狗截图_2010-09-14_18-55-11">
              <a:extLst>
                <a:ext uri="{FF2B5EF4-FFF2-40B4-BE49-F238E27FC236}">
                  <a16:creationId xmlns:a16="http://schemas.microsoft.com/office/drawing/2014/main" id="{04F8D96A-A37E-4C56-AAFB-CDFD9EEAEF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2976"/>
              <a:ext cx="732" cy="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5" name="Rectangle 5">
              <a:extLst>
                <a:ext uri="{FF2B5EF4-FFF2-40B4-BE49-F238E27FC236}">
                  <a16:creationId xmlns:a16="http://schemas.microsoft.com/office/drawing/2014/main" id="{5B2B8F13-7212-438E-9C0F-BFAF87BC2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264"/>
              <a:ext cx="33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grpSp>
        <p:nvGrpSpPr>
          <p:cNvPr id="24580" name="Group 6">
            <a:extLst>
              <a:ext uri="{FF2B5EF4-FFF2-40B4-BE49-F238E27FC236}">
                <a16:creationId xmlns:a16="http://schemas.microsoft.com/office/drawing/2014/main" id="{E4A41977-AD45-434F-A8B2-86ABB3FBA6D3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762000"/>
            <a:ext cx="1238250" cy="1343025"/>
            <a:chOff x="3408" y="2112"/>
            <a:chExt cx="780" cy="846"/>
          </a:xfrm>
        </p:grpSpPr>
        <p:pic>
          <p:nvPicPr>
            <p:cNvPr id="24582" name="Picture 7" descr="搜狗截图_2010-09-14_18-55-11">
              <a:extLst>
                <a:ext uri="{FF2B5EF4-FFF2-40B4-BE49-F238E27FC236}">
                  <a16:creationId xmlns:a16="http://schemas.microsoft.com/office/drawing/2014/main" id="{E831FB6C-AAD7-4A7D-AD44-81A4988ACC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" y="2112"/>
              <a:ext cx="732" cy="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3" name="Rectangle 8">
              <a:extLst>
                <a:ext uri="{FF2B5EF4-FFF2-40B4-BE49-F238E27FC236}">
                  <a16:creationId xmlns:a16="http://schemas.microsoft.com/office/drawing/2014/main" id="{98172457-AA87-498F-9524-B67B10E36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448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pic>
        <p:nvPicPr>
          <p:cNvPr id="24581" name="Picture 11">
            <a:extLst>
              <a:ext uri="{FF2B5EF4-FFF2-40B4-BE49-F238E27FC236}">
                <a16:creationId xmlns:a16="http://schemas.microsoft.com/office/drawing/2014/main" id="{2188DCEB-FFF8-4873-8EBF-01C2328A1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90600"/>
            <a:ext cx="6248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push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6B0ED093-3CC3-4BEA-9CC0-EF9149246F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077200" cy="609600"/>
          </a:xfrm>
        </p:spPr>
        <p:txBody>
          <a:bodyPr/>
          <a:lstStyle/>
          <a:p>
            <a:pPr algn="l" eaLnBrk="1" hangingPunct="1"/>
            <a:r>
              <a:rPr lang="en-US" altLang="zh-CN" sz="3600" b="1">
                <a:ea typeface="SimSun" panose="02010600030101010101" pitchFamily="2" charset="-122"/>
              </a:rPr>
              <a:t>S/N Generation Status(</a:t>
            </a:r>
            <a:r>
              <a:rPr lang="en-US" altLang="zh-CN" sz="3200" b="1"/>
              <a:t>SMQUERY002</a:t>
            </a:r>
            <a:r>
              <a:rPr lang="en-US" altLang="zh-CN" sz="3600" b="1">
                <a:ea typeface="SimSun" panose="02010600030101010101" pitchFamily="2" charset="-122"/>
              </a:rPr>
              <a:t>)</a:t>
            </a:r>
          </a:p>
        </p:txBody>
      </p:sp>
      <p:grpSp>
        <p:nvGrpSpPr>
          <p:cNvPr id="25603" name="Group 3">
            <a:extLst>
              <a:ext uri="{FF2B5EF4-FFF2-40B4-BE49-F238E27FC236}">
                <a16:creationId xmlns:a16="http://schemas.microsoft.com/office/drawing/2014/main" id="{A0C99C4D-B81F-43BF-A484-404FC48B2A72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5029200"/>
            <a:ext cx="1219200" cy="1343025"/>
            <a:chOff x="336" y="2976"/>
            <a:chExt cx="768" cy="846"/>
          </a:xfrm>
        </p:grpSpPr>
        <p:pic>
          <p:nvPicPr>
            <p:cNvPr id="25613" name="Picture 4" descr="搜狗截图_2010-09-14_18-55-11">
              <a:extLst>
                <a:ext uri="{FF2B5EF4-FFF2-40B4-BE49-F238E27FC236}">
                  <a16:creationId xmlns:a16="http://schemas.microsoft.com/office/drawing/2014/main" id="{A35117B9-8BE4-44FF-9185-5FBF69E1B9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2976"/>
              <a:ext cx="732" cy="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14" name="Rectangle 5">
              <a:extLst>
                <a:ext uri="{FF2B5EF4-FFF2-40B4-BE49-F238E27FC236}">
                  <a16:creationId xmlns:a16="http://schemas.microsoft.com/office/drawing/2014/main" id="{2D8811AF-2D9F-4FB7-9D13-8C53802E6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264"/>
              <a:ext cx="33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grpSp>
        <p:nvGrpSpPr>
          <p:cNvPr id="25604" name="Group 6">
            <a:extLst>
              <a:ext uri="{FF2B5EF4-FFF2-40B4-BE49-F238E27FC236}">
                <a16:creationId xmlns:a16="http://schemas.microsoft.com/office/drawing/2014/main" id="{ABCA1A93-03A9-41B2-B07E-56890EA2043D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762000"/>
            <a:ext cx="1238250" cy="1343025"/>
            <a:chOff x="3408" y="2112"/>
            <a:chExt cx="780" cy="846"/>
          </a:xfrm>
        </p:grpSpPr>
        <p:pic>
          <p:nvPicPr>
            <p:cNvPr id="25611" name="Picture 7" descr="搜狗截图_2010-09-14_18-55-11">
              <a:extLst>
                <a:ext uri="{FF2B5EF4-FFF2-40B4-BE49-F238E27FC236}">
                  <a16:creationId xmlns:a16="http://schemas.microsoft.com/office/drawing/2014/main" id="{B93383C5-5FF7-4957-BF6D-FCE2545E42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" y="2112"/>
              <a:ext cx="732" cy="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12" name="Rectangle 8">
              <a:extLst>
                <a:ext uri="{FF2B5EF4-FFF2-40B4-BE49-F238E27FC236}">
                  <a16:creationId xmlns:a16="http://schemas.microsoft.com/office/drawing/2014/main" id="{86D009E6-6FD3-4830-8FB5-CBC4C2E1C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448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25605" name="Rectangle 12">
            <a:extLst>
              <a:ext uri="{FF2B5EF4-FFF2-40B4-BE49-F238E27FC236}">
                <a16:creationId xmlns:a16="http://schemas.microsoft.com/office/drawing/2014/main" id="{AD863AB6-383E-4C52-BFDF-E97F1BB93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362200"/>
            <a:ext cx="609600" cy="2133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5606" name="Rectangle 13">
            <a:extLst>
              <a:ext uri="{FF2B5EF4-FFF2-40B4-BE49-F238E27FC236}">
                <a16:creationId xmlns:a16="http://schemas.microsoft.com/office/drawing/2014/main" id="{DDC38D09-D3B3-4CF0-8B91-FD694900F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876800"/>
            <a:ext cx="3213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9pPr>
          </a:lstStyle>
          <a:p>
            <a:pPr eaLnBrk="1" hangingPunct="1"/>
            <a:r>
              <a:rPr kumimoji="0" lang="en-US" altLang="zh-CN" b="1">
                <a:solidFill>
                  <a:schemeClr val="hlink"/>
                </a:solidFill>
              </a:rPr>
              <a:t>S/N Fail </a:t>
            </a:r>
            <a:r>
              <a:rPr kumimoji="0" lang="zh-CN" altLang="en-US" b="1">
                <a:solidFill>
                  <a:schemeClr val="hlink"/>
                </a:solidFill>
              </a:rPr>
              <a:t>詳細信息顯示</a:t>
            </a:r>
          </a:p>
        </p:txBody>
      </p:sp>
      <p:pic>
        <p:nvPicPr>
          <p:cNvPr id="25607" name="Picture 14" descr="搜狗截图_2010-10-13_08-11-35">
            <a:extLst>
              <a:ext uri="{FF2B5EF4-FFF2-40B4-BE49-F238E27FC236}">
                <a16:creationId xmlns:a16="http://schemas.microsoft.com/office/drawing/2014/main" id="{9FF2B58C-2883-4A17-BE90-C39963CC5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728662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8" name="Rectangle 11">
            <a:extLst>
              <a:ext uri="{FF2B5EF4-FFF2-40B4-BE49-F238E27FC236}">
                <a16:creationId xmlns:a16="http://schemas.microsoft.com/office/drawing/2014/main" id="{B19D16DF-B537-46F5-96B3-0A5B7871E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295400"/>
            <a:ext cx="25146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5609" name="Rectangle 10">
            <a:extLst>
              <a:ext uri="{FF2B5EF4-FFF2-40B4-BE49-F238E27FC236}">
                <a16:creationId xmlns:a16="http://schemas.microsoft.com/office/drawing/2014/main" id="{D4835532-D04E-4559-A546-740D9D421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048000"/>
            <a:ext cx="12192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5610" name="Rectangle 15">
            <a:extLst>
              <a:ext uri="{FF2B5EF4-FFF2-40B4-BE49-F238E27FC236}">
                <a16:creationId xmlns:a16="http://schemas.microsoft.com/office/drawing/2014/main" id="{9AA3C203-1CB3-4805-B6A7-1A102E1CC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981200"/>
            <a:ext cx="4800600" cy="2514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ransition>
    <p:wedg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5764CF5C-977D-49F7-A726-6805210E6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219200"/>
            <a:ext cx="27717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9pPr>
          </a:lstStyle>
          <a:p>
            <a:pPr algn="ctr" eaLnBrk="1" hangingPunct="1"/>
            <a:r>
              <a:rPr kumimoji="0" lang="en-US" altLang="zh-TW" sz="4800" b="1">
                <a:solidFill>
                  <a:srgbClr val="000066"/>
                </a:solidFill>
                <a:ea typeface="細明體" panose="020B0604030504040204" pitchFamily="49" charset="-120"/>
              </a:rPr>
              <a:t>Thanks</a:t>
            </a:r>
            <a:endParaRPr kumimoji="0" lang="en-US" altLang="zh-CN" sz="4800" b="1">
              <a:solidFill>
                <a:srgbClr val="000066"/>
              </a:solidFill>
              <a:ea typeface="細明體" panose="020B0604030504040204" pitchFamily="49" charset="-120"/>
            </a:endParaRPr>
          </a:p>
        </p:txBody>
      </p:sp>
      <p:pic>
        <p:nvPicPr>
          <p:cNvPr id="32771" name="Picture 3" descr="smiley">
            <a:extLst>
              <a:ext uri="{FF2B5EF4-FFF2-40B4-BE49-F238E27FC236}">
                <a16:creationId xmlns:a16="http://schemas.microsoft.com/office/drawing/2014/main" id="{59C6A7F3-EB60-4B46-B7B6-4725A856A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565400"/>
            <a:ext cx="3889375" cy="37449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28" name="Group 5">
            <a:extLst>
              <a:ext uri="{FF2B5EF4-FFF2-40B4-BE49-F238E27FC236}">
                <a16:creationId xmlns:a16="http://schemas.microsoft.com/office/drawing/2014/main" id="{3D87958E-6D41-4D68-8ADB-1340C546073A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5029200"/>
            <a:ext cx="1219200" cy="1343025"/>
            <a:chOff x="336" y="2976"/>
            <a:chExt cx="768" cy="846"/>
          </a:xfrm>
        </p:grpSpPr>
        <p:pic>
          <p:nvPicPr>
            <p:cNvPr id="26632" name="Picture 6" descr="搜狗截图_2010-09-14_18-55-11">
              <a:extLst>
                <a:ext uri="{FF2B5EF4-FFF2-40B4-BE49-F238E27FC236}">
                  <a16:creationId xmlns:a16="http://schemas.microsoft.com/office/drawing/2014/main" id="{00B17B50-A1C2-420F-A5E9-8DCD9B1395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2976"/>
              <a:ext cx="732" cy="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3" name="Rectangle 7">
              <a:extLst>
                <a:ext uri="{FF2B5EF4-FFF2-40B4-BE49-F238E27FC236}">
                  <a16:creationId xmlns:a16="http://schemas.microsoft.com/office/drawing/2014/main" id="{3D075129-9319-4FA8-81AE-FF6A2B4FA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264"/>
              <a:ext cx="33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grpSp>
        <p:nvGrpSpPr>
          <p:cNvPr id="26629" name="Group 8">
            <a:extLst>
              <a:ext uri="{FF2B5EF4-FFF2-40B4-BE49-F238E27FC236}">
                <a16:creationId xmlns:a16="http://schemas.microsoft.com/office/drawing/2014/main" id="{B480649C-A26E-41F7-AFFB-7C72D2A5DA67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762000"/>
            <a:ext cx="1238250" cy="1343025"/>
            <a:chOff x="3408" y="2112"/>
            <a:chExt cx="780" cy="846"/>
          </a:xfrm>
        </p:grpSpPr>
        <p:pic>
          <p:nvPicPr>
            <p:cNvPr id="26630" name="Picture 9" descr="搜狗截图_2010-09-14_18-55-11">
              <a:extLst>
                <a:ext uri="{FF2B5EF4-FFF2-40B4-BE49-F238E27FC236}">
                  <a16:creationId xmlns:a16="http://schemas.microsoft.com/office/drawing/2014/main" id="{97F5968A-269A-48BB-A885-45F4D8687A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" y="2112"/>
              <a:ext cx="732" cy="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1" name="Rectangle 10">
              <a:extLst>
                <a:ext uri="{FF2B5EF4-FFF2-40B4-BE49-F238E27FC236}">
                  <a16:creationId xmlns:a16="http://schemas.microsoft.com/office/drawing/2014/main" id="{1D338989-E437-41B5-A07B-89DC5BDD1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448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DE6C078-CC99-43D0-A249-20D1DF53D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938" y="152400"/>
            <a:ext cx="8120062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chemeClr val="tx2"/>
                </a:solidFill>
                <a:latin typeface="Arial" panose="020B0604020202020204" pitchFamily="34" charset="0"/>
                <a:ea typeface="新細明體" panose="020B0604030504040204" pitchFamily="18" charset="-120"/>
              </a:rPr>
              <a:t>MIC 2006 </a:t>
            </a:r>
            <a:r>
              <a:rPr kumimoji="0" lang="en-US" altLang="zh-CN" sz="3200" b="1">
                <a:latin typeface="Arial" panose="020B0604020202020204" pitchFamily="34" charset="0"/>
                <a:ea typeface="新細明體" panose="020B0604030504040204" pitchFamily="18" charset="-120"/>
              </a:rPr>
              <a:t>introduction (SM)</a:t>
            </a:r>
          </a:p>
        </p:txBody>
      </p:sp>
      <p:grpSp>
        <p:nvGrpSpPr>
          <p:cNvPr id="4099" name="Group 6">
            <a:extLst>
              <a:ext uri="{FF2B5EF4-FFF2-40B4-BE49-F238E27FC236}">
                <a16:creationId xmlns:a16="http://schemas.microsoft.com/office/drawing/2014/main" id="{02512C5C-0746-4A03-BA68-30EC2DF20523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524000"/>
            <a:ext cx="1676400" cy="1362075"/>
            <a:chOff x="192" y="960"/>
            <a:chExt cx="1056" cy="858"/>
          </a:xfrm>
        </p:grpSpPr>
        <p:pic>
          <p:nvPicPr>
            <p:cNvPr id="4112" name="Picture 7" descr="搜狗截图_2010-09-14_17-07-03">
              <a:extLst>
                <a:ext uri="{FF2B5EF4-FFF2-40B4-BE49-F238E27FC236}">
                  <a16:creationId xmlns:a16="http://schemas.microsoft.com/office/drawing/2014/main" id="{CA629F12-DCEA-429A-BBC0-DC41F1F2EE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1008"/>
              <a:ext cx="1002" cy="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13" name="Rectangle 8">
              <a:extLst>
                <a:ext uri="{FF2B5EF4-FFF2-40B4-BE49-F238E27FC236}">
                  <a16:creationId xmlns:a16="http://schemas.microsoft.com/office/drawing/2014/main" id="{5EDD3DA3-5AD4-45CB-A034-FCA9A2103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960"/>
              <a:ext cx="1008" cy="19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grpSp>
        <p:nvGrpSpPr>
          <p:cNvPr id="4100" name="Group 15">
            <a:extLst>
              <a:ext uri="{FF2B5EF4-FFF2-40B4-BE49-F238E27FC236}">
                <a16:creationId xmlns:a16="http://schemas.microsoft.com/office/drawing/2014/main" id="{108BC57B-9D72-4887-8AB1-1B4A3E149F17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2895600"/>
            <a:ext cx="1524000" cy="3276600"/>
            <a:chOff x="240" y="1824"/>
            <a:chExt cx="960" cy="2064"/>
          </a:xfrm>
        </p:grpSpPr>
        <p:pic>
          <p:nvPicPr>
            <p:cNvPr id="4110" name="Picture 16" descr="搜狗截图_2010-09-14_17-07-03">
              <a:extLst>
                <a:ext uri="{FF2B5EF4-FFF2-40B4-BE49-F238E27FC236}">
                  <a16:creationId xmlns:a16="http://schemas.microsoft.com/office/drawing/2014/main" id="{C57F22B9-E396-45BF-A8CF-746A8A71AE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1920"/>
              <a:ext cx="906" cy="1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11" name="Rectangle 17">
              <a:extLst>
                <a:ext uri="{FF2B5EF4-FFF2-40B4-BE49-F238E27FC236}">
                  <a16:creationId xmlns:a16="http://schemas.microsoft.com/office/drawing/2014/main" id="{F56E6704-9979-41A9-AC9B-F794ABDCD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824"/>
              <a:ext cx="960" cy="19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4101" name="Text Box 23">
            <a:extLst>
              <a:ext uri="{FF2B5EF4-FFF2-40B4-BE49-F238E27FC236}">
                <a16:creationId xmlns:a16="http://schemas.microsoft.com/office/drawing/2014/main" id="{FBAD0F4A-0F5B-4A74-9431-D125DEC3D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9906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1200">
                <a:solidFill>
                  <a:srgbClr val="FF0000"/>
                </a:solidFill>
                <a:latin typeface="新細明體" panose="020B0604030504040204" pitchFamily="18" charset="-120"/>
                <a:ea typeface="新細明體" panose="020B0604030504040204" pitchFamily="18" charset="-120"/>
              </a:rPr>
              <a:t>對於</a:t>
            </a:r>
            <a:r>
              <a:rPr lang="zh-TW" altLang="zh-CN" sz="1200">
                <a:solidFill>
                  <a:srgbClr val="FF0000"/>
                </a:solidFill>
                <a:latin typeface="新細明體" panose="020B0604030504040204" pitchFamily="18" charset="-120"/>
                <a:ea typeface="新細明體" panose="020B0604030504040204" pitchFamily="18" charset="-120"/>
              </a:rPr>
              <a:t> </a:t>
            </a:r>
            <a:r>
              <a:rPr lang="en-US" altLang="zh-TW" sz="1200">
                <a:solidFill>
                  <a:srgbClr val="FF0000"/>
                </a:solidFill>
                <a:latin typeface="新細明體" panose="020B0604030504040204" pitchFamily="18" charset="-120"/>
                <a:ea typeface="新細明體" panose="020B0604030504040204" pitchFamily="18" charset="-120"/>
              </a:rPr>
              <a:t>SFCS / SM  / Application</a:t>
            </a:r>
            <a:r>
              <a:rPr lang="zh-TW" altLang="en-US" sz="1200">
                <a:solidFill>
                  <a:srgbClr val="FF0000"/>
                </a:solidFill>
                <a:latin typeface="新細明體" panose="020B0604030504040204" pitchFamily="18" charset="-120"/>
                <a:ea typeface="新細明體" panose="020B0604030504040204" pitchFamily="18" charset="-120"/>
              </a:rPr>
              <a:t>相關資料的設定與維護 </a:t>
            </a:r>
          </a:p>
        </p:txBody>
      </p:sp>
      <p:grpSp>
        <p:nvGrpSpPr>
          <p:cNvPr id="4102" name="Group 46">
            <a:extLst>
              <a:ext uri="{FF2B5EF4-FFF2-40B4-BE49-F238E27FC236}">
                <a16:creationId xmlns:a16="http://schemas.microsoft.com/office/drawing/2014/main" id="{29B02A49-CB59-43DB-A2FF-BD939AFFB59C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1066800"/>
            <a:ext cx="1524000" cy="4772025"/>
            <a:chOff x="2352" y="672"/>
            <a:chExt cx="960" cy="3006"/>
          </a:xfrm>
        </p:grpSpPr>
        <p:grpSp>
          <p:nvGrpSpPr>
            <p:cNvPr id="4106" name="Group 12">
              <a:extLst>
                <a:ext uri="{FF2B5EF4-FFF2-40B4-BE49-F238E27FC236}">
                  <a16:creationId xmlns:a16="http://schemas.microsoft.com/office/drawing/2014/main" id="{8208C2E8-E988-4811-B3AC-0116BF23E1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960"/>
              <a:ext cx="912" cy="2718"/>
              <a:chOff x="2352" y="1008"/>
              <a:chExt cx="912" cy="2718"/>
            </a:xfrm>
          </p:grpSpPr>
          <p:pic>
            <p:nvPicPr>
              <p:cNvPr id="4108" name="Picture 13" descr="搜狗截图_2010-09-14_17-07-03">
                <a:extLst>
                  <a:ext uri="{FF2B5EF4-FFF2-40B4-BE49-F238E27FC236}">
                    <a16:creationId xmlns:a16="http://schemas.microsoft.com/office/drawing/2014/main" id="{C55610A6-635A-4B1A-AF9D-C2161A92FE2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2" y="1008"/>
                <a:ext cx="912" cy="27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09" name="Rectangle 14">
                <a:extLst>
                  <a:ext uri="{FF2B5EF4-FFF2-40B4-BE49-F238E27FC236}">
                    <a16:creationId xmlns:a16="http://schemas.microsoft.com/office/drawing/2014/main" id="{C8F90092-38AB-412B-8E78-3A2742F8B5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1008"/>
                <a:ext cx="864" cy="192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Helvetica 55 Roman" pitchFamily="34" charset="0"/>
                    <a:ea typeface="標楷體" pitchFamily="65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Helvetica 55 Roman" pitchFamily="34" charset="0"/>
                    <a:ea typeface="標楷體" pitchFamily="65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Helvetica 55 Roman" pitchFamily="34" charset="0"/>
                    <a:ea typeface="標楷體" pitchFamily="65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Helvetica 55 Roman" pitchFamily="34" charset="0"/>
                    <a:ea typeface="標楷體" pitchFamily="65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Helvetica 55 Roman" pitchFamily="34" charset="0"/>
                    <a:ea typeface="標楷體" pitchFamily="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Helvetica 55 Roman" pitchFamily="34" charset="0"/>
                    <a:ea typeface="標楷體" pitchFamily="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Helvetica 55 Roman" pitchFamily="34" charset="0"/>
                    <a:ea typeface="標楷體" pitchFamily="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Helvetica 55 Roman" pitchFamily="34" charset="0"/>
                    <a:ea typeface="標楷體" pitchFamily="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Helvetica 55 Roman" pitchFamily="34" charset="0"/>
                    <a:ea typeface="標楷體" pitchFamily="65" charset="-128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4107" name="Text Box 25">
              <a:extLst>
                <a:ext uri="{FF2B5EF4-FFF2-40B4-BE49-F238E27FC236}">
                  <a16:creationId xmlns:a16="http://schemas.microsoft.com/office/drawing/2014/main" id="{96BC4C5D-B0F9-4B5C-9547-FF575EA3C0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672"/>
              <a:ext cx="912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200">
                  <a:solidFill>
                    <a:srgbClr val="FF0000"/>
                  </a:solidFill>
                  <a:latin typeface="新細明體" panose="020B0604030504040204" pitchFamily="18" charset="-120"/>
                  <a:ea typeface="新細明體" panose="020B0604030504040204" pitchFamily="18" charset="-120"/>
                </a:rPr>
                <a:t>附件信息的維護</a:t>
              </a:r>
            </a:p>
          </p:txBody>
        </p:sp>
      </p:grpSp>
      <p:sp>
        <p:nvSpPr>
          <p:cNvPr id="4103" name="Rectangle 48">
            <a:extLst>
              <a:ext uri="{FF2B5EF4-FFF2-40B4-BE49-F238E27FC236}">
                <a16:creationId xmlns:a16="http://schemas.microsoft.com/office/drawing/2014/main" id="{65BB305E-1BBB-4785-8057-2FCBC51D4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343400"/>
            <a:ext cx="14478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104" name="Text Box 49">
            <a:extLst>
              <a:ext uri="{FF2B5EF4-FFF2-40B4-BE49-F238E27FC236}">
                <a16:creationId xmlns:a16="http://schemas.microsoft.com/office/drawing/2014/main" id="{8E8C18A2-DACE-45B2-B877-9D11CA02D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267200"/>
            <a:ext cx="3581400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>
                <a:solidFill>
                  <a:srgbClr val="FF0000"/>
                </a:solidFill>
              </a:rPr>
              <a:t>MO Download Status</a:t>
            </a:r>
            <a:r>
              <a:rPr lang="zh-CN" altLang="en-US" sz="1400">
                <a:solidFill>
                  <a:srgbClr val="FF0000"/>
                </a:solidFill>
              </a:rPr>
              <a:t>：</a:t>
            </a:r>
            <a:r>
              <a:rPr lang="zh-CN" altLang="en-US" sz="1400">
                <a:solidFill>
                  <a:srgbClr val="FF0000"/>
                </a:solidFill>
                <a:latin typeface="新細明體" panose="020B0604030504040204" pitchFamily="18" charset="-120"/>
                <a:ea typeface="新細明體" panose="020B0604030504040204" pitchFamily="18" charset="-120"/>
              </a:rPr>
              <a:t>查看</a:t>
            </a:r>
            <a:r>
              <a:rPr lang="en-US" altLang="zh-CN" sz="1400">
                <a:solidFill>
                  <a:srgbClr val="FF0000"/>
                </a:solidFill>
                <a:latin typeface="Arial" panose="020B0604020202020204" pitchFamily="34" charset="0"/>
                <a:ea typeface="新細明體" panose="020B0604030504040204" pitchFamily="18" charset="-120"/>
              </a:rPr>
              <a:t>MO Download</a:t>
            </a:r>
            <a:r>
              <a:rPr lang="en-US" altLang="zh-CN" sz="1400">
                <a:solidFill>
                  <a:srgbClr val="FF0000"/>
                </a:solidFill>
                <a:latin typeface="新細明體" panose="020B0604030504040204" pitchFamily="18" charset="-120"/>
                <a:ea typeface="新細明體" panose="020B0604030504040204" pitchFamily="18" charset="-120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400">
                <a:solidFill>
                  <a:srgbClr val="FF0000"/>
                </a:solidFill>
                <a:latin typeface="新細明體" panose="020B0604030504040204" pitchFamily="18" charset="-120"/>
                <a:ea typeface="新細明體" panose="020B0604030504040204" pitchFamily="18" charset="-120"/>
              </a:rPr>
              <a:t>                                         </a:t>
            </a:r>
            <a:r>
              <a:rPr lang="zh-CN" altLang="en-US" sz="1400">
                <a:solidFill>
                  <a:srgbClr val="FF0000"/>
                </a:solidFill>
                <a:latin typeface="新細明體" panose="020B0604030504040204" pitchFamily="18" charset="-120"/>
                <a:ea typeface="新細明體" panose="020B0604030504040204" pitchFamily="18" charset="-120"/>
              </a:rPr>
              <a:t>的狀態</a:t>
            </a:r>
          </a:p>
          <a:p>
            <a:pPr eaLnBrk="1" hangingPunct="1">
              <a:spcBef>
                <a:spcPct val="50000"/>
              </a:spcBef>
            </a:pPr>
            <a:endParaRPr lang="zh-CN" altLang="en-US" sz="1400">
              <a:solidFill>
                <a:srgbClr val="FF0000"/>
              </a:solidFill>
              <a:latin typeface="新細明體" panose="020B0604030504040204" pitchFamily="18" charset="-120"/>
              <a:ea typeface="新細明體" panose="020B0604030504040204" pitchFamily="18" charset="-12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1400">
                <a:solidFill>
                  <a:srgbClr val="FF0000"/>
                </a:solidFill>
                <a:latin typeface="Arial" panose="020B0604020202020204" pitchFamily="34" charset="0"/>
                <a:ea typeface="新細明體" panose="020B0604030504040204" pitchFamily="18" charset="-120"/>
              </a:rPr>
              <a:t>S/N Generation Status</a:t>
            </a:r>
            <a:r>
              <a:rPr lang="en-US" altLang="zh-CN" sz="1400">
                <a:solidFill>
                  <a:srgbClr val="FF0000"/>
                </a:solidFill>
                <a:latin typeface="新細明體" panose="020B0604030504040204" pitchFamily="18" charset="-120"/>
                <a:ea typeface="新細明體" panose="020B0604030504040204" pitchFamily="18" charset="-120"/>
              </a:rPr>
              <a:t>: </a:t>
            </a:r>
            <a:r>
              <a:rPr lang="en-US" altLang="zh-CN" sz="1400">
                <a:solidFill>
                  <a:srgbClr val="FF0000"/>
                </a:solidFill>
                <a:latin typeface="Arial" panose="020B0604020202020204" pitchFamily="34" charset="0"/>
                <a:ea typeface="新細明體" panose="020B0604030504040204" pitchFamily="18" charset="-120"/>
              </a:rPr>
              <a:t>USN</a:t>
            </a:r>
            <a:r>
              <a:rPr lang="en-US" altLang="zh-CN" sz="1400">
                <a:solidFill>
                  <a:srgbClr val="FF0000"/>
                </a:solidFill>
                <a:latin typeface="新細明體" panose="020B0604030504040204" pitchFamily="18" charset="-120"/>
                <a:ea typeface="新細明體" panose="020B0604030504040204" pitchFamily="18" charset="-120"/>
              </a:rPr>
              <a:t> </a:t>
            </a:r>
            <a:r>
              <a:rPr lang="zh-CN" altLang="en-US" sz="1400">
                <a:solidFill>
                  <a:srgbClr val="FF0000"/>
                </a:solidFill>
                <a:latin typeface="新細明體" panose="020B0604030504040204" pitchFamily="18" charset="-120"/>
                <a:ea typeface="新細明體" panose="020B0604030504040204" pitchFamily="18" charset="-120"/>
              </a:rPr>
              <a:t>產生的狀態</a:t>
            </a:r>
          </a:p>
        </p:txBody>
      </p:sp>
      <p:sp>
        <p:nvSpPr>
          <p:cNvPr id="4105" name="Line 50">
            <a:extLst>
              <a:ext uri="{FF2B5EF4-FFF2-40B4-BE49-F238E27FC236}">
                <a16:creationId xmlns:a16="http://schemas.microsoft.com/office/drawing/2014/main" id="{3E324119-E65D-448B-B719-41D8F8C7FE0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4648200"/>
            <a:ext cx="2209800" cy="76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1B8A69C-FFF0-4E5D-9391-9371CB57E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938" y="152400"/>
            <a:ext cx="8120062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chemeClr val="tx2"/>
                </a:solidFill>
                <a:latin typeface="Arial" panose="020B0604020202020204" pitchFamily="34" charset="0"/>
                <a:ea typeface="新細明體" panose="020B0604030504040204" pitchFamily="18" charset="-120"/>
              </a:rPr>
              <a:t>MIC 2006 </a:t>
            </a:r>
            <a:r>
              <a:rPr kumimoji="0" lang="en-US" altLang="zh-CN" sz="3200" b="1">
                <a:latin typeface="Arial" panose="020B0604020202020204" pitchFamily="34" charset="0"/>
                <a:ea typeface="新細明體" panose="020B0604030504040204" pitchFamily="18" charset="-120"/>
              </a:rPr>
              <a:t>introduction (SM)</a:t>
            </a:r>
          </a:p>
        </p:txBody>
      </p:sp>
      <p:grpSp>
        <p:nvGrpSpPr>
          <p:cNvPr id="5123" name="Group 3">
            <a:extLst>
              <a:ext uri="{FF2B5EF4-FFF2-40B4-BE49-F238E27FC236}">
                <a16:creationId xmlns:a16="http://schemas.microsoft.com/office/drawing/2014/main" id="{61016559-7E31-4EE9-8181-881D18FAD41A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371600"/>
            <a:ext cx="1447800" cy="4371975"/>
            <a:chOff x="1296" y="960"/>
            <a:chExt cx="912" cy="2754"/>
          </a:xfrm>
        </p:grpSpPr>
        <p:pic>
          <p:nvPicPr>
            <p:cNvPr id="5147" name="Picture 4" descr="搜狗截图_2010-09-14_17-07-03">
              <a:extLst>
                <a:ext uri="{FF2B5EF4-FFF2-40B4-BE49-F238E27FC236}">
                  <a16:creationId xmlns:a16="http://schemas.microsoft.com/office/drawing/2014/main" id="{C9FC965D-9659-4E25-B244-B0AE7EEC67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" y="1008"/>
              <a:ext cx="906" cy="2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48" name="Rectangle 5">
              <a:extLst>
                <a:ext uri="{FF2B5EF4-FFF2-40B4-BE49-F238E27FC236}">
                  <a16:creationId xmlns:a16="http://schemas.microsoft.com/office/drawing/2014/main" id="{F3FE50D6-87C1-4478-87EC-562ECAD05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960"/>
              <a:ext cx="864" cy="19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5124" name="Text Box 14">
            <a:extLst>
              <a:ext uri="{FF2B5EF4-FFF2-40B4-BE49-F238E27FC236}">
                <a16:creationId xmlns:a16="http://schemas.microsoft.com/office/drawing/2014/main" id="{2F033322-5A3C-4966-B20C-B6D74454D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020763"/>
            <a:ext cx="1447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200">
                <a:solidFill>
                  <a:srgbClr val="FF0000"/>
                </a:solidFill>
                <a:latin typeface="新細明體" panose="020B0604030504040204" pitchFamily="18" charset="-120"/>
                <a:ea typeface="新細明體" panose="020B0604030504040204" pitchFamily="18" charset="-120"/>
              </a:rPr>
              <a:t>基本資料的維護</a:t>
            </a:r>
          </a:p>
        </p:txBody>
      </p:sp>
      <p:grpSp>
        <p:nvGrpSpPr>
          <p:cNvPr id="5125" name="Group 23">
            <a:extLst>
              <a:ext uri="{FF2B5EF4-FFF2-40B4-BE49-F238E27FC236}">
                <a16:creationId xmlns:a16="http://schemas.microsoft.com/office/drawing/2014/main" id="{FBF36B0B-9859-49D4-A9E1-2DC4DC5DB231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1371600"/>
            <a:ext cx="1447800" cy="4686300"/>
            <a:chOff x="3456" y="912"/>
            <a:chExt cx="912" cy="2952"/>
          </a:xfrm>
        </p:grpSpPr>
        <p:pic>
          <p:nvPicPr>
            <p:cNvPr id="5145" name="Picture 24" descr="搜狗截图_2010-09-14_17-07-03">
              <a:extLst>
                <a:ext uri="{FF2B5EF4-FFF2-40B4-BE49-F238E27FC236}">
                  <a16:creationId xmlns:a16="http://schemas.microsoft.com/office/drawing/2014/main" id="{CE8436E2-4AEF-4CF9-9D47-FF6D127438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" y="960"/>
              <a:ext cx="906" cy="2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46" name="Rectangle 25">
              <a:extLst>
                <a:ext uri="{FF2B5EF4-FFF2-40B4-BE49-F238E27FC236}">
                  <a16:creationId xmlns:a16="http://schemas.microsoft.com/office/drawing/2014/main" id="{E1883054-4884-408D-B7B3-305F7CCF5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912"/>
              <a:ext cx="912" cy="19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grpSp>
        <p:nvGrpSpPr>
          <p:cNvPr id="5126" name="Group 27">
            <a:extLst>
              <a:ext uri="{FF2B5EF4-FFF2-40B4-BE49-F238E27FC236}">
                <a16:creationId xmlns:a16="http://schemas.microsoft.com/office/drawing/2014/main" id="{0AB0B6AA-88B7-478E-82F6-E45FE55152D3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1371600"/>
            <a:ext cx="1447800" cy="4114800"/>
            <a:chOff x="4512" y="960"/>
            <a:chExt cx="912" cy="2592"/>
          </a:xfrm>
        </p:grpSpPr>
        <p:pic>
          <p:nvPicPr>
            <p:cNvPr id="5143" name="Picture 28" descr="搜狗截图_2010-09-14_17-07-03">
              <a:extLst>
                <a:ext uri="{FF2B5EF4-FFF2-40B4-BE49-F238E27FC236}">
                  <a16:creationId xmlns:a16="http://schemas.microsoft.com/office/drawing/2014/main" id="{455793A7-249E-400A-9208-325B353FEA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2" y="1008"/>
              <a:ext cx="900" cy="2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44" name="Rectangle 29">
              <a:extLst>
                <a:ext uri="{FF2B5EF4-FFF2-40B4-BE49-F238E27FC236}">
                  <a16:creationId xmlns:a16="http://schemas.microsoft.com/office/drawing/2014/main" id="{54ED2DEA-2CDD-4FAC-85C6-1CBE304BEB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960"/>
              <a:ext cx="864" cy="24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5127" name="Rectangle 30">
            <a:extLst>
              <a:ext uri="{FF2B5EF4-FFF2-40B4-BE49-F238E27FC236}">
                <a16:creationId xmlns:a16="http://schemas.microsoft.com/office/drawing/2014/main" id="{9A5B3767-B312-4881-BE44-64BE8D442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191000"/>
            <a:ext cx="12954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128" name="Text Box 31">
            <a:extLst>
              <a:ext uri="{FF2B5EF4-FFF2-40B4-BE49-F238E27FC236}">
                <a16:creationId xmlns:a16="http://schemas.microsoft.com/office/drawing/2014/main" id="{1E436B20-59F5-42C1-9FB3-3AAD6839D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944563"/>
            <a:ext cx="1447800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200">
                <a:solidFill>
                  <a:srgbClr val="FF0000"/>
                </a:solidFill>
                <a:latin typeface="新細明體" panose="020B0604030504040204" pitchFamily="18" charset="-120"/>
                <a:ea typeface="新細明體" panose="020B0604030504040204" pitchFamily="18" charset="-120"/>
              </a:rPr>
              <a:t>工單信息的維護</a:t>
            </a:r>
          </a:p>
        </p:txBody>
      </p:sp>
      <p:sp>
        <p:nvSpPr>
          <p:cNvPr id="5129" name="Rectangle 32">
            <a:extLst>
              <a:ext uri="{FF2B5EF4-FFF2-40B4-BE49-F238E27FC236}">
                <a16:creationId xmlns:a16="http://schemas.microsoft.com/office/drawing/2014/main" id="{656BE350-45A5-4DEB-8B27-F9364442F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362200"/>
            <a:ext cx="13716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130" name="Rectangle 33">
            <a:extLst>
              <a:ext uri="{FF2B5EF4-FFF2-40B4-BE49-F238E27FC236}">
                <a16:creationId xmlns:a16="http://schemas.microsoft.com/office/drawing/2014/main" id="{1038A530-7B97-4EBC-B943-A49D69DF2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572000"/>
            <a:ext cx="1371600" cy="152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131" name="Rectangle 34">
            <a:extLst>
              <a:ext uri="{FF2B5EF4-FFF2-40B4-BE49-F238E27FC236}">
                <a16:creationId xmlns:a16="http://schemas.microsoft.com/office/drawing/2014/main" id="{5A8697E0-2AB6-483F-82BC-3466A5E75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105400"/>
            <a:ext cx="13716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9pPr>
          </a:lstStyle>
          <a:p>
            <a:pPr eaLnBrk="1" hangingPunct="1"/>
            <a:endParaRPr lang="zh-TW" altLang="en-US"/>
          </a:p>
        </p:txBody>
      </p:sp>
      <p:pic>
        <p:nvPicPr>
          <p:cNvPr id="5132" name="Picture 35">
            <a:extLst>
              <a:ext uri="{FF2B5EF4-FFF2-40B4-BE49-F238E27FC236}">
                <a16:creationId xmlns:a16="http://schemas.microsoft.com/office/drawing/2014/main" id="{38031D47-18C8-4BFB-AA37-03C611842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6083300"/>
            <a:ext cx="135255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3" name="Rectangle 36">
            <a:extLst>
              <a:ext uri="{FF2B5EF4-FFF2-40B4-BE49-F238E27FC236}">
                <a16:creationId xmlns:a16="http://schemas.microsoft.com/office/drawing/2014/main" id="{1AC167F7-C14B-4CAC-9CCF-44BE1C318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6096000"/>
            <a:ext cx="1371600" cy="228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134" name="Rectangle 37">
            <a:extLst>
              <a:ext uri="{FF2B5EF4-FFF2-40B4-BE49-F238E27FC236}">
                <a16:creationId xmlns:a16="http://schemas.microsoft.com/office/drawing/2014/main" id="{5B65FF62-1A23-4BBD-B5D5-BEE69825A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505200"/>
            <a:ext cx="13716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135" name="Line 38">
            <a:extLst>
              <a:ext uri="{FF2B5EF4-FFF2-40B4-BE49-F238E27FC236}">
                <a16:creationId xmlns:a16="http://schemas.microsoft.com/office/drawing/2014/main" id="{8865B6D6-F4DC-48CB-B5E5-7A52D9B71E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810000"/>
            <a:ext cx="22860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6" name="Line 39">
            <a:extLst>
              <a:ext uri="{FF2B5EF4-FFF2-40B4-BE49-F238E27FC236}">
                <a16:creationId xmlns:a16="http://schemas.microsoft.com/office/drawing/2014/main" id="{38C63B85-1D7F-42A8-84C4-137DBE026E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95600" y="4724400"/>
            <a:ext cx="762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7" name="Line 40">
            <a:extLst>
              <a:ext uri="{FF2B5EF4-FFF2-40B4-BE49-F238E27FC236}">
                <a16:creationId xmlns:a16="http://schemas.microsoft.com/office/drawing/2014/main" id="{112CC280-9AD3-4EC6-9E00-D4D8A42A03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200" y="5486400"/>
            <a:ext cx="3048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8" name="Line 41">
            <a:extLst>
              <a:ext uri="{FF2B5EF4-FFF2-40B4-BE49-F238E27FC236}">
                <a16:creationId xmlns:a16="http://schemas.microsoft.com/office/drawing/2014/main" id="{A7190DC9-6C20-44DA-84C0-44110C72FF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4495800"/>
            <a:ext cx="457200" cy="1600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9" name="Line 42">
            <a:extLst>
              <a:ext uri="{FF2B5EF4-FFF2-40B4-BE49-F238E27FC236}">
                <a16:creationId xmlns:a16="http://schemas.microsoft.com/office/drawing/2014/main" id="{349DFC4E-986B-4A79-A423-AAB939A856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667000"/>
            <a:ext cx="7620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0" name="Rectangle 15">
            <a:extLst>
              <a:ext uri="{FF2B5EF4-FFF2-40B4-BE49-F238E27FC236}">
                <a16:creationId xmlns:a16="http://schemas.microsoft.com/office/drawing/2014/main" id="{8AD1B093-71D3-42DF-B9BC-816B7EBD5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114800"/>
            <a:ext cx="13716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141" name="Text Box 44">
            <a:extLst>
              <a:ext uri="{FF2B5EF4-FFF2-40B4-BE49-F238E27FC236}">
                <a16:creationId xmlns:a16="http://schemas.microsoft.com/office/drawing/2014/main" id="{108AE290-CEA1-4051-A712-27D23ED85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295400"/>
            <a:ext cx="4038600" cy="494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>
                <a:solidFill>
                  <a:srgbClr val="FF0000"/>
                </a:solidFill>
              </a:rPr>
              <a:t>Model/Model family: By </a:t>
            </a:r>
            <a:r>
              <a:rPr lang="en-US" altLang="zh-CN" sz="1200">
                <a:solidFill>
                  <a:srgbClr val="FF0000"/>
                </a:solidFill>
                <a:ea typeface="新細明體" panose="020B0604030504040204" pitchFamily="18" charset="-120"/>
              </a:rPr>
              <a:t>UPN Maintain Model Family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1200">
                <a:solidFill>
                  <a:srgbClr val="FF0000"/>
                </a:solidFill>
                <a:latin typeface="新細明體" panose="020B0604030504040204" pitchFamily="18" charset="-120"/>
                <a:ea typeface="新細明體" panose="020B0604030504040204" pitchFamily="18" charset="-120"/>
              </a:rPr>
              <a:t>信息</a:t>
            </a:r>
          </a:p>
          <a:p>
            <a:pPr eaLnBrk="1" hangingPunct="1">
              <a:spcBef>
                <a:spcPct val="50000"/>
              </a:spcBef>
            </a:pPr>
            <a:endParaRPr lang="zh-CN" altLang="en-US" sz="1200">
              <a:solidFill>
                <a:srgbClr val="FF0000"/>
              </a:solidFill>
              <a:latin typeface="新細明體" panose="020B0604030504040204" pitchFamily="18" charset="-120"/>
              <a:ea typeface="新細明體" panose="020B0604030504040204" pitchFamily="18" charset="-12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1200">
                <a:solidFill>
                  <a:srgbClr val="FF0000"/>
                </a:solidFill>
                <a:ea typeface="新細明體" panose="020B0604030504040204" pitchFamily="18" charset="-120"/>
              </a:rPr>
              <a:t>Model Family configuration: Maintain Model Family</a:t>
            </a:r>
            <a:r>
              <a:rPr lang="en-US" altLang="zh-CN" sz="1200">
                <a:solidFill>
                  <a:srgbClr val="FF0000"/>
                </a:solidFill>
                <a:latin typeface="新細明體" panose="020B0604030504040204" pitchFamily="18" charset="-120"/>
                <a:ea typeface="新細明體" panose="020B0604030504040204" pitchFamily="18" charset="-120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1200">
                <a:solidFill>
                  <a:srgbClr val="FF0000"/>
                </a:solidFill>
                <a:latin typeface="新細明體" panose="020B0604030504040204" pitchFamily="18" charset="-120"/>
                <a:ea typeface="新細明體" panose="020B0604030504040204" pitchFamily="18" charset="-120"/>
              </a:rPr>
              <a:t>信息</a:t>
            </a:r>
          </a:p>
          <a:p>
            <a:pPr eaLnBrk="1" hangingPunct="1">
              <a:spcBef>
                <a:spcPct val="50000"/>
              </a:spcBef>
            </a:pPr>
            <a:endParaRPr lang="zh-CN" altLang="en-US" sz="1200">
              <a:solidFill>
                <a:srgbClr val="FF0000"/>
              </a:solidFill>
              <a:latin typeface="新細明體" panose="020B0604030504040204" pitchFamily="18" charset="-120"/>
              <a:ea typeface="新細明體" panose="020B0604030504040204" pitchFamily="18" charset="-12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1200">
                <a:solidFill>
                  <a:srgbClr val="FF0000"/>
                </a:solidFill>
                <a:ea typeface="新細明體" panose="020B0604030504040204" pitchFamily="18" charset="-120"/>
              </a:rPr>
              <a:t>Standard Barcode Rule</a:t>
            </a:r>
            <a:r>
              <a:rPr lang="en-US" altLang="zh-CN" sz="1200">
                <a:solidFill>
                  <a:srgbClr val="FF0000"/>
                </a:solidFill>
                <a:latin typeface="新細明體" panose="020B0604030504040204" pitchFamily="18" charset="-120"/>
                <a:ea typeface="新細明體" panose="020B0604030504040204" pitchFamily="18" charset="-120"/>
              </a:rPr>
              <a:t>: </a:t>
            </a:r>
            <a:r>
              <a:rPr lang="zh-CN" altLang="en-US" sz="1200">
                <a:solidFill>
                  <a:srgbClr val="FF0000"/>
                </a:solidFill>
                <a:latin typeface="新細明體" panose="020B0604030504040204" pitchFamily="18" charset="-120"/>
                <a:ea typeface="新細明體" panose="020B0604030504040204" pitchFamily="18" charset="-120"/>
              </a:rPr>
              <a:t>設置</a:t>
            </a:r>
            <a:r>
              <a:rPr lang="en-US" altLang="zh-CN" sz="1200">
                <a:solidFill>
                  <a:srgbClr val="FF0000"/>
                </a:solidFill>
                <a:ea typeface="新細明體" panose="020B0604030504040204" pitchFamily="18" charset="-120"/>
              </a:rPr>
              <a:t>USN</a:t>
            </a:r>
            <a:r>
              <a:rPr lang="en-US" altLang="zh-CN" sz="1200">
                <a:solidFill>
                  <a:srgbClr val="FF0000"/>
                </a:solidFill>
                <a:latin typeface="新細明體" panose="020B0604030504040204" pitchFamily="18" charset="-120"/>
                <a:ea typeface="新細明體" panose="020B0604030504040204" pitchFamily="18" charset="-120"/>
              </a:rPr>
              <a:t> </a:t>
            </a:r>
            <a:r>
              <a:rPr lang="zh-CN" altLang="en-US" sz="1200">
                <a:solidFill>
                  <a:srgbClr val="FF0000"/>
                </a:solidFill>
                <a:latin typeface="新細明體" panose="020B0604030504040204" pitchFamily="18" charset="-120"/>
                <a:ea typeface="新細明體" panose="020B0604030504040204" pitchFamily="18" charset="-120"/>
              </a:rPr>
              <a:t>規則</a:t>
            </a:r>
          </a:p>
          <a:p>
            <a:pPr eaLnBrk="1" hangingPunct="1">
              <a:spcBef>
                <a:spcPct val="50000"/>
              </a:spcBef>
            </a:pPr>
            <a:endParaRPr lang="zh-CN" altLang="en-US" sz="1200">
              <a:solidFill>
                <a:srgbClr val="FF0000"/>
              </a:solidFill>
              <a:latin typeface="新細明體" panose="020B0604030504040204" pitchFamily="18" charset="-120"/>
              <a:ea typeface="新細明體" panose="020B0604030504040204" pitchFamily="18" charset="-12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1200">
                <a:solidFill>
                  <a:srgbClr val="FF0000"/>
                </a:solidFill>
                <a:ea typeface="新細明體" panose="020B0604030504040204" pitchFamily="18" charset="-120"/>
              </a:rPr>
              <a:t>Unit Information : Maintain UPN</a:t>
            </a:r>
            <a:r>
              <a:rPr lang="en-US" altLang="zh-CN" sz="1200">
                <a:solidFill>
                  <a:srgbClr val="FF0000"/>
                </a:solidFill>
                <a:latin typeface="新細明體" panose="020B0604030504040204" pitchFamily="18" charset="-120"/>
                <a:ea typeface="新細明體" panose="020B0604030504040204" pitchFamily="18" charset="-120"/>
              </a:rPr>
              <a:t> </a:t>
            </a:r>
            <a:r>
              <a:rPr lang="zh-CN" altLang="en-US" sz="1200">
                <a:solidFill>
                  <a:srgbClr val="FF0000"/>
                </a:solidFill>
                <a:latin typeface="新細明體" panose="020B0604030504040204" pitchFamily="18" charset="-120"/>
                <a:ea typeface="新細明體" panose="020B0604030504040204" pitchFamily="18" charset="-120"/>
              </a:rPr>
              <a:t>信息</a:t>
            </a:r>
          </a:p>
          <a:p>
            <a:pPr eaLnBrk="1" hangingPunct="1">
              <a:spcBef>
                <a:spcPct val="50000"/>
              </a:spcBef>
            </a:pPr>
            <a:endParaRPr lang="zh-CN" altLang="en-US" sz="1200">
              <a:solidFill>
                <a:srgbClr val="FF0000"/>
              </a:solidFill>
              <a:latin typeface="新細明體" panose="020B0604030504040204" pitchFamily="18" charset="-120"/>
              <a:ea typeface="新細明體" panose="020B0604030504040204" pitchFamily="18" charset="-12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1200">
                <a:solidFill>
                  <a:srgbClr val="FF0000"/>
                </a:solidFill>
                <a:ea typeface="新細明體" panose="020B0604030504040204" pitchFamily="18" charset="-120"/>
              </a:rPr>
              <a:t>U/PN Configuration : By UPN</a:t>
            </a:r>
            <a:r>
              <a:rPr lang="en-US" altLang="zh-CN" sz="1200">
                <a:solidFill>
                  <a:srgbClr val="FF0000"/>
                </a:solidFill>
                <a:latin typeface="新細明體" panose="020B0604030504040204" pitchFamily="18" charset="-120"/>
                <a:ea typeface="新細明體" panose="020B0604030504040204" pitchFamily="18" charset="-120"/>
              </a:rPr>
              <a:t> </a:t>
            </a:r>
            <a:r>
              <a:rPr lang="zh-CN" altLang="en-US" sz="1200">
                <a:solidFill>
                  <a:srgbClr val="FF0000"/>
                </a:solidFill>
                <a:latin typeface="新細明體" panose="020B0604030504040204" pitchFamily="18" charset="-120"/>
                <a:ea typeface="新細明體" panose="020B0604030504040204" pitchFamily="18" charset="-120"/>
              </a:rPr>
              <a:t>設置</a:t>
            </a:r>
            <a:r>
              <a:rPr lang="en-US" altLang="zh-TW" sz="1200">
                <a:solidFill>
                  <a:srgbClr val="FF0000"/>
                </a:solidFill>
                <a:ea typeface="新細明體" panose="020B0604030504040204" pitchFamily="18" charset="-120"/>
              </a:rPr>
              <a:t>MO Header/MO</a:t>
            </a:r>
            <a:endParaRPr lang="en-US" altLang="zh-CN" sz="1200">
              <a:solidFill>
                <a:srgbClr val="FF0000"/>
              </a:solidFill>
              <a:ea typeface="新細明體" panose="020B0604030504040204" pitchFamily="18" charset="-12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TW" sz="1200">
                <a:solidFill>
                  <a:srgbClr val="FF0000"/>
                </a:solidFill>
                <a:ea typeface="新細明體" panose="020B0604030504040204" pitchFamily="18" charset="-120"/>
              </a:rPr>
              <a:t> Item</a:t>
            </a:r>
            <a:r>
              <a:rPr lang="en-US" altLang="zh-TW" sz="1200">
                <a:solidFill>
                  <a:srgbClr val="FF0000"/>
                </a:solidFill>
                <a:latin typeface="新細明體" panose="020B0604030504040204" pitchFamily="18" charset="-120"/>
                <a:ea typeface="新細明體" panose="020B0604030504040204" pitchFamily="18" charset="-120"/>
              </a:rPr>
              <a:t> </a:t>
            </a:r>
            <a:r>
              <a:rPr lang="zh-CN" altLang="en-US" sz="1200">
                <a:solidFill>
                  <a:srgbClr val="FF0000"/>
                </a:solidFill>
                <a:latin typeface="新細明體" panose="020B0604030504040204" pitchFamily="18" charset="-120"/>
                <a:ea typeface="新細明體" panose="020B0604030504040204" pitchFamily="18" charset="-120"/>
              </a:rPr>
              <a:t>信息</a:t>
            </a:r>
          </a:p>
          <a:p>
            <a:pPr eaLnBrk="1" hangingPunct="1">
              <a:spcBef>
                <a:spcPct val="50000"/>
              </a:spcBef>
            </a:pPr>
            <a:endParaRPr lang="zh-CN" altLang="en-US" sz="1200">
              <a:solidFill>
                <a:srgbClr val="FF0000"/>
              </a:solidFill>
              <a:latin typeface="新細明體" panose="020B0604030504040204" pitchFamily="18" charset="-120"/>
              <a:ea typeface="新細明體" panose="020B0604030504040204" pitchFamily="18" charset="-12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1200">
                <a:solidFill>
                  <a:srgbClr val="FF0000"/>
                </a:solidFill>
                <a:ea typeface="新細明體" panose="020B0604030504040204" pitchFamily="18" charset="-120"/>
              </a:rPr>
              <a:t>Unit Routing: Maintain MO Routing</a:t>
            </a:r>
          </a:p>
          <a:p>
            <a:pPr eaLnBrk="1" hangingPunct="1">
              <a:spcBef>
                <a:spcPct val="50000"/>
              </a:spcBef>
            </a:pPr>
            <a:endParaRPr lang="zh-CN" altLang="en-US" sz="1200">
              <a:solidFill>
                <a:srgbClr val="FF0000"/>
              </a:solidFill>
              <a:ea typeface="新細明體" panose="020B0604030504040204" pitchFamily="18" charset="-12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1200">
                <a:solidFill>
                  <a:srgbClr val="FF0000"/>
                </a:solidFill>
                <a:ea typeface="新細明體" panose="020B0604030504040204" pitchFamily="18" charset="-120"/>
              </a:rPr>
              <a:t>MO Readiness</a:t>
            </a:r>
            <a:r>
              <a:rPr lang="en-US" altLang="zh-CN" sz="1200">
                <a:solidFill>
                  <a:srgbClr val="FF0000"/>
                </a:solidFill>
                <a:latin typeface="新細明體" panose="020B0604030504040204" pitchFamily="18" charset="-120"/>
                <a:ea typeface="新細明體" panose="020B0604030504040204" pitchFamily="18" charset="-120"/>
              </a:rPr>
              <a:t> :</a:t>
            </a:r>
            <a:r>
              <a:rPr lang="zh-CN" altLang="en-US" sz="1200">
                <a:solidFill>
                  <a:srgbClr val="FF0000"/>
                </a:solidFill>
                <a:latin typeface="新細明體" panose="020B0604030504040204" pitchFamily="18" charset="-120"/>
                <a:ea typeface="新細明體" panose="020B0604030504040204" pitchFamily="18" charset="-120"/>
              </a:rPr>
              <a:t>產生序列號</a:t>
            </a:r>
          </a:p>
          <a:p>
            <a:pPr eaLnBrk="1" hangingPunct="1">
              <a:spcBef>
                <a:spcPct val="50000"/>
              </a:spcBef>
            </a:pPr>
            <a:endParaRPr lang="zh-CN" altLang="en-US" sz="1200">
              <a:solidFill>
                <a:srgbClr val="FF0000"/>
              </a:solidFill>
              <a:latin typeface="新細明體" panose="020B0604030504040204" pitchFamily="18" charset="-120"/>
              <a:ea typeface="新細明體" panose="020B0604030504040204" pitchFamily="18" charset="-12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1200">
                <a:solidFill>
                  <a:srgbClr val="FF0000"/>
                </a:solidFill>
                <a:ea typeface="新細明體" panose="020B0604030504040204" pitchFamily="18" charset="-120"/>
              </a:rPr>
              <a:t>MO/MO Item</a:t>
            </a:r>
            <a:r>
              <a:rPr lang="en-US" altLang="zh-CN" sz="1200">
                <a:solidFill>
                  <a:srgbClr val="FF0000"/>
                </a:solidFill>
                <a:latin typeface="新細明體" panose="020B0604030504040204" pitchFamily="18" charset="-120"/>
                <a:ea typeface="新細明體" panose="020B0604030504040204" pitchFamily="18" charset="-120"/>
              </a:rPr>
              <a:t> :</a:t>
            </a:r>
            <a:r>
              <a:rPr lang="zh-CN" altLang="en-US" sz="1200">
                <a:solidFill>
                  <a:srgbClr val="FF0000"/>
                </a:solidFill>
                <a:latin typeface="新細明體" panose="020B0604030504040204" pitchFamily="18" charset="-120"/>
                <a:ea typeface="新細明體" panose="020B0604030504040204" pitchFamily="18" charset="-120"/>
              </a:rPr>
              <a:t>查看</a:t>
            </a:r>
            <a:r>
              <a:rPr lang="en-US" altLang="zh-CN" sz="1200">
                <a:solidFill>
                  <a:srgbClr val="FF0000"/>
                </a:solidFill>
                <a:ea typeface="新細明體" panose="020B0604030504040204" pitchFamily="18" charset="-120"/>
              </a:rPr>
              <a:t>MO </a:t>
            </a:r>
            <a:r>
              <a:rPr lang="zh-CN" altLang="en-US" sz="1200">
                <a:solidFill>
                  <a:srgbClr val="FF0000"/>
                </a:solidFill>
                <a:latin typeface="新細明體" panose="020B0604030504040204" pitchFamily="18" charset="-120"/>
                <a:ea typeface="新細明體" panose="020B0604030504040204" pitchFamily="18" charset="-120"/>
              </a:rPr>
              <a:t>信息</a:t>
            </a:r>
          </a:p>
        </p:txBody>
      </p:sp>
      <p:sp>
        <p:nvSpPr>
          <p:cNvPr id="5142" name="Rectangle 45">
            <a:extLst>
              <a:ext uri="{FF2B5EF4-FFF2-40B4-BE49-F238E27FC236}">
                <a16:creationId xmlns:a16="http://schemas.microsoft.com/office/drawing/2014/main" id="{D822439B-06FD-4FF9-86E6-DE9E2E928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886200"/>
            <a:ext cx="1295400" cy="228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ransition>
    <p:wheel spokes="8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EA00F86-3A63-419E-908A-6D84601262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200" b="1"/>
              <a:t>MO Download </a:t>
            </a:r>
          </a:p>
        </p:txBody>
      </p:sp>
      <p:grpSp>
        <p:nvGrpSpPr>
          <p:cNvPr id="6147" name="Group 3">
            <a:extLst>
              <a:ext uri="{FF2B5EF4-FFF2-40B4-BE49-F238E27FC236}">
                <a16:creationId xmlns:a16="http://schemas.microsoft.com/office/drawing/2014/main" id="{76899FD8-5813-44E8-A237-003D5CEA2C34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5029200"/>
            <a:ext cx="1219200" cy="1343025"/>
            <a:chOff x="336" y="2976"/>
            <a:chExt cx="768" cy="846"/>
          </a:xfrm>
        </p:grpSpPr>
        <p:pic>
          <p:nvPicPr>
            <p:cNvPr id="6152" name="Picture 4" descr="搜狗截图_2010-09-14_18-55-11">
              <a:extLst>
                <a:ext uri="{FF2B5EF4-FFF2-40B4-BE49-F238E27FC236}">
                  <a16:creationId xmlns:a16="http://schemas.microsoft.com/office/drawing/2014/main" id="{2FB34936-F8E0-48A7-9CAF-2730B469B2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2976"/>
              <a:ext cx="732" cy="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3" name="Rectangle 5">
              <a:extLst>
                <a:ext uri="{FF2B5EF4-FFF2-40B4-BE49-F238E27FC236}">
                  <a16:creationId xmlns:a16="http://schemas.microsoft.com/office/drawing/2014/main" id="{6E09378B-04EB-4114-9CD4-F720454E1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264"/>
              <a:ext cx="33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grpSp>
        <p:nvGrpSpPr>
          <p:cNvPr id="6148" name="Group 6">
            <a:extLst>
              <a:ext uri="{FF2B5EF4-FFF2-40B4-BE49-F238E27FC236}">
                <a16:creationId xmlns:a16="http://schemas.microsoft.com/office/drawing/2014/main" id="{C5088876-A6E8-4FB6-8092-2BEBF6C7F4E5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762000"/>
            <a:ext cx="1238250" cy="1343025"/>
            <a:chOff x="3408" y="2112"/>
            <a:chExt cx="780" cy="846"/>
          </a:xfrm>
        </p:grpSpPr>
        <p:pic>
          <p:nvPicPr>
            <p:cNvPr id="6150" name="Picture 7" descr="搜狗截图_2010-09-14_18-55-11">
              <a:extLst>
                <a:ext uri="{FF2B5EF4-FFF2-40B4-BE49-F238E27FC236}">
                  <a16:creationId xmlns:a16="http://schemas.microsoft.com/office/drawing/2014/main" id="{9F1FAC12-90D5-42AB-986E-E73F0AA6C5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" y="2112"/>
              <a:ext cx="732" cy="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1" name="Rectangle 8">
              <a:extLst>
                <a:ext uri="{FF2B5EF4-FFF2-40B4-BE49-F238E27FC236}">
                  <a16:creationId xmlns:a16="http://schemas.microsoft.com/office/drawing/2014/main" id="{176C372B-E63F-46D8-AA8C-1441D0847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448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graphicFrame>
        <p:nvGraphicFramePr>
          <p:cNvPr id="6149" name="Object 10">
            <a:extLst>
              <a:ext uri="{FF2B5EF4-FFF2-40B4-BE49-F238E27FC236}">
                <a16:creationId xmlns:a16="http://schemas.microsoft.com/office/drawing/2014/main" id="{24BC3628-A7C0-4307-BB98-D1CAC8FAD5A6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395413" y="1676400"/>
          <a:ext cx="5995987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5535646" imgH="3659190" progId="Visio.Drawing.11">
                  <p:embed/>
                </p:oleObj>
              </mc:Choice>
              <mc:Fallback>
                <p:oleObj name="Visio" r:id="rId4" imgW="5535646" imgH="3659190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5413" y="1676400"/>
                        <a:ext cx="5995987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3">
            <a:extLst>
              <a:ext uri="{FF2B5EF4-FFF2-40B4-BE49-F238E27FC236}">
                <a16:creationId xmlns:a16="http://schemas.microsoft.com/office/drawing/2014/main" id="{A1D975BB-914C-4914-99FE-52237936021D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5029200"/>
            <a:ext cx="1219200" cy="1343025"/>
            <a:chOff x="336" y="2976"/>
            <a:chExt cx="768" cy="846"/>
          </a:xfrm>
        </p:grpSpPr>
        <p:pic>
          <p:nvPicPr>
            <p:cNvPr id="7173" name="Picture 4" descr="搜狗截图_2010-09-14_18-55-11">
              <a:extLst>
                <a:ext uri="{FF2B5EF4-FFF2-40B4-BE49-F238E27FC236}">
                  <a16:creationId xmlns:a16="http://schemas.microsoft.com/office/drawing/2014/main" id="{BEB5BB6B-95E3-4C7A-8DD8-F296A05B29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2976"/>
              <a:ext cx="732" cy="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4" name="Rectangle 5">
              <a:extLst>
                <a:ext uri="{FF2B5EF4-FFF2-40B4-BE49-F238E27FC236}">
                  <a16:creationId xmlns:a16="http://schemas.microsoft.com/office/drawing/2014/main" id="{E82B6EA7-D7EC-473C-A866-41FF41510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264"/>
              <a:ext cx="33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graphicFrame>
        <p:nvGraphicFramePr>
          <p:cNvPr id="7171" name="Object 10">
            <a:extLst>
              <a:ext uri="{FF2B5EF4-FFF2-40B4-BE49-F238E27FC236}">
                <a16:creationId xmlns:a16="http://schemas.microsoft.com/office/drawing/2014/main" id="{103F9887-30AD-4B22-B155-D86B3513B495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685800" y="1524000"/>
          <a:ext cx="8077200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807661" imgH="3307743" progId="Visio.Drawing.11">
                  <p:embed/>
                </p:oleObj>
              </mc:Choice>
              <mc:Fallback>
                <p:oleObj name="Visio" r:id="rId3" imgW="7807661" imgH="3307743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524000"/>
                        <a:ext cx="8077200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Text Box 13">
            <a:extLst>
              <a:ext uri="{FF2B5EF4-FFF2-40B4-BE49-F238E27FC236}">
                <a16:creationId xmlns:a16="http://schemas.microsoft.com/office/drawing/2014/main" id="{4FD802E2-D6B0-409C-8763-8D86DB0C2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04800"/>
            <a:ext cx="464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/>
              <a:t>MO Download</a:t>
            </a:r>
          </a:p>
        </p:txBody>
      </p:sp>
    </p:spTree>
  </p:cSld>
  <p:clrMapOvr>
    <a:masterClrMapping/>
  </p:clrMapOvr>
  <p:transition>
    <p:split orient="vert" dir="in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F16991A-C5AA-41D7-AAA0-B2F5190757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200" b="1"/>
              <a:t>SFCS Application List</a:t>
            </a:r>
          </a:p>
        </p:txBody>
      </p:sp>
      <p:grpSp>
        <p:nvGrpSpPr>
          <p:cNvPr id="8195" name="Group 3">
            <a:extLst>
              <a:ext uri="{FF2B5EF4-FFF2-40B4-BE49-F238E27FC236}">
                <a16:creationId xmlns:a16="http://schemas.microsoft.com/office/drawing/2014/main" id="{DF74B63A-83E2-40D4-9577-0988E1628D4A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5029200"/>
            <a:ext cx="1219200" cy="1343025"/>
            <a:chOff x="336" y="2976"/>
            <a:chExt cx="768" cy="846"/>
          </a:xfrm>
        </p:grpSpPr>
        <p:pic>
          <p:nvPicPr>
            <p:cNvPr id="8200" name="Picture 4" descr="搜狗截图_2010-09-14_18-55-11">
              <a:extLst>
                <a:ext uri="{FF2B5EF4-FFF2-40B4-BE49-F238E27FC236}">
                  <a16:creationId xmlns:a16="http://schemas.microsoft.com/office/drawing/2014/main" id="{0D593FFF-28A5-4346-A6ED-8BE0DBA35A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2976"/>
              <a:ext cx="732" cy="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01" name="Rectangle 5">
              <a:extLst>
                <a:ext uri="{FF2B5EF4-FFF2-40B4-BE49-F238E27FC236}">
                  <a16:creationId xmlns:a16="http://schemas.microsoft.com/office/drawing/2014/main" id="{5DBCEFD5-F2A8-4303-8304-8CF44ED06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264"/>
              <a:ext cx="33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grpSp>
        <p:nvGrpSpPr>
          <p:cNvPr id="8196" name="Group 6">
            <a:extLst>
              <a:ext uri="{FF2B5EF4-FFF2-40B4-BE49-F238E27FC236}">
                <a16:creationId xmlns:a16="http://schemas.microsoft.com/office/drawing/2014/main" id="{C9C6F380-D281-481A-8EAA-E46712E18022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762000"/>
            <a:ext cx="1238250" cy="1343025"/>
            <a:chOff x="3408" y="2112"/>
            <a:chExt cx="780" cy="846"/>
          </a:xfrm>
        </p:grpSpPr>
        <p:pic>
          <p:nvPicPr>
            <p:cNvPr id="8198" name="Picture 7" descr="搜狗截图_2010-09-14_18-55-11">
              <a:extLst>
                <a:ext uri="{FF2B5EF4-FFF2-40B4-BE49-F238E27FC236}">
                  <a16:creationId xmlns:a16="http://schemas.microsoft.com/office/drawing/2014/main" id="{1B641F17-9EBF-4173-8ED9-B75E6FF1C3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" y="2112"/>
              <a:ext cx="732" cy="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99" name="Rectangle 8">
              <a:extLst>
                <a:ext uri="{FF2B5EF4-FFF2-40B4-BE49-F238E27FC236}">
                  <a16:creationId xmlns:a16="http://schemas.microsoft.com/office/drawing/2014/main" id="{530AF63C-D05D-4344-9AB3-4221FDD9F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448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8197" name="Rectangle 9">
            <a:extLst>
              <a:ext uri="{FF2B5EF4-FFF2-40B4-BE49-F238E27FC236}">
                <a16:creationId xmlns:a16="http://schemas.microsoft.com/office/drawing/2014/main" id="{93B3F5FB-F69D-492D-82A8-274E9FDF2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143000"/>
            <a:ext cx="91440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2000">
                <a:ea typeface="新細明體" panose="020B0604030504040204" pitchFamily="18" charset="-120"/>
              </a:rPr>
              <a:t>1. Model/Modelfamily(SMBASE005)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2000">
                <a:ea typeface="新細明體" panose="020B0604030504040204" pitchFamily="18" charset="-120"/>
              </a:rPr>
              <a:t>2. </a:t>
            </a:r>
            <a:r>
              <a:rPr lang="en-US" altLang="zh-TW" sz="2000">
                <a:ea typeface="新細明體" panose="020B0604030504040204" pitchFamily="18" charset="-120"/>
              </a:rPr>
              <a:t>Unit Routing </a:t>
            </a:r>
            <a:r>
              <a:rPr lang="en-US" altLang="zh-CN" sz="2000">
                <a:ea typeface="新細明體" panose="020B0604030504040204" pitchFamily="18" charset="-120"/>
              </a:rPr>
              <a:t>(SMUNIT005)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2000">
                <a:ea typeface="新細明體" panose="020B0604030504040204" pitchFamily="18" charset="-120"/>
              </a:rPr>
              <a:t>3. </a:t>
            </a:r>
            <a:r>
              <a:rPr lang="en-US" altLang="zh-TW" sz="2000">
                <a:ea typeface="新細明體" panose="020B0604030504040204" pitchFamily="18" charset="-120"/>
              </a:rPr>
              <a:t>Model Family Configuration </a:t>
            </a:r>
            <a:r>
              <a:rPr lang="en-US" altLang="zh-CN" sz="2000">
                <a:ea typeface="新細明體" panose="020B0604030504040204" pitchFamily="18" charset="-120"/>
              </a:rPr>
              <a:t>(SMUNIT001)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2000">
                <a:ea typeface="新細明體" panose="020B0604030504040204" pitchFamily="18" charset="-120"/>
              </a:rPr>
              <a:t>4. </a:t>
            </a:r>
            <a:r>
              <a:rPr lang="en-US" altLang="zh-TW" sz="2000">
                <a:ea typeface="新細明體" panose="020B0604030504040204" pitchFamily="18" charset="-120"/>
              </a:rPr>
              <a:t>Unit Configuration </a:t>
            </a:r>
            <a:r>
              <a:rPr lang="en-US" altLang="zh-CN" sz="2000">
                <a:ea typeface="新細明體" panose="020B0604030504040204" pitchFamily="18" charset="-120"/>
              </a:rPr>
              <a:t>(SMUNIT004)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2000">
                <a:ea typeface="新細明體" panose="020B0604030504040204" pitchFamily="18" charset="-120"/>
              </a:rPr>
              <a:t>5. </a:t>
            </a:r>
            <a:r>
              <a:rPr lang="en-US" altLang="zh-TW" sz="2000">
                <a:ea typeface="新細明體" panose="020B0604030504040204" pitchFamily="18" charset="-120"/>
              </a:rPr>
              <a:t>Unit P/N Information </a:t>
            </a:r>
            <a:r>
              <a:rPr lang="en-US" altLang="zh-CN" sz="2000">
                <a:ea typeface="新細明體" panose="020B0604030504040204" pitchFamily="18" charset="-120"/>
              </a:rPr>
              <a:t>(</a:t>
            </a:r>
            <a:r>
              <a:rPr lang="en-US" altLang="zh-CN" sz="2000">
                <a:ea typeface="SimSun" panose="02010600030101010101" pitchFamily="2" charset="-122"/>
              </a:rPr>
              <a:t>SMUNIT007)</a:t>
            </a:r>
            <a:endParaRPr lang="en-US" altLang="zh-CN" sz="2000">
              <a:ea typeface="新細明體" panose="020B0604030504040204" pitchFamily="18" charset="-120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2000">
                <a:ea typeface="新細明體" panose="020B0604030504040204" pitchFamily="18" charset="-120"/>
              </a:rPr>
              <a:t>6. Standard</a:t>
            </a:r>
            <a:r>
              <a:rPr lang="en-US" altLang="zh-TW" sz="2000">
                <a:ea typeface="新細明體" panose="020B0604030504040204" pitchFamily="18" charset="-120"/>
              </a:rPr>
              <a:t> </a:t>
            </a:r>
            <a:r>
              <a:rPr lang="en-US" altLang="zh-CN" sz="2000">
                <a:ea typeface="新細明體" panose="020B0604030504040204" pitchFamily="18" charset="-120"/>
              </a:rPr>
              <a:t>Barcode Rule(</a:t>
            </a:r>
            <a:r>
              <a:rPr lang="en-US" altLang="en-US" sz="2000">
                <a:ea typeface="新細明體" panose="020B0604030504040204" pitchFamily="18" charset="-120"/>
              </a:rPr>
              <a:t>SMUNIT002</a:t>
            </a:r>
            <a:r>
              <a:rPr lang="en-US" altLang="zh-CN" sz="2000">
                <a:ea typeface="新細明體" panose="020B0604030504040204" pitchFamily="18" charset="-120"/>
              </a:rPr>
              <a:t>)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2000">
                <a:ea typeface="新細明體" panose="020B0604030504040204" pitchFamily="18" charset="-120"/>
              </a:rPr>
              <a:t>7. MO/MO Items(</a:t>
            </a:r>
            <a:r>
              <a:rPr lang="en-US" altLang="zh-CN" sz="2000">
                <a:latin typeface="Arial" panose="020B0604020202020204" pitchFamily="34" charset="0"/>
                <a:ea typeface="新細明體" panose="020B0604030504040204" pitchFamily="18" charset="-120"/>
              </a:rPr>
              <a:t>SMMO001</a:t>
            </a:r>
            <a:r>
              <a:rPr lang="en-US" altLang="zh-CN" sz="2000">
                <a:ea typeface="新細明體" panose="020B0604030504040204" pitchFamily="18" charset="-120"/>
              </a:rPr>
              <a:t>) 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2000">
                <a:ea typeface="新細明體" panose="020B0604030504040204" pitchFamily="18" charset="-120"/>
              </a:rPr>
              <a:t>8. </a:t>
            </a:r>
            <a:r>
              <a:rPr lang="en-US" altLang="zh-TW" sz="2000">
                <a:solidFill>
                  <a:srgbClr val="000000"/>
                </a:solidFill>
                <a:ea typeface="新細明體" panose="020B0604030504040204" pitchFamily="18" charset="-120"/>
              </a:rPr>
              <a:t>Non-Standard Barcode Rule</a:t>
            </a:r>
            <a:r>
              <a:rPr lang="en-US" altLang="zh-TW" sz="2000">
                <a:ea typeface="新細明體" panose="020B0604030504040204" pitchFamily="18" charset="-120"/>
              </a:rPr>
              <a:t> </a:t>
            </a:r>
            <a:r>
              <a:rPr lang="en-US" altLang="zh-CN" sz="2000">
                <a:ea typeface="新細明體" panose="020B0604030504040204" pitchFamily="18" charset="-120"/>
              </a:rPr>
              <a:t>(</a:t>
            </a:r>
            <a:r>
              <a:rPr lang="en-US" altLang="zh-CN" sz="2000">
                <a:latin typeface="Arial" panose="020B0604020202020204" pitchFamily="34" charset="0"/>
                <a:ea typeface="新細明體" panose="020B0604030504040204" pitchFamily="18" charset="-120"/>
              </a:rPr>
              <a:t>SMCPN002</a:t>
            </a:r>
            <a:r>
              <a:rPr lang="en-US" altLang="zh-CN" sz="2000">
                <a:ea typeface="新細明體" panose="020B0604030504040204" pitchFamily="18" charset="-120"/>
              </a:rPr>
              <a:t>)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2000">
                <a:ea typeface="新細明體" panose="020B0604030504040204" pitchFamily="18" charset="-120"/>
              </a:rPr>
              <a:t>9. MO Confirmation Operation(KBBASE010/KBBASE003)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2000">
                <a:ea typeface="新細明體" panose="020B0604030504040204" pitchFamily="18" charset="-120"/>
              </a:rPr>
              <a:t>10. SFCS work center mapping</a:t>
            </a:r>
            <a:r>
              <a:rPr lang="zh-CN" altLang="en-US" sz="2000">
                <a:ea typeface="新細明體" panose="020B0604030504040204" pitchFamily="18" charset="-120"/>
              </a:rPr>
              <a:t> </a:t>
            </a:r>
            <a:r>
              <a:rPr lang="en-US" altLang="zh-CN" sz="2000">
                <a:ea typeface="新細明體" panose="020B0604030504040204" pitchFamily="18" charset="-120"/>
              </a:rPr>
              <a:t>(KBBASE006)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2000">
                <a:ea typeface="SimSun" panose="02010600030101010101" pitchFamily="2" charset="-122"/>
              </a:rPr>
              <a:t>11. MO Download status(SMQUERY001)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2000">
                <a:ea typeface="SimSun" panose="02010600030101010101" pitchFamily="2" charset="-122"/>
              </a:rPr>
              <a:t>12. </a:t>
            </a:r>
            <a:r>
              <a:rPr lang="en-US" altLang="zh-CN" sz="2000">
                <a:latin typeface="Arial" panose="020B0604020202020204" pitchFamily="34" charset="0"/>
                <a:ea typeface="SimSun" panose="02010600030101010101" pitchFamily="2" charset="-122"/>
              </a:rPr>
              <a:t>S/N Generation Status(</a:t>
            </a:r>
            <a:r>
              <a:rPr lang="en-US" altLang="zh-CN" sz="2000">
                <a:latin typeface="Arial" panose="020B0604020202020204" pitchFamily="34" charset="0"/>
                <a:ea typeface="新細明體" panose="020B0604030504040204" pitchFamily="18" charset="-120"/>
              </a:rPr>
              <a:t>SMQUERY002</a:t>
            </a:r>
            <a:r>
              <a:rPr lang="en-US" altLang="zh-CN" sz="2000">
                <a:latin typeface="Arial" panose="020B0604020202020204" pitchFamily="34" charset="0"/>
                <a:ea typeface="SimSun" panose="02010600030101010101" pitchFamily="2" charset="-122"/>
              </a:rPr>
              <a:t>)</a:t>
            </a:r>
            <a:r>
              <a:rPr lang="en-US" altLang="zh-CN" sz="2000">
                <a:ea typeface="SimSun" panose="02010600030101010101" pitchFamily="2" charset="-122"/>
              </a:rPr>
              <a:t> </a:t>
            </a:r>
          </a:p>
          <a:p>
            <a:pPr eaLnBrk="1" hangingPunct="1">
              <a:spcBef>
                <a:spcPct val="35000"/>
              </a:spcBef>
            </a:pPr>
            <a:endParaRPr lang="en-US" altLang="zh-TW" sz="2000"/>
          </a:p>
        </p:txBody>
      </p:sp>
    </p:spTree>
  </p:cSld>
  <p:clrMapOvr>
    <a:masterClrMapping/>
  </p:clrMapOvr>
  <p:transition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AFFC287-D4B2-4C79-8008-214161A093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TW" sz="3200" b="1"/>
              <a:t>Model/Model Family</a:t>
            </a:r>
            <a:r>
              <a:rPr lang="en-US" altLang="zh-CN" sz="3200" b="1"/>
              <a:t>(</a:t>
            </a:r>
            <a:r>
              <a:rPr lang="en-US" altLang="en-US" sz="3200" b="1"/>
              <a:t>SMBASE005</a:t>
            </a:r>
            <a:r>
              <a:rPr lang="en-US" altLang="zh-CN" sz="3200" b="1"/>
              <a:t>)</a:t>
            </a:r>
            <a:endParaRPr lang="zh-CN" altLang="en-US" sz="3200" b="1"/>
          </a:p>
        </p:txBody>
      </p:sp>
      <p:grpSp>
        <p:nvGrpSpPr>
          <p:cNvPr id="9219" name="Group 3">
            <a:extLst>
              <a:ext uri="{FF2B5EF4-FFF2-40B4-BE49-F238E27FC236}">
                <a16:creationId xmlns:a16="http://schemas.microsoft.com/office/drawing/2014/main" id="{20121B24-8DF0-4A7A-8B28-CD651F8DB7BD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5029200"/>
            <a:ext cx="1219200" cy="1343025"/>
            <a:chOff x="336" y="2976"/>
            <a:chExt cx="768" cy="846"/>
          </a:xfrm>
        </p:grpSpPr>
        <p:pic>
          <p:nvPicPr>
            <p:cNvPr id="9226" name="Picture 4" descr="搜狗截图_2010-09-14_18-55-11">
              <a:extLst>
                <a:ext uri="{FF2B5EF4-FFF2-40B4-BE49-F238E27FC236}">
                  <a16:creationId xmlns:a16="http://schemas.microsoft.com/office/drawing/2014/main" id="{FA556671-4531-4881-BCB9-BAC091CF3C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2976"/>
              <a:ext cx="732" cy="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7" name="Rectangle 5">
              <a:extLst>
                <a:ext uri="{FF2B5EF4-FFF2-40B4-BE49-F238E27FC236}">
                  <a16:creationId xmlns:a16="http://schemas.microsoft.com/office/drawing/2014/main" id="{1958237D-DA5F-4031-9BA6-D816AC3DB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264"/>
              <a:ext cx="33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9220" name="Text Box 17">
            <a:extLst>
              <a:ext uri="{FF2B5EF4-FFF2-40B4-BE49-F238E27FC236}">
                <a16:creationId xmlns:a16="http://schemas.microsoft.com/office/drawing/2014/main" id="{1D254F8E-AEE4-4372-8A9C-1E4BCAF7C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562600"/>
            <a:ext cx="594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Relation Table</a:t>
            </a:r>
            <a:r>
              <a:rPr lang="zh-CN" altLang="en-US">
                <a:solidFill>
                  <a:schemeClr val="hlink"/>
                </a:solidFill>
              </a:rPr>
              <a:t>：</a:t>
            </a:r>
            <a:r>
              <a:rPr lang="en-US" altLang="zh-CN">
                <a:solidFill>
                  <a:schemeClr val="hlink"/>
                </a:solidFill>
              </a:rPr>
              <a:t>sfcmodel</a:t>
            </a:r>
            <a:r>
              <a:rPr lang="zh-CN" altLang="en-US">
                <a:solidFill>
                  <a:schemeClr val="hlink"/>
                </a:solidFill>
              </a:rPr>
              <a:t>、</a:t>
            </a:r>
            <a:r>
              <a:rPr lang="en-US" altLang="zh-CN">
                <a:solidFill>
                  <a:schemeClr val="hlink"/>
                </a:solidFill>
              </a:rPr>
              <a:t>sfcmo</a:t>
            </a:r>
            <a:endParaRPr lang="en-US" altLang="zh-TW">
              <a:solidFill>
                <a:schemeClr val="hlink"/>
              </a:solidFill>
            </a:endParaRPr>
          </a:p>
        </p:txBody>
      </p:sp>
      <p:pic>
        <p:nvPicPr>
          <p:cNvPr id="9221" name="Picture 19">
            <a:extLst>
              <a:ext uri="{FF2B5EF4-FFF2-40B4-BE49-F238E27FC236}">
                <a16:creationId xmlns:a16="http://schemas.microsoft.com/office/drawing/2014/main" id="{3FBEE9FB-52E8-42E2-81A1-8E4804FFC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8077200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2" name="Rectangle 20">
            <a:extLst>
              <a:ext uri="{FF2B5EF4-FFF2-40B4-BE49-F238E27FC236}">
                <a16:creationId xmlns:a16="http://schemas.microsoft.com/office/drawing/2014/main" id="{0E00EB44-6B7B-4147-9F7A-99F490933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733800"/>
            <a:ext cx="12192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9223" name="Text Box 21">
            <a:extLst>
              <a:ext uri="{FF2B5EF4-FFF2-40B4-BE49-F238E27FC236}">
                <a16:creationId xmlns:a16="http://schemas.microsoft.com/office/drawing/2014/main" id="{A036D499-46C6-4915-83C6-204DEEC8E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7338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>
                <a:solidFill>
                  <a:srgbClr val="FF0000"/>
                </a:solidFill>
              </a:rPr>
              <a:t>PD By UPN Maintain Model Family </a:t>
            </a:r>
            <a:r>
              <a:rPr lang="zh-CN" altLang="en-US" sz="1200">
                <a:solidFill>
                  <a:srgbClr val="FF0000"/>
                </a:solidFill>
                <a:ea typeface="新細明體" panose="020B0604030504040204" pitchFamily="18" charset="-120"/>
              </a:rPr>
              <a:t>信息</a:t>
            </a:r>
          </a:p>
        </p:txBody>
      </p:sp>
      <p:sp>
        <p:nvSpPr>
          <p:cNvPr id="9224" name="Rectangle 22">
            <a:extLst>
              <a:ext uri="{FF2B5EF4-FFF2-40B4-BE49-F238E27FC236}">
                <a16:creationId xmlns:a16="http://schemas.microsoft.com/office/drawing/2014/main" id="{3AD731B5-E5FF-46B5-88E9-2996072BE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143000"/>
            <a:ext cx="10668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9225" name="Rectangle 23">
            <a:extLst>
              <a:ext uri="{FF2B5EF4-FFF2-40B4-BE49-F238E27FC236}">
                <a16:creationId xmlns:a16="http://schemas.microsoft.com/office/drawing/2014/main" id="{2F33D8BC-E520-441B-BA24-1B9A10FEE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209800"/>
            <a:ext cx="2286000" cy="457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ransition>
    <p:diamond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2C77C83-1B00-4983-84EE-57AC0DA490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TW" sz="3200" b="1"/>
              <a:t>Unit Routing </a:t>
            </a:r>
            <a:r>
              <a:rPr lang="en-US" altLang="zh-CN" sz="3200" b="1"/>
              <a:t>(SMUNIT005)</a:t>
            </a:r>
          </a:p>
        </p:txBody>
      </p:sp>
      <p:grpSp>
        <p:nvGrpSpPr>
          <p:cNvPr id="10243" name="Group 3">
            <a:extLst>
              <a:ext uri="{FF2B5EF4-FFF2-40B4-BE49-F238E27FC236}">
                <a16:creationId xmlns:a16="http://schemas.microsoft.com/office/drawing/2014/main" id="{C3B6FBEC-9C76-4631-ABBE-80484B45F433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5029200"/>
            <a:ext cx="1219200" cy="1343025"/>
            <a:chOff x="336" y="2976"/>
            <a:chExt cx="768" cy="846"/>
          </a:xfrm>
        </p:grpSpPr>
        <p:pic>
          <p:nvPicPr>
            <p:cNvPr id="10249" name="Picture 4" descr="搜狗截图_2010-09-14_18-55-11">
              <a:extLst>
                <a:ext uri="{FF2B5EF4-FFF2-40B4-BE49-F238E27FC236}">
                  <a16:creationId xmlns:a16="http://schemas.microsoft.com/office/drawing/2014/main" id="{C05EFF84-80D9-4D74-B122-4E91009A87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2976"/>
              <a:ext cx="732" cy="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50" name="Rectangle 5">
              <a:extLst>
                <a:ext uri="{FF2B5EF4-FFF2-40B4-BE49-F238E27FC236}">
                  <a16:creationId xmlns:a16="http://schemas.microsoft.com/office/drawing/2014/main" id="{58C612F5-36C4-4DFC-B73F-CFFF7C103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264"/>
              <a:ext cx="33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 55 Roman" pitchFamily="34" charset="0"/>
                  <a:ea typeface="標楷體" pitchFamily="65" charset="-128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10244" name="Text Box 14">
            <a:extLst>
              <a:ext uri="{FF2B5EF4-FFF2-40B4-BE49-F238E27FC236}">
                <a16:creationId xmlns:a16="http://schemas.microsoft.com/office/drawing/2014/main" id="{729D8E49-0522-4997-AD06-F103DF4D7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486400"/>
            <a:ext cx="601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Realate Table</a:t>
            </a:r>
            <a:r>
              <a:rPr lang="zh-CN" altLang="en-US">
                <a:solidFill>
                  <a:schemeClr val="hlink"/>
                </a:solidFill>
              </a:rPr>
              <a:t>：</a:t>
            </a:r>
            <a:r>
              <a:rPr lang="en-US" altLang="zh-CN">
                <a:solidFill>
                  <a:schemeClr val="hlink"/>
                </a:solidFill>
              </a:rPr>
              <a:t>sfcmo</a:t>
            </a:r>
            <a:r>
              <a:rPr lang="zh-CN" altLang="en-US">
                <a:solidFill>
                  <a:schemeClr val="hlink"/>
                </a:solidFill>
              </a:rPr>
              <a:t>、</a:t>
            </a:r>
            <a:r>
              <a:rPr lang="en-US" altLang="zh-CN">
                <a:solidFill>
                  <a:schemeClr val="hlink"/>
                </a:solidFill>
              </a:rPr>
              <a:t>sfcupnroute</a:t>
            </a:r>
          </a:p>
        </p:txBody>
      </p:sp>
      <p:pic>
        <p:nvPicPr>
          <p:cNvPr id="10245" name="Picture 16">
            <a:extLst>
              <a:ext uri="{FF2B5EF4-FFF2-40B4-BE49-F238E27FC236}">
                <a16:creationId xmlns:a16="http://schemas.microsoft.com/office/drawing/2014/main" id="{003E48EE-2AE6-4B6C-9D41-D12C45F16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066800"/>
            <a:ext cx="8743950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6" name="Rectangle 17">
            <a:extLst>
              <a:ext uri="{FF2B5EF4-FFF2-40B4-BE49-F238E27FC236}">
                <a16:creationId xmlns:a16="http://schemas.microsoft.com/office/drawing/2014/main" id="{F7D3DAB6-3B1F-4984-9400-8384F8B0C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029200"/>
            <a:ext cx="12954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247" name="Rectangle 18">
            <a:extLst>
              <a:ext uri="{FF2B5EF4-FFF2-40B4-BE49-F238E27FC236}">
                <a16:creationId xmlns:a16="http://schemas.microsoft.com/office/drawing/2014/main" id="{0EAF1156-6847-48F3-B5D2-9D53F0ED9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819400"/>
            <a:ext cx="5715000" cy="1828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248" name="Text Box 20">
            <a:extLst>
              <a:ext uri="{FF2B5EF4-FFF2-40B4-BE49-F238E27FC236}">
                <a16:creationId xmlns:a16="http://schemas.microsoft.com/office/drawing/2014/main" id="{1F244C2D-C548-4BDF-9FE4-79F2D1D3D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05400"/>
            <a:ext cx="2286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 55 Roman" pitchFamily="34" charset="0"/>
                <a:ea typeface="標楷體" pitchFamily="65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>
                <a:solidFill>
                  <a:srgbClr val="FF0000"/>
                </a:solidFill>
              </a:rPr>
              <a:t>IE Maintain Unit Routing </a:t>
            </a:r>
            <a:r>
              <a:rPr lang="zh-CN" altLang="en-US" sz="1200">
                <a:solidFill>
                  <a:srgbClr val="FF0000"/>
                </a:solidFill>
                <a:ea typeface="新細明體" panose="020B0604030504040204" pitchFamily="18" charset="-120"/>
              </a:rPr>
              <a:t>信息</a:t>
            </a:r>
          </a:p>
        </p:txBody>
      </p:sp>
    </p:spTree>
  </p:cSld>
  <p:clrMapOvr>
    <a:masterClrMapping/>
  </p:clrMapOvr>
  <p:transition>
    <p:split orient="vert" dir="in"/>
  </p:transition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2903</TotalTime>
  <Words>919</Words>
  <Application>Microsoft Office PowerPoint</Application>
  <PresentationFormat>On-screen Show (4:3)</PresentationFormat>
  <Paragraphs>124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40" baseType="lpstr">
      <vt:lpstr>Helvetica 55 Roman</vt:lpstr>
      <vt:lpstr>標楷體</vt:lpstr>
      <vt:lpstr>Arial</vt:lpstr>
      <vt:lpstr>新細明體</vt:lpstr>
      <vt:lpstr>Calibri</vt:lpstr>
      <vt:lpstr>Times New Roman</vt:lpstr>
      <vt:lpstr>Helvetica</vt:lpstr>
      <vt:lpstr>文鼎中黑</vt:lpstr>
      <vt:lpstr>SimSun</vt:lpstr>
      <vt:lpstr>文鼎粗黑</vt:lpstr>
      <vt:lpstr>Wingdings</vt:lpstr>
      <vt:lpstr>細明體</vt:lpstr>
      <vt:lpstr>預設簡報設計</vt:lpstr>
      <vt:lpstr>Microsoft Photo Editor 3.0 Photo</vt:lpstr>
      <vt:lpstr>Microsoft Office Visio 繪圖</vt:lpstr>
      <vt:lpstr>PowerPoint Presentation</vt:lpstr>
      <vt:lpstr>Contents</vt:lpstr>
      <vt:lpstr>PowerPoint Presentation</vt:lpstr>
      <vt:lpstr>PowerPoint Presentation</vt:lpstr>
      <vt:lpstr>MO Download </vt:lpstr>
      <vt:lpstr>PowerPoint Presentation</vt:lpstr>
      <vt:lpstr>SFCS Application List</vt:lpstr>
      <vt:lpstr>Model/Model Family(SMBASE005)</vt:lpstr>
      <vt:lpstr>Unit Routing (SMUNIT005)</vt:lpstr>
      <vt:lpstr>Model Family Configuration (SMUNIT001) </vt:lpstr>
      <vt:lpstr>Unit P/N Configuration(SMUNIT004)</vt:lpstr>
      <vt:lpstr>Unit information(SMUNIT007)</vt:lpstr>
      <vt:lpstr>Unit information(SMUNIT007)</vt:lpstr>
      <vt:lpstr>Standard Barcode Rule(SMUNIT002)</vt:lpstr>
      <vt:lpstr>Standard Barcode Rule(SMUNIT002)</vt:lpstr>
      <vt:lpstr>Standard Barcode Rule(SMUNIT002)</vt:lpstr>
      <vt:lpstr>MO/MO Items(SMMO001)</vt:lpstr>
      <vt:lpstr>Non-Standard Barcode Rule (SMCPN002)</vt:lpstr>
      <vt:lpstr> MO Confirmation Operation(KBBASE003)</vt:lpstr>
      <vt:lpstr>SFCS work center mapping (KBBASE006)</vt:lpstr>
      <vt:lpstr>MO Readiness(SMMO002)</vt:lpstr>
      <vt:lpstr>S/N Generation Status(SMQUERY002)</vt:lpstr>
      <vt:lpstr> MO Download status(SMQUERY001)</vt:lpstr>
      <vt:lpstr>S/N Generation Status(SMQUERY002)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app</cp:lastModifiedBy>
  <cp:revision>113</cp:revision>
  <cp:lastPrinted>1601-01-01T00:00:00Z</cp:lastPrinted>
  <dcterms:created xsi:type="dcterms:W3CDTF">1601-01-01T00:00:00Z</dcterms:created>
  <dcterms:modified xsi:type="dcterms:W3CDTF">2025-07-11T13:58:45Z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/>
  </property>
  <property fmtid="{D5CDD505-2E9C-101B-9397-08002B2CF9AE}" pid="3" name="Document Category">
    <vt:lpwstr>[CIM]SFCS</vt:lpwstr>
  </property>
  <property fmtid="{D5CDD505-2E9C-101B-9397-08002B2CF9AE}" pid="4" name="Order">
    <vt:lpwstr>180900.000000000</vt:lpwstr>
  </property>
  <property fmtid="{D5CDD505-2E9C-101B-9397-08002B2CF9AE}" pid="5" name="Document Type">
    <vt:lpwstr>Reference</vt:lpwstr>
  </property>
  <property fmtid="{D5CDD505-2E9C-101B-9397-08002B2CF9AE}" pid="6" name="Project Name">
    <vt:lpwstr>N/A</vt:lpwstr>
  </property>
  <property fmtid="{D5CDD505-2E9C-101B-9397-08002B2CF9AE}" pid="7" name="Site">
    <vt:lpwstr>WZS</vt:lpwstr>
  </property>
  <property fmtid="{D5CDD505-2E9C-101B-9397-08002B2CF9AE}" pid="8" name="Subject">
    <vt:lpwstr/>
  </property>
  <property fmtid="{D5CDD505-2E9C-101B-9397-08002B2CF9AE}" pid="9" name="Keywords">
    <vt:lpwstr/>
  </property>
  <property fmtid="{D5CDD505-2E9C-101B-9397-08002B2CF9AE}" pid="10" name="_Author">
    <vt:lpwstr/>
  </property>
  <property fmtid="{D5CDD505-2E9C-101B-9397-08002B2CF9AE}" pid="11" name="_Category">
    <vt:lpwstr/>
  </property>
  <property fmtid="{D5CDD505-2E9C-101B-9397-08002B2CF9AE}" pid="12" name="Slides">
    <vt:lpwstr>25</vt:lpwstr>
  </property>
  <property fmtid="{D5CDD505-2E9C-101B-9397-08002B2CF9AE}" pid="13" name="Categories">
    <vt:lpwstr/>
  </property>
  <property fmtid="{D5CDD505-2E9C-101B-9397-08002B2CF9AE}" pid="14" name="Approval Level">
    <vt:lpwstr/>
  </property>
  <property fmtid="{D5CDD505-2E9C-101B-9397-08002B2CF9AE}" pid="15" name="_Comments">
    <vt:lpwstr/>
  </property>
  <property fmtid="{D5CDD505-2E9C-101B-9397-08002B2CF9AE}" pid="16" name="Assigned To">
    <vt:lpwstr/>
  </property>
</Properties>
</file>