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72CB2-0FBF-45AB-98D3-7881A431502C}" type="doc">
      <dgm:prSet loTypeId="urn:microsoft.com/office/officeart/2005/8/layout/radial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bg-BG"/>
        </a:p>
      </dgm:t>
    </dgm:pt>
    <dgm:pt modelId="{E18D51DC-94C2-4A75-9119-B41419EB7690}">
      <dgm:prSet phldrT="[Text]"/>
      <dgm:spPr/>
      <dgm:t>
        <a:bodyPr/>
        <a:lstStyle/>
        <a:p>
          <a:r>
            <a:rPr lang="bg-BG" dirty="0" smtClean="0"/>
            <a:t>ПРОФЕСИОНАЛИСТ</a:t>
          </a:r>
          <a:endParaRPr lang="bg-BG" dirty="0"/>
        </a:p>
      </dgm:t>
    </dgm:pt>
    <dgm:pt modelId="{CC05C649-1E64-4846-908B-F05A95F127AE}" type="parTrans" cxnId="{87B83B54-D98F-446E-8BD1-59315D12FA22}">
      <dgm:prSet/>
      <dgm:spPr/>
      <dgm:t>
        <a:bodyPr/>
        <a:lstStyle/>
        <a:p>
          <a:endParaRPr lang="bg-BG"/>
        </a:p>
      </dgm:t>
    </dgm:pt>
    <dgm:pt modelId="{1DFF0BC6-B905-457E-A1BD-05A9D49BB132}" type="sibTrans" cxnId="{87B83B54-D98F-446E-8BD1-59315D12FA22}">
      <dgm:prSet/>
      <dgm:spPr/>
      <dgm:t>
        <a:bodyPr/>
        <a:lstStyle/>
        <a:p>
          <a:endParaRPr lang="bg-BG"/>
        </a:p>
      </dgm:t>
    </dgm:pt>
    <dgm:pt modelId="{474179E9-541B-4515-8B90-8584CC291DA1}">
      <dgm:prSet phldrT="[Text]"/>
      <dgm:spPr/>
      <dgm:t>
        <a:bodyPr/>
        <a:lstStyle/>
        <a:p>
          <a:r>
            <a:rPr lang="bg-BG" b="1" dirty="0" smtClean="0"/>
            <a:t>ПОЗНАНИЕ</a:t>
          </a:r>
          <a:endParaRPr lang="bg-BG" b="1" dirty="0"/>
        </a:p>
      </dgm:t>
    </dgm:pt>
    <dgm:pt modelId="{5B0D04A9-244D-478D-96B3-221F5AC64FBC}" type="parTrans" cxnId="{692DC185-AFC5-4608-B148-7EE4522B32B9}">
      <dgm:prSet/>
      <dgm:spPr/>
      <dgm:t>
        <a:bodyPr/>
        <a:lstStyle/>
        <a:p>
          <a:endParaRPr lang="bg-BG"/>
        </a:p>
      </dgm:t>
    </dgm:pt>
    <dgm:pt modelId="{11965DD4-7ED0-45A2-9D46-6E62D6152E30}" type="sibTrans" cxnId="{692DC185-AFC5-4608-B148-7EE4522B32B9}">
      <dgm:prSet/>
      <dgm:spPr/>
      <dgm:t>
        <a:bodyPr/>
        <a:lstStyle/>
        <a:p>
          <a:endParaRPr lang="bg-BG"/>
        </a:p>
      </dgm:t>
    </dgm:pt>
    <dgm:pt modelId="{C6FF37B1-0AE7-419D-AFFD-C43CCF0E9EA4}">
      <dgm:prSet phldrT="[Text]"/>
      <dgm:spPr/>
      <dgm:t>
        <a:bodyPr/>
        <a:lstStyle/>
        <a:p>
          <a:r>
            <a:rPr lang="bg-BG" b="1" dirty="0" smtClean="0"/>
            <a:t>ЕФИКАСНОСТ</a:t>
          </a:r>
          <a:endParaRPr lang="bg-BG" b="1" dirty="0"/>
        </a:p>
      </dgm:t>
    </dgm:pt>
    <dgm:pt modelId="{63AE392A-B2F3-4866-8413-716A45422973}" type="parTrans" cxnId="{963B5AE5-A4E7-4754-BF95-E4675B921C92}">
      <dgm:prSet/>
      <dgm:spPr/>
      <dgm:t>
        <a:bodyPr/>
        <a:lstStyle/>
        <a:p>
          <a:endParaRPr lang="bg-BG"/>
        </a:p>
      </dgm:t>
    </dgm:pt>
    <dgm:pt modelId="{C40D4A43-FDF2-453D-A1D2-4B9D6CB5AAA1}" type="sibTrans" cxnId="{963B5AE5-A4E7-4754-BF95-E4675B921C92}">
      <dgm:prSet/>
      <dgm:spPr/>
      <dgm:t>
        <a:bodyPr/>
        <a:lstStyle/>
        <a:p>
          <a:endParaRPr lang="bg-BG"/>
        </a:p>
      </dgm:t>
    </dgm:pt>
    <dgm:pt modelId="{48C1A35C-CF8D-43B1-9623-F7F1C1E11FF5}">
      <dgm:prSet phldrT="[Text]"/>
      <dgm:spPr/>
      <dgm:t>
        <a:bodyPr/>
        <a:lstStyle/>
        <a:p>
          <a:r>
            <a:rPr lang="bg-BG" b="1" dirty="0" smtClean="0"/>
            <a:t>ПРОЗОРЛИВОСТ</a:t>
          </a:r>
          <a:endParaRPr lang="bg-BG" b="1" dirty="0"/>
        </a:p>
      </dgm:t>
    </dgm:pt>
    <dgm:pt modelId="{B3278F75-B006-4284-B89D-6D0BC141485C}" type="parTrans" cxnId="{4F010734-2CA0-4817-A2D3-4C4FA2A8BAD7}">
      <dgm:prSet/>
      <dgm:spPr/>
      <dgm:t>
        <a:bodyPr/>
        <a:lstStyle/>
        <a:p>
          <a:endParaRPr lang="bg-BG"/>
        </a:p>
      </dgm:t>
    </dgm:pt>
    <dgm:pt modelId="{289898E6-103D-4D03-9EF2-39550E02E586}" type="sibTrans" cxnId="{4F010734-2CA0-4817-A2D3-4C4FA2A8BAD7}">
      <dgm:prSet/>
      <dgm:spPr/>
      <dgm:t>
        <a:bodyPr/>
        <a:lstStyle/>
        <a:p>
          <a:endParaRPr lang="bg-BG"/>
        </a:p>
      </dgm:t>
    </dgm:pt>
    <dgm:pt modelId="{8DE7808D-BE5F-4EDD-B245-4FC4E8A346A1}">
      <dgm:prSet phldrT="[Text]"/>
      <dgm:spPr/>
      <dgm:t>
        <a:bodyPr/>
        <a:lstStyle/>
        <a:p>
          <a:r>
            <a:rPr lang="bg-BG" b="1" dirty="0" smtClean="0"/>
            <a:t>РЕФЛЕКТИВНОСТ</a:t>
          </a:r>
          <a:endParaRPr lang="bg-BG" b="1" dirty="0"/>
        </a:p>
      </dgm:t>
    </dgm:pt>
    <dgm:pt modelId="{8724ECFE-5647-4BC9-A133-9280CBBB470B}" type="parTrans" cxnId="{30243AB0-378E-4622-975C-383188D5E065}">
      <dgm:prSet/>
      <dgm:spPr/>
      <dgm:t>
        <a:bodyPr/>
        <a:lstStyle/>
        <a:p>
          <a:endParaRPr lang="bg-BG"/>
        </a:p>
      </dgm:t>
    </dgm:pt>
    <dgm:pt modelId="{61AA8707-55E8-4886-8858-D850EF469FCB}" type="sibTrans" cxnId="{30243AB0-378E-4622-975C-383188D5E065}">
      <dgm:prSet/>
      <dgm:spPr/>
      <dgm:t>
        <a:bodyPr/>
        <a:lstStyle/>
        <a:p>
          <a:endParaRPr lang="bg-BG"/>
        </a:p>
      </dgm:t>
    </dgm:pt>
    <dgm:pt modelId="{98E3ACA1-53A1-4B16-8027-85FB509E8FDA}" type="pres">
      <dgm:prSet presAssocID="{2C872CB2-0FBF-45AB-98D3-7881A43150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2FE920E2-E3B6-4B1B-8A1E-3CA17FE47822}" type="pres">
      <dgm:prSet presAssocID="{E18D51DC-94C2-4A75-9119-B41419EB7690}" presName="centerShape" presStyleLbl="node0" presStyleIdx="0" presStyleCnt="1" custScaleX="192898" custScaleY="74009" custLinFactNeighborX="822" custLinFactNeighborY="4802"/>
      <dgm:spPr/>
      <dgm:t>
        <a:bodyPr/>
        <a:lstStyle/>
        <a:p>
          <a:endParaRPr lang="bg-BG"/>
        </a:p>
      </dgm:t>
    </dgm:pt>
    <dgm:pt modelId="{18C6D41B-9638-4EA2-92DC-E21E5BFF277C}" type="pres">
      <dgm:prSet presAssocID="{5B0D04A9-244D-478D-96B3-221F5AC64FBC}" presName="parTrans" presStyleLbl="bgSibTrans2D1" presStyleIdx="0" presStyleCnt="4"/>
      <dgm:spPr/>
      <dgm:t>
        <a:bodyPr/>
        <a:lstStyle/>
        <a:p>
          <a:endParaRPr lang="bg-BG"/>
        </a:p>
      </dgm:t>
    </dgm:pt>
    <dgm:pt modelId="{C08E0C27-763E-4167-A6EF-987E44F951BB}" type="pres">
      <dgm:prSet presAssocID="{474179E9-541B-4515-8B90-8584CC291DA1}" presName="node" presStyleLbl="node1" presStyleIdx="0" presStyleCnt="4" custScaleY="46477" custRadScaleRad="112359" custRadScaleInc="3480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067602B-F66F-4171-970D-6A2F890D7455}" type="pres">
      <dgm:prSet presAssocID="{63AE392A-B2F3-4866-8413-716A45422973}" presName="parTrans" presStyleLbl="bgSibTrans2D1" presStyleIdx="1" presStyleCnt="4"/>
      <dgm:spPr/>
      <dgm:t>
        <a:bodyPr/>
        <a:lstStyle/>
        <a:p>
          <a:endParaRPr lang="bg-BG"/>
        </a:p>
      </dgm:t>
    </dgm:pt>
    <dgm:pt modelId="{AB1EB28C-239A-4E4F-A1E3-4C92C879FEB8}" type="pres">
      <dgm:prSet presAssocID="{C6FF37B1-0AE7-419D-AFFD-C43CCF0E9EA4}" presName="node" presStyleLbl="node1" presStyleIdx="1" presStyleCnt="4" custScaleY="4513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5C29E4F-86AD-468A-80A7-E702FC7B4A16}" type="pres">
      <dgm:prSet presAssocID="{B3278F75-B006-4284-B89D-6D0BC141485C}" presName="parTrans" presStyleLbl="bgSibTrans2D1" presStyleIdx="2" presStyleCnt="4"/>
      <dgm:spPr/>
      <dgm:t>
        <a:bodyPr/>
        <a:lstStyle/>
        <a:p>
          <a:endParaRPr lang="bg-BG"/>
        </a:p>
      </dgm:t>
    </dgm:pt>
    <dgm:pt modelId="{74A64261-F9DA-4C11-9525-B258824D34FD}" type="pres">
      <dgm:prSet presAssocID="{48C1A35C-CF8D-43B1-9623-F7F1C1E11FF5}" presName="node" presStyleLbl="node1" presStyleIdx="2" presStyleCnt="4" custScaleY="4513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F5B7F96-35D9-42E7-A1EF-7FCCD8B26E1D}" type="pres">
      <dgm:prSet presAssocID="{8724ECFE-5647-4BC9-A133-9280CBBB470B}" presName="parTrans" presStyleLbl="bgSibTrans2D1" presStyleIdx="3" presStyleCnt="4"/>
      <dgm:spPr/>
      <dgm:t>
        <a:bodyPr/>
        <a:lstStyle/>
        <a:p>
          <a:endParaRPr lang="bg-BG"/>
        </a:p>
      </dgm:t>
    </dgm:pt>
    <dgm:pt modelId="{35C6A6F4-EE71-4EF3-BF66-ACCDE1BDD44D}" type="pres">
      <dgm:prSet presAssocID="{8DE7808D-BE5F-4EDD-B245-4FC4E8A346A1}" presName="node" presStyleLbl="node1" presStyleIdx="3" presStyleCnt="4" custScaleY="46018" custRadScaleRad="117068" custRadScaleInc="-3195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22B6627F-7419-4527-83A1-3F24E7D9BE1D}" type="presOf" srcId="{8724ECFE-5647-4BC9-A133-9280CBBB470B}" destId="{8F5B7F96-35D9-42E7-A1EF-7FCCD8B26E1D}" srcOrd="0" destOrd="0" presId="urn:microsoft.com/office/officeart/2005/8/layout/radial4"/>
    <dgm:cxn modelId="{87B83B54-D98F-446E-8BD1-59315D12FA22}" srcId="{2C872CB2-0FBF-45AB-98D3-7881A431502C}" destId="{E18D51DC-94C2-4A75-9119-B41419EB7690}" srcOrd="0" destOrd="0" parTransId="{CC05C649-1E64-4846-908B-F05A95F127AE}" sibTransId="{1DFF0BC6-B905-457E-A1BD-05A9D49BB132}"/>
    <dgm:cxn modelId="{A771A310-F7CA-4B35-8E20-A94FB084EB89}" type="presOf" srcId="{5B0D04A9-244D-478D-96B3-221F5AC64FBC}" destId="{18C6D41B-9638-4EA2-92DC-E21E5BFF277C}" srcOrd="0" destOrd="0" presId="urn:microsoft.com/office/officeart/2005/8/layout/radial4"/>
    <dgm:cxn modelId="{5C41F2F1-B513-4EA4-AFB8-D61C3CE0565E}" type="presOf" srcId="{C6FF37B1-0AE7-419D-AFFD-C43CCF0E9EA4}" destId="{AB1EB28C-239A-4E4F-A1E3-4C92C879FEB8}" srcOrd="0" destOrd="0" presId="urn:microsoft.com/office/officeart/2005/8/layout/radial4"/>
    <dgm:cxn modelId="{4F010734-2CA0-4817-A2D3-4C4FA2A8BAD7}" srcId="{E18D51DC-94C2-4A75-9119-B41419EB7690}" destId="{48C1A35C-CF8D-43B1-9623-F7F1C1E11FF5}" srcOrd="2" destOrd="0" parTransId="{B3278F75-B006-4284-B89D-6D0BC141485C}" sibTransId="{289898E6-103D-4D03-9EF2-39550E02E586}"/>
    <dgm:cxn modelId="{2C502271-31CA-489D-B439-10BCE2E33EDE}" type="presOf" srcId="{B3278F75-B006-4284-B89D-6D0BC141485C}" destId="{D5C29E4F-86AD-468A-80A7-E702FC7B4A16}" srcOrd="0" destOrd="0" presId="urn:microsoft.com/office/officeart/2005/8/layout/radial4"/>
    <dgm:cxn modelId="{D699552E-A363-4DD6-A1B6-71648C046981}" type="presOf" srcId="{E18D51DC-94C2-4A75-9119-B41419EB7690}" destId="{2FE920E2-E3B6-4B1B-8A1E-3CA17FE47822}" srcOrd="0" destOrd="0" presId="urn:microsoft.com/office/officeart/2005/8/layout/radial4"/>
    <dgm:cxn modelId="{5090D4FD-5A03-4866-A98B-6BCA8CA4F624}" type="presOf" srcId="{474179E9-541B-4515-8B90-8584CC291DA1}" destId="{C08E0C27-763E-4167-A6EF-987E44F951BB}" srcOrd="0" destOrd="0" presId="urn:microsoft.com/office/officeart/2005/8/layout/radial4"/>
    <dgm:cxn modelId="{D2C9328E-760D-48C5-BC94-9274532FD24A}" type="presOf" srcId="{8DE7808D-BE5F-4EDD-B245-4FC4E8A346A1}" destId="{35C6A6F4-EE71-4EF3-BF66-ACCDE1BDD44D}" srcOrd="0" destOrd="0" presId="urn:microsoft.com/office/officeart/2005/8/layout/radial4"/>
    <dgm:cxn modelId="{F1D956E5-6C70-469E-8406-3A1078503142}" type="presOf" srcId="{63AE392A-B2F3-4866-8413-716A45422973}" destId="{E067602B-F66F-4171-970D-6A2F890D7455}" srcOrd="0" destOrd="0" presId="urn:microsoft.com/office/officeart/2005/8/layout/radial4"/>
    <dgm:cxn modelId="{963B5AE5-A4E7-4754-BF95-E4675B921C92}" srcId="{E18D51DC-94C2-4A75-9119-B41419EB7690}" destId="{C6FF37B1-0AE7-419D-AFFD-C43CCF0E9EA4}" srcOrd="1" destOrd="0" parTransId="{63AE392A-B2F3-4866-8413-716A45422973}" sibTransId="{C40D4A43-FDF2-453D-A1D2-4B9D6CB5AAA1}"/>
    <dgm:cxn modelId="{692DC185-AFC5-4608-B148-7EE4522B32B9}" srcId="{E18D51DC-94C2-4A75-9119-B41419EB7690}" destId="{474179E9-541B-4515-8B90-8584CC291DA1}" srcOrd="0" destOrd="0" parTransId="{5B0D04A9-244D-478D-96B3-221F5AC64FBC}" sibTransId="{11965DD4-7ED0-45A2-9D46-6E62D6152E30}"/>
    <dgm:cxn modelId="{30243AB0-378E-4622-975C-383188D5E065}" srcId="{E18D51DC-94C2-4A75-9119-B41419EB7690}" destId="{8DE7808D-BE5F-4EDD-B245-4FC4E8A346A1}" srcOrd="3" destOrd="0" parTransId="{8724ECFE-5647-4BC9-A133-9280CBBB470B}" sibTransId="{61AA8707-55E8-4886-8858-D850EF469FCB}"/>
    <dgm:cxn modelId="{EF298E85-B84A-42FD-9B16-C738F9510199}" type="presOf" srcId="{2C872CB2-0FBF-45AB-98D3-7881A431502C}" destId="{98E3ACA1-53A1-4B16-8027-85FB509E8FDA}" srcOrd="0" destOrd="0" presId="urn:microsoft.com/office/officeart/2005/8/layout/radial4"/>
    <dgm:cxn modelId="{DC932E66-27CD-4603-9B10-004DD3141ACB}" type="presOf" srcId="{48C1A35C-CF8D-43B1-9623-F7F1C1E11FF5}" destId="{74A64261-F9DA-4C11-9525-B258824D34FD}" srcOrd="0" destOrd="0" presId="urn:microsoft.com/office/officeart/2005/8/layout/radial4"/>
    <dgm:cxn modelId="{233F7244-91B2-4E2B-9E74-02AE0803A828}" type="presParOf" srcId="{98E3ACA1-53A1-4B16-8027-85FB509E8FDA}" destId="{2FE920E2-E3B6-4B1B-8A1E-3CA17FE47822}" srcOrd="0" destOrd="0" presId="urn:microsoft.com/office/officeart/2005/8/layout/radial4"/>
    <dgm:cxn modelId="{68817304-0B08-4E0C-8B5A-C281271B7C6C}" type="presParOf" srcId="{98E3ACA1-53A1-4B16-8027-85FB509E8FDA}" destId="{18C6D41B-9638-4EA2-92DC-E21E5BFF277C}" srcOrd="1" destOrd="0" presId="urn:microsoft.com/office/officeart/2005/8/layout/radial4"/>
    <dgm:cxn modelId="{380B0FAA-460F-4E85-B54B-BB075F719808}" type="presParOf" srcId="{98E3ACA1-53A1-4B16-8027-85FB509E8FDA}" destId="{C08E0C27-763E-4167-A6EF-987E44F951BB}" srcOrd="2" destOrd="0" presId="urn:microsoft.com/office/officeart/2005/8/layout/radial4"/>
    <dgm:cxn modelId="{60487F8A-4AA6-495B-ACA6-FC8F65A02E00}" type="presParOf" srcId="{98E3ACA1-53A1-4B16-8027-85FB509E8FDA}" destId="{E067602B-F66F-4171-970D-6A2F890D7455}" srcOrd="3" destOrd="0" presId="urn:microsoft.com/office/officeart/2005/8/layout/radial4"/>
    <dgm:cxn modelId="{5309D19C-9643-469E-8260-F75AA5160576}" type="presParOf" srcId="{98E3ACA1-53A1-4B16-8027-85FB509E8FDA}" destId="{AB1EB28C-239A-4E4F-A1E3-4C92C879FEB8}" srcOrd="4" destOrd="0" presId="urn:microsoft.com/office/officeart/2005/8/layout/radial4"/>
    <dgm:cxn modelId="{AD79494C-0565-4D17-A4E7-4B1F31FD9059}" type="presParOf" srcId="{98E3ACA1-53A1-4B16-8027-85FB509E8FDA}" destId="{D5C29E4F-86AD-468A-80A7-E702FC7B4A16}" srcOrd="5" destOrd="0" presId="urn:microsoft.com/office/officeart/2005/8/layout/radial4"/>
    <dgm:cxn modelId="{3265DD2D-D0CB-4DC6-B91B-AEF014C59C05}" type="presParOf" srcId="{98E3ACA1-53A1-4B16-8027-85FB509E8FDA}" destId="{74A64261-F9DA-4C11-9525-B258824D34FD}" srcOrd="6" destOrd="0" presId="urn:microsoft.com/office/officeart/2005/8/layout/radial4"/>
    <dgm:cxn modelId="{FF74A96A-D3DB-4CC4-9CA8-A3A2BE02C0C0}" type="presParOf" srcId="{98E3ACA1-53A1-4B16-8027-85FB509E8FDA}" destId="{8F5B7F96-35D9-42E7-A1EF-7FCCD8B26E1D}" srcOrd="7" destOrd="0" presId="urn:microsoft.com/office/officeart/2005/8/layout/radial4"/>
    <dgm:cxn modelId="{A8D9652B-7667-441E-B9D9-C0A152A52260}" type="presParOf" srcId="{98E3ACA1-53A1-4B16-8027-85FB509E8FDA}" destId="{35C6A6F4-EE71-4EF3-BF66-ACCDE1BDD44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920E2-E3B6-4B1B-8A1E-3CA17FE47822}">
      <dsp:nvSpPr>
        <dsp:cNvPr id="0" name=""/>
        <dsp:cNvSpPr/>
      </dsp:nvSpPr>
      <dsp:spPr>
        <a:xfrm>
          <a:off x="2016214" y="2952342"/>
          <a:ext cx="4275403" cy="16403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ПРОФЕСИОНАЛИСТ</a:t>
          </a:r>
          <a:endParaRPr lang="bg-BG" sz="2700" kern="1200" dirty="0"/>
        </a:p>
      </dsp:txBody>
      <dsp:txXfrm>
        <a:off x="2642332" y="3192564"/>
        <a:ext cx="3023167" cy="1159896"/>
      </dsp:txXfrm>
    </dsp:sp>
    <dsp:sp modelId="{18C6D41B-9638-4EA2-92DC-E21E5BFF277C}">
      <dsp:nvSpPr>
        <dsp:cNvPr id="0" name=""/>
        <dsp:cNvSpPr/>
      </dsp:nvSpPr>
      <dsp:spPr>
        <a:xfrm rot="12854588">
          <a:off x="1007807" y="2057266"/>
          <a:ext cx="2180544" cy="6316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E0C27-763E-4167-A6EF-987E44F951BB}">
      <dsp:nvSpPr>
        <dsp:cNvPr id="0" name=""/>
        <dsp:cNvSpPr/>
      </dsp:nvSpPr>
      <dsp:spPr>
        <a:xfrm>
          <a:off x="144005" y="1368156"/>
          <a:ext cx="2105585" cy="782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ПОЗНАНИЕ</a:t>
          </a:r>
          <a:endParaRPr lang="bg-BG" sz="2000" b="1" kern="1200" dirty="0"/>
        </a:p>
      </dsp:txBody>
      <dsp:txXfrm>
        <a:off x="166935" y="1391086"/>
        <a:ext cx="2059725" cy="737030"/>
      </dsp:txXfrm>
    </dsp:sp>
    <dsp:sp modelId="{E067602B-F66F-4171-970D-6A2F890D7455}">
      <dsp:nvSpPr>
        <dsp:cNvPr id="0" name=""/>
        <dsp:cNvSpPr/>
      </dsp:nvSpPr>
      <dsp:spPr>
        <a:xfrm rot="14780709">
          <a:off x="2151409" y="1483794"/>
          <a:ext cx="2276650" cy="6316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1EB28C-239A-4E4F-A1E3-4C92C879FEB8}">
      <dsp:nvSpPr>
        <dsp:cNvPr id="0" name=""/>
        <dsp:cNvSpPr/>
      </dsp:nvSpPr>
      <dsp:spPr>
        <a:xfrm>
          <a:off x="1780216" y="376773"/>
          <a:ext cx="2105585" cy="760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ЕФИКАСНОСТ</a:t>
          </a:r>
          <a:endParaRPr lang="bg-BG" sz="2000" b="1" kern="1200" dirty="0"/>
        </a:p>
      </dsp:txBody>
      <dsp:txXfrm>
        <a:off x="1802486" y="399043"/>
        <a:ext cx="2061045" cy="715812"/>
      </dsp:txXfrm>
    </dsp:sp>
    <dsp:sp modelId="{D5C29E4F-86AD-468A-80A7-E702FC7B4A16}">
      <dsp:nvSpPr>
        <dsp:cNvPr id="0" name=""/>
        <dsp:cNvSpPr/>
      </dsp:nvSpPr>
      <dsp:spPr>
        <a:xfrm rot="17523547">
          <a:off x="3829467" y="1483035"/>
          <a:ext cx="2248439" cy="6316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A64261-F9DA-4C11-9525-B258824D34FD}">
      <dsp:nvSpPr>
        <dsp:cNvPr id="0" name=""/>
        <dsp:cNvSpPr/>
      </dsp:nvSpPr>
      <dsp:spPr>
        <a:xfrm>
          <a:off x="4323109" y="376773"/>
          <a:ext cx="2105585" cy="760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ПРОЗОРЛИВОСТ</a:t>
          </a:r>
          <a:endParaRPr lang="bg-BG" sz="2000" b="1" kern="1200" dirty="0"/>
        </a:p>
      </dsp:txBody>
      <dsp:txXfrm>
        <a:off x="4345379" y="399043"/>
        <a:ext cx="2061045" cy="715812"/>
      </dsp:txXfrm>
    </dsp:sp>
    <dsp:sp modelId="{8F5B7F96-35D9-42E7-A1EF-7FCCD8B26E1D}">
      <dsp:nvSpPr>
        <dsp:cNvPr id="0" name=""/>
        <dsp:cNvSpPr/>
      </dsp:nvSpPr>
      <dsp:spPr>
        <a:xfrm rot="19566482">
          <a:off x="5133087" y="2056306"/>
          <a:ext cx="2210853" cy="6316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6A6F4-EE71-4EF3-BF66-ACCDE1BDD44D}">
      <dsp:nvSpPr>
        <dsp:cNvPr id="0" name=""/>
        <dsp:cNvSpPr/>
      </dsp:nvSpPr>
      <dsp:spPr>
        <a:xfrm>
          <a:off x="6103326" y="1368147"/>
          <a:ext cx="2105585" cy="7751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/>
            <a:t>РЕФЛЕКТИВНОСТ</a:t>
          </a:r>
          <a:endParaRPr lang="bg-BG" sz="2000" b="1" kern="1200" dirty="0"/>
        </a:p>
      </dsp:txBody>
      <dsp:txXfrm>
        <a:off x="6126030" y="1390851"/>
        <a:ext cx="2060177" cy="729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t>15.10.2014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10/15/2014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I</a:t>
            </a:r>
            <a:r>
              <a:rPr lang="bg-BG" cap="none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458200" cy="252028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ПРЕДМЕТ И ЗАДАЧИ НА ПЕДАГОГИЧЕСКАТА ПСИХОЛОГИЯ. МЕТОДИ НА ПСИХОЛОГО-ПЕДАГОГИЧЕСКОТО ИЗСЛЕДВАНЕ</a:t>
            </a:r>
            <a:r>
              <a:rPr lang="ru-RU" sz="2800" b="1" dirty="0" smtClean="0">
                <a:solidFill>
                  <a:schemeClr val="tx1"/>
                </a:solidFill>
              </a:rPr>
              <a:t>. 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23528" y="0"/>
            <a:ext cx="8458200" cy="66693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bg-BG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bg-BG" sz="2800" b="1" dirty="0" smtClean="0"/>
              <a:t>Категориален и понятиен апарат:</a:t>
            </a:r>
            <a:endParaRPr lang="bg-BG" sz="28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Използва някои общи категории и понятия, които са валидни и за другите науки като:</a:t>
            </a:r>
            <a:r>
              <a:rPr lang="en-US" sz="2800" dirty="0" smtClean="0"/>
              <a:t> </a:t>
            </a:r>
            <a:r>
              <a:rPr lang="bg-BG" sz="2800" dirty="0" smtClean="0"/>
              <a:t>психика, съзнание, личност, дейност, група и т.н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Използва </a:t>
            </a:r>
            <a:r>
              <a:rPr lang="bg-BG" sz="2800" dirty="0" smtClean="0"/>
              <a:t>собствени </a:t>
            </a:r>
            <a:r>
              <a:rPr lang="bg-BG" sz="2800" dirty="0" smtClean="0"/>
              <a:t>понятия като: учебна дейност, мотивация за учене, рефлексия и др.</a:t>
            </a:r>
          </a:p>
          <a:p>
            <a:pPr>
              <a:buFont typeface="Wingdings" panose="05000000000000000000" pitchFamily="2" charset="2"/>
              <a:buChar char="ü"/>
            </a:pPr>
            <a:endParaRPr lang="bg-BG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2800" b="1" dirty="0" smtClean="0"/>
              <a:t>Психологически цели: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Описание: Какво се случва?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Обяснение: Защо се случва?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Прогнози: Кога ще се случи отново?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Контрол: </a:t>
            </a:r>
            <a:r>
              <a:rPr lang="bg-BG" sz="2800" dirty="0" smtClean="0"/>
              <a:t>Как може да се промени?</a:t>
            </a:r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9185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23528" y="332656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5. ИСТОРИЯ НА ПЕДАГОГИЧЕСКАТА ПСИХОЛОГИЯ</a:t>
            </a:r>
            <a:endParaRPr lang="bg-BG" sz="24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9103" y="1412776"/>
            <a:ext cx="8458200" cy="4765848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Европейски влияния в края на 18-ти и началото на 19-ти век.</a:t>
            </a:r>
          </a:p>
          <a:p>
            <a:pPr lvl="1"/>
            <a:r>
              <a:rPr lang="bg-BG" sz="2400" b="1" u="sng" dirty="0" smtClean="0"/>
              <a:t>Жан-Жак </a:t>
            </a:r>
            <a:r>
              <a:rPr lang="bg-BG" sz="2400" b="1" u="sng" dirty="0"/>
              <a:t>Русо  (1712 - 1778)</a:t>
            </a:r>
            <a:r>
              <a:rPr lang="bg-BG" sz="2400" b="1" dirty="0"/>
              <a:t>– </a:t>
            </a:r>
            <a:endParaRPr lang="bg-BG" sz="2400" b="1" dirty="0" smtClean="0"/>
          </a:p>
          <a:p>
            <a:pPr marL="457200" lvl="1" indent="0">
              <a:buNone/>
            </a:pPr>
            <a:r>
              <a:rPr lang="bg-BG" sz="2400" b="1" dirty="0" smtClean="0"/>
              <a:t>швейцарски </a:t>
            </a:r>
            <a:r>
              <a:rPr lang="bg-BG" sz="2400" b="1" dirty="0"/>
              <a:t>философ, </a:t>
            </a:r>
            <a:r>
              <a:rPr lang="bg-BG" sz="2400" b="1" dirty="0" smtClean="0"/>
              <a:t>писател. Човек се </a:t>
            </a:r>
          </a:p>
          <a:p>
            <a:pPr marL="457200" lvl="1" indent="0">
              <a:buNone/>
            </a:pPr>
            <a:r>
              <a:rPr lang="bg-BG" sz="2400" b="1" dirty="0" smtClean="0"/>
              <a:t>ражда добър и целта на образованието е </a:t>
            </a:r>
          </a:p>
          <a:p>
            <a:pPr marL="457200" lvl="1" indent="0">
              <a:buNone/>
            </a:pPr>
            <a:r>
              <a:rPr lang="bg-BG" sz="2400" b="1" dirty="0" smtClean="0"/>
              <a:t>да поддържа тази добродетел. Русо свежда </a:t>
            </a:r>
          </a:p>
          <a:p>
            <a:pPr marL="457200" lvl="1" indent="0">
              <a:buNone/>
            </a:pPr>
            <a:r>
              <a:rPr lang="bg-BG" sz="2400" b="1" dirty="0" smtClean="0"/>
              <a:t>до минимум смисълът от ученето по книга </a:t>
            </a:r>
          </a:p>
          <a:p>
            <a:pPr marL="457200" lvl="1" indent="0">
              <a:buNone/>
            </a:pPr>
            <a:r>
              <a:rPr lang="bg-BG" sz="2400" b="1" dirty="0" smtClean="0"/>
              <a:t>в ранна училищна възраст. Според него, </a:t>
            </a:r>
          </a:p>
          <a:p>
            <a:pPr marL="457200" lvl="1" indent="0">
              <a:buNone/>
            </a:pPr>
            <a:r>
              <a:rPr lang="bg-BG" sz="2400" b="1" dirty="0" smtClean="0"/>
              <a:t>за овладяването на една наука, по-голяма</a:t>
            </a:r>
          </a:p>
          <a:p>
            <a:pPr marL="457200" lvl="1" indent="0">
              <a:buNone/>
            </a:pPr>
            <a:r>
              <a:rPr lang="bg-BG" sz="2400" b="1" dirty="0"/>
              <a:t>п</a:t>
            </a:r>
            <a:r>
              <a:rPr lang="bg-BG" sz="2400" b="1" dirty="0" smtClean="0"/>
              <a:t>олза има наблюдението и практическият опит.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09" y="2996952"/>
            <a:ext cx="2101094" cy="2317095"/>
          </a:xfrm>
        </p:spPr>
      </p:pic>
    </p:spTree>
    <p:extLst>
      <p:ext uri="{BB962C8B-B14F-4D97-AF65-F5344CB8AC3E}">
        <p14:creationId xmlns:p14="http://schemas.microsoft.com/office/powerpoint/2010/main" val="384559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6408712" cy="5228456"/>
          </a:xfrm>
        </p:spPr>
        <p:txBody>
          <a:bodyPr>
            <a:normAutofit lnSpcReduction="10000"/>
          </a:bodyPr>
          <a:lstStyle/>
          <a:p>
            <a:pPr marL="447675" lvl="1"/>
            <a:r>
              <a:rPr lang="bg-BG" b="1" u="sng" dirty="0" smtClean="0"/>
              <a:t>Йохан Песталоци</a:t>
            </a:r>
            <a:r>
              <a:rPr lang="bg-BG" b="1" dirty="0" smtClean="0"/>
              <a:t> </a:t>
            </a:r>
            <a:r>
              <a:rPr lang="bg-BG" b="1" u="sng" dirty="0"/>
              <a:t>(1746 - 1827</a:t>
            </a:r>
            <a:r>
              <a:rPr lang="bg-BG" b="1" dirty="0"/>
              <a:t>)– швейцарски хуманист, </a:t>
            </a:r>
            <a:r>
              <a:rPr lang="bg-BG" b="1" dirty="0" smtClean="0"/>
              <a:t>педагог, философ. </a:t>
            </a:r>
            <a:r>
              <a:rPr lang="bg-BG" b="1" dirty="0"/>
              <a:t>О</a:t>
            </a:r>
            <a:r>
              <a:rPr lang="bg-BG" b="1" dirty="0" smtClean="0"/>
              <a:t>бявява се против механичното запаметяване и препоръчва този метод  да бъде заместен с директно наблюдение, даващо възможност за непосредствено подражание, което е в основата на по-ефективното учене.</a:t>
            </a:r>
            <a:endParaRPr lang="bg-BG" b="1" u="sng" dirty="0"/>
          </a:p>
          <a:p>
            <a:pPr marL="447675" lvl="1"/>
            <a:endParaRPr lang="bg-BG" b="1" u="sng" dirty="0" smtClean="0"/>
          </a:p>
          <a:p>
            <a:pPr marL="447675" lvl="1"/>
            <a:r>
              <a:rPr lang="bg-BG" b="1" u="sng" dirty="0"/>
              <a:t>Йохан Хербарт </a:t>
            </a:r>
            <a:r>
              <a:rPr lang="bg-BG" b="1" u="sng" dirty="0" smtClean="0"/>
              <a:t>(</a:t>
            </a:r>
            <a:r>
              <a:rPr lang="bg-BG" b="1" u="sng" dirty="0"/>
              <a:t>1776 – 1841</a:t>
            </a:r>
            <a:r>
              <a:rPr lang="bg-BG" b="1" u="sng" dirty="0" smtClean="0"/>
              <a:t>)</a:t>
            </a:r>
            <a:r>
              <a:rPr lang="bg-BG" b="1" dirty="0"/>
              <a:t> </a:t>
            </a:r>
            <a:r>
              <a:rPr lang="bg-BG" b="1" dirty="0" smtClean="0"/>
              <a:t>– немски педагог и философ. Според него, учебните програми трябва да бъдат създавани въз основа на интересите, нагласите и способностите на учениците.</a:t>
            </a:r>
            <a:endParaRPr lang="bg-BG" b="1" u="sng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2032000" cy="2016224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221088"/>
            <a:ext cx="2010634" cy="1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19808"/>
            <a:ext cx="6552728" cy="5026496"/>
          </a:xfrm>
        </p:spPr>
        <p:txBody>
          <a:bodyPr>
            <a:normAutofit lnSpcReduction="10000"/>
          </a:bodyPr>
          <a:lstStyle/>
          <a:p>
            <a:pPr lvl="1"/>
            <a:r>
              <a:rPr lang="bg-BG" b="1" u="sng" dirty="0" smtClean="0"/>
              <a:t>Фридрих Фрьобел </a:t>
            </a:r>
            <a:r>
              <a:rPr lang="en-US" b="1" u="sng" dirty="0" smtClean="0"/>
              <a:t>(</a:t>
            </a:r>
            <a:r>
              <a:rPr lang="bg-BG" b="1" u="sng" dirty="0" smtClean="0"/>
              <a:t>1782-1852</a:t>
            </a:r>
            <a:r>
              <a:rPr lang="en-US" b="1" u="sng" dirty="0" smtClean="0"/>
              <a:t>)</a:t>
            </a:r>
            <a:r>
              <a:rPr lang="bg-BG" b="1" dirty="0" smtClean="0"/>
              <a:t> – немски педагог. Открива първата предучилищна институция, наречена от него „детска градина“. Той </a:t>
            </a:r>
            <a:r>
              <a:rPr lang="bg-BG" b="1" dirty="0" smtClean="0"/>
              <a:t>разработва специална </a:t>
            </a:r>
            <a:r>
              <a:rPr lang="bg-BG" b="1" dirty="0"/>
              <a:t>теория  </a:t>
            </a:r>
            <a:r>
              <a:rPr lang="bg-BG" b="1" dirty="0" smtClean="0"/>
              <a:t>и прилага </a:t>
            </a:r>
            <a:r>
              <a:rPr lang="bg-BG" b="1" dirty="0" smtClean="0"/>
              <a:t>методика </a:t>
            </a:r>
            <a:r>
              <a:rPr lang="bg-BG" b="1" dirty="0" smtClean="0"/>
              <a:t>за работа с деца.</a:t>
            </a:r>
          </a:p>
          <a:p>
            <a:pPr lvl="1"/>
            <a:endParaRPr lang="bg-BG" b="1" u="sng" dirty="0"/>
          </a:p>
          <a:p>
            <a:pPr lvl="1"/>
            <a:r>
              <a:rPr lang="bg-BG" b="1" u="sng" dirty="0" smtClean="0"/>
              <a:t>Адолф Дистерверг </a:t>
            </a:r>
            <a:r>
              <a:rPr lang="en-US" b="1" u="sng" dirty="0" smtClean="0"/>
              <a:t>(</a:t>
            </a:r>
            <a:r>
              <a:rPr lang="bg-BG" b="1" u="sng" dirty="0" smtClean="0"/>
              <a:t>1790-1866</a:t>
            </a:r>
            <a:r>
              <a:rPr lang="en-US" b="1" u="sng" dirty="0" smtClean="0"/>
              <a:t>)</a:t>
            </a:r>
            <a:r>
              <a:rPr lang="bg-BG" b="1" dirty="0"/>
              <a:t> </a:t>
            </a:r>
            <a:r>
              <a:rPr lang="bg-BG" b="1" dirty="0" smtClean="0"/>
              <a:t>– немски педагог, политик. </a:t>
            </a:r>
            <a:r>
              <a:rPr lang="bg-BG" b="1" dirty="0"/>
              <a:t>Д</a:t>
            </a:r>
            <a:r>
              <a:rPr lang="bg-BG" b="1" dirty="0" smtClean="0"/>
              <a:t>обрата информираност на учителите за психофизиологичните особености на детското развитие може да помогне за по-доброто опознаване на интелектуалните и </a:t>
            </a:r>
            <a:r>
              <a:rPr lang="bg-BG" b="1" dirty="0" smtClean="0"/>
              <a:t>образователни </a:t>
            </a:r>
            <a:r>
              <a:rPr lang="bg-BG" b="1" dirty="0" smtClean="0"/>
              <a:t>нужди на учениците.</a:t>
            </a:r>
            <a:endParaRPr lang="bg-BG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1196752"/>
            <a:ext cx="1584176" cy="215053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00" y="3933056"/>
            <a:ext cx="1656184" cy="22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6696744" cy="4724400"/>
          </a:xfrm>
        </p:spPr>
        <p:txBody>
          <a:bodyPr>
            <a:normAutofit/>
          </a:bodyPr>
          <a:lstStyle/>
          <a:p>
            <a:pPr marL="182563" lvl="1" indent="182563"/>
            <a:r>
              <a:rPr lang="bg-BG" b="1" u="sng" dirty="0" smtClean="0"/>
              <a:t>Едуард Торндайк </a:t>
            </a:r>
            <a:r>
              <a:rPr lang="en-US" b="1" u="sng" dirty="0" smtClean="0"/>
              <a:t>(</a:t>
            </a:r>
            <a:r>
              <a:rPr lang="bg-BG" b="1" u="sng" dirty="0" smtClean="0"/>
              <a:t>1874-1949</a:t>
            </a:r>
            <a:r>
              <a:rPr lang="en-US" b="1" u="sng" dirty="0" smtClean="0"/>
              <a:t>)</a:t>
            </a:r>
            <a:r>
              <a:rPr lang="bg-BG" b="1" u="sng" dirty="0" smtClean="0"/>
              <a:t> </a:t>
            </a:r>
            <a:r>
              <a:rPr lang="bg-BG" b="1" dirty="0" smtClean="0"/>
              <a:t>– формулира 3  закона за ученето:</a:t>
            </a:r>
          </a:p>
          <a:p>
            <a:pPr marL="896938" lvl="1">
              <a:buFont typeface="Arial" panose="020B0604020202020204" pitchFamily="34" charset="0"/>
              <a:buChar char="•"/>
            </a:pPr>
            <a:r>
              <a:rPr lang="bg-BG" b="1" dirty="0" smtClean="0"/>
              <a:t>Закон за повторението </a:t>
            </a:r>
            <a:r>
              <a:rPr lang="en-US" b="1" dirty="0" smtClean="0"/>
              <a:t>(</a:t>
            </a:r>
            <a:r>
              <a:rPr lang="bg-BG" b="1" dirty="0" smtClean="0"/>
              <a:t>упражнението</a:t>
            </a:r>
            <a:r>
              <a:rPr lang="en-US" b="1" dirty="0" smtClean="0"/>
              <a:t>)</a:t>
            </a:r>
            <a:r>
              <a:rPr lang="bg-BG" b="1" dirty="0" smtClean="0"/>
              <a:t>.</a:t>
            </a:r>
          </a:p>
          <a:p>
            <a:pPr marL="896938" lvl="1">
              <a:buFont typeface="Arial" panose="020B0604020202020204" pitchFamily="34" charset="0"/>
              <a:buChar char="•"/>
            </a:pPr>
            <a:r>
              <a:rPr lang="bg-BG" b="1" dirty="0" smtClean="0"/>
              <a:t>Закон за готовността за учене.</a:t>
            </a:r>
          </a:p>
          <a:p>
            <a:pPr marL="900113" lvl="1" indent="-260350">
              <a:buFont typeface="Arial" panose="020B0604020202020204" pitchFamily="34" charset="0"/>
              <a:buChar char="•"/>
            </a:pPr>
            <a:r>
              <a:rPr lang="bg-BG" b="1" dirty="0" smtClean="0"/>
              <a:t>Закон за ефекта.</a:t>
            </a:r>
          </a:p>
          <a:p>
            <a:pPr marL="900113" lvl="1" indent="-260350">
              <a:buFont typeface="Arial" panose="020B0604020202020204" pitchFamily="34" charset="0"/>
              <a:buChar char="•"/>
            </a:pPr>
            <a:endParaRPr lang="bg-BG" b="1" dirty="0" smtClean="0"/>
          </a:p>
          <a:p>
            <a:pPr marL="182563" lvl="1" indent="182563">
              <a:buClr>
                <a:srgbClr val="F0A22E"/>
              </a:buClr>
            </a:pPr>
            <a:r>
              <a:rPr lang="bg-BG" b="1" u="sng" dirty="0" smtClean="0">
                <a:solidFill>
                  <a:srgbClr val="4E3B30"/>
                </a:solidFill>
              </a:rPr>
              <a:t>Чарлз Джъд </a:t>
            </a:r>
            <a:r>
              <a:rPr lang="en-US" b="1" u="sng" dirty="0" smtClean="0">
                <a:solidFill>
                  <a:srgbClr val="4E3B30"/>
                </a:solidFill>
              </a:rPr>
              <a:t>(</a:t>
            </a:r>
            <a:r>
              <a:rPr lang="bg-BG" b="1" u="sng" dirty="0" smtClean="0">
                <a:solidFill>
                  <a:srgbClr val="4E3B30"/>
                </a:solidFill>
              </a:rPr>
              <a:t>1873-1946</a:t>
            </a:r>
            <a:r>
              <a:rPr lang="en-US" b="1" u="sng" dirty="0" smtClean="0">
                <a:solidFill>
                  <a:srgbClr val="4E3B30"/>
                </a:solidFill>
              </a:rPr>
              <a:t>)</a:t>
            </a:r>
            <a:r>
              <a:rPr lang="bg-BG" b="1" u="sng" dirty="0" smtClean="0">
                <a:solidFill>
                  <a:srgbClr val="4E3B30"/>
                </a:solidFill>
              </a:rPr>
              <a:t> </a:t>
            </a:r>
            <a:r>
              <a:rPr lang="en-US" b="1" dirty="0" smtClean="0">
                <a:solidFill>
                  <a:srgbClr val="4E3B30"/>
                </a:solidFill>
              </a:rPr>
              <a:t>– </a:t>
            </a:r>
            <a:r>
              <a:rPr lang="bg-BG" b="1" dirty="0" smtClean="0">
                <a:solidFill>
                  <a:srgbClr val="4E3B30"/>
                </a:solidFill>
              </a:rPr>
              <a:t>поддържа идеята за преобразуване на средата в която се извършва обучението </a:t>
            </a:r>
            <a:r>
              <a:rPr lang="en-US" b="1" dirty="0" smtClean="0">
                <a:solidFill>
                  <a:srgbClr val="4E3B30"/>
                </a:solidFill>
              </a:rPr>
              <a:t>(</a:t>
            </a:r>
            <a:r>
              <a:rPr lang="bg-BG" b="1" dirty="0" smtClean="0">
                <a:solidFill>
                  <a:srgbClr val="4E3B30"/>
                </a:solidFill>
              </a:rPr>
              <a:t>нейното съдържание, организация и практика</a:t>
            </a:r>
            <a:r>
              <a:rPr lang="en-US" b="1" dirty="0" smtClean="0">
                <a:solidFill>
                  <a:srgbClr val="4E3B30"/>
                </a:solidFill>
              </a:rPr>
              <a:t>)</a:t>
            </a:r>
            <a:r>
              <a:rPr lang="bg-BG" b="1" dirty="0" smtClean="0">
                <a:solidFill>
                  <a:srgbClr val="4E3B30"/>
                </a:solidFill>
              </a:rPr>
              <a:t>. </a:t>
            </a:r>
            <a:endParaRPr lang="bg-BG" b="1" dirty="0">
              <a:solidFill>
                <a:srgbClr val="4E3B30"/>
              </a:solidFill>
            </a:endParaRPr>
          </a:p>
          <a:p>
            <a:pPr marL="900113" lvl="1" indent="-260350">
              <a:buFont typeface="Arial" panose="020B0604020202020204" pitchFamily="34" charset="0"/>
              <a:buChar char="•"/>
            </a:pPr>
            <a:endParaRPr lang="bg-BG" b="1" dirty="0"/>
          </a:p>
          <a:p>
            <a:pPr marL="0" lvl="1" indent="0">
              <a:buNone/>
            </a:pPr>
            <a:endParaRPr lang="bg-BG" b="1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68760"/>
            <a:ext cx="1368152" cy="199003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3901" y="324348"/>
            <a:ext cx="8498577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 smtClean="0"/>
              <a:t>Развитие на педагогическата психология в САЩ.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789040"/>
            <a:ext cx="139740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3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60648"/>
            <a:ext cx="7992888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b="1" dirty="0" smtClean="0"/>
              <a:t>6. НАУЧНА МЕТОДОЛОГИЯ. </a:t>
            </a:r>
            <a:endParaRPr lang="bg-BG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1052736"/>
            <a:ext cx="8280920" cy="5616624"/>
          </a:xfrm>
        </p:spPr>
        <p:txBody>
          <a:bodyPr>
            <a:normAutofit/>
          </a:bodyPr>
          <a:lstStyle/>
          <a:p>
            <a:pPr marL="539750" lvl="2" indent="-342900" defTabSz="900113"/>
            <a:r>
              <a:rPr lang="bg-BG" sz="2400" b="1" dirty="0" smtClean="0"/>
              <a:t>Основни стъпки </a:t>
            </a:r>
            <a:r>
              <a:rPr lang="bg-BG" sz="2400" b="1" smtClean="0"/>
              <a:t>на </a:t>
            </a:r>
            <a:r>
              <a:rPr lang="bg-BG" sz="2400" b="1" smtClean="0"/>
              <a:t>научният </a:t>
            </a:r>
            <a:r>
              <a:rPr lang="bg-BG" sz="2400" b="1" dirty="0" smtClean="0"/>
              <a:t>метод:</a:t>
            </a:r>
          </a:p>
          <a:p>
            <a:pPr marL="1081088" lvl="5" indent="-342900" defTabSz="984250"/>
            <a:r>
              <a:rPr lang="bg-BG" sz="2400" b="1" dirty="0" smtClean="0"/>
              <a:t>Възприемане на въпроса</a:t>
            </a:r>
          </a:p>
          <a:p>
            <a:pPr marL="1081088" lvl="5" indent="-342900" defTabSz="984250"/>
            <a:r>
              <a:rPr lang="bg-BG" sz="2400" b="1" dirty="0" smtClean="0"/>
              <a:t>Формиране на хипотези</a:t>
            </a:r>
          </a:p>
          <a:p>
            <a:pPr marL="1081088" lvl="5" indent="-342900" defTabSz="984250"/>
            <a:r>
              <a:rPr lang="bg-BG" sz="2400" b="1" dirty="0" smtClean="0"/>
              <a:t>Тестиране на хипотези.</a:t>
            </a:r>
          </a:p>
          <a:p>
            <a:pPr marL="1081088" lvl="5" indent="-342900" defTabSz="984250"/>
            <a:r>
              <a:rPr lang="bg-BG" sz="2400" b="1" dirty="0" smtClean="0"/>
              <a:t>Изводи</a:t>
            </a:r>
          </a:p>
          <a:p>
            <a:pPr marL="1081088" lvl="5" indent="-342900" defTabSz="984250"/>
            <a:r>
              <a:rPr lang="bg-BG" sz="2400" b="1" dirty="0" smtClean="0"/>
              <a:t>Докладване на резултатите.</a:t>
            </a:r>
          </a:p>
          <a:p>
            <a:pPr marL="539750" lvl="2" indent="-342900" defTabSz="900113">
              <a:buClr>
                <a:srgbClr val="F0A22E"/>
              </a:buClr>
            </a:pPr>
            <a:r>
              <a:rPr lang="bg-BG" sz="2400" b="1" dirty="0" smtClean="0">
                <a:solidFill>
                  <a:srgbClr val="4E3B30"/>
                </a:solidFill>
              </a:rPr>
              <a:t>Дескриптивни методи:</a:t>
            </a:r>
          </a:p>
          <a:p>
            <a:pPr marL="1911350" lvl="5" indent="-342900" defTabSz="900113">
              <a:buClr>
                <a:srgbClr val="F0A22E"/>
              </a:buClr>
            </a:pPr>
            <a:r>
              <a:rPr lang="bg-BG" sz="2400" b="1" dirty="0" smtClean="0">
                <a:solidFill>
                  <a:srgbClr val="4E3B30"/>
                </a:solidFill>
              </a:rPr>
              <a:t>Естествено наблюдение.</a:t>
            </a:r>
          </a:p>
          <a:p>
            <a:pPr marL="1911350" lvl="5" indent="-342900" defTabSz="900113">
              <a:buClr>
                <a:srgbClr val="F0A22E"/>
              </a:buClr>
            </a:pPr>
            <a:r>
              <a:rPr lang="bg-BG" sz="2400" b="1" dirty="0" smtClean="0">
                <a:solidFill>
                  <a:srgbClr val="4E3B30"/>
                </a:solidFill>
              </a:rPr>
              <a:t>Лабораторно наблюдение.</a:t>
            </a:r>
          </a:p>
          <a:p>
            <a:pPr marL="1911350" lvl="5" indent="-342900" defTabSz="900113">
              <a:buClr>
                <a:srgbClr val="F0A22E"/>
              </a:buClr>
            </a:pPr>
            <a:r>
              <a:rPr lang="bg-BG" sz="2400" b="1" dirty="0" smtClean="0">
                <a:solidFill>
                  <a:srgbClr val="4E3B30"/>
                </a:solidFill>
              </a:rPr>
              <a:t>Изследване на случаи.</a:t>
            </a:r>
          </a:p>
          <a:p>
            <a:pPr marL="1911350" lvl="5" indent="-342900" defTabSz="900113">
              <a:buClr>
                <a:srgbClr val="F0A22E"/>
              </a:buClr>
            </a:pPr>
            <a:r>
              <a:rPr lang="bg-BG" sz="2400" b="1" dirty="0" smtClean="0">
                <a:solidFill>
                  <a:srgbClr val="4E3B30"/>
                </a:solidFill>
              </a:rPr>
              <a:t>Анкети.</a:t>
            </a:r>
          </a:p>
          <a:p>
            <a:pPr marL="1911350" lvl="5" indent="-342900" defTabSz="900113">
              <a:buClr>
                <a:srgbClr val="F0A22E"/>
              </a:buClr>
            </a:pPr>
            <a:r>
              <a:rPr lang="bg-BG" sz="2400" b="1" dirty="0" smtClean="0">
                <a:solidFill>
                  <a:srgbClr val="4E3B30"/>
                </a:solidFill>
              </a:rPr>
              <a:t>Експеримент </a:t>
            </a:r>
            <a:r>
              <a:rPr lang="en-US" sz="2400" b="1" dirty="0" smtClean="0">
                <a:solidFill>
                  <a:srgbClr val="4E3B30"/>
                </a:solidFill>
              </a:rPr>
              <a:t>(</a:t>
            </a:r>
            <a:r>
              <a:rPr lang="bg-BG" sz="2400" b="1" dirty="0" smtClean="0">
                <a:solidFill>
                  <a:srgbClr val="4E3B30"/>
                </a:solidFill>
              </a:rPr>
              <a:t>селекция, променливи, групи</a:t>
            </a:r>
            <a:r>
              <a:rPr lang="en-US" sz="2400" b="1" dirty="0" smtClean="0">
                <a:solidFill>
                  <a:srgbClr val="4E3B30"/>
                </a:solidFill>
              </a:rPr>
              <a:t>)</a:t>
            </a:r>
            <a:endParaRPr lang="bg-BG" sz="2400" b="1" dirty="0" smtClean="0">
              <a:solidFill>
                <a:srgbClr val="4E3B30"/>
              </a:solidFill>
            </a:endParaRPr>
          </a:p>
          <a:p>
            <a:pPr marL="1911350" lvl="5" indent="-342900" defTabSz="900113">
              <a:buClr>
                <a:srgbClr val="F0A22E"/>
              </a:buClr>
            </a:pPr>
            <a:endParaRPr lang="bg-BG" sz="2200" b="1" dirty="0">
              <a:solidFill>
                <a:srgbClr val="4E3B30"/>
              </a:solidFill>
            </a:endParaRPr>
          </a:p>
          <a:p>
            <a:pPr marL="738188" lvl="5" indent="0" defTabSz="984250">
              <a:buNone/>
            </a:pP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513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Педагогическата психология е дисциплина, </a:t>
            </a:r>
            <a:r>
              <a:rPr lang="bg-BG" dirty="0" smtClean="0"/>
              <a:t>която </a:t>
            </a:r>
            <a:r>
              <a:rPr lang="bg-BG" dirty="0"/>
              <a:t>се фокусира върху човешкото преподаване и учене (Berliner, 2006). </a:t>
            </a:r>
            <a:endParaRPr lang="bg-BG" dirty="0" smtClean="0"/>
          </a:p>
          <a:p>
            <a:endParaRPr lang="bg-BG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Какво означава това да си „професионалист“?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Какви характеристики се предполага, че трябва да има </a:t>
            </a:r>
            <a:r>
              <a:rPr lang="bg-BG" dirty="0" smtClean="0"/>
              <a:t>професионалистът?</a:t>
            </a:r>
            <a:endParaRPr lang="bg-BG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Как може педагогическата психология да ви помогне при преподаването?</a:t>
            </a:r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731" y="81029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b="1" dirty="0" smtClean="0">
                <a:solidFill>
                  <a:srgbClr val="4E3B30"/>
                </a:solidFill>
              </a:rPr>
              <a:t>1. ПЕДАГОГИЧЕСКА  ПСИХОЛОГИЯ  И  ПРОФЕСИОНАЛИЗЪМ.</a:t>
            </a:r>
            <a:endParaRPr lang="bg-BG" sz="2400" dirty="0"/>
          </a:p>
        </p:txBody>
      </p:sp>
      <p:graphicFrame>
        <p:nvGraphicFramePr>
          <p:cNvPr id="6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292943"/>
              </p:ext>
            </p:extLst>
          </p:nvPr>
        </p:nvGraphicFramePr>
        <p:xfrm>
          <a:off x="634938" y="1556792"/>
          <a:ext cx="820891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23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2800" b="1" dirty="0" smtClean="0"/>
              <a:t>Експертни познания</a:t>
            </a:r>
            <a:r>
              <a:rPr lang="bg-BG" sz="2800" dirty="0"/>
              <a:t> </a:t>
            </a:r>
            <a:r>
              <a:rPr lang="bg-BG" sz="2800" dirty="0" smtClean="0"/>
              <a:t>– познание на предметното съдържание, педагогическо познание и общо педагогическо познание.</a:t>
            </a:r>
          </a:p>
          <a:p>
            <a:r>
              <a:rPr lang="bg-BG" sz="2800" b="1" dirty="0" smtClean="0"/>
              <a:t>Ефикасност – </a:t>
            </a:r>
            <a:r>
              <a:rPr lang="bg-BG" sz="2800" dirty="0" smtClean="0"/>
              <a:t>автоматизиране на добре заучени умения, способности за планиране, наблюдение и оценяване.</a:t>
            </a:r>
          </a:p>
          <a:p>
            <a:r>
              <a:rPr lang="bg-BG" sz="2800" b="1" dirty="0" smtClean="0"/>
              <a:t>Творческа прозорливост </a:t>
            </a:r>
            <a:r>
              <a:rPr lang="bg-BG" sz="2800" dirty="0" smtClean="0"/>
              <a:t>– предефиниране на проблемите.</a:t>
            </a:r>
          </a:p>
          <a:p>
            <a:r>
              <a:rPr lang="bg-BG" sz="2800" b="1" dirty="0" smtClean="0"/>
              <a:t>Рефлективна практика </a:t>
            </a:r>
            <a:r>
              <a:rPr lang="bg-BG" sz="2800" dirty="0" smtClean="0"/>
              <a:t>– научаване на учениците да бъдат опитни учещи.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37608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583488" cy="879845"/>
          </a:xfrm>
        </p:spPr>
        <p:txBody>
          <a:bodyPr>
            <a:normAutofit fontScale="90000"/>
          </a:bodyPr>
          <a:lstStyle/>
          <a:p>
            <a:pPr lvl="0" algn="ctr">
              <a:spcBef>
                <a:spcPct val="20000"/>
              </a:spcBef>
            </a:pPr>
            <a:r>
              <a:rPr lang="bg-BG" sz="2700" b="1" i="1" cap="none" dirty="0" smtClean="0">
                <a:solidFill>
                  <a:srgbClr val="4E3B30">
                    <a:shade val="75000"/>
                  </a:srgbClr>
                </a:solidFill>
                <a:effectLst/>
                <a:latin typeface="Franklin Gothic Book"/>
                <a:ea typeface="+mn-ea"/>
                <a:cs typeface="+mn-cs"/>
              </a:rPr>
              <a:t>КАКВО ПРЕДСТАВЛЯВА ОПИТНИЯТ УЧЕЩ? </a:t>
            </a:r>
            <a:r>
              <a:rPr lang="bg-BG" sz="2400" cap="none" dirty="0">
                <a:solidFill>
                  <a:srgbClr val="4E3B30">
                    <a:shade val="75000"/>
                  </a:srgbClr>
                </a:solidFill>
                <a:effectLst/>
                <a:latin typeface="Franklin Gothic Book"/>
                <a:ea typeface="+mn-ea"/>
                <a:cs typeface="+mn-cs"/>
              </a:rPr>
              <a:t/>
            </a:r>
            <a:br>
              <a:rPr lang="bg-BG" sz="2400" cap="none" dirty="0">
                <a:solidFill>
                  <a:srgbClr val="4E3B30">
                    <a:shade val="75000"/>
                  </a:srgbClr>
                </a:solidFill>
                <a:effectLst/>
                <a:latin typeface="Franklin Gothic Book"/>
                <a:ea typeface="+mn-ea"/>
                <a:cs typeface="+mn-cs"/>
              </a:rPr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458200" cy="3888432"/>
          </a:xfrm>
        </p:spPr>
        <p:txBody>
          <a:bodyPr>
            <a:normAutofit lnSpcReduction="10000"/>
          </a:bodyPr>
          <a:lstStyle/>
          <a:p>
            <a:pPr>
              <a:tabLst>
                <a:tab pos="354013" algn="l"/>
              </a:tabLst>
            </a:pPr>
            <a:r>
              <a:rPr lang="ru-RU" sz="2800" dirty="0"/>
              <a:t>•	Ефективни стратегии за учене. </a:t>
            </a:r>
          </a:p>
          <a:p>
            <a:pPr>
              <a:tabLst>
                <a:tab pos="354013" algn="l"/>
              </a:tabLst>
            </a:pPr>
            <a:r>
              <a:rPr lang="ru-RU" sz="2800" dirty="0"/>
              <a:t>•	Инкрементално становище за интелигентността</a:t>
            </a:r>
          </a:p>
          <a:p>
            <a:pPr>
              <a:tabLst>
                <a:tab pos="354013" algn="l"/>
              </a:tabLst>
            </a:pPr>
            <a:r>
              <a:rPr lang="ru-RU" sz="2800" dirty="0"/>
              <a:t>•	Високи стремежи</a:t>
            </a:r>
          </a:p>
          <a:p>
            <a:pPr>
              <a:tabLst>
                <a:tab pos="354013" algn="l"/>
                <a:tab pos="530225" algn="l"/>
              </a:tabLst>
            </a:pPr>
            <a:r>
              <a:rPr lang="ru-RU" sz="2800" dirty="0"/>
              <a:t>•	Изразена Аз-ефективност</a:t>
            </a:r>
          </a:p>
          <a:p>
            <a:pPr>
              <a:tabLst>
                <a:tab pos="354013" algn="l"/>
                <a:tab pos="530225" algn="l"/>
              </a:tabLst>
            </a:pPr>
            <a:r>
              <a:rPr lang="ru-RU" sz="2800" dirty="0"/>
              <a:t>•	Преследване на задачата до завършването и.</a:t>
            </a:r>
          </a:p>
          <a:p>
            <a:pPr>
              <a:tabLst>
                <a:tab pos="354013" algn="l"/>
                <a:tab pos="530225" algn="l"/>
              </a:tabLst>
            </a:pPr>
            <a:r>
              <a:rPr lang="ru-RU" sz="2800" dirty="0"/>
              <a:t>•	Отговорност за себе си и действията си (вътрешен </a:t>
            </a:r>
            <a:r>
              <a:rPr lang="ru-RU" sz="2800" dirty="0" smtClean="0"/>
              <a:t>	локус на </a:t>
            </a:r>
            <a:r>
              <a:rPr lang="ru-RU" sz="2800" dirty="0"/>
              <a:t>контрол)</a:t>
            </a:r>
          </a:p>
          <a:p>
            <a:pPr>
              <a:tabLst>
                <a:tab pos="354013" algn="l"/>
                <a:tab pos="530225" algn="l"/>
              </a:tabLst>
            </a:pPr>
            <a:r>
              <a:rPr lang="ru-RU" sz="2800" dirty="0"/>
              <a:t>•	Способност за отлагане на задоволяването.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686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540" y="188640"/>
            <a:ext cx="8458200" cy="914400"/>
          </a:xfrm>
        </p:spPr>
        <p:txBody>
          <a:bodyPr/>
          <a:lstStyle/>
          <a:p>
            <a:r>
              <a:rPr lang="bg-BG" b="1" dirty="0" smtClean="0"/>
              <a:t>2.   КАКВО Е ПСИХОЛОГИЯ?</a:t>
            </a:r>
            <a:endParaRPr lang="bg-BG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11560" y="1340768"/>
            <a:ext cx="8424936" cy="38884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• </a:t>
            </a:r>
            <a:r>
              <a:rPr lang="bg-BG" sz="2800" b="1" dirty="0" smtClean="0"/>
              <a:t>Психологията е наука, която изследва поведението и психичните процеси.</a:t>
            </a:r>
          </a:p>
          <a:p>
            <a:pPr marL="722313">
              <a:buFont typeface="Wingdings" panose="05000000000000000000" pitchFamily="2" charset="2"/>
              <a:buChar char="ü"/>
            </a:pPr>
            <a:r>
              <a:rPr lang="bg-BG" sz="2800" b="1" i="1" dirty="0" smtClean="0"/>
              <a:t>  </a:t>
            </a:r>
            <a:r>
              <a:rPr lang="bg-BG" sz="2800" dirty="0" smtClean="0"/>
              <a:t> </a:t>
            </a:r>
            <a:r>
              <a:rPr lang="bg-BG" sz="2800" b="1" dirty="0" smtClean="0"/>
              <a:t>Поведението</a:t>
            </a:r>
            <a:r>
              <a:rPr lang="bg-BG" sz="2800" dirty="0" smtClean="0"/>
              <a:t> включва всички наши външни действия или реакции като говорене, изражения на лицето, движения.</a:t>
            </a:r>
          </a:p>
          <a:p>
            <a:pPr marL="722313">
              <a:buFont typeface="Wingdings" panose="05000000000000000000" pitchFamily="2" charset="2"/>
              <a:buChar char="ü"/>
            </a:pPr>
            <a:r>
              <a:rPr lang="bg-BG" sz="2800" b="1" i="1" dirty="0" smtClean="0"/>
              <a:t>  </a:t>
            </a:r>
            <a:r>
              <a:rPr lang="bg-BG" sz="2800" b="1" dirty="0" smtClean="0"/>
              <a:t>Психичните</a:t>
            </a:r>
            <a:r>
              <a:rPr lang="bg-BG" sz="2800" i="1" dirty="0" smtClean="0"/>
              <a:t> </a:t>
            </a:r>
            <a:r>
              <a:rPr lang="bg-BG" sz="2800" b="1" dirty="0" smtClean="0"/>
              <a:t>процеси</a:t>
            </a:r>
            <a:r>
              <a:rPr lang="bg-BG" sz="2800" i="1" dirty="0" smtClean="0"/>
              <a:t> </a:t>
            </a:r>
            <a:r>
              <a:rPr lang="bg-BG" sz="2800" dirty="0" smtClean="0"/>
              <a:t>се отнасят до цялата вътрешна, скрита дейност на нашите умове, </a:t>
            </a:r>
            <a:r>
              <a:rPr lang="bg-BG" sz="2800" dirty="0" smtClean="0"/>
              <a:t>чувствата</a:t>
            </a:r>
            <a:r>
              <a:rPr lang="bg-BG" sz="2800" dirty="0" smtClean="0"/>
              <a:t>, </a:t>
            </a:r>
            <a:r>
              <a:rPr lang="bg-BG" sz="2800" dirty="0" smtClean="0"/>
              <a:t>паметта, мисленето.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97566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58200" cy="720080"/>
          </a:xfrm>
        </p:spPr>
        <p:txBody>
          <a:bodyPr/>
          <a:lstStyle/>
          <a:p>
            <a:r>
              <a:rPr lang="bg-BG" b="1" dirty="0" smtClean="0"/>
              <a:t>3. ЗАЩО Е НАУКА?</a:t>
            </a:r>
            <a:endParaRPr lang="bg-BG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1844824"/>
            <a:ext cx="8458200" cy="223224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800" dirty="0" smtClean="0"/>
              <a:t>Има свой собствен </a:t>
            </a:r>
            <a:r>
              <a:rPr lang="bg-BG" sz="2800" b="1" dirty="0" smtClean="0"/>
              <a:t>предмет</a:t>
            </a:r>
            <a:r>
              <a:rPr lang="bg-BG" sz="2800" dirty="0" smtClean="0"/>
              <a:t> на изследване.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800" dirty="0" smtClean="0"/>
              <a:t>Има свой категориален и </a:t>
            </a:r>
            <a:r>
              <a:rPr lang="bg-BG" sz="2800" b="1" dirty="0" smtClean="0"/>
              <a:t>понятиен апарат</a:t>
            </a:r>
            <a:r>
              <a:rPr lang="bg-BG" sz="2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800" dirty="0" smtClean="0"/>
              <a:t>Има свои </a:t>
            </a:r>
            <a:r>
              <a:rPr lang="bg-BG" sz="2800" b="1" dirty="0" smtClean="0"/>
              <a:t>методи</a:t>
            </a:r>
            <a:r>
              <a:rPr lang="bg-BG" sz="2800" dirty="0" smtClean="0"/>
              <a:t> на изследване.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800" dirty="0" smtClean="0"/>
              <a:t>Има </a:t>
            </a:r>
            <a:r>
              <a:rPr lang="bg-BG" sz="2800" b="1" dirty="0" smtClean="0"/>
              <a:t>цели</a:t>
            </a:r>
            <a:r>
              <a:rPr lang="bg-BG" sz="2800" dirty="0" smtClean="0"/>
              <a:t> на изследване.</a:t>
            </a:r>
          </a:p>
        </p:txBody>
      </p:sp>
    </p:spTree>
    <p:extLst>
      <p:ext uri="{BB962C8B-B14F-4D97-AF65-F5344CB8AC3E}">
        <p14:creationId xmlns:p14="http://schemas.microsoft.com/office/powerpoint/2010/main" val="6778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458200" cy="914400"/>
          </a:xfrm>
        </p:spPr>
        <p:txBody>
          <a:bodyPr/>
          <a:lstStyle/>
          <a:p>
            <a:r>
              <a:rPr lang="bg-BG" b="1" dirty="0" smtClean="0"/>
              <a:t>4. ПРЕДМЕТ НА ПЕДАГОГИЧЕСКАТА ПСИХОЛОГИЯ</a:t>
            </a:r>
            <a:endParaRPr lang="bg-BG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2118" y="1556792"/>
            <a:ext cx="8458200" cy="381642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bg-BG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bg-BG" sz="2800" dirty="0" smtClean="0"/>
              <a:t>Педагогическата психология се интересува, най-общо казано от </a:t>
            </a:r>
            <a:r>
              <a:rPr lang="bg-BG" sz="2800" b="1" dirty="0" smtClean="0"/>
              <a:t>природата и закономерностите на човешкото развитие и функциониране в процеса на обучение, възпитание и общуване </a:t>
            </a:r>
            <a:r>
              <a:rPr lang="bg-BG" sz="2800" dirty="0" smtClean="0"/>
              <a:t>. </a:t>
            </a:r>
          </a:p>
          <a:p>
            <a:pPr algn="just"/>
            <a:endParaRPr lang="bg-BG" sz="28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bg-BG" sz="2800" dirty="0" smtClean="0"/>
              <a:t>В структурата на п</a:t>
            </a:r>
            <a:r>
              <a:rPr lang="en-US" sz="2800" dirty="0" smtClean="0"/>
              <a:t>e</a:t>
            </a:r>
            <a:r>
              <a:rPr lang="bg-BG" sz="2800" dirty="0" smtClean="0"/>
              <a:t>дагогическата психология има </a:t>
            </a:r>
            <a:r>
              <a:rPr lang="bg-BG" sz="2800" b="1" dirty="0" smtClean="0"/>
              <a:t>3 самостоятелно обособени раздела</a:t>
            </a:r>
            <a:r>
              <a:rPr lang="bg-BG" sz="2800" dirty="0" smtClean="0"/>
              <a:t>:</a:t>
            </a:r>
          </a:p>
          <a:p>
            <a:pPr algn="just"/>
            <a:endParaRPr lang="bg-BG" sz="2800" b="1" i="1" dirty="0"/>
          </a:p>
        </p:txBody>
      </p:sp>
    </p:spTree>
    <p:extLst>
      <p:ext uri="{BB962C8B-B14F-4D97-AF65-F5344CB8AC3E}">
        <p14:creationId xmlns:p14="http://schemas.microsoft.com/office/powerpoint/2010/main" val="25990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1420" y="414968"/>
            <a:ext cx="8458200" cy="64087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bg-BG" sz="2800" b="1" dirty="0" smtClean="0"/>
              <a:t>Психология на обучението</a:t>
            </a:r>
            <a:r>
              <a:rPr lang="bg-BG" sz="2800" dirty="0" smtClean="0"/>
              <a:t>, чиито предмет е свързан с развитието на познавателната дейност в условията на систематично и целенасочено обучение, както и с проучване на съотношението между интелектуалното развитие на ученика и неговата мотивация за учене.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 smtClean="0"/>
              <a:t>Психология на възпитанието </a:t>
            </a:r>
            <a:r>
              <a:rPr lang="bg-BG" sz="2800" dirty="0" smtClean="0"/>
              <a:t>– изследване на човешката личност на фона на </a:t>
            </a:r>
            <a:r>
              <a:rPr lang="bg-BG" sz="2800" dirty="0" smtClean="0"/>
              <a:t>междуличностните </a:t>
            </a:r>
            <a:r>
              <a:rPr lang="bg-BG" sz="2800" dirty="0" smtClean="0"/>
              <a:t>контакти в семейната и социално-образователната среда.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 smtClean="0"/>
              <a:t>Психология на учителя </a:t>
            </a:r>
            <a:r>
              <a:rPr lang="bg-BG" sz="2800" dirty="0" smtClean="0"/>
              <a:t>– изучаване на индивидуално-личностните особености и професионалните аспекти в работата на учителя.</a:t>
            </a:r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63532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1376</TotalTime>
  <Words>754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 ТЕМА I.</vt:lpstr>
      <vt:lpstr>PowerPoint Presentation</vt:lpstr>
      <vt:lpstr>PowerPoint Presentation</vt:lpstr>
      <vt:lpstr>PowerPoint Presentation</vt:lpstr>
      <vt:lpstr>КАКВО ПРЕДСТАВЛЯВА ОПИТНИЯТ УЧЕЩ?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ТЕМА I.</dc:title>
  <dc:creator>Albena</dc:creator>
  <cp:lastModifiedBy>Albena</cp:lastModifiedBy>
  <cp:revision>87</cp:revision>
  <dcterms:created xsi:type="dcterms:W3CDTF">2014-10-02T09:07:00Z</dcterms:created>
  <dcterms:modified xsi:type="dcterms:W3CDTF">2014-10-15T19:34:35Z</dcterms:modified>
</cp:coreProperties>
</file>