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9144000" cy="6858000" type="screen4x3"/>
  <p:notesSz cx="9979025" cy="68341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2994" y="-11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52473" y="0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68F4D-8801-4262-8A05-9F759E6C7494}" type="datetimeFigureOut">
              <a:rPr lang="bg-BG" smtClean="0"/>
              <a:pPr/>
              <a:t>16.10.2014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91293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52473" y="6491293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12279-F2CE-4151-A4D3-A751339128A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81123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5403" cy="3413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3" y="0"/>
            <a:ext cx="4323084" cy="3413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25811-0EAE-4359-A585-043279A8B01C}" type="datetimeFigureOut">
              <a:rPr lang="bg-BG" smtClean="0"/>
              <a:pPr/>
              <a:t>16.10.2014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2763"/>
            <a:ext cx="3417887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46402"/>
            <a:ext cx="7983219" cy="30757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91718"/>
            <a:ext cx="4325403" cy="3413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3" y="6491718"/>
            <a:ext cx="4323084" cy="3413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770EA-36FD-4AD3-91C0-3ABB895143B0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06960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E4D3742-E67E-4CFA-B17C-1393D26F926C}" type="datetime1">
              <a:rPr lang="en-US" smtClean="0"/>
              <a:pPr eaLnBrk="1" latinLnBrk="0" hangingPunct="1"/>
              <a:t>10/16/2014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3DD43D0-2B19-4D01-BC94-6A6EE2153D09}" type="datetime1">
              <a:rPr lang="en-US" smtClean="0"/>
              <a:pPr eaLnBrk="1" latinLnBrk="0" hangingPunct="1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16E40D2-4EC5-4419-A912-821947C25CF1}" type="datetime1">
              <a:rPr lang="en-US" smtClean="0"/>
              <a:pPr eaLnBrk="1" latinLnBrk="0" hangingPunct="1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D160C28-8287-4832-BD68-C834D5574F1E}" type="datetime1">
              <a:rPr lang="en-US" smtClean="0"/>
              <a:pPr eaLnBrk="1" latinLnBrk="0" hangingPunct="1"/>
              <a:t>10/16/2014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8C79AEE-DBD2-4734-B598-34F3A5BF99CF}" type="datetime1">
              <a:rPr lang="en-US" smtClean="0"/>
              <a:pPr eaLnBrk="1" latinLnBrk="0" hangingPunct="1"/>
              <a:t>10/16/2014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859FC2-CA96-4EA3-AAAE-FB970C5CD906}" type="datetime1">
              <a:rPr lang="en-US" smtClean="0"/>
              <a:pPr eaLnBrk="1" latinLnBrk="0" hangingPunct="1"/>
              <a:t>10/16/2014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5BABE0-86DC-446B-84CC-8137C45C922B}" type="datetime1">
              <a:rPr lang="en-US" smtClean="0"/>
              <a:pPr eaLnBrk="1" latinLnBrk="0" hangingPunct="1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8365B3-1468-4D49-8E8E-7102B6301A0F}" type="datetime1">
              <a:rPr lang="en-US" smtClean="0"/>
              <a:pPr eaLnBrk="1" latinLnBrk="0" hangingPunct="1"/>
              <a:t>10/16/2014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D21CCF-9121-4324-A942-548717A47210}" type="datetime1">
              <a:rPr lang="en-US" smtClean="0"/>
              <a:pPr eaLnBrk="1" latinLnBrk="0" hangingPunct="1"/>
              <a:t>10/16/2014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E362BDB-DCFE-40C7-8938-93CE2D33FF45}" type="datetime1">
              <a:rPr lang="en-US" smtClean="0"/>
              <a:pPr eaLnBrk="1" latinLnBrk="0" hangingPunct="1"/>
              <a:t>10/16/2014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51C32CF-8C2C-4163-B744-605AC4DBF209}" type="datetime1">
              <a:rPr lang="en-US" smtClean="0"/>
              <a:pPr eaLnBrk="1" latinLnBrk="0" hangingPunct="1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E928B218-9827-42B3-8280-B7C45D982784}" type="datetime1">
              <a:rPr lang="en-US" smtClean="0"/>
              <a:pPr algn="l" eaLnBrk="1" latinLnBrk="0" hangingPunct="1"/>
              <a:t>10/16/2014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836712"/>
            <a:ext cx="8458200" cy="1222375"/>
          </a:xfrm>
        </p:spPr>
        <p:txBody>
          <a:bodyPr/>
          <a:lstStyle/>
          <a:p>
            <a:pPr algn="ctr"/>
            <a:r>
              <a:rPr lang="bg-BG" cap="none" dirty="0" smtClean="0"/>
              <a:t> ТЕМА </a:t>
            </a:r>
            <a:r>
              <a:rPr lang="en-US" cap="none" dirty="0" smtClean="0"/>
              <a:t>I</a:t>
            </a:r>
            <a:r>
              <a:rPr lang="en-US" cap="none" dirty="0"/>
              <a:t>I</a:t>
            </a:r>
            <a:r>
              <a:rPr lang="bg-BG" cap="none" dirty="0" smtClean="0"/>
              <a:t>.</a:t>
            </a:r>
            <a:endParaRPr lang="bg-BG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348880"/>
            <a:ext cx="8458200" cy="1584176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solidFill>
                  <a:schemeClr val="tx1"/>
                </a:solidFill>
              </a:rPr>
              <a:t>КАТЕГОРИЯТА ЛИЧНОСТ – </a:t>
            </a:r>
          </a:p>
          <a:p>
            <a:pPr algn="ctr"/>
            <a:r>
              <a:rPr lang="ru-RU" sz="4000" b="1" dirty="0" smtClean="0">
                <a:solidFill>
                  <a:schemeClr val="tx1"/>
                </a:solidFill>
              </a:rPr>
              <a:t>ОСНОВНИ ТЕОРИИ И ПРИНЦИПИ</a:t>
            </a:r>
            <a:r>
              <a:rPr lang="ru-RU" sz="2800" b="1" dirty="0" smtClean="0">
                <a:solidFill>
                  <a:schemeClr val="tx1"/>
                </a:solidFill>
              </a:rPr>
              <a:t>. 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016919" y="6186488"/>
            <a:ext cx="5360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bg-BG" altLang="bg-BG" dirty="0"/>
              <a:t>Преподавател: </a:t>
            </a:r>
            <a:r>
              <a:rPr lang="bg-BG" altLang="bg-BG" dirty="0" smtClean="0"/>
              <a:t>гл. </a:t>
            </a:r>
            <a:r>
              <a:rPr lang="bg-BG" altLang="bg-BG" dirty="0"/>
              <a:t>а</a:t>
            </a:r>
            <a:r>
              <a:rPr lang="bg-BG" altLang="bg-BG" dirty="0" smtClean="0"/>
              <a:t>с. д-р Албена Крумова</a:t>
            </a:r>
            <a:endParaRPr lang="bg-BG" alt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387970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0" y="260648"/>
            <a:ext cx="9252520" cy="23762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dirty="0" smtClean="0"/>
              <a:t>Структура на личността според  Алфред Адлер.</a:t>
            </a:r>
          </a:p>
          <a:p>
            <a:pPr lvl="1"/>
            <a:r>
              <a:rPr lang="bg-BG" sz="2400" dirty="0"/>
              <a:t>В основата на човека лежи „</a:t>
            </a:r>
            <a:r>
              <a:rPr lang="bg-BG" sz="2400" b="1" dirty="0"/>
              <a:t>чувството за общност</a:t>
            </a:r>
            <a:r>
              <a:rPr lang="bg-BG" sz="2400" dirty="0"/>
              <a:t>“.</a:t>
            </a:r>
          </a:p>
          <a:p>
            <a:pPr lvl="1"/>
            <a:r>
              <a:rPr lang="bg-BG" sz="2400" b="1" dirty="0" smtClean="0"/>
              <a:t>Структурата на личността е една</a:t>
            </a:r>
            <a:r>
              <a:rPr lang="bg-BG" sz="2400" dirty="0" smtClean="0"/>
              <a:t>. </a:t>
            </a:r>
          </a:p>
          <a:p>
            <a:pPr lvl="1"/>
            <a:r>
              <a:rPr lang="bg-BG" sz="2400" dirty="0" smtClean="0"/>
              <a:t>Основният фактор за развитието на личността е </a:t>
            </a:r>
            <a:r>
              <a:rPr lang="bg-BG" sz="2400" b="1" dirty="0" smtClean="0"/>
              <a:t>стремежът към превъзходство</a:t>
            </a:r>
            <a:r>
              <a:rPr lang="bg-BG" sz="2400" dirty="0" smtClean="0"/>
              <a:t>. </a:t>
            </a:r>
          </a:p>
          <a:p>
            <a:pPr marL="457200" lvl="1" indent="0">
              <a:buNone/>
            </a:pPr>
            <a:endParaRPr lang="bg-BG" sz="2400" dirty="0" smtClean="0"/>
          </a:p>
          <a:p>
            <a:pPr marL="90488" lvl="1" indent="0">
              <a:buNone/>
            </a:pPr>
            <a:endParaRPr lang="bg-BG" sz="2400" b="1" dirty="0"/>
          </a:p>
          <a:p>
            <a:pPr marL="90488" lvl="1" indent="0">
              <a:buNone/>
            </a:pPr>
            <a:endParaRPr lang="bg-BG" sz="2400" b="1" dirty="0" smtClean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-3677" y="2636912"/>
            <a:ext cx="9252520" cy="424332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dirty="0" smtClean="0"/>
              <a:t>Структура на личността според  Карен Хорни.</a:t>
            </a:r>
          </a:p>
          <a:p>
            <a:pPr lvl="1"/>
            <a:r>
              <a:rPr lang="bg-BG" sz="2400" dirty="0"/>
              <a:t>В основата на </a:t>
            </a:r>
            <a:r>
              <a:rPr lang="bg-BG" sz="2400" dirty="0" smtClean="0"/>
              <a:t>човешката същност стои </a:t>
            </a:r>
            <a:r>
              <a:rPr lang="bg-BG" sz="2400" b="1" dirty="0" smtClean="0"/>
              <a:t>вроденото чувство на безпокойство</a:t>
            </a:r>
            <a:r>
              <a:rPr lang="bg-BG" sz="2400" dirty="0" smtClean="0"/>
              <a:t>. Цялата дейност на човека е свързана с трансформацията на това чувство.</a:t>
            </a:r>
          </a:p>
          <a:p>
            <a:pPr lvl="1"/>
            <a:r>
              <a:rPr lang="bg-BG" sz="2400" dirty="0" smtClean="0"/>
              <a:t>Личността се управлява от 2 тенденции: </a:t>
            </a:r>
            <a:r>
              <a:rPr lang="bg-BG" sz="2400" b="1" dirty="0" smtClean="0"/>
              <a:t>стремеж към безопасност</a:t>
            </a:r>
            <a:r>
              <a:rPr lang="bg-BG" sz="2400" dirty="0" smtClean="0"/>
              <a:t> и </a:t>
            </a:r>
            <a:r>
              <a:rPr lang="bg-BG" sz="2400" b="1" dirty="0" smtClean="0"/>
              <a:t>стремеж към удовлетворяване на желанията</a:t>
            </a:r>
            <a:r>
              <a:rPr lang="bg-BG" sz="2400" dirty="0" smtClean="0"/>
              <a:t>.</a:t>
            </a:r>
          </a:p>
          <a:p>
            <a:pPr lvl="1"/>
            <a:r>
              <a:rPr lang="bg-BG" sz="2400" dirty="0" smtClean="0"/>
              <a:t>За избягване на невротичен конфликт – </a:t>
            </a:r>
            <a:r>
              <a:rPr lang="bg-BG" sz="2400" b="1" dirty="0" smtClean="0"/>
              <a:t>4 стратегии</a:t>
            </a:r>
            <a:r>
              <a:rPr lang="bg-BG" sz="2400" dirty="0" smtClean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sz="2000" b="1" dirty="0" smtClean="0"/>
              <a:t>Невротичен стремеж към любов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sz="2000" b="1" dirty="0" smtClean="0"/>
              <a:t>Невротичен стремеж към власт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sz="2000" b="1" dirty="0" smtClean="0"/>
              <a:t>Стремеж към изолиране на хората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sz="2000" b="1" dirty="0" smtClean="0"/>
              <a:t>Невротична покорност.</a:t>
            </a:r>
          </a:p>
          <a:p>
            <a:pPr lvl="1"/>
            <a:endParaRPr lang="bg-BG" sz="2400" dirty="0" smtClean="0"/>
          </a:p>
          <a:p>
            <a:pPr marL="90488" lvl="1" indent="0">
              <a:buNone/>
            </a:pPr>
            <a:endParaRPr lang="bg-BG" sz="2400" b="1" dirty="0"/>
          </a:p>
          <a:p>
            <a:pPr marL="90488" lvl="1" indent="0">
              <a:buNone/>
            </a:pPr>
            <a:endParaRPr lang="bg-BG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90673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0" y="188640"/>
            <a:ext cx="9252520" cy="34563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dirty="0" smtClean="0"/>
              <a:t>Ерик Ериксон</a:t>
            </a:r>
          </a:p>
          <a:p>
            <a:pPr lvl="1"/>
            <a:r>
              <a:rPr lang="bg-BG" sz="2400" dirty="0" smtClean="0"/>
              <a:t>Личността преминава през </a:t>
            </a:r>
            <a:r>
              <a:rPr lang="bg-BG" sz="2400" b="1" dirty="0" smtClean="0"/>
              <a:t>8 различни стадия </a:t>
            </a:r>
            <a:r>
              <a:rPr lang="en-US" sz="2400" dirty="0" smtClean="0"/>
              <a:t>(</a:t>
            </a:r>
            <a:r>
              <a:rPr lang="bg-BG" sz="2400" dirty="0" smtClean="0"/>
              <a:t>етапи</a:t>
            </a:r>
            <a:r>
              <a:rPr lang="en-US" sz="2400" dirty="0" smtClean="0"/>
              <a:t>)</a:t>
            </a:r>
            <a:r>
              <a:rPr lang="bg-BG" sz="2400" dirty="0" smtClean="0"/>
              <a:t>, обхващащи </a:t>
            </a:r>
            <a:r>
              <a:rPr lang="bg-BG" sz="2400" b="1" dirty="0" smtClean="0"/>
              <a:t>целият живот</a:t>
            </a:r>
            <a:r>
              <a:rPr lang="bg-BG" sz="2400" dirty="0" smtClean="0"/>
              <a:t>, които той нарича </a:t>
            </a:r>
            <a:r>
              <a:rPr lang="bg-BG" sz="2400" dirty="0" smtClean="0"/>
              <a:t>кризисни</a:t>
            </a:r>
            <a:r>
              <a:rPr lang="bg-BG" sz="2400" dirty="0" smtClean="0"/>
              <a:t>.</a:t>
            </a:r>
            <a:endParaRPr lang="bg-BG" sz="2400" dirty="0"/>
          </a:p>
          <a:p>
            <a:pPr lvl="1"/>
            <a:r>
              <a:rPr lang="bg-BG" sz="2400" dirty="0" smtClean="0"/>
              <a:t>Всеки етап е съпътстван от </a:t>
            </a:r>
            <a:r>
              <a:rPr lang="bg-BG" sz="2400" b="1" dirty="0" smtClean="0"/>
              <a:t>криза</a:t>
            </a:r>
            <a:r>
              <a:rPr lang="bg-BG" sz="2400" dirty="0" smtClean="0"/>
              <a:t>, която </a:t>
            </a:r>
            <a:r>
              <a:rPr lang="bg-BG" sz="2400" dirty="0" smtClean="0"/>
              <a:t>възниква </a:t>
            </a:r>
            <a:r>
              <a:rPr lang="bg-BG" sz="2400" dirty="0" smtClean="0"/>
              <a:t>поради наличието на конфликт между вътрешните биологични детерминанти и социалната среда.</a:t>
            </a:r>
          </a:p>
          <a:p>
            <a:pPr lvl="1"/>
            <a:r>
              <a:rPr lang="bg-BG" sz="2400" dirty="0" smtClean="0"/>
              <a:t>При разрешаването на конфликтите се формира положителна „</a:t>
            </a:r>
            <a:r>
              <a:rPr lang="bg-BG" sz="2400" b="1" dirty="0" smtClean="0"/>
              <a:t>интегрирана“</a:t>
            </a:r>
            <a:r>
              <a:rPr lang="bg-BG" sz="2400" dirty="0" smtClean="0"/>
              <a:t> личност.</a:t>
            </a:r>
          </a:p>
          <a:p>
            <a:pPr marL="90488" lvl="1" indent="0">
              <a:buNone/>
            </a:pPr>
            <a:endParaRPr lang="bg-BG" sz="2400" b="1" dirty="0"/>
          </a:p>
          <a:p>
            <a:pPr marL="90488" lvl="1" indent="0">
              <a:buNone/>
            </a:pPr>
            <a:endParaRPr lang="bg-BG" sz="2400" b="1" dirty="0" smtClean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0" y="3527974"/>
            <a:ext cx="9252520" cy="33300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dirty="0" smtClean="0"/>
              <a:t>Жан Пиаже</a:t>
            </a:r>
          </a:p>
          <a:p>
            <a:pPr lvl="1"/>
            <a:r>
              <a:rPr lang="bg-BG" sz="2400" dirty="0" smtClean="0"/>
              <a:t>Развитието на личността преминава през </a:t>
            </a:r>
            <a:r>
              <a:rPr lang="bg-BG" sz="2400" b="1" dirty="0" smtClean="0"/>
              <a:t>4 етапа </a:t>
            </a:r>
            <a:r>
              <a:rPr lang="bg-BG" sz="2400" dirty="0" smtClean="0"/>
              <a:t>обхващащи периода </a:t>
            </a:r>
            <a:r>
              <a:rPr lang="bg-BG" sz="2400" b="1" dirty="0" smtClean="0"/>
              <a:t>от раждането до зрелостта</a:t>
            </a:r>
            <a:r>
              <a:rPr lang="bg-BG" sz="2400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b="1" dirty="0" smtClean="0"/>
              <a:t>Сензомоторен </a:t>
            </a:r>
            <a:r>
              <a:rPr lang="en-US" b="1" dirty="0" smtClean="0"/>
              <a:t>(</a:t>
            </a:r>
            <a:r>
              <a:rPr lang="bg-BG" b="1" dirty="0" smtClean="0"/>
              <a:t>0-2г.</a:t>
            </a:r>
            <a:r>
              <a:rPr lang="en-US" b="1" dirty="0" smtClean="0"/>
              <a:t>)</a:t>
            </a:r>
            <a:endParaRPr lang="bg-BG" b="1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bg-BG" b="1" dirty="0" smtClean="0"/>
              <a:t>Предоперационален </a:t>
            </a:r>
            <a:r>
              <a:rPr lang="en-US" b="1" dirty="0" smtClean="0"/>
              <a:t>(</a:t>
            </a:r>
            <a:r>
              <a:rPr lang="bg-BG" b="1" dirty="0" smtClean="0"/>
              <a:t>2-7г.</a:t>
            </a:r>
            <a:r>
              <a:rPr lang="en-US" b="1" dirty="0" smtClean="0"/>
              <a:t>)</a:t>
            </a:r>
            <a:endParaRPr lang="bg-BG" b="1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bg-BG" b="1" dirty="0" smtClean="0"/>
              <a:t>Период на конкретните операции </a:t>
            </a:r>
            <a:r>
              <a:rPr lang="en-US" b="1" dirty="0" smtClean="0"/>
              <a:t>(</a:t>
            </a:r>
            <a:r>
              <a:rPr lang="bg-BG" b="1" dirty="0" smtClean="0"/>
              <a:t>7-11г.</a:t>
            </a:r>
            <a:r>
              <a:rPr lang="en-US" b="1" dirty="0" smtClean="0"/>
              <a:t>)</a:t>
            </a:r>
            <a:endParaRPr lang="bg-BG" b="1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bg-BG" b="1" dirty="0" smtClean="0"/>
              <a:t>Етап на формалните операции </a:t>
            </a:r>
            <a:r>
              <a:rPr lang="en-US" b="1" dirty="0" smtClean="0"/>
              <a:t>(</a:t>
            </a:r>
            <a:r>
              <a:rPr lang="bg-BG" b="1" dirty="0" smtClean="0"/>
              <a:t>11- зрялост</a:t>
            </a:r>
            <a:r>
              <a:rPr lang="en-US" b="1" dirty="0" smtClean="0"/>
              <a:t>)</a:t>
            </a:r>
            <a:r>
              <a:rPr lang="bg-BG" b="1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bg-BG" sz="2000" dirty="0"/>
          </a:p>
          <a:p>
            <a:pPr marL="457200" lvl="1" indent="0">
              <a:buNone/>
            </a:pPr>
            <a:endParaRPr lang="bg-BG" sz="2400" dirty="0" smtClean="0"/>
          </a:p>
          <a:p>
            <a:pPr marL="90488" lvl="1" indent="0">
              <a:buNone/>
            </a:pPr>
            <a:endParaRPr lang="bg-BG" sz="2400" b="1" dirty="0"/>
          </a:p>
          <a:p>
            <a:pPr marL="90488" lvl="1" indent="0">
              <a:buNone/>
            </a:pPr>
            <a:endParaRPr lang="bg-BG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6251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0" y="188640"/>
            <a:ext cx="9252520" cy="66693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dirty="0" smtClean="0"/>
              <a:t>Хуманистично направление – Ейбрахам Маслоу</a:t>
            </a:r>
          </a:p>
          <a:p>
            <a:pPr lvl="1"/>
            <a:r>
              <a:rPr lang="bg-BG" sz="2400" dirty="0" smtClean="0"/>
              <a:t>Вродената тенденция към самореализация </a:t>
            </a:r>
            <a:r>
              <a:rPr lang="en-US" sz="2400" dirty="0" smtClean="0"/>
              <a:t>(</a:t>
            </a:r>
            <a:r>
              <a:rPr lang="bg-BG" sz="2400" dirty="0" smtClean="0"/>
              <a:t>самоактуализация</a:t>
            </a:r>
            <a:r>
              <a:rPr lang="en-US" sz="2400" dirty="0" smtClean="0"/>
              <a:t>)</a:t>
            </a:r>
            <a:r>
              <a:rPr lang="bg-BG" sz="2400" dirty="0" smtClean="0"/>
              <a:t> е главен източник за развитие на личността.</a:t>
            </a:r>
            <a:endParaRPr lang="bg-BG" sz="2400" dirty="0"/>
          </a:p>
          <a:p>
            <a:pPr lvl="1"/>
            <a:r>
              <a:rPr lang="bg-BG" sz="2400" b="1" dirty="0" smtClean="0"/>
              <a:t>Самореализацията</a:t>
            </a:r>
            <a:r>
              <a:rPr lang="bg-BG" sz="2400" dirty="0" smtClean="0"/>
              <a:t> </a:t>
            </a:r>
            <a:r>
              <a:rPr lang="en-US" sz="2400" dirty="0" smtClean="0"/>
              <a:t>(</a:t>
            </a:r>
            <a:r>
              <a:rPr lang="bg-BG" sz="2400" dirty="0" smtClean="0"/>
              <a:t>самоактуализацията</a:t>
            </a:r>
            <a:r>
              <a:rPr lang="en-US" sz="2400" dirty="0" smtClean="0"/>
              <a:t>)</a:t>
            </a:r>
            <a:r>
              <a:rPr lang="bg-BG" sz="2400" dirty="0" smtClean="0"/>
              <a:t> произтича от теорията на Маслоу за мотивацията и йерархията на потребностите.</a:t>
            </a:r>
          </a:p>
          <a:p>
            <a:pPr lvl="1"/>
            <a:r>
              <a:rPr lang="bg-BG" sz="2400" dirty="0" smtClean="0"/>
              <a:t>В основата на мотивацията са потребностите.</a:t>
            </a:r>
          </a:p>
          <a:p>
            <a:pPr marL="90488" lvl="1" indent="0">
              <a:buNone/>
            </a:pPr>
            <a:endParaRPr lang="bg-BG" sz="2400" b="1" dirty="0"/>
          </a:p>
        </p:txBody>
      </p:sp>
      <p:sp>
        <p:nvSpPr>
          <p:cNvPr id="3" name="Isosceles Triangle 2"/>
          <p:cNvSpPr/>
          <p:nvPr/>
        </p:nvSpPr>
        <p:spPr>
          <a:xfrm>
            <a:off x="559694" y="3558717"/>
            <a:ext cx="4050196" cy="2786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99592" y="5884009"/>
            <a:ext cx="33843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37262" y="5359740"/>
            <a:ext cx="2664296" cy="6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46941" y="4803889"/>
            <a:ext cx="18449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35858" y="4293096"/>
            <a:ext cx="1097868" cy="6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49444" y="5907550"/>
            <a:ext cx="327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 smtClean="0"/>
              <a:t>Физиологични потребности</a:t>
            </a:r>
            <a:endParaRPr lang="bg-BG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659587" y="5366478"/>
            <a:ext cx="273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 smtClean="0"/>
              <a:t>Безопасност и защита</a:t>
            </a:r>
            <a:endParaRPr lang="bg-BG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02681" y="4803889"/>
            <a:ext cx="265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 smtClean="0"/>
              <a:t>Принадлежност и любов</a:t>
            </a:r>
            <a:endParaRPr lang="bg-BG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107397" y="430574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 smtClean="0"/>
              <a:t>Самоуважение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25" name="TextBox 24"/>
          <p:cNvSpPr txBox="1"/>
          <p:nvPr/>
        </p:nvSpPr>
        <p:spPr>
          <a:xfrm>
            <a:off x="3691534" y="3805606"/>
            <a:ext cx="219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/>
              <a:t>Самоактуализация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3133726" y="3990272"/>
            <a:ext cx="358154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11033" y="4438814"/>
            <a:ext cx="390525" cy="1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Right Arrow 43"/>
          <p:cNvSpPr/>
          <p:nvPr/>
        </p:nvSpPr>
        <p:spPr>
          <a:xfrm>
            <a:off x="3900730" y="4988555"/>
            <a:ext cx="358154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ight Arrow 44"/>
          <p:cNvSpPr/>
          <p:nvPr/>
        </p:nvSpPr>
        <p:spPr>
          <a:xfrm>
            <a:off x="4301433" y="5551144"/>
            <a:ext cx="358154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ight Arrow 45"/>
          <p:cNvSpPr/>
          <p:nvPr/>
        </p:nvSpPr>
        <p:spPr>
          <a:xfrm>
            <a:off x="4789910" y="6114332"/>
            <a:ext cx="358154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20527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23266" y="188640"/>
            <a:ext cx="9013230" cy="26642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dirty="0" smtClean="0"/>
              <a:t>Хуманистично направление – Ейбрахам Маслоу</a:t>
            </a:r>
          </a:p>
          <a:p>
            <a:pPr lvl="1"/>
            <a:r>
              <a:rPr lang="bg-BG" sz="2400" dirty="0" smtClean="0"/>
              <a:t>Вродената тенденция към самореализация </a:t>
            </a:r>
            <a:r>
              <a:rPr lang="en-US" sz="2400" dirty="0" smtClean="0"/>
              <a:t>(</a:t>
            </a:r>
            <a:r>
              <a:rPr lang="bg-BG" sz="2400" dirty="0" smtClean="0"/>
              <a:t>самоактуализация</a:t>
            </a:r>
            <a:r>
              <a:rPr lang="en-US" sz="2400" dirty="0" smtClean="0"/>
              <a:t>)</a:t>
            </a:r>
            <a:r>
              <a:rPr lang="bg-BG" sz="2400" dirty="0" smtClean="0"/>
              <a:t> е главен източник за развитие на личността.</a:t>
            </a:r>
            <a:endParaRPr lang="bg-BG" sz="2400" b="1" dirty="0" smtClean="0"/>
          </a:p>
          <a:p>
            <a:pPr lvl="1"/>
            <a:r>
              <a:rPr lang="bg-BG" sz="2400" dirty="0" smtClean="0"/>
              <a:t>Самоактуализацията е най-високото равнище на психично здравата личност.</a:t>
            </a:r>
            <a:endParaRPr lang="bg-BG" sz="240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3266" y="3140968"/>
            <a:ext cx="9120734" cy="35730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dirty="0" smtClean="0"/>
              <a:t>Когнитивно направление – Джордж Кели</a:t>
            </a:r>
          </a:p>
          <a:p>
            <a:pPr lvl="1"/>
            <a:r>
              <a:rPr lang="bg-BG" sz="2400" dirty="0" smtClean="0"/>
              <a:t>Личността на индивида е образувана от системата от неговите конструкти.</a:t>
            </a:r>
            <a:endParaRPr lang="bg-BG" sz="2400" b="1" dirty="0" smtClean="0"/>
          </a:p>
          <a:p>
            <a:pPr lvl="1"/>
            <a:r>
              <a:rPr lang="bg-BG" sz="2400" dirty="0" smtClean="0"/>
              <a:t>За да се сформира конструкт трябва да са налице сходства и контрасти и най-малко 3 елемента.</a:t>
            </a:r>
          </a:p>
          <a:p>
            <a:pPr lvl="1"/>
            <a:r>
              <a:rPr lang="bg-BG" sz="2400" dirty="0" smtClean="0"/>
              <a:t>Видове конструкти: вербални и невербални.</a:t>
            </a:r>
          </a:p>
          <a:p>
            <a:pPr lvl="1"/>
            <a:r>
              <a:rPr lang="bg-BG" sz="2400" dirty="0" smtClean="0"/>
              <a:t>Хората се различават по съдържанието, вида, количеството, сложността и изменчивостта на своите конструкти.</a:t>
            </a:r>
            <a:endParaRPr lang="bg-BG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64045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107504" y="404664"/>
            <a:ext cx="8928992" cy="2736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dirty="0" smtClean="0"/>
              <a:t>Бихевиористично-когнитивен подход</a:t>
            </a:r>
          </a:p>
          <a:p>
            <a:pPr lvl="1"/>
            <a:r>
              <a:rPr lang="bg-BG" sz="2400" dirty="0" smtClean="0"/>
              <a:t>Развитието на личността се разглежда като резултат от </a:t>
            </a:r>
            <a:r>
              <a:rPr lang="bg-BG" sz="2400" b="1" dirty="0" smtClean="0"/>
              <a:t>научаване</a:t>
            </a:r>
            <a:r>
              <a:rPr lang="bg-BG" sz="2400" dirty="0" smtClean="0"/>
              <a:t>.</a:t>
            </a:r>
            <a:endParaRPr lang="bg-BG" sz="2400" b="1" dirty="0" smtClean="0"/>
          </a:p>
          <a:p>
            <a:pPr lvl="1"/>
            <a:r>
              <a:rPr lang="bg-BG" sz="2400" dirty="0" smtClean="0"/>
              <a:t>Научаването зависи от подкрепленията и стимулите на обкръжението.</a:t>
            </a:r>
          </a:p>
          <a:p>
            <a:pPr lvl="1"/>
            <a:r>
              <a:rPr lang="bg-BG" sz="2400" dirty="0" smtClean="0"/>
              <a:t>Подкреплението може да бъде позитивно или негативно.</a:t>
            </a:r>
            <a:endParaRPr lang="bg-BG" sz="2400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0" y="3356992"/>
            <a:ext cx="9252520" cy="1152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dirty="0" smtClean="0"/>
              <a:t>Теория за подкреплението</a:t>
            </a:r>
            <a:r>
              <a:rPr lang="bg-BG" sz="2400" dirty="0" smtClean="0"/>
              <a:t> – социалното поведение е управлявано от външни събития </a:t>
            </a:r>
            <a:r>
              <a:rPr lang="en-US" sz="2400" dirty="0" smtClean="0"/>
              <a:t>(</a:t>
            </a:r>
            <a:r>
              <a:rPr lang="bg-BG" sz="2400" dirty="0" smtClean="0"/>
              <a:t>награди и наказания</a:t>
            </a:r>
            <a:r>
              <a:rPr lang="en-US" sz="2400" dirty="0" smtClean="0"/>
              <a:t>)</a:t>
            </a:r>
            <a:r>
              <a:rPr lang="bg-BG" sz="2400" dirty="0" smtClean="0"/>
              <a:t>.</a:t>
            </a:r>
            <a:endParaRPr lang="bg-BG" sz="2800" b="1" dirty="0" smtClean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0" y="4689302"/>
            <a:ext cx="9252520" cy="15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dirty="0" smtClean="0"/>
              <a:t>Теория за социалното учене </a:t>
            </a:r>
            <a:r>
              <a:rPr lang="bg-BG" sz="2800" dirty="0" smtClean="0"/>
              <a:t>– </a:t>
            </a:r>
            <a:r>
              <a:rPr lang="bg-BG" sz="2400" dirty="0" smtClean="0"/>
              <a:t>индивидите често придобиват нови реакции посредством имитация.</a:t>
            </a:r>
            <a:r>
              <a:rPr lang="bg-BG" sz="2800" dirty="0" smtClean="0"/>
              <a:t> </a:t>
            </a:r>
            <a:endParaRPr lang="bg-BG" sz="2800" b="1" dirty="0" smtClean="0"/>
          </a:p>
          <a:p>
            <a:pPr marL="457200" lvl="1" indent="0">
              <a:buNone/>
            </a:pPr>
            <a:endParaRPr lang="bg-BG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0494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521" y="1371500"/>
            <a:ext cx="8686800" cy="522585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bg-BG" sz="2800" dirty="0" smtClean="0"/>
              <a:t>Идеята за „личността“ и идеята за „Аз-а“ се заражда в дълбока древност. Латините въвеждат частично понятието за личност </a:t>
            </a:r>
            <a:r>
              <a:rPr lang="en-US" sz="2800" dirty="0" smtClean="0"/>
              <a:t>(persona)</a:t>
            </a:r>
            <a:r>
              <a:rPr lang="bg-BG" sz="2800" dirty="0" smtClean="0"/>
              <a:t>, първоначално обозначавайки актьорската маска, а по-късно и самата личност.</a:t>
            </a:r>
          </a:p>
          <a:p>
            <a:pPr marL="0" indent="0">
              <a:buNone/>
            </a:pPr>
            <a:endParaRPr lang="bg-BG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bg-BG" sz="2800" dirty="0" smtClean="0"/>
              <a:t>Съществуват множество дефиниции за „личност“, което означава, че в психологическата наука все още няма едно общоприето определение за това понятие. Различията между тях се дължат на различните подходи и методологически принципи, от които се тръгва при експликацията на този феномен.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21922" y="476672"/>
            <a:ext cx="8686800" cy="8948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1. КАТЕГОРИЯТА  ЛИЧНОСТ.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36198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332656"/>
            <a:ext cx="8712968" cy="820688"/>
          </a:xfrm>
        </p:spPr>
        <p:txBody>
          <a:bodyPr/>
          <a:lstStyle/>
          <a:p>
            <a:pPr marL="0" indent="0">
              <a:buNone/>
            </a:pPr>
            <a:r>
              <a:rPr lang="bg-BG" sz="2400" b="1" dirty="0" smtClean="0"/>
              <a:t>2. ОСНОВНИ ТЕОРИИ ЗА ЛИЧНОСТТА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20" y="1124744"/>
            <a:ext cx="8352928" cy="5472608"/>
          </a:xfrm>
        </p:spPr>
        <p:txBody>
          <a:bodyPr>
            <a:normAutofit/>
          </a:bodyPr>
          <a:lstStyle/>
          <a:p>
            <a:r>
              <a:rPr lang="bg-BG" b="1" dirty="0" smtClean="0"/>
              <a:t>Теории за личностните типове </a:t>
            </a:r>
            <a:r>
              <a:rPr lang="en-US" b="1" dirty="0" smtClean="0"/>
              <a:t>(</a:t>
            </a:r>
            <a:r>
              <a:rPr lang="bg-BG" b="1" dirty="0" smtClean="0"/>
              <a:t>черти</a:t>
            </a:r>
            <a:r>
              <a:rPr lang="en-US" b="1" dirty="0" smtClean="0"/>
              <a:t>)</a:t>
            </a:r>
            <a:r>
              <a:rPr lang="bg-BG" b="1" dirty="0" smtClean="0"/>
              <a:t> – </a:t>
            </a:r>
            <a:r>
              <a:rPr lang="bg-BG" sz="2400" dirty="0" smtClean="0"/>
              <a:t>построяват се въз основа на наблюдаваните </a:t>
            </a:r>
            <a:r>
              <a:rPr lang="bg-BG" sz="2400" dirty="0" smtClean="0"/>
              <a:t>общи </a:t>
            </a:r>
            <a:r>
              <a:rPr lang="bg-BG" sz="2400" dirty="0" smtClean="0"/>
              <a:t>характеристики на личността.</a:t>
            </a:r>
          </a:p>
          <a:p>
            <a:pPr marL="0" indent="0">
              <a:buNone/>
            </a:pPr>
            <a:endParaRPr lang="bg-BG" sz="2400" dirty="0" smtClean="0"/>
          </a:p>
          <a:p>
            <a:pPr lvl="1"/>
            <a:r>
              <a:rPr lang="bg-BG" b="1" dirty="0" smtClean="0"/>
              <a:t>Хипократ</a:t>
            </a:r>
            <a:r>
              <a:rPr lang="bg-BG" dirty="0" smtClean="0"/>
              <a:t> – човекът е съставен от 4 телесни течности: кръв, флегма, жълта жлъчка и </a:t>
            </a:r>
            <a:r>
              <a:rPr lang="bg-BG" dirty="0" smtClean="0"/>
              <a:t>черна </a:t>
            </a:r>
            <a:r>
              <a:rPr lang="bg-BG" dirty="0" smtClean="0"/>
              <a:t>жлъчка.</a:t>
            </a:r>
          </a:p>
          <a:p>
            <a:pPr lvl="1"/>
            <a:r>
              <a:rPr lang="bg-BG" b="1" dirty="0" smtClean="0"/>
              <a:t>Гален</a:t>
            </a:r>
            <a:r>
              <a:rPr lang="bg-BG" dirty="0" smtClean="0"/>
              <a:t> – съществуват 4 типа хора в зависимост от „течността“, която преобладава в тялото им: сангвиник, флегматик, холерик, и меланхолик.</a:t>
            </a:r>
          </a:p>
          <a:p>
            <a:pPr lvl="1"/>
            <a:r>
              <a:rPr lang="bg-BG" b="1" dirty="0" smtClean="0"/>
              <a:t>Уилям Шелдън </a:t>
            </a:r>
            <a:r>
              <a:rPr lang="bg-BG" dirty="0" smtClean="0"/>
              <a:t>– личността се състои от 3 различни телесни типа, които са свързани с 3 различни поведенчески модела: мезоморфен, ектоморфен и ендоморфен.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75499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548680"/>
            <a:ext cx="8424936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  <a:buClr>
                <a:srgbClr val="F0A22E"/>
              </a:buClr>
              <a:buSzPct val="70000"/>
              <a:buFont typeface="Wingdings 2"/>
              <a:buChar char=""/>
            </a:pPr>
            <a:r>
              <a:rPr lang="bg-BG" sz="2400" b="1" dirty="0" smtClean="0">
                <a:solidFill>
                  <a:srgbClr val="4E3B30"/>
                </a:solidFill>
              </a:rPr>
              <a:t>Реймънд Кетъл</a:t>
            </a:r>
            <a:r>
              <a:rPr lang="bg-BG" sz="2400" dirty="0" smtClean="0">
                <a:solidFill>
                  <a:srgbClr val="4E3B30"/>
                </a:solidFill>
              </a:rPr>
              <a:t> изучава личността, с цел предсказване на поведението. Отличителните черти, които характеризират и описват личността, Кетъл разделя на две групи: </a:t>
            </a:r>
            <a:r>
              <a:rPr lang="en-US" sz="2400" dirty="0" smtClean="0">
                <a:solidFill>
                  <a:srgbClr val="4E3B30"/>
                </a:solidFill>
              </a:rPr>
              <a:t>(</a:t>
            </a:r>
            <a:r>
              <a:rPr lang="bg-BG" sz="2400" dirty="0" smtClean="0">
                <a:solidFill>
                  <a:srgbClr val="4E3B30"/>
                </a:solidFill>
              </a:rPr>
              <a:t>1</a:t>
            </a:r>
            <a:r>
              <a:rPr lang="en-US" sz="2400" dirty="0" smtClean="0">
                <a:solidFill>
                  <a:srgbClr val="4E3B30"/>
                </a:solidFill>
              </a:rPr>
              <a:t>)</a:t>
            </a:r>
            <a:r>
              <a:rPr lang="bg-BG" sz="2400" dirty="0" smtClean="0">
                <a:solidFill>
                  <a:srgbClr val="4E3B30"/>
                </a:solidFill>
              </a:rPr>
              <a:t> </a:t>
            </a:r>
            <a:r>
              <a:rPr lang="bg-BG" sz="2400" b="1" dirty="0" smtClean="0">
                <a:solidFill>
                  <a:srgbClr val="4E3B30"/>
                </a:solidFill>
              </a:rPr>
              <a:t>когнитивни способности, темперамент и динамични черти </a:t>
            </a:r>
            <a:r>
              <a:rPr lang="bg-BG" sz="2400" dirty="0" smtClean="0">
                <a:solidFill>
                  <a:srgbClr val="4E3B30"/>
                </a:solidFill>
              </a:rPr>
              <a:t>и </a:t>
            </a:r>
            <a:r>
              <a:rPr lang="en-US" sz="2400" dirty="0" smtClean="0">
                <a:solidFill>
                  <a:srgbClr val="4E3B30"/>
                </a:solidFill>
              </a:rPr>
              <a:t>(</a:t>
            </a:r>
            <a:r>
              <a:rPr lang="bg-BG" sz="2400" dirty="0" smtClean="0">
                <a:solidFill>
                  <a:srgbClr val="4E3B30"/>
                </a:solidFill>
              </a:rPr>
              <a:t>2</a:t>
            </a:r>
            <a:r>
              <a:rPr lang="en-US" sz="2400" dirty="0" smtClean="0">
                <a:solidFill>
                  <a:srgbClr val="4E3B30"/>
                </a:solidFill>
              </a:rPr>
              <a:t>)</a:t>
            </a:r>
            <a:r>
              <a:rPr lang="bg-BG" sz="2400" dirty="0" smtClean="0">
                <a:solidFill>
                  <a:srgbClr val="4E3B30"/>
                </a:solidFill>
              </a:rPr>
              <a:t> черти, които са </a:t>
            </a:r>
            <a:r>
              <a:rPr lang="bg-BG" sz="2400" b="1" dirty="0" smtClean="0">
                <a:solidFill>
                  <a:srgbClr val="4E3B30"/>
                </a:solidFill>
              </a:rPr>
              <a:t>повърхностни и изходни.</a:t>
            </a:r>
          </a:p>
          <a:p>
            <a:pPr marL="742950" lvl="1" indent="-285750">
              <a:spcBef>
                <a:spcPct val="20000"/>
              </a:spcBef>
              <a:buClr>
                <a:srgbClr val="F0A22E"/>
              </a:buClr>
              <a:buSzPct val="70000"/>
              <a:buFont typeface="Wingdings 2"/>
              <a:buChar char=""/>
            </a:pPr>
            <a:r>
              <a:rPr lang="bg-BG" sz="2400" dirty="0" smtClean="0">
                <a:solidFill>
                  <a:srgbClr val="4E3B30"/>
                </a:solidFill>
              </a:rPr>
              <a:t>Според теорията на Кетъл, човек може да се опише чрез </a:t>
            </a:r>
            <a:r>
              <a:rPr lang="bg-BG" sz="2400" b="1" dirty="0" smtClean="0">
                <a:solidFill>
                  <a:srgbClr val="4E3B30"/>
                </a:solidFill>
              </a:rPr>
              <a:t>16 личностни черти </a:t>
            </a:r>
            <a:r>
              <a:rPr lang="bg-BG" sz="2400" dirty="0" smtClean="0">
                <a:solidFill>
                  <a:srgbClr val="4E3B30"/>
                </a:solidFill>
              </a:rPr>
              <a:t>или фактора, които характеризират поведението му.</a:t>
            </a:r>
          </a:p>
          <a:p>
            <a:pPr marL="742950" lvl="1" indent="-285750">
              <a:spcBef>
                <a:spcPct val="20000"/>
              </a:spcBef>
              <a:buClr>
                <a:srgbClr val="F0A22E"/>
              </a:buClr>
              <a:buSzPct val="70000"/>
              <a:buFont typeface="Wingdings 2"/>
              <a:buChar char=""/>
            </a:pPr>
            <a:r>
              <a:rPr lang="bg-BG" sz="2400" dirty="0" smtClean="0">
                <a:solidFill>
                  <a:srgbClr val="4E3B30"/>
                </a:solidFill>
              </a:rPr>
              <a:t>Кетъл твърди, че дори с пълното познаване на всички черти на индивида, не е възможно да се представи  неговото поведение без да се познават характеристиките на ситуацията, в която се намира личността.</a:t>
            </a:r>
            <a:endParaRPr lang="bg-BG" sz="2400" dirty="0">
              <a:solidFill>
                <a:srgbClr val="4E3B3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417411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278450" y="476672"/>
            <a:ext cx="8352928" cy="57606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dirty="0" smtClean="0"/>
              <a:t>Структура на личността според Уилям Джеймс - </a:t>
            </a:r>
            <a:r>
              <a:rPr lang="bg-BG" sz="2400" dirty="0" smtClean="0"/>
              <a:t>личността </a:t>
            </a:r>
            <a:r>
              <a:rPr lang="en-US" sz="2400" dirty="0" smtClean="0"/>
              <a:t>(</a:t>
            </a:r>
            <a:r>
              <a:rPr lang="en-US" sz="2400" b="1" dirty="0" smtClean="0"/>
              <a:t>The Self</a:t>
            </a:r>
            <a:r>
              <a:rPr lang="en-US" sz="2400" dirty="0" smtClean="0"/>
              <a:t>)</a:t>
            </a:r>
            <a:r>
              <a:rPr lang="bg-BG" sz="2400" dirty="0" smtClean="0"/>
              <a:t> се състои от две части: </a:t>
            </a:r>
            <a:r>
              <a:rPr lang="bg-BG" sz="2400" b="1" dirty="0" smtClean="0"/>
              <a:t>Аз</a:t>
            </a:r>
            <a:r>
              <a:rPr lang="bg-BG" sz="2400" dirty="0" smtClean="0"/>
              <a:t> </a:t>
            </a:r>
            <a:r>
              <a:rPr lang="en-US" sz="2400" dirty="0" smtClean="0"/>
              <a:t>(</a:t>
            </a:r>
            <a:r>
              <a:rPr lang="en-US" sz="2400" b="1" dirty="0"/>
              <a:t>I</a:t>
            </a:r>
            <a:r>
              <a:rPr lang="en-US" sz="2400" dirty="0" smtClean="0"/>
              <a:t>)</a:t>
            </a:r>
            <a:r>
              <a:rPr lang="bg-BG" sz="2400" dirty="0" smtClean="0"/>
              <a:t> и </a:t>
            </a:r>
            <a:r>
              <a:rPr lang="bg-BG" sz="2400" b="1" dirty="0" smtClean="0"/>
              <a:t>Мене</a:t>
            </a:r>
            <a:r>
              <a:rPr lang="bg-BG" sz="2400" dirty="0" smtClean="0"/>
              <a:t> </a:t>
            </a:r>
            <a:r>
              <a:rPr lang="en-US" sz="2400" dirty="0" smtClean="0"/>
              <a:t>(</a:t>
            </a:r>
            <a:r>
              <a:rPr lang="en-US" sz="2400" b="1" dirty="0" smtClean="0"/>
              <a:t>Me</a:t>
            </a:r>
            <a:r>
              <a:rPr lang="en-US" sz="2400" dirty="0" smtClean="0"/>
              <a:t>)</a:t>
            </a:r>
            <a:r>
              <a:rPr lang="bg-BG" sz="2400" dirty="0" smtClean="0"/>
              <a:t>. </a:t>
            </a:r>
            <a:endParaRPr lang="bg-BG" sz="2800" dirty="0" smtClean="0"/>
          </a:p>
          <a:p>
            <a:pPr lvl="1"/>
            <a:r>
              <a:rPr lang="bg-BG" sz="2400" b="1" dirty="0" smtClean="0"/>
              <a:t>Аз – </a:t>
            </a:r>
            <a:r>
              <a:rPr lang="bg-BG" sz="2400" dirty="0" smtClean="0"/>
              <a:t>тотално, неразчленимо цяло.</a:t>
            </a:r>
          </a:p>
          <a:p>
            <a:pPr lvl="1"/>
            <a:r>
              <a:rPr lang="bg-BG" sz="2400" b="1" dirty="0" smtClean="0"/>
              <a:t>Мене </a:t>
            </a:r>
            <a:r>
              <a:rPr lang="bg-BG" b="1" dirty="0" smtClean="0"/>
              <a:t>– </a:t>
            </a:r>
            <a:r>
              <a:rPr lang="bg-BG" sz="2400" dirty="0" smtClean="0"/>
              <a:t>се разделя на два компонента, всеки от които съдържа по няколко елемента.</a:t>
            </a:r>
          </a:p>
          <a:p>
            <a:pPr lvl="1"/>
            <a:endParaRPr lang="bg-BG" sz="2400" dirty="0"/>
          </a:p>
          <a:p>
            <a:pPr lvl="1"/>
            <a:endParaRPr lang="bg-BG" sz="24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3419872" y="3471454"/>
            <a:ext cx="1944216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TextBox 3"/>
          <p:cNvSpPr txBox="1"/>
          <p:nvPr/>
        </p:nvSpPr>
        <p:spPr>
          <a:xfrm>
            <a:off x="3841188" y="3481363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 smtClean="0"/>
              <a:t>МЕНЕ</a:t>
            </a:r>
            <a:endParaRPr lang="bg-BG" sz="28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275856" y="4034137"/>
            <a:ext cx="565332" cy="43204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06153" y="4057427"/>
            <a:ext cx="457935" cy="43204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701856" y="4505354"/>
            <a:ext cx="2139332" cy="15450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ounded Rectangle 10"/>
          <p:cNvSpPr/>
          <p:nvPr/>
        </p:nvSpPr>
        <p:spPr>
          <a:xfrm>
            <a:off x="4906153" y="4535334"/>
            <a:ext cx="2166677" cy="1515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1899091" y="4713567"/>
            <a:ext cx="1520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/>
              <a:t>ЕМОЦИИ:</a:t>
            </a:r>
          </a:p>
          <a:p>
            <a:r>
              <a:rPr lang="bg-BG" b="1" dirty="0" smtClean="0"/>
              <a:t>Положителни</a:t>
            </a:r>
          </a:p>
          <a:p>
            <a:r>
              <a:rPr lang="bg-BG" b="1" dirty="0" smtClean="0"/>
              <a:t>Отрицателни</a:t>
            </a:r>
          </a:p>
          <a:p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5135120" y="4722695"/>
            <a:ext cx="1813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/>
              <a:t>Материално АЗ</a:t>
            </a:r>
          </a:p>
          <a:p>
            <a:r>
              <a:rPr lang="bg-BG" b="1" dirty="0" smtClean="0"/>
              <a:t>Духовно АЗ</a:t>
            </a:r>
          </a:p>
          <a:p>
            <a:r>
              <a:rPr lang="bg-BG" b="1" dirty="0" smtClean="0"/>
              <a:t>Социално АЗ</a:t>
            </a:r>
            <a:endParaRPr lang="bg-BG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82195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278450" y="476672"/>
            <a:ext cx="8352928" cy="57606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dirty="0" smtClean="0"/>
              <a:t>Структура на личността според Зигмунд Фройд.</a:t>
            </a:r>
          </a:p>
          <a:p>
            <a:pPr lvl="1"/>
            <a:r>
              <a:rPr lang="bg-BG" sz="2400" dirty="0"/>
              <a:t>С</a:t>
            </a:r>
            <a:r>
              <a:rPr lang="bg-BG" sz="2400" dirty="0" smtClean="0"/>
              <a:t>ъщестуват </a:t>
            </a:r>
            <a:r>
              <a:rPr lang="bg-BG" sz="2400" b="1" dirty="0" smtClean="0"/>
              <a:t>2 нагона</a:t>
            </a:r>
            <a:r>
              <a:rPr lang="bg-BG" sz="2400" dirty="0" smtClean="0"/>
              <a:t>, които доминират в човешкото съществуване – </a:t>
            </a:r>
            <a:r>
              <a:rPr lang="bg-BG" sz="2400" b="1" dirty="0" smtClean="0"/>
              <a:t>нагон към живота </a:t>
            </a:r>
            <a:r>
              <a:rPr lang="en-US" sz="2400" dirty="0" smtClean="0"/>
              <a:t>(</a:t>
            </a:r>
            <a:r>
              <a:rPr lang="bg-BG" sz="2400" dirty="0" smtClean="0"/>
              <a:t>Ерос</a:t>
            </a:r>
            <a:r>
              <a:rPr lang="en-US" sz="2400" dirty="0" smtClean="0"/>
              <a:t>)</a:t>
            </a:r>
            <a:r>
              <a:rPr lang="bg-BG" sz="2400" dirty="0" smtClean="0"/>
              <a:t> и </a:t>
            </a:r>
            <a:r>
              <a:rPr lang="bg-BG" sz="2400" b="1" dirty="0" smtClean="0"/>
              <a:t>нагон към смъртта</a:t>
            </a:r>
            <a:r>
              <a:rPr lang="bg-BG" sz="2400" dirty="0" smtClean="0"/>
              <a:t> </a:t>
            </a:r>
            <a:r>
              <a:rPr lang="en-US" sz="2400" dirty="0" smtClean="0"/>
              <a:t>(</a:t>
            </a:r>
            <a:r>
              <a:rPr lang="bg-BG" sz="2400" dirty="0" smtClean="0"/>
              <a:t>Танатос</a:t>
            </a:r>
            <a:r>
              <a:rPr lang="en-US" sz="2400" dirty="0" smtClean="0"/>
              <a:t>)</a:t>
            </a:r>
            <a:r>
              <a:rPr lang="bg-BG" sz="2400" dirty="0" smtClean="0"/>
              <a:t>.</a:t>
            </a:r>
          </a:p>
          <a:p>
            <a:pPr lvl="1"/>
            <a:endParaRPr lang="bg-BG" sz="2000" dirty="0"/>
          </a:p>
          <a:p>
            <a:pPr lvl="1"/>
            <a:r>
              <a:rPr lang="bg-BG" sz="2400" dirty="0" smtClean="0"/>
              <a:t>Структурата на личността се състои от </a:t>
            </a:r>
            <a:r>
              <a:rPr lang="bg-BG" sz="2400" b="1" dirty="0" smtClean="0"/>
              <a:t>3 компонента</a:t>
            </a:r>
            <a:r>
              <a:rPr lang="bg-BG" sz="2400" dirty="0" smtClean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b="1" dirty="0" smtClean="0"/>
              <a:t>Т</a:t>
            </a:r>
            <a:r>
              <a:rPr lang="en-US" b="1" dirty="0"/>
              <a:t>o</a:t>
            </a:r>
            <a:r>
              <a:rPr lang="bg-BG" b="1" dirty="0" smtClean="0"/>
              <a:t> </a:t>
            </a:r>
            <a:r>
              <a:rPr lang="en-US" b="1" dirty="0" smtClean="0"/>
              <a:t>(Id)</a:t>
            </a:r>
            <a:r>
              <a:rPr lang="bg-BG" b="1" dirty="0" smtClean="0"/>
              <a:t> </a:t>
            </a:r>
            <a:r>
              <a:rPr lang="bg-BG" dirty="0" smtClean="0"/>
              <a:t>– включва нагоните, подсъзнателните импулси, които се проявяват още от самото раждане.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b="1" dirty="0" smtClean="0"/>
              <a:t>Аз </a:t>
            </a:r>
            <a:r>
              <a:rPr lang="en-US" b="1" dirty="0" smtClean="0"/>
              <a:t>(</a:t>
            </a:r>
            <a:r>
              <a:rPr lang="bg-BG" b="1" dirty="0" smtClean="0"/>
              <a:t>Е</a:t>
            </a:r>
            <a:r>
              <a:rPr lang="en-US" b="1" dirty="0" smtClean="0"/>
              <a:t>go)</a:t>
            </a:r>
            <a:r>
              <a:rPr lang="bg-BG" b="1" dirty="0" smtClean="0"/>
              <a:t> </a:t>
            </a:r>
            <a:r>
              <a:rPr lang="bg-BG" dirty="0" smtClean="0"/>
              <a:t>- </a:t>
            </a:r>
            <a:r>
              <a:rPr lang="ru-RU" dirty="0"/>
              <a:t>рационалната част на </a:t>
            </a:r>
            <a:r>
              <a:rPr lang="ru-RU" dirty="0" smtClean="0"/>
              <a:t>личността, която се </a:t>
            </a:r>
            <a:r>
              <a:rPr lang="ru-RU" dirty="0"/>
              <a:t>ръководи от принципа на </a:t>
            </a:r>
            <a:r>
              <a:rPr lang="ru-RU" dirty="0" smtClean="0"/>
              <a:t>реалността.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b="1" dirty="0" smtClean="0"/>
              <a:t>Свръх Аз </a:t>
            </a:r>
            <a:r>
              <a:rPr lang="en-US" b="1" dirty="0" smtClean="0"/>
              <a:t>(Super Ego)</a:t>
            </a:r>
            <a:r>
              <a:rPr lang="bg-BG" b="1" dirty="0" smtClean="0"/>
              <a:t> </a:t>
            </a:r>
            <a:r>
              <a:rPr lang="bg-BG" dirty="0" smtClean="0"/>
              <a:t>– тук са представени императивите, дължимите еталони и модели на поведение, валидни за конкретното общество.</a:t>
            </a:r>
            <a:endParaRPr lang="bg-BG" dirty="0"/>
          </a:p>
          <a:p>
            <a:pPr lvl="1"/>
            <a:endParaRPr lang="bg-BG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04573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-7724" y="476672"/>
            <a:ext cx="8972212" cy="62646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/>
              <a:t>Ego</a:t>
            </a:r>
            <a:r>
              <a:rPr lang="bg-BG" sz="2400" dirty="0" smtClean="0"/>
              <a:t>-то се опитва да предотврати натрупването на вътрешно напрежение, породено от двупосочното действие на </a:t>
            </a:r>
            <a:r>
              <a:rPr lang="en-US" sz="2400" dirty="0" smtClean="0"/>
              <a:t>Id </a:t>
            </a:r>
            <a:r>
              <a:rPr lang="bg-BG" sz="2400" dirty="0" smtClean="0"/>
              <a:t>и </a:t>
            </a:r>
            <a:r>
              <a:rPr lang="en-US" sz="2400" dirty="0" smtClean="0"/>
              <a:t>Super-Ego</a:t>
            </a:r>
            <a:r>
              <a:rPr lang="bg-BG" sz="2400" dirty="0" smtClean="0"/>
              <a:t> използвайки </a:t>
            </a:r>
            <a:r>
              <a:rPr lang="bg-BG" sz="2400" b="1" dirty="0" smtClean="0"/>
              <a:t>защитни механизми:</a:t>
            </a:r>
            <a:endParaRPr lang="bg-BG" sz="16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bg-BG" b="1" dirty="0" smtClean="0"/>
              <a:t>Потискане </a:t>
            </a:r>
            <a:r>
              <a:rPr lang="bg-BG" dirty="0" smtClean="0"/>
              <a:t>– съзнателен процес включващ отказване от удовлетворяване на желания, потребности, мисли, които са социално неприети.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b="1" dirty="0" smtClean="0"/>
              <a:t>Изтласкване</a:t>
            </a:r>
            <a:r>
              <a:rPr lang="bg-BG" dirty="0" smtClean="0"/>
              <a:t> – съзнателно забравяне на материал, свързан с конфликт или стрес. Изтласканият материал не е загубен, а е съхранен в безсъзнателното.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b="1" dirty="0" smtClean="0"/>
              <a:t>Отричане</a:t>
            </a:r>
            <a:r>
              <a:rPr lang="bg-BG" dirty="0" smtClean="0"/>
              <a:t> – отказ да се приеме информация, която може да причини тревога.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b="1" dirty="0" smtClean="0"/>
              <a:t>Рационализация</a:t>
            </a:r>
            <a:r>
              <a:rPr lang="bg-BG" dirty="0" smtClean="0"/>
              <a:t> – личността търси друга причина или извинение за поведението си, която го прави по-приемливо за неговото </a:t>
            </a:r>
            <a:r>
              <a:rPr lang="en-US" dirty="0" smtClean="0"/>
              <a:t>Ego </a:t>
            </a:r>
            <a:r>
              <a:rPr lang="bg-BG" dirty="0" smtClean="0"/>
              <a:t>и </a:t>
            </a:r>
            <a:r>
              <a:rPr lang="en-US" dirty="0" smtClean="0"/>
              <a:t>Super Ego</a:t>
            </a:r>
            <a:r>
              <a:rPr lang="bg-BG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b="1" dirty="0" smtClean="0"/>
              <a:t>Проекция</a:t>
            </a:r>
            <a:r>
              <a:rPr lang="bg-BG" dirty="0" smtClean="0"/>
              <a:t> – приписване на нашите собствени нежелани характеристики, на други хора.</a:t>
            </a:r>
          </a:p>
          <a:p>
            <a:pPr lvl="1"/>
            <a:endParaRPr lang="bg-BG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10603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278450" y="476672"/>
            <a:ext cx="8614030" cy="57606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bg-BG" sz="2000" dirty="0"/>
          </a:p>
          <a:p>
            <a:pPr marL="719138" lvl="2" indent="-269875">
              <a:buFont typeface="Arial" panose="020B0604020202020204" pitchFamily="34" charset="0"/>
              <a:buChar char="•"/>
            </a:pPr>
            <a:r>
              <a:rPr lang="bg-BG" b="1" dirty="0" smtClean="0"/>
              <a:t>Идентификация -  </a:t>
            </a:r>
            <a:r>
              <a:rPr lang="ru-RU" dirty="0"/>
              <a:t>личността приема върху себе си </a:t>
            </a:r>
            <a:r>
              <a:rPr lang="ru-RU" dirty="0" smtClean="0"/>
              <a:t>личностните </a:t>
            </a:r>
            <a:r>
              <a:rPr lang="ru-RU" dirty="0"/>
              <a:t>характеристики на друг човек, идентифицира себе си с </a:t>
            </a:r>
            <a:r>
              <a:rPr lang="ru-RU" dirty="0" err="1" smtClean="0"/>
              <a:t>някой</a:t>
            </a:r>
            <a:r>
              <a:rPr lang="ru-RU" dirty="0" smtClean="0"/>
              <a:t> </a:t>
            </a:r>
            <a:r>
              <a:rPr lang="ru-RU" dirty="0" smtClean="0"/>
              <a:t>друг.</a:t>
            </a:r>
          </a:p>
          <a:p>
            <a:pPr marL="719138" lvl="2" indent="-269875">
              <a:buFont typeface="Arial" panose="020B0604020202020204" pitchFamily="34" charset="0"/>
              <a:buChar char="•"/>
            </a:pPr>
            <a:r>
              <a:rPr lang="ru-RU" b="1" dirty="0" smtClean="0"/>
              <a:t>Сублимация</a:t>
            </a:r>
            <a:r>
              <a:rPr lang="ru-RU" dirty="0" smtClean="0"/>
              <a:t> – </a:t>
            </a:r>
            <a:r>
              <a:rPr lang="ru-RU" dirty="0" err="1" smtClean="0"/>
              <a:t>социално-неприетите</a:t>
            </a:r>
            <a:r>
              <a:rPr lang="ru-RU" dirty="0" smtClean="0"/>
              <a:t> </a:t>
            </a:r>
            <a:r>
              <a:rPr lang="ru-RU" dirty="0" smtClean="0"/>
              <a:t>потребности</a:t>
            </a:r>
            <a:r>
              <a:rPr lang="ru-RU" dirty="0" smtClean="0"/>
              <a:t>, намират израз в социално-приета форма.</a:t>
            </a:r>
          </a:p>
          <a:p>
            <a:pPr marL="719138" lvl="2" indent="-269875">
              <a:buFont typeface="Arial" panose="020B0604020202020204" pitchFamily="34" charset="0"/>
              <a:buChar char="•"/>
            </a:pPr>
            <a:r>
              <a:rPr lang="bg-BG" b="1" dirty="0" smtClean="0"/>
              <a:t>Изместване - </a:t>
            </a:r>
            <a:r>
              <a:rPr lang="ru-RU" dirty="0" smtClean="0"/>
              <a:t>емоционалният</a:t>
            </a:r>
            <a:r>
              <a:rPr lang="ru-RU" dirty="0"/>
              <a:t>  конфликт се измества от една идея или обект към друга, която наподобява оригинала по някои свои качества. Форма на изместване е описаният от Анна Фройд механизъм </a:t>
            </a:r>
            <a:r>
              <a:rPr lang="ru-RU" b="1" dirty="0"/>
              <a:t>обръщане срещу себе </a:t>
            </a:r>
            <a:r>
              <a:rPr lang="ru-RU" b="1" dirty="0" smtClean="0"/>
              <a:t>си. </a:t>
            </a:r>
            <a:r>
              <a:rPr lang="ru-RU" dirty="0"/>
              <a:t> </a:t>
            </a:r>
            <a:endParaRPr lang="bg-BG" b="1" dirty="0" smtClean="0"/>
          </a:p>
          <a:p>
            <a:pPr marL="719138" lvl="2" indent="-269875">
              <a:buFont typeface="Arial" panose="020B0604020202020204" pitchFamily="34" charset="0"/>
              <a:buChar char="•"/>
            </a:pPr>
            <a:r>
              <a:rPr lang="bg-BG" b="1" dirty="0"/>
              <a:t>Регресия</a:t>
            </a:r>
            <a:r>
              <a:rPr lang="bg-BG" dirty="0"/>
              <a:t> – личността регресира </a:t>
            </a:r>
            <a:r>
              <a:rPr lang="en-US" dirty="0"/>
              <a:t>(</a:t>
            </a:r>
            <a:r>
              <a:rPr lang="bg-BG" dirty="0"/>
              <a:t>връща се обратно</a:t>
            </a:r>
            <a:r>
              <a:rPr lang="en-US" dirty="0"/>
              <a:t>)</a:t>
            </a:r>
            <a:r>
              <a:rPr lang="bg-BG" dirty="0"/>
              <a:t> към поведение, което е било комфортно в предишен етап от живота</a:t>
            </a:r>
            <a:r>
              <a:rPr lang="bg-BG" dirty="0" smtClean="0"/>
              <a:t>.</a:t>
            </a:r>
            <a:endParaRPr lang="bg-BG" sz="2400" dirty="0" smtClean="0"/>
          </a:p>
          <a:p>
            <a:pPr marL="719138" lvl="2" indent="-269875">
              <a:buFont typeface="Arial" panose="020B0604020202020204" pitchFamily="34" charset="0"/>
              <a:buChar char="•"/>
            </a:pPr>
            <a:endParaRPr lang="bg-BG" dirty="0"/>
          </a:p>
          <a:p>
            <a:pPr marL="719138" lvl="2" indent="-269875">
              <a:buFont typeface="Arial" panose="020B0604020202020204" pitchFamily="34" charset="0"/>
              <a:buChar char="•"/>
            </a:pPr>
            <a:endParaRPr lang="bg-BG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28627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0" y="476672"/>
            <a:ext cx="9252520" cy="57606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dirty="0" smtClean="0"/>
              <a:t>Структура на личността според  Карл  Юнг.</a:t>
            </a:r>
          </a:p>
          <a:p>
            <a:pPr lvl="1"/>
            <a:r>
              <a:rPr lang="bg-BG" sz="2400" dirty="0" smtClean="0"/>
              <a:t>Личността </a:t>
            </a:r>
            <a:r>
              <a:rPr lang="bg-BG" sz="2400" dirty="0"/>
              <a:t>се състои от </a:t>
            </a:r>
            <a:r>
              <a:rPr lang="bg-BG" sz="2400" b="1" dirty="0"/>
              <a:t>3 взаимно свързани части </a:t>
            </a:r>
            <a:r>
              <a:rPr lang="en-US" sz="2400" dirty="0"/>
              <a:t>(</a:t>
            </a:r>
            <a:r>
              <a:rPr lang="bg-BG" sz="2400" dirty="0"/>
              <a:t>пласта</a:t>
            </a:r>
            <a:r>
              <a:rPr lang="en-US" sz="2400" dirty="0"/>
              <a:t>)</a:t>
            </a:r>
            <a:r>
              <a:rPr lang="bg-BG" sz="2400" dirty="0"/>
              <a:t>: </a:t>
            </a:r>
            <a:r>
              <a:rPr lang="bg-BG" sz="2400" b="1" dirty="0"/>
              <a:t>его, лично безсъзнателно и колективно безсъзнателно</a:t>
            </a:r>
            <a:r>
              <a:rPr lang="bg-BG" sz="2400" b="1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b="1" dirty="0" smtClean="0"/>
              <a:t>Его </a:t>
            </a:r>
            <a:r>
              <a:rPr lang="bg-BG" dirty="0" smtClean="0"/>
              <a:t>– нашето съзнателно усещане за нас самите.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b="1" dirty="0" smtClean="0"/>
              <a:t>Лично безсъзнателно – </a:t>
            </a:r>
            <a:r>
              <a:rPr lang="bg-BG" dirty="0" smtClean="0"/>
              <a:t>тук се съхраняват нашите спомени, емоции, факти, които сме забравили, но при нужда бихме могли да си спомним.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b="1" dirty="0" smtClean="0"/>
              <a:t>Колективно безсъзнателно – </a:t>
            </a:r>
            <a:r>
              <a:rPr lang="bg-BG" dirty="0" smtClean="0"/>
              <a:t>съвкупност от първични психични образи, наследени от миналия опит – </a:t>
            </a:r>
            <a:r>
              <a:rPr lang="bg-BG" b="1" dirty="0" smtClean="0"/>
              <a:t>архетипове</a:t>
            </a:r>
          </a:p>
          <a:p>
            <a:pPr lvl="2">
              <a:buFont typeface="Arial" panose="020B0604020202020204" pitchFamily="34" charset="0"/>
              <a:buChar char="•"/>
            </a:pPr>
            <a:endParaRPr lang="bg-BG" b="1" dirty="0"/>
          </a:p>
          <a:p>
            <a:pPr lvl="1"/>
            <a:r>
              <a:rPr lang="bg-BG" sz="2400" dirty="0" smtClean="0"/>
              <a:t>Юнг разграничава индивидите според тяхната насоченост.</a:t>
            </a:r>
            <a:endParaRPr lang="bg-BG" sz="2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bg-BG" b="1" dirty="0" smtClean="0"/>
              <a:t>Интроверти – </a:t>
            </a:r>
            <a:r>
              <a:rPr lang="bg-BG" dirty="0" smtClean="0"/>
              <a:t>съсредоточени </a:t>
            </a:r>
            <a:r>
              <a:rPr lang="bg-BG" dirty="0" smtClean="0"/>
              <a:t>към </a:t>
            </a:r>
            <a:r>
              <a:rPr lang="bg-BG" dirty="0" smtClean="0"/>
              <a:t>своя вътрешен свят.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sz="2400" b="1" dirty="0" smtClean="0"/>
              <a:t>Екстроверти</a:t>
            </a:r>
            <a:r>
              <a:rPr lang="bg-BG" sz="2400" dirty="0" smtClean="0"/>
              <a:t> – обърнати към </a:t>
            </a:r>
            <a:r>
              <a:rPr lang="bg-BG" sz="2400" dirty="0" smtClean="0"/>
              <a:t>външният </a:t>
            </a:r>
            <a:r>
              <a:rPr lang="bg-BG" sz="2400" dirty="0" smtClean="0"/>
              <a:t>свят.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901308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1709</TotalTime>
  <Words>1147</Words>
  <Application>Microsoft Office PowerPoint</Application>
  <PresentationFormat>On-screen Show (4:3)</PresentationFormat>
  <Paragraphs>117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Trek</vt:lpstr>
      <vt:lpstr> ТЕМА II.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I.</dc:title>
  <dc:creator>Albena</dc:creator>
  <cp:lastModifiedBy>User1</cp:lastModifiedBy>
  <cp:revision>138</cp:revision>
  <cp:lastPrinted>2014-10-14T12:35:20Z</cp:lastPrinted>
  <dcterms:created xsi:type="dcterms:W3CDTF">2014-10-02T09:07:00Z</dcterms:created>
  <dcterms:modified xsi:type="dcterms:W3CDTF">2014-10-16T10:30:54Z</dcterms:modified>
</cp:coreProperties>
</file>