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285" r:id="rId5"/>
    <p:sldId id="274" r:id="rId6"/>
    <p:sldId id="276" r:id="rId7"/>
    <p:sldId id="277" r:id="rId8"/>
    <p:sldId id="286" r:id="rId9"/>
    <p:sldId id="279" r:id="rId10"/>
    <p:sldId id="287" r:id="rId11"/>
    <p:sldId id="288" r:id="rId12"/>
    <p:sldId id="289" r:id="rId13"/>
    <p:sldId id="290" r:id="rId14"/>
    <p:sldId id="291" r:id="rId15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8F4D-8801-4262-8A05-9F759E6C7494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12279-F2CE-4151-A4D3-A751339128A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2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5811-0EAE-4359-A585-043279A8B01C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7887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0EA-36FD-4AD3-91C0-3ABB895143B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0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4D3742-E67E-4CFA-B17C-1393D26F926C}" type="datetime1">
              <a:rPr lang="en-US" smtClean="0"/>
              <a:pPr eaLnBrk="1" latinLnBrk="0" hangingPunct="1"/>
              <a:t>10/28/2014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DD43D0-2B19-4D01-BC94-6A6EE2153D09}" type="datetime1">
              <a:rPr lang="en-US" smtClean="0"/>
              <a:pPr eaLnBrk="1" latinLnBrk="0" hangingPunct="1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6E40D2-4EC5-4419-A912-821947C25CF1}" type="datetime1">
              <a:rPr lang="en-US" smtClean="0"/>
              <a:pPr eaLnBrk="1" latinLnBrk="0" hangingPunct="1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60C28-8287-4832-BD68-C834D5574F1E}" type="datetime1">
              <a:rPr lang="en-US" smtClean="0"/>
              <a:pPr eaLnBrk="1" latinLnBrk="0" hangingPunct="1"/>
              <a:t>10/28/2014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79AEE-DBD2-4734-B598-34F3A5BF99CF}" type="datetime1">
              <a:rPr lang="en-US" smtClean="0"/>
              <a:pPr eaLnBrk="1" latinLnBrk="0" hangingPunct="1"/>
              <a:t>10/28/2014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859FC2-CA96-4EA3-AAAE-FB970C5CD906}" type="datetime1">
              <a:rPr lang="en-US" smtClean="0"/>
              <a:pPr eaLnBrk="1" latinLnBrk="0" hangingPunct="1"/>
              <a:t>10/28/2014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5BABE0-86DC-446B-84CC-8137C45C922B}" type="datetime1">
              <a:rPr lang="en-US" smtClean="0"/>
              <a:pPr eaLnBrk="1" latinLnBrk="0" hangingPunct="1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8365B3-1468-4D49-8E8E-7102B6301A0F}" type="datetime1">
              <a:rPr lang="en-US" smtClean="0"/>
              <a:pPr eaLnBrk="1" latinLnBrk="0" hangingPunct="1"/>
              <a:t>10/28/2014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D21CCF-9121-4324-A942-548717A47210}" type="datetime1">
              <a:rPr lang="en-US" smtClean="0"/>
              <a:pPr eaLnBrk="1" latinLnBrk="0" hangingPunct="1"/>
              <a:t>10/28/2014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362BDB-DCFE-40C7-8938-93CE2D33FF45}" type="datetime1">
              <a:rPr lang="en-US" smtClean="0"/>
              <a:pPr eaLnBrk="1" latinLnBrk="0" hangingPunct="1"/>
              <a:t>10/28/2014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1C32CF-8C2C-4163-B744-605AC4DBF209}" type="datetime1">
              <a:rPr lang="en-US" smtClean="0"/>
              <a:pPr eaLnBrk="1" latinLnBrk="0" hangingPunct="1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928B218-9827-42B3-8280-B7C45D982784}" type="datetime1">
              <a:rPr lang="en-US" smtClean="0"/>
              <a:pPr algn="l" eaLnBrk="1" latinLnBrk="0" hangingPunct="1"/>
              <a:t>10/28/2014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836712"/>
            <a:ext cx="8458200" cy="1222375"/>
          </a:xfrm>
        </p:spPr>
        <p:txBody>
          <a:bodyPr/>
          <a:lstStyle/>
          <a:p>
            <a:pPr algn="ctr"/>
            <a:r>
              <a:rPr lang="bg-BG" cap="none" dirty="0" smtClean="0"/>
              <a:t> ТЕМА </a:t>
            </a:r>
            <a:r>
              <a:rPr lang="en-US" cap="none" dirty="0" smtClean="0"/>
              <a:t>II</a:t>
            </a:r>
            <a:r>
              <a:rPr lang="en-US" cap="none" dirty="0"/>
              <a:t>I</a:t>
            </a:r>
            <a:r>
              <a:rPr lang="bg-BG" cap="none" dirty="0" smtClean="0"/>
              <a:t>.</a:t>
            </a:r>
            <a:endParaRPr lang="bg-B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348880"/>
            <a:ext cx="8458200" cy="1584176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ЛИЧНОСТНО И СОЦИАЛНО РАЗВИТИЕ – НАСЛЕДСТВЕНИ И СОЦИАЛНИ ВЛИЯНИЯ.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16919" y="6186488"/>
            <a:ext cx="536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bg-BG" altLang="bg-BG" dirty="0"/>
              <a:t>Преподавател: </a:t>
            </a:r>
            <a:r>
              <a:rPr lang="bg-BG" altLang="bg-BG" dirty="0" smtClean="0"/>
              <a:t>гл. </a:t>
            </a:r>
            <a:r>
              <a:rPr lang="bg-BG" altLang="bg-BG" dirty="0"/>
              <a:t>а</a:t>
            </a:r>
            <a:r>
              <a:rPr lang="bg-BG" altLang="bg-BG" dirty="0" smtClean="0"/>
              <a:t>с. д-р Албена Крумова</a:t>
            </a:r>
            <a:endParaRPr lang="bg-BG" alt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970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260648"/>
            <a:ext cx="8784976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b="1" dirty="0" smtClean="0"/>
              <a:t>4. Теория за </a:t>
            </a:r>
            <a:r>
              <a:rPr lang="bg-BG" b="1" dirty="0" err="1" smtClean="0"/>
              <a:t>психосоциалното</a:t>
            </a:r>
            <a:r>
              <a:rPr lang="bg-BG" b="1" dirty="0" smtClean="0"/>
              <a:t> развитие – Ерик Ериксон</a:t>
            </a:r>
            <a:endParaRPr lang="bg-BG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124744"/>
            <a:ext cx="8740080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/>
              <a:t>Според </a:t>
            </a:r>
            <a:r>
              <a:rPr lang="bg-BG" dirty="0" err="1" smtClean="0"/>
              <a:t>психосоциалната</a:t>
            </a:r>
            <a:r>
              <a:rPr lang="bg-BG" dirty="0" smtClean="0"/>
              <a:t> теория на </a:t>
            </a:r>
            <a:r>
              <a:rPr lang="en-US" dirty="0" smtClean="0"/>
              <a:t>Erikson</a:t>
            </a:r>
            <a:r>
              <a:rPr lang="bg-BG" dirty="0" smtClean="0"/>
              <a:t>, развитието на личността преминава през 8 етапа. На всеки един от тях, индивидът е изправен пред предизвикателство или „криза“, чието успешно разрешаване му дава възможност да направи значителна крачка напред в развитието си.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/>
              <a:t>Доверие срещу недоверие </a:t>
            </a:r>
            <a:r>
              <a:rPr lang="en-US" dirty="0" smtClean="0"/>
              <a:t>(</a:t>
            </a:r>
            <a:r>
              <a:rPr lang="bg-BG" dirty="0" smtClean="0"/>
              <a:t>от раждане до 1г.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/>
              <a:t>Автономия срещу срам </a:t>
            </a:r>
            <a:r>
              <a:rPr lang="en-US" dirty="0" smtClean="0"/>
              <a:t>(</a:t>
            </a:r>
            <a:r>
              <a:rPr lang="bg-BG" dirty="0" smtClean="0"/>
              <a:t>1-3-г.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/>
              <a:t>Инициативност срещу вина </a:t>
            </a:r>
            <a:r>
              <a:rPr lang="en-US" dirty="0" smtClean="0"/>
              <a:t>(</a:t>
            </a:r>
            <a:r>
              <a:rPr lang="bg-BG" dirty="0" smtClean="0"/>
              <a:t>3-6г.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/>
              <a:t>Трудолюбие срещу малоценност </a:t>
            </a:r>
            <a:r>
              <a:rPr lang="en-US" dirty="0" smtClean="0"/>
              <a:t>(</a:t>
            </a:r>
            <a:r>
              <a:rPr lang="bg-BG" dirty="0" smtClean="0"/>
              <a:t>6-12г.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/>
              <a:t>Идентичност срещу обърканост </a:t>
            </a:r>
            <a:r>
              <a:rPr lang="en-US" dirty="0" smtClean="0"/>
              <a:t>(</a:t>
            </a:r>
            <a:r>
              <a:rPr lang="bg-BG" dirty="0" smtClean="0"/>
              <a:t>юношество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/>
              <a:t>Интимност срещу изолация </a:t>
            </a:r>
            <a:r>
              <a:rPr lang="en-US" dirty="0" smtClean="0"/>
              <a:t>(</a:t>
            </a:r>
            <a:r>
              <a:rPr lang="bg-BG" dirty="0" smtClean="0"/>
              <a:t>ранна зряла възраст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err="1" smtClean="0"/>
              <a:t>Генеративност</a:t>
            </a:r>
            <a:r>
              <a:rPr lang="bg-BG" dirty="0" smtClean="0"/>
              <a:t> срещу стагнация </a:t>
            </a:r>
            <a:r>
              <a:rPr lang="en-US" dirty="0" smtClean="0"/>
              <a:t>(</a:t>
            </a:r>
            <a:r>
              <a:rPr lang="bg-BG" dirty="0" smtClean="0"/>
              <a:t>средна зряла възраст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bg-BG" dirty="0" smtClean="0"/>
              <a:t>Интегритет срещу отчаяние </a:t>
            </a:r>
            <a:r>
              <a:rPr lang="en-US" dirty="0" smtClean="0"/>
              <a:t>(</a:t>
            </a:r>
            <a:r>
              <a:rPr lang="bg-BG" dirty="0" smtClean="0"/>
              <a:t>късна зряла възраст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303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686800" cy="4955381"/>
          </a:xfrm>
        </p:spPr>
        <p:txBody>
          <a:bodyPr/>
          <a:lstStyle/>
          <a:p>
            <a:r>
              <a:rPr lang="bg-BG" b="1" dirty="0" smtClean="0"/>
              <a:t>Недостатъци на теорията на Ериксон.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Ериксон не взима под внимание културата.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Голяма част от </a:t>
            </a:r>
            <a:r>
              <a:rPr lang="bg-BG" dirty="0"/>
              <a:t>ю</a:t>
            </a:r>
            <a:r>
              <a:rPr lang="bg-BG" dirty="0" smtClean="0"/>
              <a:t>ношите не могат успешно да открият своята идентичност през периода споменат от Ериксон </a:t>
            </a:r>
            <a:r>
              <a:rPr lang="en-US" dirty="0" smtClean="0"/>
              <a:t>(Siegel, 1999).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Кризата на идентичността предшества кризата на интимността. </a:t>
            </a:r>
            <a:r>
              <a:rPr lang="en-US" dirty="0" smtClean="0"/>
              <a:t>(</a:t>
            </a:r>
            <a:r>
              <a:rPr lang="bg-BG" dirty="0" smtClean="0"/>
              <a:t>Много юноши, особено момичетата, са по-склонни да установят чувство на интимност преди да постигнат идентичност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Krogel</a:t>
            </a:r>
            <a:r>
              <a:rPr lang="en-US" dirty="0" smtClean="0"/>
              <a:t>, 2007)</a:t>
            </a:r>
            <a:r>
              <a:rPr lang="bg-BG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3782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0985"/>
            <a:ext cx="8686800" cy="1165767"/>
          </a:xfrm>
        </p:spPr>
        <p:txBody>
          <a:bodyPr/>
          <a:lstStyle/>
          <a:p>
            <a:pPr marL="0" indent="0">
              <a:buNone/>
            </a:pPr>
            <a:r>
              <a:rPr lang="bg-BG" b="1" dirty="0" smtClean="0"/>
              <a:t>5. Теория за развитието на идентичността – Джеймс </a:t>
            </a:r>
            <a:r>
              <a:rPr lang="bg-BG" b="1" dirty="0" err="1" smtClean="0"/>
              <a:t>Марсия</a:t>
            </a:r>
            <a:r>
              <a:rPr lang="bg-BG" b="1" dirty="0" smtClean="0"/>
              <a:t>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6268" y="1412777"/>
            <a:ext cx="8686800" cy="446449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800" dirty="0" smtClean="0"/>
              <a:t>Според </a:t>
            </a:r>
            <a:r>
              <a:rPr lang="bg-BG" sz="2800" dirty="0" err="1" smtClean="0"/>
              <a:t>Марсия</a:t>
            </a:r>
            <a:r>
              <a:rPr lang="bg-BG" sz="2800" dirty="0" smtClean="0"/>
              <a:t> през юношеството могат да са налице 4 основни ориентации, предизвикани от конфликтите, пред които юношите се изправят, и от решенията които взимат:</a:t>
            </a:r>
          </a:p>
          <a:p>
            <a:pPr marL="0" indent="0">
              <a:buFont typeface="Wingdings 2"/>
              <a:buNone/>
            </a:pPr>
            <a:endParaRPr lang="bg-BG" sz="2800" dirty="0" smtClean="0"/>
          </a:p>
          <a:p>
            <a:pPr marL="725488" indent="346075">
              <a:buFont typeface="Wingdings" panose="05000000000000000000" pitchFamily="2" charset="2"/>
              <a:buChar char="ü"/>
            </a:pPr>
            <a:r>
              <a:rPr lang="bg-BG" sz="2400" b="1" dirty="0" smtClean="0"/>
              <a:t>Постигане на идентичност</a:t>
            </a:r>
          </a:p>
          <a:p>
            <a:pPr marL="725488" indent="346075">
              <a:buFont typeface="Wingdings" panose="05000000000000000000" pitchFamily="2" charset="2"/>
              <a:buChar char="ü"/>
            </a:pPr>
            <a:r>
              <a:rPr lang="bg-BG" sz="2400" b="1" dirty="0" smtClean="0"/>
              <a:t>Предотвратена идентичност</a:t>
            </a:r>
          </a:p>
          <a:p>
            <a:pPr marL="725488" indent="346075">
              <a:buFont typeface="Wingdings" panose="05000000000000000000" pitchFamily="2" charset="2"/>
              <a:buChar char="ü"/>
            </a:pPr>
            <a:r>
              <a:rPr lang="bg-BG" sz="2400" b="1" dirty="0" smtClean="0"/>
              <a:t>Дифузия на идентичността</a:t>
            </a:r>
          </a:p>
          <a:p>
            <a:pPr marL="725488" indent="346075">
              <a:buFont typeface="Wingdings" panose="05000000000000000000" pitchFamily="2" charset="2"/>
              <a:buChar char="ü"/>
            </a:pPr>
            <a:r>
              <a:rPr lang="bg-BG" sz="2400" b="1" dirty="0" smtClean="0"/>
              <a:t>Мораториум.</a:t>
            </a:r>
          </a:p>
          <a:p>
            <a:pPr marL="725488" indent="346075">
              <a:buFont typeface="Wingdings" panose="05000000000000000000" pitchFamily="2" charset="2"/>
              <a:buChar char="ü"/>
            </a:pPr>
            <a:endParaRPr lang="bg-BG" sz="3000" dirty="0" smtClean="0"/>
          </a:p>
          <a:p>
            <a:pPr indent="19050">
              <a:buFont typeface="Arial" panose="020B0604020202020204" pitchFamily="34" charset="0"/>
              <a:buChar char="•"/>
            </a:pPr>
            <a:r>
              <a:rPr lang="bg-BG" sz="3000" dirty="0" smtClean="0"/>
              <a:t>	Културни влияния и идентичност.</a:t>
            </a:r>
          </a:p>
          <a:p>
            <a:pPr marL="0" indent="0">
              <a:buFont typeface="Wingdings 2"/>
              <a:buNone/>
            </a:pPr>
            <a:endParaRPr lang="bg-BG" dirty="0" smtClean="0"/>
          </a:p>
          <a:p>
            <a:pPr marL="0" indent="0">
              <a:buFont typeface="Wingdings 2"/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832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260648"/>
            <a:ext cx="8784976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b="1" dirty="0" smtClean="0"/>
              <a:t>6. Теорията на Ериксон и последици за преподаването.</a:t>
            </a:r>
            <a:endParaRPr lang="bg-BG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268760"/>
            <a:ext cx="9144000" cy="525658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Осигурявайте на малките деца възможности да изпълняват задачите самостоятелно. Този подход позволява на децата, които преминават през етапа на автономия срещу срам и съмнения, да развият самостоятелност.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Когато е възможно включвайте предложенията на децата за различни дейности в класната стая, за да им дадете повече възможности да преживяват успех.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Подхранвайте чувството на компетентност на учениците, като забелязвате и оценявате успехите им. Насърчавайте ги да правят сравнения между по-ранното си изпълнение и настоящото, а не с представянето на съучениците им.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Посочвайте пред юношите примери за „нормалност“ в търсенето на идентичност.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708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8784976" cy="792088"/>
          </a:xfrm>
        </p:spPr>
        <p:txBody>
          <a:bodyPr/>
          <a:lstStyle/>
          <a:p>
            <a:pPr marL="0" indent="0">
              <a:buNone/>
            </a:pPr>
            <a:r>
              <a:rPr lang="bg-BG" b="1" dirty="0" smtClean="0"/>
              <a:t>7. Теорията на </a:t>
            </a:r>
            <a:r>
              <a:rPr lang="bg-BG" b="1" dirty="0" err="1" smtClean="0"/>
              <a:t>Марсия</a:t>
            </a:r>
            <a:r>
              <a:rPr lang="bg-BG" b="1" dirty="0" smtClean="0"/>
              <a:t> и последици за преподаването.</a:t>
            </a:r>
            <a:endParaRPr lang="bg-BG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484784"/>
            <a:ext cx="8740080" cy="4104456"/>
          </a:xfrm>
        </p:spPr>
        <p:txBody>
          <a:bodyPr/>
          <a:lstStyle/>
          <a:p>
            <a:pPr marL="361950" indent="0">
              <a:buFont typeface="Arial" panose="020B0604020202020204" pitchFamily="34" charset="0"/>
              <a:buChar char="•"/>
            </a:pPr>
            <a:r>
              <a:rPr lang="bg-BG" dirty="0"/>
              <a:t> </a:t>
            </a:r>
            <a:r>
              <a:rPr lang="bg-BG" dirty="0" smtClean="0"/>
              <a:t>Демонстрирайте ролеви модели за постигане на идентичност.</a:t>
            </a:r>
          </a:p>
          <a:p>
            <a:pPr marL="361950" indent="0">
              <a:buFont typeface="Arial" panose="020B0604020202020204" pitchFamily="34" charset="0"/>
              <a:buChar char="•"/>
            </a:pPr>
            <a:r>
              <a:rPr lang="bg-BG" dirty="0" smtClean="0"/>
              <a:t> Подпомагайте изследването на алтернативни ценностни системи и обсъждайте предимствата и недостатъците на всеки от тях.</a:t>
            </a:r>
          </a:p>
          <a:p>
            <a:pPr marL="361950" indent="0">
              <a:buFont typeface="Arial" panose="020B0604020202020204" pitchFamily="34" charset="0"/>
              <a:buChar char="•"/>
            </a:pPr>
            <a:r>
              <a:rPr lang="bg-BG" dirty="0" smtClean="0"/>
              <a:t> Насърчавайте учениците да поемат ангажименти, които са разумни за тяхната възраст.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0952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9" y="1124744"/>
            <a:ext cx="8686800" cy="55446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sz="2800" dirty="0" smtClean="0"/>
              <a:t>Личностното развитие е развитието на трайни личностни черти, които влияят върху начина, по който индивидите си взаимодействат с околната среда и другите.</a:t>
            </a:r>
          </a:p>
          <a:p>
            <a:pPr marL="0" indent="0">
              <a:buNone/>
            </a:pPr>
            <a:endParaRPr lang="bg-BG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bg-BG" sz="2800" dirty="0" smtClean="0"/>
              <a:t>Социалното развитие се изразява в нарастването на </a:t>
            </a:r>
            <a:r>
              <a:rPr lang="bg-BG" sz="2800" dirty="0" smtClean="0"/>
              <a:t>способността </a:t>
            </a:r>
            <a:r>
              <a:rPr lang="bg-BG" sz="2800" dirty="0" smtClean="0"/>
              <a:t>на хората да си взаимодействат и да се разбират с другите</a:t>
            </a:r>
          </a:p>
          <a:p>
            <a:pPr>
              <a:buFont typeface="Wingdings" panose="05000000000000000000" pitchFamily="2" charset="2"/>
              <a:buChar char="v"/>
            </a:pPr>
            <a:endParaRPr lang="bg-BG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bg-BG" sz="2800" dirty="0" smtClean="0"/>
              <a:t>Върху личностното и социалното развитие оказват влияние 2 основни фактора: наследствеността и възпитанието </a:t>
            </a:r>
            <a:r>
              <a:rPr lang="en-US" sz="2800" dirty="0" smtClean="0"/>
              <a:t>(</a:t>
            </a:r>
            <a:r>
              <a:rPr lang="bg-BG" sz="2800" dirty="0" smtClean="0"/>
              <a:t>околната среда</a:t>
            </a:r>
            <a:r>
              <a:rPr lang="en-US" sz="2800" dirty="0" smtClean="0"/>
              <a:t>)</a:t>
            </a:r>
            <a:r>
              <a:rPr lang="bg-BG" sz="2800" dirty="0" smtClean="0"/>
              <a:t>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1922" y="476672"/>
            <a:ext cx="8686800" cy="8948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 ЛИЧНОСТНО И СОЦИАЛНО РАЗВИТИЕ - ДЕФИНИРАНЕ.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19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332656"/>
            <a:ext cx="8712968" cy="820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400" b="1" dirty="0" smtClean="0"/>
              <a:t>2. НАСЛЕДСТВЕНОСТ И ЛИЧНОСТНО РАЗВИТИЕ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484784"/>
            <a:ext cx="8352928" cy="4104456"/>
          </a:xfrm>
        </p:spPr>
        <p:txBody>
          <a:bodyPr>
            <a:normAutofit fontScale="92500" lnSpcReduction="20000"/>
          </a:bodyPr>
          <a:lstStyle/>
          <a:p>
            <a:r>
              <a:rPr lang="bg-BG" sz="3000" b="1" dirty="0" smtClean="0"/>
              <a:t>Темперамент – </a:t>
            </a:r>
            <a:r>
              <a:rPr lang="bg-BG" sz="3000" dirty="0" smtClean="0"/>
              <a:t>вродените характеристики и аспекти на личността, които не се дължат на взаимодействието с родителите и обкръжението. Той е биологично обусловен и се проявява чрез индивидуалните различия в реактивността и саморегулацията.</a:t>
            </a:r>
          </a:p>
          <a:p>
            <a:pPr marL="0" indent="0">
              <a:buNone/>
            </a:pPr>
            <a:endParaRPr lang="bg-BG" sz="3000" dirty="0" smtClean="0"/>
          </a:p>
          <a:p>
            <a:pPr lvl="1"/>
            <a:r>
              <a:rPr lang="bg-BG" sz="3000" dirty="0" smtClean="0"/>
              <a:t>Лесен</a:t>
            </a:r>
          </a:p>
          <a:p>
            <a:pPr lvl="1"/>
            <a:r>
              <a:rPr lang="bg-BG" sz="3000" dirty="0" smtClean="0"/>
              <a:t>Труден</a:t>
            </a:r>
          </a:p>
          <a:p>
            <a:pPr lvl="1"/>
            <a:r>
              <a:rPr lang="bg-BG" sz="3000" dirty="0" smtClean="0"/>
              <a:t>Бавно откликващ</a:t>
            </a:r>
          </a:p>
          <a:p>
            <a:pPr marL="457200" lvl="1" indent="0">
              <a:buNone/>
            </a:pPr>
            <a:endParaRPr lang="bg-BG" sz="2000" dirty="0"/>
          </a:p>
          <a:p>
            <a:pPr marL="457200" lvl="1" indent="0">
              <a:buNone/>
            </a:pPr>
            <a:endParaRPr lang="bg-BG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5499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5328592"/>
          </a:xfrm>
        </p:spPr>
        <p:txBody>
          <a:bodyPr/>
          <a:lstStyle/>
          <a:p>
            <a:r>
              <a:rPr lang="bg-BG" sz="2800" dirty="0" smtClean="0"/>
              <a:t>Върху личностното и социалното развитие влияе не само наследствеността, но и взаимодействието на индивида с другите </a:t>
            </a:r>
            <a:r>
              <a:rPr lang="en-US" sz="2800" dirty="0" smtClean="0"/>
              <a:t>(</a:t>
            </a:r>
            <a:r>
              <a:rPr lang="bg-BG" sz="2800" dirty="0" smtClean="0"/>
              <a:t>родители, настойници, връстници</a:t>
            </a:r>
            <a:r>
              <a:rPr lang="en-US" sz="2800" dirty="0" smtClean="0"/>
              <a:t>)</a:t>
            </a:r>
            <a:r>
              <a:rPr lang="bg-BG" sz="2800" dirty="0" smtClean="0"/>
              <a:t>.</a:t>
            </a:r>
          </a:p>
          <a:p>
            <a:pPr lvl="1"/>
            <a:r>
              <a:rPr lang="bg-BG" b="1" dirty="0" smtClean="0"/>
              <a:t>Влияние на семейството</a:t>
            </a:r>
            <a:r>
              <a:rPr lang="bg-BG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bg-BG" sz="2800" b="1" dirty="0" smtClean="0"/>
              <a:t>Формиране на привързаност </a:t>
            </a:r>
            <a:r>
              <a:rPr lang="en-US" sz="2800" b="1" dirty="0" smtClean="0"/>
              <a:t>(</a:t>
            </a:r>
            <a:r>
              <a:rPr lang="bg-BG" sz="2800" b="1" dirty="0" smtClean="0"/>
              <a:t>атачмънт</a:t>
            </a:r>
            <a:r>
              <a:rPr lang="en-US" b="1" dirty="0" smtClean="0"/>
              <a:t>)</a:t>
            </a:r>
            <a:r>
              <a:rPr lang="bg-BG" dirty="0" smtClean="0"/>
              <a:t>. </a:t>
            </a:r>
            <a:r>
              <a:rPr lang="en-US" dirty="0" smtClean="0"/>
              <a:t>Marry Ainsworth</a:t>
            </a:r>
            <a:r>
              <a:rPr lang="bg-BG" dirty="0" smtClean="0"/>
              <a:t> предлага 3 основни модела на привързаност, в последствие допълнени от още един на </a:t>
            </a:r>
            <a:r>
              <a:rPr lang="en-US" dirty="0" smtClean="0"/>
              <a:t>Main </a:t>
            </a:r>
            <a:r>
              <a:rPr lang="bg-BG" dirty="0" smtClean="0"/>
              <a:t>и </a:t>
            </a:r>
            <a:r>
              <a:rPr lang="en-US" dirty="0" smtClean="0"/>
              <a:t>Solomon</a:t>
            </a:r>
            <a:r>
              <a:rPr lang="bg-BG" dirty="0" smtClean="0"/>
              <a:t>: сигурна привързаност, избягваща привързаност, съпротивляваща се/</a:t>
            </a:r>
            <a:r>
              <a:rPr lang="bg-BG" dirty="0" err="1" smtClean="0"/>
              <a:t>амбивалентна</a:t>
            </a:r>
            <a:r>
              <a:rPr lang="bg-BG" dirty="0" smtClean="0"/>
              <a:t> привързаност и дезорганизирана/дезориентирана привързаност.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bg-BG" dirty="0" smtClean="0"/>
          </a:p>
          <a:p>
            <a:pPr lvl="1"/>
            <a:endParaRPr lang="bg-BG" dirty="0" smtClean="0"/>
          </a:p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332656"/>
            <a:ext cx="8712968" cy="820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bg-BG" sz="2400" b="1" dirty="0" smtClean="0"/>
              <a:t>2. СОЦИАЛНА СРЕДА И ЛИЧНОСТНО РАЗВИТИЕ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111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7"/>
            <a:ext cx="8568952" cy="613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rgbClr val="F0A22E"/>
              </a:buClr>
              <a:buSzPct val="70000"/>
              <a:buFont typeface="Arial" panose="020B0604020202020204" pitchFamily="34" charset="0"/>
              <a:buChar char="•"/>
            </a:pPr>
            <a:r>
              <a:rPr lang="bg-BG" sz="2800" b="1" dirty="0" smtClean="0">
                <a:solidFill>
                  <a:srgbClr val="4E3B30"/>
                </a:solidFill>
              </a:rPr>
              <a:t>Родителски стилове</a:t>
            </a:r>
            <a:r>
              <a:rPr lang="bg-BG" sz="2400" b="1" dirty="0" smtClean="0">
                <a:solidFill>
                  <a:srgbClr val="4E3B30"/>
                </a:solidFill>
              </a:rPr>
              <a:t>. </a:t>
            </a:r>
            <a:r>
              <a:rPr lang="bg-BG" sz="2400" dirty="0" smtClean="0">
                <a:solidFill>
                  <a:srgbClr val="4E3B30"/>
                </a:solidFill>
              </a:rPr>
              <a:t>Социално-емоционалното развитие на детето може да бъде повлияно и от родителския стил на възпитание. Възпитанието може да бъде обяснено чрез два компонента:</a:t>
            </a:r>
          </a:p>
          <a:p>
            <a:pPr marL="1714500" lvl="3" indent="-342900">
              <a:spcBef>
                <a:spcPct val="20000"/>
              </a:spcBef>
              <a:buClr>
                <a:srgbClr val="F0A22E"/>
              </a:buClr>
              <a:buSzPct val="70000"/>
              <a:buFont typeface="Wingdings" panose="05000000000000000000" pitchFamily="2" charset="2"/>
              <a:buChar char="ü"/>
            </a:pPr>
            <a:r>
              <a:rPr lang="bg-BG" sz="2400" b="1" dirty="0" smtClean="0">
                <a:solidFill>
                  <a:srgbClr val="4E3B30"/>
                </a:solidFill>
              </a:rPr>
              <a:t>Родителска отзивчивост -</a:t>
            </a:r>
            <a:r>
              <a:rPr lang="bg-BG" sz="2400" dirty="0" smtClean="0">
                <a:solidFill>
                  <a:srgbClr val="4E3B30"/>
                </a:solidFill>
              </a:rPr>
              <a:t>  емоционалната характеристика на </a:t>
            </a:r>
            <a:r>
              <a:rPr lang="bg-BG" sz="2400" dirty="0" err="1" smtClean="0">
                <a:solidFill>
                  <a:srgbClr val="4E3B30"/>
                </a:solidFill>
              </a:rPr>
              <a:t>родителстването</a:t>
            </a:r>
            <a:r>
              <a:rPr lang="bg-BG" sz="2400" dirty="0" smtClean="0">
                <a:solidFill>
                  <a:srgbClr val="4E3B30"/>
                </a:solidFill>
              </a:rPr>
              <a:t>.</a:t>
            </a:r>
          </a:p>
          <a:p>
            <a:pPr marL="1714500" lvl="3" indent="-342900">
              <a:spcBef>
                <a:spcPct val="20000"/>
              </a:spcBef>
              <a:buClr>
                <a:srgbClr val="F0A22E"/>
              </a:buClr>
              <a:buSzPct val="70000"/>
              <a:buFont typeface="Wingdings" panose="05000000000000000000" pitchFamily="2" charset="2"/>
              <a:buChar char="ü"/>
            </a:pPr>
            <a:r>
              <a:rPr lang="bg-BG" sz="2400" b="1" dirty="0" smtClean="0">
                <a:solidFill>
                  <a:srgbClr val="4E3B30"/>
                </a:solidFill>
              </a:rPr>
              <a:t>Родителска взискателност</a:t>
            </a:r>
            <a:r>
              <a:rPr lang="en-US" sz="2400" b="1" dirty="0" smtClean="0">
                <a:solidFill>
                  <a:srgbClr val="4E3B30"/>
                </a:solidFill>
              </a:rPr>
              <a:t> – </a:t>
            </a:r>
            <a:r>
              <a:rPr lang="bg-BG" sz="2400" dirty="0" smtClean="0">
                <a:solidFill>
                  <a:srgbClr val="4E3B30"/>
                </a:solidFill>
              </a:rPr>
              <a:t>степента до която родителите определят насоки към децата си и как тяхната дисциплина се основава върху тези насоки.</a:t>
            </a:r>
          </a:p>
          <a:p>
            <a:pPr marL="809625" lvl="3" indent="561975">
              <a:spcBef>
                <a:spcPct val="20000"/>
              </a:spcBef>
              <a:buClr>
                <a:srgbClr val="F0A22E"/>
              </a:buClr>
              <a:buSzPct val="70000"/>
            </a:pPr>
            <a:r>
              <a:rPr lang="en-US" sz="2400" b="1" dirty="0" err="1" smtClean="0">
                <a:solidFill>
                  <a:srgbClr val="4E3B30"/>
                </a:solidFill>
              </a:rPr>
              <a:t>Baumring</a:t>
            </a:r>
            <a:r>
              <a:rPr lang="bg-BG" sz="2400" b="1" dirty="0" smtClean="0">
                <a:solidFill>
                  <a:srgbClr val="4E3B30"/>
                </a:solidFill>
              </a:rPr>
              <a:t> </a:t>
            </a:r>
            <a:r>
              <a:rPr lang="bg-BG" sz="2400" dirty="0" smtClean="0">
                <a:solidFill>
                  <a:srgbClr val="4E3B30"/>
                </a:solidFill>
              </a:rPr>
              <a:t>разглежда родителското поведение като попадащо в 3 общи модела:</a:t>
            </a:r>
          </a:p>
          <a:p>
            <a:pPr marL="1714500" lvl="3" indent="-342900">
              <a:spcBef>
                <a:spcPct val="20000"/>
              </a:spcBef>
              <a:buClr>
                <a:srgbClr val="F0A22E"/>
              </a:buClr>
              <a:buSzPct val="70000"/>
              <a:buFont typeface="Wingdings" panose="05000000000000000000" pitchFamily="2" charset="2"/>
              <a:buChar char="ü"/>
            </a:pPr>
            <a:r>
              <a:rPr lang="bg-BG" sz="2400" b="1" dirty="0" smtClean="0">
                <a:solidFill>
                  <a:srgbClr val="4E3B30"/>
                </a:solidFill>
              </a:rPr>
              <a:t>Родители с авторитетен стил.</a:t>
            </a:r>
          </a:p>
          <a:p>
            <a:pPr marL="1714500" lvl="3" indent="-342900">
              <a:spcBef>
                <a:spcPct val="20000"/>
              </a:spcBef>
              <a:buClr>
                <a:srgbClr val="F0A22E"/>
              </a:buClr>
              <a:buSzPct val="70000"/>
              <a:buFont typeface="Wingdings" panose="05000000000000000000" pitchFamily="2" charset="2"/>
              <a:buChar char="ü"/>
            </a:pPr>
            <a:r>
              <a:rPr lang="bg-BG" sz="2400" b="1" dirty="0" smtClean="0">
                <a:solidFill>
                  <a:srgbClr val="4E3B30"/>
                </a:solidFill>
              </a:rPr>
              <a:t>Родители с авторитарен стил.</a:t>
            </a:r>
          </a:p>
          <a:p>
            <a:pPr marL="1714500" lvl="3" indent="-342900">
              <a:spcBef>
                <a:spcPct val="20000"/>
              </a:spcBef>
              <a:buClr>
                <a:srgbClr val="F0A22E"/>
              </a:buClr>
              <a:buSzPct val="70000"/>
              <a:buFont typeface="Wingdings" panose="05000000000000000000" pitchFamily="2" charset="2"/>
              <a:buChar char="ü"/>
            </a:pPr>
            <a:r>
              <a:rPr lang="bg-BG" sz="2400" b="1" dirty="0" smtClean="0">
                <a:solidFill>
                  <a:srgbClr val="4E3B30"/>
                </a:solidFill>
              </a:rPr>
              <a:t>Родители с либерален стил.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411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278450" y="260648"/>
            <a:ext cx="8352928" cy="64807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bg-BG" b="1" dirty="0" smtClean="0"/>
              <a:t>Влияние на семейната структура</a:t>
            </a:r>
            <a:r>
              <a:rPr lang="bg-BG" dirty="0" smtClean="0"/>
              <a:t>. </a:t>
            </a:r>
            <a:endParaRPr lang="bg-BG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bg-BG" sz="2800" dirty="0" smtClean="0"/>
              <a:t>Изследвания показват, че децата на разведени родители изпитват значителен </a:t>
            </a:r>
            <a:r>
              <a:rPr lang="bg-BG" sz="2800" dirty="0" err="1" smtClean="0"/>
              <a:t>дистрес</a:t>
            </a:r>
            <a:r>
              <a:rPr lang="bg-BG" sz="2800" dirty="0" smtClean="0"/>
              <a:t> и имат повишен риск от редица трудности свързани с приспособяването, постиженията и взаимоотношенията с другите </a:t>
            </a:r>
            <a:r>
              <a:rPr lang="en-US" sz="2800" dirty="0" smtClean="0"/>
              <a:t>(</a:t>
            </a:r>
            <a:r>
              <a:rPr lang="en-US" sz="2800" dirty="0" err="1" smtClean="0"/>
              <a:t>Laumann</a:t>
            </a:r>
            <a:r>
              <a:rPr lang="en-US" sz="2800" dirty="0" smtClean="0"/>
              <a:t>-Billings &amp; Emery, 2000).</a:t>
            </a:r>
            <a:endParaRPr lang="bg-BG" sz="28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bg-BG" sz="2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bg-BG" sz="2800" dirty="0" smtClean="0"/>
              <a:t>Ефектите на развода върху развитието на детето са сложни и често са резултат от много фактори: възрастта на детето, социално-икономическият статус, поддръжката на системата</a:t>
            </a:r>
            <a:r>
              <a:rPr lang="bg-BG" sz="2800" dirty="0"/>
              <a:t> </a:t>
            </a:r>
            <a:r>
              <a:rPr lang="en-US" sz="2800" dirty="0" smtClean="0"/>
              <a:t>(Lansford et al., 2006)</a:t>
            </a:r>
            <a:r>
              <a:rPr lang="bg-BG" sz="2800" dirty="0" smtClean="0"/>
              <a:t>, влиянието на училището </a:t>
            </a:r>
            <a:r>
              <a:rPr lang="en-US" sz="2800" dirty="0" smtClean="0"/>
              <a:t>(Hetherington, 2005).</a:t>
            </a:r>
            <a:endParaRPr lang="bg-BG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57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-7724" y="476672"/>
            <a:ext cx="8972212" cy="6264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b="1" dirty="0" smtClean="0"/>
              <a:t>Влияние на връстниците. </a:t>
            </a:r>
            <a:r>
              <a:rPr lang="bg-BG" dirty="0" smtClean="0"/>
              <a:t>Групата на връстниците влияе върху личностното и социалното развитие на </a:t>
            </a:r>
            <a:r>
              <a:rPr lang="bg-BG" sz="2400" dirty="0" smtClean="0"/>
              <a:t>индивида по 2 начина: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bg-BG" sz="2400" dirty="0" smtClean="0"/>
              <a:t>Чрез обмен на ценности и нагласи.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bg-BG" sz="2400" dirty="0" smtClean="0"/>
              <a:t>Чрез предлагане на приятелство.</a:t>
            </a:r>
            <a:endParaRPr lang="bg-BG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bg-BG" sz="2400" b="1" dirty="0" smtClean="0"/>
              <a:t>Натискът на връстниците </a:t>
            </a:r>
            <a:r>
              <a:rPr lang="bg-BG" sz="2400" dirty="0" smtClean="0"/>
              <a:t>– може да има позитивен или негативен ефект.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bg-BG" sz="2400" b="1" dirty="0" smtClean="0"/>
              <a:t>Приятелство и статус на връстниците.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bg-BG" sz="2400" dirty="0" smtClean="0"/>
              <a:t>Популярни деца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bg-BG" sz="2400" dirty="0" smtClean="0"/>
              <a:t>Пренебрегвани деца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bg-BG" sz="2400" dirty="0" smtClean="0"/>
              <a:t>Средни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bg-BG" sz="2400" dirty="0" smtClean="0"/>
              <a:t>Отхвърлени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bg-BG" sz="2400" dirty="0" smtClean="0"/>
              <a:t>Спорни.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603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88640"/>
            <a:ext cx="8568952" cy="792088"/>
          </a:xfrm>
        </p:spPr>
        <p:txBody>
          <a:bodyPr/>
          <a:lstStyle/>
          <a:p>
            <a:pPr marL="0" indent="0">
              <a:buNone/>
            </a:pPr>
            <a:r>
              <a:rPr lang="bg-BG" b="1" dirty="0" smtClean="0"/>
              <a:t>3. Развитие на Аз-а. Аз-концепция и самооценка.</a:t>
            </a:r>
            <a:endParaRPr lang="bg-BG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268760"/>
            <a:ext cx="8740080" cy="187220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   Психичният модел на развитието на Аз-а включва индивидуалните знания, убеждения и чувства за това кои сме ние, какво означава нашето съществуване и какви са целите, които си поставяме.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3140968"/>
            <a:ext cx="8686800" cy="34563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b="1" dirty="0" smtClean="0"/>
              <a:t>Аз-концепция</a:t>
            </a:r>
            <a:r>
              <a:rPr lang="bg-BG" dirty="0" smtClean="0"/>
              <a:t> – самоопределянето на индивида на неговите способности.</a:t>
            </a:r>
          </a:p>
          <a:p>
            <a:pPr lvl="1"/>
            <a:r>
              <a:rPr lang="bg-BG" dirty="0" smtClean="0"/>
              <a:t>Реализъм и Аз-концепция.</a:t>
            </a:r>
          </a:p>
          <a:p>
            <a:pPr lvl="1"/>
            <a:r>
              <a:rPr lang="bg-BG" dirty="0" smtClean="0"/>
              <a:t>Абстракция и Аз-концепция.</a:t>
            </a:r>
          </a:p>
          <a:p>
            <a:pPr lvl="1"/>
            <a:r>
              <a:rPr lang="bg-BG" dirty="0" smtClean="0"/>
              <a:t>Диференциация и Аз концепция</a:t>
            </a:r>
          </a:p>
          <a:p>
            <a:pPr lvl="1"/>
            <a:r>
              <a:rPr lang="bg-BG" dirty="0" smtClean="0"/>
              <a:t>Аз-концепция и постижения.</a:t>
            </a:r>
          </a:p>
          <a:p>
            <a:pPr lvl="1"/>
            <a:endParaRPr lang="bg-BG" dirty="0" smtClean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98847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179512" y="908720"/>
            <a:ext cx="8784976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Самооценка – </a:t>
            </a:r>
            <a:r>
              <a:rPr lang="bg-BG" sz="2800" dirty="0" smtClean="0"/>
              <a:t>общия поглед на индивида за него самия като личност. Нашата самооценка се базира на това как другите гледат на нас, както и на нашата оценка за компетентността и постиженията ни в различни области </a:t>
            </a:r>
            <a:r>
              <a:rPr lang="en-US" sz="2800" dirty="0" smtClean="0"/>
              <a:t>(Harter, 1999)</a:t>
            </a:r>
            <a:r>
              <a:rPr lang="bg-BG" sz="2800" dirty="0" smtClean="0"/>
              <a:t>.</a:t>
            </a:r>
          </a:p>
          <a:p>
            <a:endParaRPr lang="bg-BG" sz="2800" dirty="0" smtClean="0"/>
          </a:p>
          <a:p>
            <a:pPr lvl="1"/>
            <a:r>
              <a:rPr lang="bg-BG" dirty="0" smtClean="0"/>
              <a:t>Реализъм и самооценка.</a:t>
            </a:r>
          </a:p>
          <a:p>
            <a:pPr lvl="1"/>
            <a:r>
              <a:rPr lang="bg-BG" dirty="0" smtClean="0"/>
              <a:t>Самооценка и постижения.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1308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1994</TotalTime>
  <Words>965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 ТЕМА III.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I.</dc:title>
  <dc:creator>Albena</dc:creator>
  <cp:lastModifiedBy>Albena</cp:lastModifiedBy>
  <cp:revision>177</cp:revision>
  <cp:lastPrinted>2014-10-14T12:35:20Z</cp:lastPrinted>
  <dcterms:created xsi:type="dcterms:W3CDTF">2014-10-02T09:07:00Z</dcterms:created>
  <dcterms:modified xsi:type="dcterms:W3CDTF">2014-10-28T08:43:57Z</dcterms:modified>
</cp:coreProperties>
</file>