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93" r:id="rId5"/>
    <p:sldId id="285" r:id="rId6"/>
    <p:sldId id="274" r:id="rId7"/>
    <p:sldId id="276" r:id="rId8"/>
    <p:sldId id="277" r:id="rId9"/>
    <p:sldId id="294" r:id="rId10"/>
    <p:sldId id="286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5.11.2014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5.11.2014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11/5/2014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IV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458200" cy="1584176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КОГНИТИВНО РАЗВИТИЕ </a:t>
            </a:r>
            <a:r>
              <a:rPr lang="ru-RU" sz="4000" b="1" dirty="0" smtClean="0">
                <a:solidFill>
                  <a:schemeClr val="tx1"/>
                </a:solidFill>
              </a:rPr>
              <a:t>– ОСНОВНИ ТЕОРИИ.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792088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3.1. Критики към теорията на </a:t>
            </a:r>
            <a:r>
              <a:rPr lang="bg-BG" b="1" dirty="0" err="1" smtClean="0"/>
              <a:t>Пиаже</a:t>
            </a:r>
            <a:r>
              <a:rPr lang="bg-BG" b="1" dirty="0" smtClean="0"/>
              <a:t>.</a:t>
            </a:r>
            <a:endParaRPr lang="bg-BG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7522" y="980728"/>
            <a:ext cx="8686800" cy="576064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Не винаги е нужно децата да са достигнали до определен етап от развитието си </a:t>
            </a:r>
            <a:r>
              <a:rPr lang="en-US" sz="2800" dirty="0" smtClean="0"/>
              <a:t>(</a:t>
            </a:r>
            <a:r>
              <a:rPr lang="bg-BG" sz="2800" dirty="0" smtClean="0"/>
              <a:t>според теорията за познавателното развитие на </a:t>
            </a:r>
            <a:r>
              <a:rPr lang="bg-BG" sz="2800" dirty="0" err="1" smtClean="0"/>
              <a:t>Пиаже</a:t>
            </a:r>
            <a:r>
              <a:rPr lang="en-US" sz="2800" dirty="0" smtClean="0"/>
              <a:t>)</a:t>
            </a:r>
            <a:r>
              <a:rPr lang="bg-BG" sz="2800" dirty="0" smtClean="0"/>
              <a:t> за да изпълняват определени задачи. </a:t>
            </a:r>
          </a:p>
          <a:p>
            <a:r>
              <a:rPr lang="bg-BG" sz="2800" dirty="0" smtClean="0"/>
              <a:t>Преразглежда се идеята на </a:t>
            </a:r>
            <a:r>
              <a:rPr lang="bg-BG" sz="2800" dirty="0" err="1" smtClean="0"/>
              <a:t>Пиаже</a:t>
            </a:r>
            <a:r>
              <a:rPr lang="bg-BG" sz="2800" dirty="0" smtClean="0"/>
              <a:t> за детския егоцентризъм.</a:t>
            </a:r>
          </a:p>
          <a:p>
            <a:r>
              <a:rPr lang="bg-BG" sz="2800" dirty="0" smtClean="0"/>
              <a:t>Налице е съмнение, че децата се развиват еднакво във всички области, ако са достигнали съответния етап в своето развитие. Според изследвания, детските умения се развиват по различен начин при различните задачи, а опитът на детето може да има сериозно влияние върху скоростта на развитието му.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8847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88640"/>
            <a:ext cx="8568952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b="1" dirty="0" smtClean="0"/>
              <a:t>3.2. Последици за преподаването.</a:t>
            </a:r>
            <a:endParaRPr lang="bg-BG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7522" y="1124744"/>
            <a:ext cx="8686800" cy="573325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800" dirty="0" smtClean="0"/>
              <a:t>Слабостите в теорията на </a:t>
            </a:r>
            <a:r>
              <a:rPr lang="bg-BG" sz="2800" dirty="0" err="1" smtClean="0"/>
              <a:t>Пиаже</a:t>
            </a:r>
            <a:r>
              <a:rPr lang="bg-BG" sz="2800" dirty="0" smtClean="0"/>
              <a:t> не я правят безполезна, а само насочват вниманието на учителите към правилното и прилагане в класната стая</a:t>
            </a:r>
          </a:p>
          <a:p>
            <a:endParaRPr lang="bg-BG" sz="2800" dirty="0"/>
          </a:p>
          <a:p>
            <a:r>
              <a:rPr lang="bg-BG" sz="2800" dirty="0" smtClean="0"/>
              <a:t>Смесвайте асимилация и акомодация за да могат учениците да доразвият схемите които имат, както и да създават нови.</a:t>
            </a:r>
          </a:p>
          <a:p>
            <a:r>
              <a:rPr lang="bg-BG" sz="2800" dirty="0" smtClean="0"/>
              <a:t>Взимайте предвид нивото на познавателно развитие на детето.</a:t>
            </a:r>
          </a:p>
          <a:p>
            <a:r>
              <a:rPr lang="bg-BG" sz="2800" dirty="0" smtClean="0"/>
              <a:t>Учете ги по начини, които ви позволяват да надграждате новите познавателни структури върху старите.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358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err="1" smtClean="0"/>
              <a:t>Неопиажистите</a:t>
            </a:r>
            <a:r>
              <a:rPr lang="bg-BG" sz="2800" dirty="0" smtClean="0"/>
              <a:t> са надградили теорията на </a:t>
            </a:r>
            <a:r>
              <a:rPr lang="bg-BG" sz="2800" dirty="0" err="1" smtClean="0"/>
              <a:t>Пиаже</a:t>
            </a:r>
            <a:r>
              <a:rPr lang="bg-BG" sz="2800" dirty="0" smtClean="0"/>
              <a:t>, като същевременно са се отказали от някои идеи залегнали в нея. Според </a:t>
            </a:r>
            <a:r>
              <a:rPr lang="bg-BG" sz="2800" dirty="0" err="1" smtClean="0"/>
              <a:t>неопиажистите</a:t>
            </a:r>
            <a:r>
              <a:rPr lang="bg-BG" sz="2800" dirty="0" smtClean="0"/>
              <a:t>:</a:t>
            </a:r>
          </a:p>
          <a:p>
            <a:pPr lvl="1"/>
            <a:r>
              <a:rPr lang="bg-BG" sz="2400" dirty="0" smtClean="0"/>
              <a:t>Способността на детето да оперира на определен етап зависи от спецификата на задачите, обучението и опита, социалното взаимодействие и културата.</a:t>
            </a:r>
          </a:p>
          <a:p>
            <a:pPr lvl="1"/>
            <a:r>
              <a:rPr lang="bg-BG" sz="2400" dirty="0" smtClean="0"/>
              <a:t>Предлагат един или повече етапи:</a:t>
            </a:r>
          </a:p>
          <a:p>
            <a:pPr lvl="2"/>
            <a:r>
              <a:rPr lang="bg-BG" dirty="0" err="1" smtClean="0"/>
              <a:t>Постформално</a:t>
            </a:r>
            <a:r>
              <a:rPr lang="bg-BG" dirty="0" smtClean="0"/>
              <a:t> мислене – </a:t>
            </a:r>
            <a:r>
              <a:rPr lang="bg-BG" dirty="0" err="1" smtClean="0"/>
              <a:t>мислене</a:t>
            </a:r>
            <a:r>
              <a:rPr lang="bg-BG" dirty="0" smtClean="0"/>
              <a:t>, което надскача </a:t>
            </a:r>
            <a:r>
              <a:rPr lang="bg-BG" dirty="0" err="1" smtClean="0"/>
              <a:t>формалнооперационалното</a:t>
            </a:r>
            <a:r>
              <a:rPr lang="bg-BG" dirty="0" smtClean="0"/>
              <a:t>.</a:t>
            </a:r>
          </a:p>
          <a:p>
            <a:pPr lvl="2"/>
            <a:r>
              <a:rPr lang="bg-BG" dirty="0" smtClean="0"/>
              <a:t>Според </a:t>
            </a:r>
            <a:r>
              <a:rPr lang="bg-BG" dirty="0" err="1" smtClean="0"/>
              <a:t>Патриша</a:t>
            </a:r>
            <a:r>
              <a:rPr lang="bg-BG" dirty="0" smtClean="0"/>
              <a:t> </a:t>
            </a:r>
            <a:r>
              <a:rPr lang="bg-BG" dirty="0" err="1" smtClean="0"/>
              <a:t>Арлин</a:t>
            </a:r>
            <a:r>
              <a:rPr lang="bg-BG" dirty="0" smtClean="0"/>
              <a:t>, съществува пети етап на познавателно развитие – способност за откриване на проблеми</a:t>
            </a:r>
          </a:p>
          <a:p>
            <a:pPr lvl="2"/>
            <a:r>
              <a:rPr lang="bg-BG" dirty="0" smtClean="0"/>
              <a:t>Според </a:t>
            </a:r>
            <a:r>
              <a:rPr lang="bg-BG" dirty="0" err="1" smtClean="0"/>
              <a:t>Стърнбърг</a:t>
            </a:r>
            <a:r>
              <a:rPr lang="bg-BG" dirty="0" smtClean="0"/>
              <a:t> – съществува етап отвъд формалните операции – диалектическо мислене.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88640"/>
            <a:ext cx="8568952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b="1" dirty="0"/>
              <a:t>4</a:t>
            </a:r>
            <a:r>
              <a:rPr lang="bg-BG" b="1" dirty="0" smtClean="0"/>
              <a:t>. </a:t>
            </a:r>
            <a:r>
              <a:rPr lang="bg-BG" b="1" dirty="0" err="1" smtClean="0"/>
              <a:t>Неопиажистки</a:t>
            </a:r>
            <a:r>
              <a:rPr lang="bg-BG" b="1" dirty="0" smtClean="0"/>
              <a:t> теории.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247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88640"/>
            <a:ext cx="8568952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b="1" dirty="0" smtClean="0"/>
              <a:t>5. </a:t>
            </a:r>
            <a:r>
              <a:rPr lang="bg-BG" b="1" dirty="0" err="1" smtClean="0"/>
              <a:t>Социокултурна</a:t>
            </a:r>
            <a:r>
              <a:rPr lang="bg-BG" b="1" dirty="0" smtClean="0"/>
              <a:t> теория на Лев </a:t>
            </a:r>
            <a:r>
              <a:rPr lang="bg-BG" b="1" dirty="0" err="1" smtClean="0"/>
              <a:t>Виготски</a:t>
            </a:r>
            <a:r>
              <a:rPr lang="bg-BG" b="1" dirty="0" smtClean="0"/>
              <a:t>.</a:t>
            </a:r>
            <a:endParaRPr lang="bg-BG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7522" y="1124744"/>
            <a:ext cx="8686800" cy="540060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Според теорията на </a:t>
            </a:r>
            <a:r>
              <a:rPr lang="bg-BG" sz="2800" dirty="0" err="1" smtClean="0"/>
              <a:t>Виготски</a:t>
            </a:r>
            <a:r>
              <a:rPr lang="bg-BG" sz="2800" dirty="0" smtClean="0"/>
              <a:t>, посоката на протичане на познавателното развитие е отвън навътре.</a:t>
            </a:r>
          </a:p>
          <a:p>
            <a:r>
              <a:rPr lang="bg-BG" sz="2800" dirty="0" err="1" smtClean="0"/>
              <a:t>Виготски</a:t>
            </a:r>
            <a:r>
              <a:rPr lang="bg-BG" sz="2800" dirty="0" smtClean="0"/>
              <a:t> счита, че социалното взаимодействие е ключовия механизъм за създаването на схеми, а не механизъм за тестване на вече създадените, както твърди </a:t>
            </a:r>
            <a:r>
              <a:rPr lang="bg-BG" sz="2800" dirty="0" err="1" smtClean="0"/>
              <a:t>Пиаже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Според </a:t>
            </a:r>
            <a:r>
              <a:rPr lang="bg-BG" sz="2800" dirty="0" err="1" smtClean="0"/>
              <a:t>Виготски</a:t>
            </a:r>
            <a:r>
              <a:rPr lang="bg-BG" sz="2800" dirty="0" smtClean="0"/>
              <a:t>, когнитивното развитие се движи от социализация към </a:t>
            </a:r>
            <a:r>
              <a:rPr lang="bg-BG" sz="2800" dirty="0" err="1" smtClean="0"/>
              <a:t>интернализация</a:t>
            </a:r>
            <a:r>
              <a:rPr lang="bg-BG" dirty="0" smtClean="0"/>
              <a:t> </a:t>
            </a:r>
            <a:r>
              <a:rPr lang="en-US" sz="2800" dirty="0" smtClean="0"/>
              <a:t>(</a:t>
            </a:r>
            <a:r>
              <a:rPr lang="bg-BG" sz="2800" dirty="0" smtClean="0"/>
              <a:t>процес на възприемане на познания или умения от социалния контекст, в който са наблюдавани</a:t>
            </a:r>
            <a:r>
              <a:rPr lang="en-US" sz="2800" dirty="0" smtClean="0"/>
              <a:t>)</a:t>
            </a:r>
            <a:r>
              <a:rPr lang="bg-BG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5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9190" y="365767"/>
            <a:ext cx="8686800" cy="61926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Детето </a:t>
            </a:r>
            <a:r>
              <a:rPr lang="bg-BG" sz="2800" dirty="0" err="1" smtClean="0"/>
              <a:t>интернализира</a:t>
            </a:r>
            <a:r>
              <a:rPr lang="bg-BG" sz="2800" dirty="0" smtClean="0"/>
              <a:t> такива познания, които ще му помогнат да мисли и решава проблемите без чужда помощ - т.нар. способност за саморегулация.</a:t>
            </a:r>
          </a:p>
          <a:p>
            <a:pPr lvl="1"/>
            <a:r>
              <a:rPr lang="bg-BG" sz="2400" dirty="0" smtClean="0"/>
              <a:t>Развитието на езика е ключът към способността на човека да </a:t>
            </a:r>
            <a:r>
              <a:rPr lang="bg-BG" sz="2400" dirty="0" err="1" smtClean="0"/>
              <a:t>интернализира</a:t>
            </a:r>
            <a:r>
              <a:rPr lang="bg-BG" sz="2400" dirty="0" smtClean="0"/>
              <a:t> сложните идеи. Езиковите умения на детето способстват то да развива своите мисли.</a:t>
            </a:r>
          </a:p>
          <a:p>
            <a:pPr lvl="1"/>
            <a:r>
              <a:rPr lang="bg-BG" sz="2400" dirty="0" smtClean="0"/>
              <a:t>„Говоренето на себе си“ е механизъм, който </a:t>
            </a:r>
            <a:r>
              <a:rPr lang="bg-BG" sz="2400" dirty="0" err="1" smtClean="0"/>
              <a:t>Виготски</a:t>
            </a:r>
            <a:r>
              <a:rPr lang="bg-BG" sz="2400" dirty="0" smtClean="0"/>
              <a:t> използва за да покаже как споделеното познание се превръща в лично познание. Изследвания показват, че децата, които интензивно са използвали „говоренето на себе си“, научават сложните задачи по-ефективно, отколкото другите деца </a:t>
            </a:r>
            <a:r>
              <a:rPr lang="en-US" sz="2400" dirty="0" smtClean="0"/>
              <a:t>(Emerson &amp; </a:t>
            </a:r>
            <a:r>
              <a:rPr lang="en-US" sz="2400" dirty="0" err="1" smtClean="0"/>
              <a:t>Miyalce</a:t>
            </a:r>
            <a:r>
              <a:rPr lang="en-US" sz="2400" dirty="0" smtClean="0"/>
              <a:t>, 2003; Schneider, 2002)</a:t>
            </a:r>
            <a:r>
              <a:rPr lang="bg-BG" sz="2400" dirty="0" smtClean="0"/>
              <a:t>.</a:t>
            </a:r>
          </a:p>
          <a:p>
            <a:pPr lvl="1"/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57687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9190" y="188640"/>
            <a:ext cx="8686800" cy="666936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Друга основна идея в теорията на </a:t>
            </a:r>
            <a:r>
              <a:rPr lang="bg-BG" sz="2800" dirty="0" err="1" smtClean="0"/>
              <a:t>Виготски</a:t>
            </a:r>
            <a:r>
              <a:rPr lang="bg-BG" sz="2800" dirty="0" smtClean="0"/>
              <a:t> се нарича „зона на близкото развитие“ или наречено още „зона на потенциалното развитие“. Той прави разграничение между ниво на независимо изпълнение на детето и равнището на изпълнение, което то може да достигне с експертна насока.</a:t>
            </a:r>
            <a:endParaRPr lang="bg-BG" sz="2400" dirty="0"/>
          </a:p>
          <a:p>
            <a:r>
              <a:rPr lang="bg-BG" sz="2800" dirty="0" smtClean="0"/>
              <a:t>Ключова идея произлизаща от теорията на </a:t>
            </a:r>
            <a:r>
              <a:rPr lang="bg-BG" sz="2800" dirty="0" err="1" smtClean="0"/>
              <a:t>Виготски</a:t>
            </a:r>
            <a:r>
              <a:rPr lang="bg-BG" sz="2800" dirty="0" smtClean="0"/>
              <a:t> за социалното учене е свързана с „осигуряването на скеле </a:t>
            </a:r>
            <a:r>
              <a:rPr lang="en-US" sz="2800" dirty="0" smtClean="0"/>
              <a:t>(</a:t>
            </a:r>
            <a:r>
              <a:rPr lang="bg-BG" sz="2800" dirty="0" smtClean="0"/>
              <a:t>насоки</a:t>
            </a:r>
            <a:r>
              <a:rPr lang="en-US" sz="2800" dirty="0" smtClean="0"/>
              <a:t>)</a:t>
            </a:r>
            <a:r>
              <a:rPr lang="bg-BG" sz="2800" dirty="0" smtClean="0"/>
              <a:t>“ </a:t>
            </a:r>
            <a:r>
              <a:rPr lang="en-US" sz="2800" dirty="0" smtClean="0"/>
              <a:t>(Wood, Bruner, &amp; Ross, 1976)</a:t>
            </a:r>
            <a:r>
              <a:rPr lang="bg-BG" sz="2800" dirty="0" smtClean="0"/>
              <a:t> – подпомагане на детето през ранните етапи на учене, като в последствие подкрепата постепенно намалява и изчезва.</a:t>
            </a:r>
          </a:p>
          <a:p>
            <a:r>
              <a:rPr lang="bg-BG" sz="2800" dirty="0" smtClean="0"/>
              <a:t>Теорията на </a:t>
            </a:r>
            <a:r>
              <a:rPr lang="bg-BG" sz="2800" dirty="0" err="1" smtClean="0"/>
              <a:t>Виготски</a:t>
            </a:r>
            <a:r>
              <a:rPr lang="bg-BG" sz="2800" dirty="0" smtClean="0"/>
              <a:t> подкрепя използването на стратегии за кооперативно учене, при което децата работят заедно и си помагат  с ученето.</a:t>
            </a:r>
          </a:p>
        </p:txBody>
      </p:sp>
    </p:spTree>
    <p:extLst>
      <p:ext uri="{BB962C8B-B14F-4D97-AF65-F5344CB8AC3E}">
        <p14:creationId xmlns:p14="http://schemas.microsoft.com/office/powerpoint/2010/main" val="105194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219625"/>
            <a:ext cx="8568952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b="1" dirty="0"/>
              <a:t>5</a:t>
            </a:r>
            <a:r>
              <a:rPr lang="bg-BG" b="1" dirty="0" smtClean="0"/>
              <a:t>.1. Критики към теорията на </a:t>
            </a:r>
            <a:r>
              <a:rPr lang="bg-BG" b="1" dirty="0" err="1" smtClean="0"/>
              <a:t>Виготски</a:t>
            </a:r>
            <a:r>
              <a:rPr lang="bg-BG" b="1" dirty="0" smtClean="0"/>
              <a:t>.</a:t>
            </a:r>
            <a:endParaRPr lang="bg-BG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522" y="1340768"/>
            <a:ext cx="8686800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err="1" smtClean="0"/>
              <a:t>Виготски</a:t>
            </a:r>
            <a:r>
              <a:rPr lang="bg-BG" sz="2800" dirty="0" smtClean="0"/>
              <a:t> подценява природната способност на детето да учи, което е доказано че съществува дори преди то да е в състояние да взаимодейства с по-способни връстници и възрастни </a:t>
            </a:r>
            <a:r>
              <a:rPr lang="en-US" sz="2800" dirty="0" smtClean="0"/>
              <a:t>(</a:t>
            </a:r>
            <a:r>
              <a:rPr lang="en-US" sz="2800" dirty="0" err="1" smtClean="0"/>
              <a:t>Schunk</a:t>
            </a:r>
            <a:r>
              <a:rPr lang="en-US" sz="2800" dirty="0" smtClean="0"/>
              <a:t>, 2004)</a:t>
            </a:r>
            <a:r>
              <a:rPr lang="bg-BG" sz="2800" dirty="0" smtClean="0"/>
              <a:t>.</a:t>
            </a:r>
          </a:p>
          <a:p>
            <a:r>
              <a:rPr lang="bg-BG" sz="2800" dirty="0" err="1" smtClean="0"/>
              <a:t>Виготски</a:t>
            </a:r>
            <a:r>
              <a:rPr lang="bg-BG" sz="2800" dirty="0" smtClean="0"/>
              <a:t> не признава биологичното участие в детското когнитивно развитие.</a:t>
            </a:r>
          </a:p>
          <a:p>
            <a:r>
              <a:rPr lang="bg-BG" sz="2800" dirty="0" err="1" smtClean="0"/>
              <a:t>Виготски</a:t>
            </a:r>
            <a:r>
              <a:rPr lang="bg-BG" sz="2800" dirty="0" smtClean="0"/>
              <a:t> не обяснява механизмите, които са в основата на когнитивното развитие </a:t>
            </a:r>
            <a:r>
              <a:rPr lang="en-US" sz="2800" dirty="0" smtClean="0"/>
              <a:t>(</a:t>
            </a:r>
            <a:r>
              <a:rPr lang="bg-BG" sz="2800" dirty="0" smtClean="0"/>
              <a:t>напр. мисловните процеси в определена възраст</a:t>
            </a:r>
            <a:r>
              <a:rPr lang="en-US" sz="2800" dirty="0" smtClean="0"/>
              <a:t>)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Теорията е твърде обща и трудна за тестиране.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2546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88640"/>
            <a:ext cx="8568952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b="1" dirty="0" smtClean="0"/>
              <a:t>5.2. Последици за преподаването.</a:t>
            </a:r>
            <a:endParaRPr lang="bg-BG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005" y="1412776"/>
            <a:ext cx="8686800" cy="446449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Учителят трябва да изпълнява функцията на ролеви модел за учениците </a:t>
            </a:r>
            <a:r>
              <a:rPr lang="en-US" sz="2800" dirty="0" smtClean="0"/>
              <a:t>(</a:t>
            </a:r>
            <a:r>
              <a:rPr lang="bg-BG" sz="2800" dirty="0" smtClean="0"/>
              <a:t>децата се учат да мислят критично и добре, когато наблюдават околните да го правят</a:t>
            </a:r>
            <a:r>
              <a:rPr lang="en-US" sz="2800" dirty="0" smtClean="0"/>
              <a:t>)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Учителят трябва да е уверен, че не очаква нито твърде много, нито твърде малко от учениците.</a:t>
            </a:r>
          </a:p>
          <a:p>
            <a:r>
              <a:rPr lang="bg-BG" sz="2800" dirty="0" err="1" smtClean="0"/>
              <a:t>Виготски</a:t>
            </a:r>
            <a:r>
              <a:rPr lang="bg-BG" sz="2800" dirty="0" smtClean="0"/>
              <a:t> подчертава, че децата имат зона на близко развитие и с правилна насока, може да им се помогне да развият обхвата на тази зона.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3600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9" y="1124744"/>
            <a:ext cx="8686800" cy="55446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Развитието на индивида може да бъде разгледано в няколко различни сфери: физическо, когнитивно, езиково, личностно и социално.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/>
              <a:t>Когнитивното развитие се отнася до това как нашият ум и умствени процеси се променят в течение на </a:t>
            </a:r>
            <a:r>
              <a:rPr lang="ru-RU" sz="2800" dirty="0" smtClean="0"/>
              <a:t>времето.</a:t>
            </a:r>
            <a:endParaRPr lang="bg-BG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Независимо в каква сфера се разглежда развитието, то има следните характеристики:</a:t>
            </a:r>
          </a:p>
          <a:p>
            <a:pPr lvl="2"/>
            <a:r>
              <a:rPr lang="bg-BG" sz="2800" dirty="0" smtClean="0"/>
              <a:t>Следва относителна последователност</a:t>
            </a:r>
          </a:p>
          <a:p>
            <a:pPr lvl="2"/>
            <a:r>
              <a:rPr lang="bg-BG" sz="2800" dirty="0" smtClean="0"/>
              <a:t>Развитието е постепенно</a:t>
            </a:r>
          </a:p>
          <a:p>
            <a:pPr lvl="2"/>
            <a:r>
              <a:rPr lang="bg-BG" sz="2800" dirty="0" smtClean="0"/>
              <a:t>Може да се различава при различните индивиди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476672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КОГНИТИВНО РАЗВИТИЕ - ДЕФИНИРАНЕ.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332656"/>
            <a:ext cx="8712968" cy="82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400" b="1" dirty="0" smtClean="0"/>
              <a:t>2. КОГНИТИВНО РАЗВИТИЕ – КОНЦЕПЦИИ ЗА ПРЕПОДАВАНЕТО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196752"/>
            <a:ext cx="8352928" cy="5184576"/>
          </a:xfrm>
        </p:spPr>
        <p:txBody>
          <a:bodyPr>
            <a:normAutofit fontScale="92500" lnSpcReduction="20000"/>
          </a:bodyPr>
          <a:lstStyle/>
          <a:p>
            <a:r>
              <a:rPr lang="bg-BG" sz="3000" dirty="0" smtClean="0"/>
              <a:t>Съществуват редица ключови концепции за когнитивното развитие. Едно от важните различия между тях е това, как те разглеждат познавателното развитие – като протичащо отвътре навън или отвън – навътре.</a:t>
            </a:r>
          </a:p>
          <a:p>
            <a:pPr lvl="1"/>
            <a:r>
              <a:rPr lang="bg-BG" sz="3000" dirty="0" smtClean="0"/>
              <a:t>Когнитивното развитие протича отвътре навън. Според това становище, то е до голяма степен биологично обусловено, въпреки че и средата има ефект върху него.</a:t>
            </a:r>
          </a:p>
          <a:p>
            <a:pPr lvl="1"/>
            <a:r>
              <a:rPr lang="bg-BG" sz="3000" dirty="0" smtClean="0"/>
              <a:t>Когнитивното развитие протича отвън – навътре, т.е. То е предимно социално детерминирано, въпреки че и биологията оказва влияние.</a:t>
            </a:r>
          </a:p>
          <a:p>
            <a:pPr marL="457200" lvl="1" indent="0">
              <a:buNone/>
            </a:pPr>
            <a:endParaRPr lang="bg-BG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4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332656"/>
            <a:ext cx="8686800" cy="626469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Теориите, разглеждащи познавателното развитие могат да бъдат разделени най-общо на 2 групи:</a:t>
            </a:r>
          </a:p>
          <a:p>
            <a:pPr lvl="1"/>
            <a:r>
              <a:rPr lang="bg-BG" sz="2400" dirty="0" smtClean="0"/>
              <a:t>Теории, приемащи че когнитивното развитие е непрекъснат процес, т.е. </a:t>
            </a:r>
            <a:r>
              <a:rPr lang="bg-BG" sz="2400" dirty="0"/>
              <a:t>т</a:t>
            </a:r>
            <a:r>
              <a:rPr lang="bg-BG" sz="2400" dirty="0" smtClean="0"/>
              <a:t>о се придобива постепенно, като всяко ново постижение надгражда онези, които са или усвоени преди него.</a:t>
            </a:r>
          </a:p>
          <a:p>
            <a:pPr lvl="1"/>
            <a:r>
              <a:rPr lang="bg-BG" sz="2400" dirty="0" smtClean="0"/>
              <a:t>Теории, които подкрепят идеята че когнитивното развитие протича стадийно. Теоретиците подкрепящи тази идея правят 3 основни допускания за развитието:</a:t>
            </a:r>
          </a:p>
          <a:p>
            <a:pPr lvl="3"/>
            <a:r>
              <a:rPr lang="bg-BG" sz="2400" dirty="0" smtClean="0"/>
              <a:t>Всеки етап е свързан с качествено различен набор от познавателни структури.</a:t>
            </a:r>
          </a:p>
          <a:p>
            <a:pPr lvl="3"/>
            <a:r>
              <a:rPr lang="bg-BG" sz="2400" dirty="0" smtClean="0"/>
              <a:t>Развитието винаги се движи напред следвайки определена последователност</a:t>
            </a:r>
          </a:p>
          <a:p>
            <a:pPr lvl="3"/>
            <a:r>
              <a:rPr lang="bg-BG" sz="2400" dirty="0" smtClean="0"/>
              <a:t>По-късните етапи надграждат по-ранните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854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328592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/>
              <a:t>Теорията на </a:t>
            </a:r>
            <a:r>
              <a:rPr lang="bg-BG" sz="2800" dirty="0" err="1" smtClean="0"/>
              <a:t>Пиаже</a:t>
            </a:r>
            <a:r>
              <a:rPr lang="bg-BG" sz="2800" dirty="0" smtClean="0"/>
              <a:t> за познавателното развитие е стадийна, т.е. то преминава през различни етапи, като на всеки следващ се наблюдават качествени промени.</a:t>
            </a:r>
          </a:p>
          <a:p>
            <a:r>
              <a:rPr lang="bg-BG" sz="2800" dirty="0" smtClean="0"/>
              <a:t>Развитието е общо във всички области. Децата, които демонстрират познавателно развитие в една област, по принцип трябва да показват сходно познавателно развитие и в другите области.</a:t>
            </a:r>
          </a:p>
          <a:p>
            <a:r>
              <a:rPr lang="bg-BG" sz="2800" dirty="0" smtClean="0"/>
              <a:t>Познавателното развитие се ръководи от механизъм, наречен „</a:t>
            </a:r>
            <a:r>
              <a:rPr lang="bg-BG" sz="2800" b="1" dirty="0" smtClean="0"/>
              <a:t>уравновесяване</a:t>
            </a:r>
            <a:r>
              <a:rPr lang="bg-BG" sz="2800" dirty="0" smtClean="0"/>
              <a:t>“ – балансиране на познавателните структури с нуждите на средата. За постигане на равновесие, се използват 2 процеса: </a:t>
            </a:r>
            <a:r>
              <a:rPr lang="bg-BG" sz="2800" b="1" dirty="0" smtClean="0"/>
              <a:t>асимилация </a:t>
            </a:r>
            <a:r>
              <a:rPr lang="bg-BG" sz="2800" dirty="0" smtClean="0"/>
              <a:t>и </a:t>
            </a:r>
            <a:r>
              <a:rPr lang="bg-BG" sz="2800" b="1" dirty="0" smtClean="0"/>
              <a:t>акомодация</a:t>
            </a:r>
            <a:r>
              <a:rPr lang="bg-BG" sz="28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05275" y="188640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3</a:t>
            </a:r>
            <a:r>
              <a:rPr lang="bg-BG" sz="2400" b="1" dirty="0" smtClean="0"/>
              <a:t>. ТЕОРИЯТА НА ЖАН ПИАЖЕ ЗА ПОЗНАВАТЕЛНОТО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20211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7"/>
            <a:ext cx="8568952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0A22E"/>
              </a:buClr>
              <a:buSzPct val="70000"/>
            </a:pPr>
            <a:r>
              <a:rPr lang="bg-BG" sz="2800" b="1" dirty="0" smtClean="0">
                <a:solidFill>
                  <a:srgbClr val="4E3B30"/>
                </a:solidFill>
              </a:rPr>
              <a:t> </a:t>
            </a:r>
          </a:p>
          <a:p>
            <a:pPr lvl="1">
              <a:spcBef>
                <a:spcPct val="20000"/>
              </a:spcBef>
              <a:buClr>
                <a:srgbClr val="F0A22E"/>
              </a:buClr>
              <a:buSzPct val="70000"/>
            </a:pPr>
            <a:endParaRPr lang="bg-BG" sz="2400" b="1" dirty="0" smtClean="0">
              <a:solidFill>
                <a:srgbClr val="4E3B3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2656"/>
            <a:ext cx="8686800" cy="626469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err="1" smtClean="0"/>
              <a:t>Пиаже</a:t>
            </a:r>
            <a:r>
              <a:rPr lang="bg-BG" sz="2800" dirty="0" smtClean="0"/>
              <a:t> разделя когнитивното развитие на децата  и юношите в 4 етапа:</a:t>
            </a:r>
          </a:p>
          <a:p>
            <a:pPr lvl="1"/>
            <a:r>
              <a:rPr lang="bg-BG" b="1" dirty="0" err="1" smtClean="0"/>
              <a:t>Сензомоторен</a:t>
            </a:r>
            <a:r>
              <a:rPr lang="bg-BG" b="1" dirty="0" smtClean="0"/>
              <a:t> </a:t>
            </a:r>
            <a:r>
              <a:rPr lang="en-US" b="1" dirty="0" smtClean="0"/>
              <a:t>(</a:t>
            </a:r>
            <a:r>
              <a:rPr lang="bg-BG" b="1" dirty="0" smtClean="0"/>
              <a:t>0 - 2 г.</a:t>
            </a:r>
            <a:r>
              <a:rPr lang="en-US" b="1" dirty="0" smtClean="0"/>
              <a:t>)</a:t>
            </a:r>
            <a:r>
              <a:rPr lang="bg-BG" b="1" dirty="0" smtClean="0"/>
              <a:t> </a:t>
            </a:r>
            <a:r>
              <a:rPr lang="bg-BG" dirty="0" smtClean="0"/>
              <a:t>– развитие на сензорните </a:t>
            </a:r>
            <a:r>
              <a:rPr lang="en-US" dirty="0" smtClean="0"/>
              <a:t>(</a:t>
            </a:r>
            <a:r>
              <a:rPr lang="bg-BG" dirty="0" smtClean="0"/>
              <a:t>зрение и слух</a:t>
            </a:r>
            <a:r>
              <a:rPr lang="en-US" dirty="0" smtClean="0"/>
              <a:t>)</a:t>
            </a:r>
            <a:r>
              <a:rPr lang="bg-BG" dirty="0" smtClean="0"/>
              <a:t> и моторните функции. Налице са вродени поведения – рефлекси. В края на периода, децата вече могат да си представят обекти и събития. Появява се мисленето. </a:t>
            </a:r>
          </a:p>
          <a:p>
            <a:pPr marL="457200" lvl="1" indent="0">
              <a:buNone/>
            </a:pPr>
            <a:r>
              <a:rPr lang="bg-BG" dirty="0" smtClean="0"/>
              <a:t>    На този етап се наблюдават 2 основни постижения: </a:t>
            </a:r>
          </a:p>
          <a:p>
            <a:pPr lvl="2"/>
            <a:r>
              <a:rPr lang="bg-BG" dirty="0" smtClean="0"/>
              <a:t>Постоянството на обекта – обектът продължава да съществува, дори и когато той отсъства в момента.</a:t>
            </a:r>
          </a:p>
          <a:p>
            <a:pPr lvl="2"/>
            <a:r>
              <a:rPr lang="bg-BG" dirty="0" smtClean="0"/>
              <a:t>Мислене чрез представи – наличието на добре оформени умствени образи или идеи за външни стимули.</a:t>
            </a:r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741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2656"/>
            <a:ext cx="8686800" cy="626469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b="1" dirty="0" err="1" smtClean="0"/>
              <a:t>Предоперационален</a:t>
            </a:r>
            <a:r>
              <a:rPr lang="bg-BG" b="1" dirty="0" smtClean="0"/>
              <a:t> период </a:t>
            </a:r>
            <a:r>
              <a:rPr lang="en-US" b="1" dirty="0" smtClean="0"/>
              <a:t>(</a:t>
            </a:r>
            <a:r>
              <a:rPr lang="bg-BG" b="1" dirty="0" smtClean="0"/>
              <a:t>2-7 г.</a:t>
            </a:r>
            <a:r>
              <a:rPr lang="en-US" b="1" dirty="0" smtClean="0"/>
              <a:t>)</a:t>
            </a:r>
            <a:r>
              <a:rPr lang="bg-BG" b="1" dirty="0" smtClean="0"/>
              <a:t> </a:t>
            </a:r>
            <a:r>
              <a:rPr lang="bg-BG" dirty="0" smtClean="0"/>
              <a:t>– детето започва активно да развива представите, които са започнали да се оформят в края на </a:t>
            </a:r>
            <a:r>
              <a:rPr lang="bg-BG" dirty="0" err="1" smtClean="0"/>
              <a:t>сензомоторния</a:t>
            </a:r>
            <a:r>
              <a:rPr lang="bg-BG" dirty="0" smtClean="0"/>
              <a:t> период. </a:t>
            </a:r>
          </a:p>
          <a:p>
            <a:pPr marL="457200" lvl="1" indent="0">
              <a:buNone/>
            </a:pPr>
            <a:endParaRPr lang="bg-BG" dirty="0" smtClean="0"/>
          </a:p>
          <a:p>
            <a:pPr lvl="1"/>
            <a:r>
              <a:rPr lang="bg-BG" dirty="0" smtClean="0"/>
              <a:t>Децата в този период:</a:t>
            </a:r>
          </a:p>
          <a:p>
            <a:pPr lvl="2"/>
            <a:r>
              <a:rPr lang="bg-BG" dirty="0" smtClean="0"/>
              <a:t>Обръщат внимание само на един аспект на ситуацията – </a:t>
            </a:r>
            <a:r>
              <a:rPr lang="bg-BG" b="1" dirty="0" err="1" smtClean="0"/>
              <a:t>центрация</a:t>
            </a:r>
            <a:r>
              <a:rPr lang="bg-BG" dirty="0" smtClean="0"/>
              <a:t>.</a:t>
            </a:r>
          </a:p>
          <a:p>
            <a:pPr lvl="2"/>
            <a:r>
              <a:rPr lang="bg-BG" dirty="0" smtClean="0"/>
              <a:t>Мисленето им е необратимо, т.е. </a:t>
            </a:r>
            <a:r>
              <a:rPr lang="bg-BG" dirty="0" smtClean="0"/>
              <a:t>не </a:t>
            </a:r>
            <a:r>
              <a:rPr lang="bg-BG" dirty="0" smtClean="0"/>
              <a:t>успяват умствено да обърнат физическа реакция.</a:t>
            </a:r>
          </a:p>
          <a:p>
            <a:pPr lvl="2"/>
            <a:r>
              <a:rPr lang="bg-BG" dirty="0" smtClean="0"/>
              <a:t>Общуването им често е егоцентрично – центрирано върху тях самите, без да  взимат под внимание как другите възприемат ситуацията.</a:t>
            </a:r>
          </a:p>
          <a:p>
            <a:pPr lvl="2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457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620688"/>
            <a:ext cx="8686800" cy="5688632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b="1" dirty="0" err="1" smtClean="0"/>
              <a:t>Конкретнооперационален</a:t>
            </a:r>
            <a:r>
              <a:rPr lang="bg-BG" b="1" dirty="0" smtClean="0"/>
              <a:t> етап </a:t>
            </a:r>
            <a:r>
              <a:rPr lang="en-US" b="1" dirty="0" smtClean="0"/>
              <a:t>(</a:t>
            </a:r>
            <a:r>
              <a:rPr lang="bg-BG" b="1" dirty="0" smtClean="0"/>
              <a:t>7-11 г.</a:t>
            </a:r>
            <a:r>
              <a:rPr lang="en-US" b="1" dirty="0" smtClean="0"/>
              <a:t>)</a:t>
            </a:r>
            <a:r>
              <a:rPr lang="bg-BG" b="1" dirty="0" smtClean="0"/>
              <a:t> </a:t>
            </a:r>
            <a:r>
              <a:rPr lang="bg-BG" dirty="0" smtClean="0"/>
              <a:t>– характеризира се със способността на детето да мисли логически за конкретните обекти.</a:t>
            </a:r>
          </a:p>
          <a:p>
            <a:pPr marL="457200" lvl="1" indent="0">
              <a:buNone/>
            </a:pPr>
            <a:endParaRPr lang="bg-BG" dirty="0" smtClean="0"/>
          </a:p>
          <a:p>
            <a:pPr lvl="2"/>
            <a:r>
              <a:rPr lang="bg-BG" sz="2800" dirty="0" smtClean="0"/>
              <a:t>В този етап децата преодоляват егоцентризма.</a:t>
            </a:r>
          </a:p>
          <a:p>
            <a:pPr lvl="2"/>
            <a:r>
              <a:rPr lang="bg-BG" sz="2800" dirty="0" smtClean="0"/>
              <a:t>Научават 3 основни логически операции:</a:t>
            </a:r>
          </a:p>
          <a:p>
            <a:pPr lvl="3"/>
            <a:r>
              <a:rPr lang="bg-BG" sz="2800" dirty="0" smtClean="0"/>
              <a:t>Класификация</a:t>
            </a:r>
          </a:p>
          <a:p>
            <a:pPr lvl="3"/>
            <a:r>
              <a:rPr lang="bg-BG" sz="2800" dirty="0" err="1" smtClean="0"/>
              <a:t>Сериация</a:t>
            </a:r>
            <a:endParaRPr lang="bg-BG" sz="2800" dirty="0" smtClean="0"/>
          </a:p>
          <a:p>
            <a:pPr lvl="3"/>
            <a:r>
              <a:rPr lang="bg-BG" sz="2800" dirty="0" smtClean="0"/>
              <a:t>Преходност 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0603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332656"/>
            <a:ext cx="8686800" cy="6264696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Етап на формалните операции </a:t>
            </a:r>
            <a:r>
              <a:rPr lang="en-US" dirty="0" smtClean="0"/>
              <a:t>(</a:t>
            </a:r>
            <a:r>
              <a:rPr lang="bg-BG" dirty="0" smtClean="0"/>
              <a:t>11г. - зрялост</a:t>
            </a:r>
            <a:r>
              <a:rPr lang="en-US" dirty="0" smtClean="0"/>
              <a:t>)</a:t>
            </a:r>
            <a:r>
              <a:rPr lang="bg-BG" dirty="0"/>
              <a:t> </a:t>
            </a:r>
            <a:r>
              <a:rPr lang="bg-BG" dirty="0" smtClean="0"/>
              <a:t>– развива се абстрактното мислене и способността за разглеждане на възможностите извън „тук и сега“</a:t>
            </a:r>
          </a:p>
          <a:p>
            <a:pPr lvl="1"/>
            <a:r>
              <a:rPr lang="bg-BG" dirty="0" smtClean="0"/>
              <a:t>За този период са характерни 5 основни операции:</a:t>
            </a:r>
          </a:p>
          <a:p>
            <a:pPr lvl="2"/>
            <a:r>
              <a:rPr lang="bg-BG" dirty="0" smtClean="0"/>
              <a:t>Индивидите могат да използват т.нар.  „пропозиционална логика“ – способност за преценяване на аргументи, които могат да са в противоречие с реалността.</a:t>
            </a:r>
          </a:p>
          <a:p>
            <a:pPr lvl="2"/>
            <a:r>
              <a:rPr lang="bg-BG" dirty="0" smtClean="0"/>
              <a:t>Способност за генериране и тестване на хипотези.</a:t>
            </a:r>
          </a:p>
          <a:p>
            <a:pPr lvl="2"/>
            <a:r>
              <a:rPr lang="bg-BG" dirty="0" smtClean="0"/>
              <a:t>Способност за аналитични разсъждения.</a:t>
            </a:r>
          </a:p>
          <a:p>
            <a:pPr lvl="2"/>
            <a:r>
              <a:rPr lang="bg-BG" dirty="0" smtClean="0"/>
              <a:t>Възможности за използване на комбинаторна логика</a:t>
            </a:r>
          </a:p>
          <a:p>
            <a:pPr lvl="2"/>
            <a:r>
              <a:rPr lang="bg-BG" dirty="0" smtClean="0"/>
              <a:t>Способност за разглеждане на възможности.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3425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2519</TotalTime>
  <Words>1388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 ТЕМА IV.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223</cp:revision>
  <cp:lastPrinted>2014-10-14T12:35:20Z</cp:lastPrinted>
  <dcterms:created xsi:type="dcterms:W3CDTF">2014-10-02T09:07:00Z</dcterms:created>
  <dcterms:modified xsi:type="dcterms:W3CDTF">2014-11-05T12:50:52Z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