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12.12.2014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12.12.2014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12/12/2014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IX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132856"/>
            <a:ext cx="8458200" cy="1008112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МОТИВАЦИЯ  И  УЧЕНЕ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961409"/>
            <a:ext cx="8686800" cy="56166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Когнитивните теории подчертават значението на вътрешната мотивация. Подобно на когнитивните становища за ученето, тези за мотивацията се фокусират върху това, как учениците мислят – как мислите им създават или намаляват мотивацията им за действие.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4</a:t>
            </a:r>
            <a:r>
              <a:rPr lang="bg-BG" sz="2400" b="1" dirty="0" smtClean="0"/>
              <a:t>. Когнитивни теории и вътрешна мотивация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3525"/>
              </p:ext>
            </p:extLst>
          </p:nvPr>
        </p:nvGraphicFramePr>
        <p:xfrm>
          <a:off x="421569" y="2871607"/>
          <a:ext cx="8505750" cy="3869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207"/>
                <a:gridCol w="3096344"/>
                <a:gridCol w="3275199"/>
              </a:tblGrid>
              <a:tr h="113227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МОТИВИРАНЕ</a:t>
                      </a:r>
                    </a:p>
                    <a:p>
                      <a:pPr algn="ctr"/>
                      <a:r>
                        <a:rPr lang="bg-BG" dirty="0" smtClean="0"/>
                        <a:t>НА: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ЦЕЛТА СЕ ЦЕНИ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ЦЕЛТА НЕ СЕ ЦЕНИ</a:t>
                      </a:r>
                      <a:endParaRPr lang="bg-BG" dirty="0"/>
                    </a:p>
                  </a:txBody>
                  <a:tcPr/>
                </a:tc>
              </a:tr>
              <a:tr h="1274444">
                <a:tc>
                  <a:txBody>
                    <a:bodyPr/>
                    <a:lstStyle/>
                    <a:p>
                      <a:r>
                        <a:rPr lang="bg-BG" dirty="0" smtClean="0"/>
                        <a:t>УЧЕНИК, КОЙТО ОЧАКВА ДА УСПЕЕ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Силна </a:t>
                      </a:r>
                      <a:r>
                        <a:rPr lang="bg-BG" dirty="0" smtClean="0"/>
                        <a:t>мотивация,</a:t>
                      </a:r>
                      <a:endParaRPr lang="bg-BG" dirty="0" smtClean="0"/>
                    </a:p>
                    <a:p>
                      <a:pPr algn="ctr"/>
                      <a:r>
                        <a:rPr lang="bg-BG" dirty="0" smtClean="0"/>
                        <a:t>Ученикът полага усилия</a:t>
                      </a:r>
                    </a:p>
                    <a:p>
                      <a:pPr algn="ctr"/>
                      <a:r>
                        <a:rPr lang="bg-BG" dirty="0" smtClean="0"/>
                        <a:t>Ученикът има успех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Учителят трябва да засили мотивацията, да избере нова цел, която да е по-ценена</a:t>
                      </a:r>
                      <a:r>
                        <a:rPr lang="bg-BG" baseline="0" dirty="0" smtClean="0"/>
                        <a:t> от ученика</a:t>
                      </a:r>
                      <a:endParaRPr lang="bg-BG" dirty="0"/>
                    </a:p>
                  </a:txBody>
                  <a:tcPr/>
                </a:tc>
              </a:tr>
              <a:tr h="1451914">
                <a:tc>
                  <a:txBody>
                    <a:bodyPr/>
                    <a:lstStyle/>
                    <a:p>
                      <a:r>
                        <a:rPr lang="bg-BG" dirty="0" smtClean="0"/>
                        <a:t>УЧЕНИК, КОЙТО ОЧАКВА ДА СЕ ПРОВАЛИ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Ученикът не успява да вложи усилия, въпреки че желае. Учителят трябвя да награждава усилията и прогреса.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Ученикът не се интересува</a:t>
                      </a:r>
                      <a:r>
                        <a:rPr lang="bg-BG" baseline="0" dirty="0" smtClean="0"/>
                        <a:t> – учителят трябва да избере нова цел и след това да насърчи </a:t>
                      </a:r>
                      <a:r>
                        <a:rPr lang="bg-BG" baseline="0" dirty="0" smtClean="0"/>
                        <a:t>усилията и  </a:t>
                      </a:r>
                      <a:r>
                        <a:rPr lang="bg-BG" baseline="0" dirty="0" smtClean="0"/>
                        <a:t>напредъка за постигането и.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23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961409"/>
            <a:ext cx="8686800" cy="56166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Подходът на социалното учене към разбирането на мотивацията смесва поведенческите и когнитивните подходи. От гледна точка на социалното учене, мотивацията е резултат както от мислите, плановете и убежденията в личните способности на индивида, така и от външната среда.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Тази комбинация от вътрешни и външни мисли и начини на възприемане на средата се нарича „</a:t>
            </a:r>
            <a:r>
              <a:rPr lang="bg-BG" sz="2400" b="1" dirty="0" smtClean="0"/>
              <a:t>теория за очакванията и стойността“.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Според теорията за очакванията и стойността, хората работят усилено и са мотивирано, когато: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Вярват, че имат разумен шанс да успеят;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Когато целта е лично смислена за тях.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116631"/>
            <a:ext cx="8686800" cy="8447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5. Теории за социалното учене: комбиниране на вътрешната ивъншната 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23365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240519" y="116631"/>
            <a:ext cx="8686800" cy="57606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6</a:t>
            </a:r>
            <a:r>
              <a:rPr lang="bg-BG" sz="2400" b="1" dirty="0" smtClean="0"/>
              <a:t>. Ролята на нивото на физиологичната възбуда.</a:t>
            </a:r>
          </a:p>
          <a:p>
            <a:pPr marL="0" indent="0">
              <a:buNone/>
            </a:pPr>
            <a:endParaRPr lang="bg-BG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548680"/>
            <a:ext cx="8686800" cy="61926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Изследователите доказват, че много слабата и много силната възбуда се свързват със слабо изпълнение. Опитните учители обикновено използват умерено ниво на физиолог. </a:t>
            </a:r>
            <a:r>
              <a:rPr lang="bg-BG" sz="2400" dirty="0" smtClean="0"/>
              <a:t>възбуда</a:t>
            </a:r>
            <a:r>
              <a:rPr lang="bg-BG" sz="2400" dirty="0" smtClean="0"/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Опитните учители успяват да намерят баланса като използват разнообразни методи за оценяване на учениците.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Оптималното ниво на физиолог. възбуда за изпълнението варира както според задачата, така и според човека.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just">
              <a:buNone/>
            </a:pPr>
            <a:r>
              <a:rPr lang="bg-BG" sz="2400" b="1" dirty="0" smtClean="0"/>
              <a:t> 7. Ролята на целите на ученика.</a:t>
            </a:r>
            <a:endParaRPr lang="bg-BG" sz="24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Целите помагат за фокусиране на вниманието.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Целите помагат за мобилизиране на ресурсите.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Целите подпомагат постоянството.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Целите подпомагат постижението.</a:t>
            </a:r>
          </a:p>
          <a:p>
            <a:pPr marL="420688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Реалистичните цели засилват мотивацията.</a:t>
            </a:r>
          </a:p>
          <a:p>
            <a:pPr marL="420688" lvl="1" indent="-342900" algn="just">
              <a:buFont typeface="Wingdings" panose="05000000000000000000" pitchFamily="2" charset="2"/>
              <a:buChar char="v"/>
            </a:pPr>
            <a:r>
              <a:rPr lang="bg-BG" sz="2400" dirty="0"/>
              <a:t>Н</a:t>
            </a:r>
            <a:r>
              <a:rPr lang="bg-BG" sz="2400" dirty="0" smtClean="0"/>
              <a:t>ереално високи цели могат да са саморазрушителни.</a:t>
            </a:r>
          </a:p>
          <a:p>
            <a:pPr marL="420688" lvl="1" indent="-342900"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39761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486" y="476672"/>
            <a:ext cx="8686800" cy="61926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sz="2400" b="1" dirty="0" smtClean="0"/>
              <a:t> 8. Ролята на обратната връзка и очакванията на учителите.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Обратната връзка е важна за мотивацията на учениците. Изследванията са показали, че учещите поддържат своята мотивация след като получават незаплашителна, свързана със задачата оценка.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Вътрешната мотивация може да бъде подкопана, когато многократно учениците не получават обратна връзка.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Представянето на учениците е повлияно от очакването на учителите за нивото на способности на учениците, дори когато информацията на която разчитат преподавателите, за да направят преценките си, е генерирана на случаен принцип </a:t>
            </a:r>
            <a:r>
              <a:rPr lang="en-US" sz="2400" dirty="0" smtClean="0"/>
              <a:t>– </a:t>
            </a:r>
            <a:r>
              <a:rPr lang="bg-BG" sz="2400" dirty="0" smtClean="0"/>
              <a:t>„</a:t>
            </a:r>
            <a:r>
              <a:rPr lang="bg-BG" sz="2400" b="1" dirty="0" smtClean="0"/>
              <a:t>ефект на Пигмалион</a:t>
            </a:r>
            <a:r>
              <a:rPr lang="bg-BG" sz="2400" dirty="0" smtClean="0"/>
              <a:t>“ </a:t>
            </a:r>
            <a:r>
              <a:rPr lang="en-US" sz="2400" dirty="0" smtClean="0"/>
              <a:t>(</a:t>
            </a:r>
            <a:r>
              <a:rPr lang="bg-BG" sz="2400" dirty="0" smtClean="0"/>
              <a:t>изследване на </a:t>
            </a:r>
            <a:r>
              <a:rPr lang="en-US" sz="2400" dirty="0" smtClean="0"/>
              <a:t>Rosenthal &amp; Jacobson, 1968).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420688" lvl="1" indent="-342900"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99311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486" y="476672"/>
            <a:ext cx="8686800" cy="61926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sz="2400" b="1" dirty="0" smtClean="0"/>
              <a:t> 8. Ролята на потребностите на учениците.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Целите са само част от това, което мотивира учениците. Потребностите им са също толкова важни фактори, които контролират и допринаят за мотивацията.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Потребностите на учениците включват: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Потребност от власт – искат да контролират другите; искат да бъдат индивидуално признати. Учителите могат да мотивират учениците с този тип потребности, като им дават публично признание.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Потребност от принадлежност  - </a:t>
            </a:r>
            <a:r>
              <a:rPr lang="bg-BG" sz="2000" dirty="0" smtClean="0"/>
              <a:t>харесват </a:t>
            </a:r>
            <a:r>
              <a:rPr lang="bg-BG" sz="2000" dirty="0" smtClean="0"/>
              <a:t>да са членове на групи. Учителите мотивират този тип ученици като обръщат внимание на създаването на подходяща среда, която </a:t>
            </a:r>
            <a:r>
              <a:rPr lang="bg-BG" sz="2000" dirty="0" smtClean="0"/>
              <a:t>да не е </a:t>
            </a:r>
            <a:r>
              <a:rPr lang="bg-BG" sz="2000" dirty="0" smtClean="0"/>
              <a:t>нито съревнователна, нито оценъчна.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Потребност от постижения – налице е силен импулс да надминават другите и да успяват. Те преследват умерено предизвикателни цели, за които имат </a:t>
            </a:r>
            <a:r>
              <a:rPr lang="bg-BG" sz="2000" dirty="0" smtClean="0"/>
              <a:t>надеждата, </a:t>
            </a:r>
            <a:r>
              <a:rPr lang="bg-BG" sz="2000" dirty="0" smtClean="0"/>
              <a:t>че ще успеят да изпълнят.</a:t>
            </a:r>
          </a:p>
          <a:p>
            <a:pPr marL="420688" lvl="1" indent="-342900"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10049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486" y="476672"/>
            <a:ext cx="8686800" cy="61926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sz="2400" b="1" dirty="0" smtClean="0"/>
              <a:t> 8.1. Йерархията на Маслоу  за потребностите.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Потребностите от власт, принадлежност и постижения попадат в теорията за мотивацията, предложена от Ейбрахам Маслоу. Според него, човешките потребности формират йерархия. Хората трябва да задоволят потребностите на по-ниски нива на йерархията, преди да потърсят задоволяване на потребностите на по-високи нива.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just">
              <a:buNone/>
            </a:pPr>
            <a:r>
              <a:rPr lang="bg-BG" sz="2400" b="1" dirty="0" smtClean="0"/>
              <a:t>   8.2</a:t>
            </a:r>
            <a:r>
              <a:rPr lang="bg-BG" sz="2400" b="1" dirty="0"/>
              <a:t>. Мотивация за постижения</a:t>
            </a:r>
            <a:r>
              <a:rPr lang="bg-BG" sz="2400" b="1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Мотивацията за постижения обикновено е специфична за областта. </a:t>
            </a:r>
          </a:p>
        </p:txBody>
      </p:sp>
    </p:spTree>
    <p:extLst>
      <p:ext uri="{BB962C8B-B14F-4D97-AF65-F5344CB8AC3E}">
        <p14:creationId xmlns:p14="http://schemas.microsoft.com/office/powerpoint/2010/main" val="189878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5981" y="116632"/>
            <a:ext cx="8686800" cy="66247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sz="2400" b="1" dirty="0" smtClean="0"/>
              <a:t> 9. Ролята на атрибуциите и убежденията на учениците.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Целите и потребностите на учениците влияят върху мотивацията им. Мотивацията на учениците често е повлияна и от това, как учениците обясняват собствените си успехи и провали. Тези очаквания се наричат атрибуции.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Атрибутивната теория е разработена от Фриц Хайдър. Според него, хората правят 2 основни типа атрибуции.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Хората обясняват поведението базирайки се на вътрешните характеристики на човека.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Хората разглеждат поведението като причинено от външни фактори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bg-BG" sz="2000" dirty="0"/>
          </a:p>
          <a:p>
            <a:pPr marL="0" indent="0" algn="just">
              <a:buNone/>
            </a:pPr>
            <a:r>
              <a:rPr lang="bg-BG" sz="2400" b="1" dirty="0" smtClean="0"/>
              <a:t> 10.  Самооценка и Аз-ефективност.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Самооценката е свързана с нашите преценки за нас самите. Аз-ефективността се отнася до убеждението на човека в неговата способност да върши нещата.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Нивото на Аз-ефективност на учениците може да води до самоизпълняващи се </a:t>
            </a:r>
            <a:r>
              <a:rPr lang="bg-BG" sz="2400" dirty="0" smtClean="0"/>
              <a:t>пророчества.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4533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" y="1268760"/>
            <a:ext cx="8686800" cy="5040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bg-BG" sz="2400" b="1" dirty="0" smtClean="0"/>
              <a:t>1.1. Мотивирано и немотивирано поведение</a:t>
            </a:r>
            <a:r>
              <a:rPr lang="bg-BG" sz="2400" dirty="0" smtClean="0"/>
              <a:t>.   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/>
              <a:t>Като цяло, поведението на хората е мотивирано. </a:t>
            </a:r>
            <a:r>
              <a:rPr lang="bg-BG" sz="2400" dirty="0" smtClean="0"/>
              <a:t>Много редки са </a:t>
            </a:r>
            <a:r>
              <a:rPr lang="bg-BG" sz="2400" dirty="0"/>
              <a:t>случаите, при които даден поведенчески акт не е детерминиран от конкретен мотив – напр., когато човек действа под хипноза и др., неговото поведение е лишено от осъзнати основания</a:t>
            </a:r>
            <a:r>
              <a:rPr lang="bg-BG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Поведението на хората е мотивирано, т.е. </a:t>
            </a:r>
            <a:r>
              <a:rPr lang="bg-BG" sz="2400" dirty="0"/>
              <a:t>з</a:t>
            </a:r>
            <a:r>
              <a:rPr lang="bg-BG" sz="2400" dirty="0" smtClean="0"/>
              <a:t>ад конкретната потъпка лежи определено персонално основание.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Мотивираното поведение винаги се реализира в социален контекст.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ПЪРВОНАЧАЛНО УТОЧНЯВАНЕ НА ПОНЯТИЯТА.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486" y="332656"/>
            <a:ext cx="8686800" cy="60486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bg-BG" sz="2400" b="1" dirty="0" smtClean="0"/>
              <a:t>1.2. Уточняване на понятието мотив</a:t>
            </a:r>
            <a:r>
              <a:rPr lang="bg-BG" sz="2400" dirty="0" smtClean="0"/>
              <a:t>.    </a:t>
            </a:r>
          </a:p>
          <a:p>
            <a:pPr marL="0" indent="0" algn="just">
              <a:buFont typeface="Wingdings 2"/>
              <a:buNone/>
            </a:pPr>
            <a:r>
              <a:rPr lang="bg-BG" sz="2400" dirty="0" smtClean="0"/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Понятието „мотив“ произлиза от латинската дума „</a:t>
            </a:r>
            <a:r>
              <a:rPr lang="en-US" sz="2400" dirty="0" err="1" smtClean="0"/>
              <a:t>moveo</a:t>
            </a:r>
            <a:r>
              <a:rPr lang="bg-BG" sz="2400" dirty="0" smtClean="0"/>
              <a:t>“, която означава „движа“, „задвижвам“. В древността, с тази дума обозначавали пръчката, с която били подкарвани животните на паша.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Мотивът може да се определи като вътрешна подбуда </a:t>
            </a:r>
            <a:r>
              <a:rPr lang="en-US" sz="2400" dirty="0" smtClean="0"/>
              <a:t>(drive)</a:t>
            </a:r>
            <a:r>
              <a:rPr lang="bg-BG" sz="2400" dirty="0" smtClean="0"/>
              <a:t>, която енергетизира поведението, стартира го и го превръща от възможност в действителност.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Мотивът не е само подбуда, но той насочва и придава смисъл на поведението. Мотивът е основанието за постъпката.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Мотивът не е единственият детерминант на поведението. То може да бъде детерминирано от различни </a:t>
            </a:r>
            <a:r>
              <a:rPr lang="bg-BG" sz="2400" dirty="0" smtClean="0"/>
              <a:t>неосъзнати външни </a:t>
            </a:r>
            <a:r>
              <a:rPr lang="bg-BG" sz="2400" dirty="0" smtClean="0"/>
              <a:t>и вътрешни </a:t>
            </a:r>
            <a:r>
              <a:rPr lang="bg-BG" sz="2400" dirty="0" smtClean="0"/>
              <a:t>фактори.</a:t>
            </a: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2584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486" y="188640"/>
            <a:ext cx="8686800" cy="65527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Вътрешните фактори на поведението могат да изпълняват множество функции </a:t>
            </a:r>
            <a:r>
              <a:rPr lang="en-US" sz="2400" dirty="0" smtClean="0"/>
              <a:t>(</a:t>
            </a:r>
            <a:r>
              <a:rPr lang="bg-BG" sz="2400" dirty="0" smtClean="0"/>
              <a:t>да детерминират поведението ни, да го подбуждат</a:t>
            </a:r>
            <a:r>
              <a:rPr lang="en-US" sz="2400" dirty="0" smtClean="0"/>
              <a:t>)</a:t>
            </a:r>
            <a:r>
              <a:rPr lang="bg-BG" sz="2400" dirty="0" smtClean="0"/>
              <a:t>, но ако не станат факт на нашето съзнание, ако не ги осъзнаваме, те не са мотив. Вътрешната подбуда се превръща в мотив само тогава, когато е осъзната.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Външният фактор, който инициира поведението се нарича </a:t>
            </a:r>
            <a:r>
              <a:rPr lang="bg-BG" sz="2400" b="1" dirty="0" smtClean="0"/>
              <a:t>стимул</a:t>
            </a:r>
            <a:r>
              <a:rPr lang="bg-BG" sz="2400" dirty="0" smtClean="0"/>
              <a:t>. В повечето психологически теории се прави разлика между „мотив“ и „стимул“. Мотивът е вътрешен психичен феномен, вътрешен детерминант на поведението, докато стимулът стои извън индивида.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Поведението на индивидите не е детерминирано само от един, а от много мотиви. Зрелият човек обикновено притежава богата съвкупност от мотиви, наречена </a:t>
            </a:r>
            <a:r>
              <a:rPr lang="bg-BG" sz="2400" b="1" dirty="0" smtClean="0"/>
              <a:t>мотивационна сфера</a:t>
            </a:r>
            <a:r>
              <a:rPr lang="bg-BG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Мотивационната сфера на личността не е нещо хаотично – тя има строго определена йерархизирана структура и на върха на тази структура се намират </a:t>
            </a:r>
            <a:r>
              <a:rPr lang="bg-BG" sz="2400" b="1" dirty="0" smtClean="0"/>
              <a:t>доминиращите мотиви</a:t>
            </a:r>
            <a:r>
              <a:rPr lang="bg-BG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5627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1268760"/>
            <a:ext cx="8686800" cy="5400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За да учат и постигат в училище, учениците трябва да са мотивирани. Ключовата причина защо мотивацията е важна за учителя се състои във взаимоотношението между мотивацията да се учи и академичните постижения.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Учениците, които са мотивирани: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Постигат повече в училище;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Учат повече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Представят се по-добре на тестове.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Учителите трябва да подхранват мотивацията за учене на учениците.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 понеже мотивацията е свързана с контекста, когато учениците отказват да направят нещо, което иска учителят, това може да се дължи на много причини.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2</a:t>
            </a:r>
            <a:r>
              <a:rPr lang="bg-BG" sz="2400" b="1" dirty="0" smtClean="0"/>
              <a:t>. ЗАЩО РАЗБИРАНЕТО НА МОТИВАЦИЯТА Е ВАЖНА ЗА УЧИТЕЛИТЕ </a:t>
            </a:r>
            <a:r>
              <a:rPr lang="en-US" sz="2400" b="1" dirty="0" smtClean="0"/>
              <a:t>?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49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486" y="332656"/>
            <a:ext cx="8686800" cy="6408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bg-BG" sz="2400" b="1" dirty="0" smtClean="0"/>
              <a:t>2.1. Стимули, които могат да мотивират поведението по различен начин</a:t>
            </a:r>
            <a:r>
              <a:rPr lang="bg-BG" sz="2400" dirty="0" smtClean="0"/>
              <a:t>.    </a:t>
            </a:r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Стимулът е обект или събитие, което насърчава или обезсърчава </a:t>
            </a:r>
            <a:r>
              <a:rPr lang="bg-BG" sz="2400" dirty="0" smtClean="0"/>
              <a:t>поведението.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Правилният стимул за даден човек е този, който е смислен за него. Някои ученици се стремят да печелят похвали, други – парични награди, играчки или някакви привилегии.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Понякога стимулите мотивират поведение, за да реализират нежелани цели. Опитният учител умее да пренасочва мотивацията на учениците към цели, които водят до успех както в училище, така и във външния свят.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Мотивацията съществува в контекста и ситуацията на всяко дете е уникална.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Мотивацията се променя с течение на времето.</a:t>
            </a:r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835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1268760"/>
            <a:ext cx="8686800" cy="5400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Вътрешната мотивация представлява тласъкът, който учениците сами си дават с цел извършване на някаква </a:t>
            </a:r>
            <a:r>
              <a:rPr lang="bg-BG" sz="2400" dirty="0" smtClean="0"/>
              <a:t>дейност. </a:t>
            </a:r>
            <a:r>
              <a:rPr lang="en-US" sz="2400" dirty="0" smtClean="0"/>
              <a:t>Spence &amp; </a:t>
            </a:r>
            <a:r>
              <a:rPr lang="en-US" sz="2400" dirty="0" err="1" smtClean="0"/>
              <a:t>Helmreich</a:t>
            </a:r>
            <a:r>
              <a:rPr lang="bg-BG" sz="2400" dirty="0" smtClean="0"/>
              <a:t> идентифицират 3 аспекта на вътрешната мотивация на хората: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Стремеж към овладяване;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Импулс да се работи;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Съревнователност.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Външната мотивация е тласъкът, който индивидите получават от преследването на външни награди или стимули. Три фактора определят дали даден външен фактор ще подкопае вътрешната мотивация</a:t>
            </a:r>
            <a:r>
              <a:rPr lang="bg-BG" sz="2800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Човекът очаква да получи награда при завършването на задачата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Наградата трябва да е нещо важно за индивида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Наградата обикновено трябва да е осезаема </a:t>
            </a:r>
            <a:r>
              <a:rPr lang="en-US" sz="2000" dirty="0" smtClean="0"/>
              <a:t>(</a:t>
            </a:r>
            <a:r>
              <a:rPr lang="bg-BG" sz="2000" dirty="0" smtClean="0"/>
              <a:t>оценка, пари, трофей</a:t>
            </a:r>
            <a:r>
              <a:rPr lang="en-US" sz="2000" dirty="0" smtClean="0"/>
              <a:t>)</a:t>
            </a:r>
            <a:endParaRPr lang="bg-BG" sz="20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3. Вътрешна и външна 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25416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1460" y="260648"/>
            <a:ext cx="8686800" cy="6408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Външната и вътрешната мотивация не са взаимноизключващи се – те могат да се появяват и заедно.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Желателно е учениците да бъдат насърчавани да използват както вътрешни, така и външни мотиватори.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ctr">
              <a:buNone/>
            </a:pPr>
            <a:r>
              <a:rPr lang="bg-BG" sz="2400" b="1" i="1" dirty="0" smtClean="0"/>
              <a:t>ПОСЛЕДИЦИ ЗА ПРЕПОДАВАНЕТО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i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Отчитайте възрастта на учениците, когато избирате мотиватори. Външните мотиватори </a:t>
            </a:r>
            <a:r>
              <a:rPr lang="en-US" sz="2400" dirty="0" smtClean="0"/>
              <a:t>(</a:t>
            </a:r>
            <a:r>
              <a:rPr lang="bg-BG" sz="2400" dirty="0" smtClean="0"/>
              <a:t>напр. звездички, оценки</a:t>
            </a:r>
            <a:r>
              <a:rPr lang="en-US" sz="2400" dirty="0" smtClean="0"/>
              <a:t>)</a:t>
            </a:r>
            <a:r>
              <a:rPr lang="bg-BG" sz="2400" dirty="0" smtClean="0"/>
              <a:t> работят най-добре с по-малките ученици.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Избирайте различни техники за мотивиране на учениците.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Преподавайте уроци, които стимулират любопитството на учениците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Демонстрирайте собствената си любов и ентусиазъм към ученето.</a:t>
            </a:r>
          </a:p>
        </p:txBody>
      </p:sp>
    </p:spTree>
    <p:extLst>
      <p:ext uri="{BB962C8B-B14F-4D97-AF65-F5344CB8AC3E}">
        <p14:creationId xmlns:p14="http://schemas.microsoft.com/office/powerpoint/2010/main" val="20423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1124744"/>
            <a:ext cx="8686800" cy="56166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Според бихевиористите, ученето се ръководи от наградите и наказанията, а учениците се мотивират да учат, когато са подкрепяни.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Подкрепителят е стимул, който увеличава вероятността, свързаното с него поведение да се появи отново.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Подкреплението може да бъде положително и отрицателно.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/>
              <a:t>Положителният подкрепител е наградата, последвала поведението, която увеличава възможността поведението да се появи и в бъдеще.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000" dirty="0"/>
              <a:t>Отрицателнитя подкрепител е отстраняването на неприятен стимул и също увеличава вероятността желаното поведение да се появи отново</a:t>
            </a:r>
            <a:r>
              <a:rPr lang="bg-BG" sz="2000" dirty="0" smtClean="0"/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/>
              <a:t>Наказанието е стимул, който намалява вероятността от реакция. </a:t>
            </a:r>
            <a:endParaRPr lang="bg-BG" sz="2400" dirty="0" smtClean="0"/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/>
              <a:t>Външната мотивация може да има отрицателни последици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4</a:t>
            </a:r>
            <a:r>
              <a:rPr lang="bg-BG" sz="2400" b="1" dirty="0" smtClean="0"/>
              <a:t>. Поведенчески теории и външна 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372549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5093</TotalTime>
  <Words>1689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 ТЕМА IX.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508</cp:revision>
  <cp:lastPrinted>2014-10-14T12:35:20Z</cp:lastPrinted>
  <dcterms:created xsi:type="dcterms:W3CDTF">2014-10-02T09:07:00Z</dcterms:created>
  <dcterms:modified xsi:type="dcterms:W3CDTF">2014-12-12T10:14:37Z</dcterms:modified>
</cp:coreProperties>
</file>