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73" r:id="rId4"/>
    <p:sldId id="293" r:id="rId5"/>
    <p:sldId id="285" r:id="rId6"/>
    <p:sldId id="274" r:id="rId7"/>
    <p:sldId id="276" r:id="rId8"/>
    <p:sldId id="302" r:id="rId9"/>
    <p:sldId id="303" r:id="rId10"/>
    <p:sldId id="304" r:id="rId11"/>
    <p:sldId id="277" r:id="rId12"/>
    <p:sldId id="305" r:id="rId13"/>
    <p:sldId id="306" r:id="rId14"/>
    <p:sldId id="307" r:id="rId15"/>
    <p:sldId id="308" r:id="rId16"/>
    <p:sldId id="309" r:id="rId17"/>
    <p:sldId id="310" r:id="rId18"/>
  </p:sldIdLst>
  <p:sldSz cx="9144000" cy="6858000" type="screen4x3"/>
  <p:notesSz cx="9979025" cy="68341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60"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24243" cy="341709"/>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sz="quarter" idx="1"/>
          </p:nvPr>
        </p:nvSpPr>
        <p:spPr>
          <a:xfrm>
            <a:off x="5652473" y="0"/>
            <a:ext cx="4324243" cy="341709"/>
          </a:xfrm>
          <a:prstGeom prst="rect">
            <a:avLst/>
          </a:prstGeom>
        </p:spPr>
        <p:txBody>
          <a:bodyPr vert="horz" lIns="91440" tIns="45720" rIns="91440" bIns="45720" rtlCol="0"/>
          <a:lstStyle>
            <a:lvl1pPr algn="r">
              <a:defRPr sz="1200"/>
            </a:lvl1pPr>
          </a:lstStyle>
          <a:p>
            <a:fld id="{29A68F4D-8801-4262-8A05-9F759E6C7494}" type="datetimeFigureOut">
              <a:rPr lang="bg-BG" smtClean="0"/>
              <a:pPr/>
              <a:t>11.11.2014 г.</a:t>
            </a:fld>
            <a:endParaRPr lang="bg-BG"/>
          </a:p>
        </p:txBody>
      </p:sp>
      <p:sp>
        <p:nvSpPr>
          <p:cNvPr id="4" name="Footer Placeholder 3"/>
          <p:cNvSpPr>
            <a:spLocks noGrp="1"/>
          </p:cNvSpPr>
          <p:nvPr>
            <p:ph type="ftr" sz="quarter" idx="2"/>
          </p:nvPr>
        </p:nvSpPr>
        <p:spPr>
          <a:xfrm>
            <a:off x="1" y="6491293"/>
            <a:ext cx="4324243" cy="341709"/>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5652473" y="6491293"/>
            <a:ext cx="4324243" cy="341709"/>
          </a:xfrm>
          <a:prstGeom prst="rect">
            <a:avLst/>
          </a:prstGeom>
        </p:spPr>
        <p:txBody>
          <a:bodyPr vert="horz" lIns="91440" tIns="45720" rIns="91440" bIns="45720" rtlCol="0" anchor="b"/>
          <a:lstStyle>
            <a:lvl1pPr algn="r">
              <a:defRPr sz="1200"/>
            </a:lvl1pPr>
          </a:lstStyle>
          <a:p>
            <a:fld id="{E4512279-F2CE-4151-A4D3-A751339128AE}" type="slidenum">
              <a:rPr lang="bg-BG" smtClean="0"/>
              <a:pPr/>
              <a:t>‹#›</a:t>
            </a:fld>
            <a:endParaRPr lang="bg-BG"/>
          </a:p>
        </p:txBody>
      </p:sp>
    </p:spTree>
    <p:extLst>
      <p:ext uri="{BB962C8B-B14F-4D97-AF65-F5344CB8AC3E}">
        <p14:creationId xmlns:p14="http://schemas.microsoft.com/office/powerpoint/2010/main" val="381123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25403" cy="341383"/>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5653623" y="0"/>
            <a:ext cx="4323084" cy="341383"/>
          </a:xfrm>
          <a:prstGeom prst="rect">
            <a:avLst/>
          </a:prstGeom>
        </p:spPr>
        <p:txBody>
          <a:bodyPr vert="horz" lIns="91440" tIns="45720" rIns="91440" bIns="45720" rtlCol="0"/>
          <a:lstStyle>
            <a:lvl1pPr algn="r">
              <a:defRPr sz="1200"/>
            </a:lvl1pPr>
          </a:lstStyle>
          <a:p>
            <a:fld id="{30825811-0EAE-4359-A585-043279A8B01C}" type="datetimeFigureOut">
              <a:rPr lang="bg-BG" smtClean="0"/>
              <a:pPr/>
              <a:t>11.11.2014 г.</a:t>
            </a:fld>
            <a:endParaRPr lang="bg-BG"/>
          </a:p>
        </p:txBody>
      </p:sp>
      <p:sp>
        <p:nvSpPr>
          <p:cNvPr id="4" name="Slide Image Placeholder 3"/>
          <p:cNvSpPr>
            <a:spLocks noGrp="1" noRot="1" noChangeAspect="1"/>
          </p:cNvSpPr>
          <p:nvPr>
            <p:ph type="sldImg" idx="2"/>
          </p:nvPr>
        </p:nvSpPr>
        <p:spPr>
          <a:xfrm>
            <a:off x="3281363" y="512763"/>
            <a:ext cx="3417887" cy="2562225"/>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999062" y="3246402"/>
            <a:ext cx="7983219" cy="307571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1" y="6491718"/>
            <a:ext cx="4325403" cy="341383"/>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5653623" y="6491718"/>
            <a:ext cx="4323084" cy="341383"/>
          </a:xfrm>
          <a:prstGeom prst="rect">
            <a:avLst/>
          </a:prstGeom>
        </p:spPr>
        <p:txBody>
          <a:bodyPr vert="horz" lIns="91440" tIns="45720" rIns="91440" bIns="45720" rtlCol="0" anchor="b"/>
          <a:lstStyle>
            <a:lvl1pPr algn="r">
              <a:defRPr sz="1200"/>
            </a:lvl1pPr>
          </a:lstStyle>
          <a:p>
            <a:fld id="{456770EA-36FD-4AD3-91C0-3ABB895143B0}" type="slidenum">
              <a:rPr lang="bg-BG" smtClean="0"/>
              <a:pPr/>
              <a:t>‹#›</a:t>
            </a:fld>
            <a:endParaRPr lang="bg-BG"/>
          </a:p>
        </p:txBody>
      </p:sp>
    </p:spTree>
    <p:extLst>
      <p:ext uri="{BB962C8B-B14F-4D97-AF65-F5344CB8AC3E}">
        <p14:creationId xmlns:p14="http://schemas.microsoft.com/office/powerpoint/2010/main" val="206960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eaLnBrk="1" latinLnBrk="0" hangingPunct="1"/>
            <a:fld id="{1E4D3742-E67E-4CFA-B17C-1393D26F926C}" type="datetime1">
              <a:rPr lang="en-US" smtClean="0"/>
              <a:pPr eaLnBrk="1" latinLnBrk="0" hangingPunct="1"/>
              <a:t>11/11/2014</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83DD43D0-2B19-4D01-BC94-6A6EE2153D09}" type="datetime1">
              <a:rPr lang="en-US" smtClean="0"/>
              <a:pPr eaLnBrk="1" latinLnBrk="0" hangingPunct="1"/>
              <a:t>11/11/2014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16E40D2-4EC5-4419-A912-821947C25CF1}" type="datetime1">
              <a:rPr lang="en-US" smtClean="0"/>
              <a:pPr eaLnBrk="1" latinLnBrk="0" hangingPunct="1"/>
              <a:t>11/11/2014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eaLnBrk="1" latinLnBrk="0" hangingPunct="1"/>
            <a:fld id="{ED160C28-8287-4832-BD68-C834D5574F1E}" type="datetime1">
              <a:rPr lang="en-US" smtClean="0"/>
              <a:pPr eaLnBrk="1" latinLnBrk="0" hangingPunct="1"/>
              <a:t>11/11/2014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eaLnBrk="1" latinLnBrk="0" hangingPunct="1"/>
            <a:fld id="{08C79AEE-DBD2-4734-B598-34F3A5BF99CF}" type="datetime1">
              <a:rPr lang="en-US" smtClean="0"/>
              <a:pPr eaLnBrk="1" latinLnBrk="0" hangingPunct="1"/>
              <a:t>11/11/2014</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eaLnBrk="1" latinLnBrk="0" hangingPunct="1"/>
            <a:fld id="{11859FC2-CA96-4EA3-AAAE-FB970C5CD906}" type="datetime1">
              <a:rPr lang="en-US" smtClean="0"/>
              <a:pPr eaLnBrk="1" latinLnBrk="0" hangingPunct="1"/>
              <a:t>11/11/2014</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eaLnBrk="1" latinLnBrk="0" hangingPunct="1"/>
            <a:fld id="{B45BABE0-86DC-446B-84CC-8137C45C922B}" type="datetime1">
              <a:rPr lang="en-US" smtClean="0"/>
              <a:pPr eaLnBrk="1" latinLnBrk="0" hangingPunct="1"/>
              <a:t>11/11/2014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CA15C064-DD44-4CAC-873E-2D1F54821676}" type="slidenum">
              <a:rPr kumimoji="0" lang="en-US" smtClean="0"/>
              <a:pPr/>
              <a:t>‹#›</a:t>
            </a:fld>
            <a:endParaRPr kumimoji="0"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E8365B3-1468-4D49-8E8E-7102B6301A0F}" type="datetime1">
              <a:rPr lang="en-US" smtClean="0"/>
              <a:pPr eaLnBrk="1" latinLnBrk="0" hangingPunct="1"/>
              <a:t>11/11/2014</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47D21CCF-9121-4324-A942-548717A47210}" type="datetime1">
              <a:rPr lang="en-US" smtClean="0"/>
              <a:pPr eaLnBrk="1" latinLnBrk="0" hangingPunct="1"/>
              <a:t>11/11/2014</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eaLnBrk="1" latinLnBrk="0" hangingPunct="1"/>
            <a:fld id="{8E362BDB-DCFE-40C7-8938-93CE2D33FF45}" type="datetime1">
              <a:rPr lang="en-US" smtClean="0"/>
              <a:pPr eaLnBrk="1" latinLnBrk="0" hangingPunct="1"/>
              <a:t>11/11/2014</a:t>
            </a:fld>
            <a:endParaRPr lang="en-US"/>
          </a:p>
        </p:txBody>
      </p:sp>
      <p:sp>
        <p:nvSpPr>
          <p:cNvPr id="29" name="Footer Placeholder 28"/>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eaLnBrk="1" latinLnBrk="0" hangingPunct="1"/>
            <a:fld id="{151C32CF-8C2C-4163-B744-605AC4DBF209}" type="datetime1">
              <a:rPr lang="en-US" smtClean="0"/>
              <a:pPr eaLnBrk="1" latinLnBrk="0" hangingPunct="1"/>
              <a:t>11/11/2014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E928B218-9827-42B3-8280-B7C45D982784}" type="datetime1">
              <a:rPr lang="en-US" smtClean="0"/>
              <a:pPr algn="l" eaLnBrk="1" latinLnBrk="0" hangingPunct="1"/>
              <a:t>11/11/2014</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A15C064-DD44-4CAC-873E-2D1F54821676}" type="slidenum">
              <a:rPr kumimoji="0" lang="en-US" smtClean="0"/>
              <a:pPr/>
              <a:t>‹#›</a:t>
            </a:fld>
            <a:endParaRPr kumimoji="0" lang="en-US" dirty="0">
              <a:solidFill>
                <a:schemeClr val="accent1">
                  <a:shade val="75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836712"/>
            <a:ext cx="8458200" cy="1222375"/>
          </a:xfrm>
        </p:spPr>
        <p:txBody>
          <a:bodyPr/>
          <a:lstStyle/>
          <a:p>
            <a:pPr algn="ctr"/>
            <a:r>
              <a:rPr lang="bg-BG" cap="none" dirty="0" smtClean="0"/>
              <a:t> ТЕМА </a:t>
            </a:r>
            <a:r>
              <a:rPr lang="en-US" cap="none" dirty="0" smtClean="0"/>
              <a:t>V</a:t>
            </a:r>
            <a:r>
              <a:rPr lang="bg-BG" cap="none" dirty="0" smtClean="0"/>
              <a:t>.</a:t>
            </a:r>
            <a:endParaRPr lang="bg-BG" cap="none" dirty="0"/>
          </a:p>
        </p:txBody>
      </p:sp>
      <p:sp>
        <p:nvSpPr>
          <p:cNvPr id="3" name="Subtitle 2"/>
          <p:cNvSpPr>
            <a:spLocks noGrp="1"/>
          </p:cNvSpPr>
          <p:nvPr>
            <p:ph type="subTitle" idx="1"/>
          </p:nvPr>
        </p:nvSpPr>
        <p:spPr>
          <a:xfrm>
            <a:off x="323528" y="2132856"/>
            <a:ext cx="8458200" cy="1872208"/>
          </a:xfrm>
        </p:spPr>
        <p:txBody>
          <a:bodyPr>
            <a:noAutofit/>
          </a:bodyPr>
          <a:lstStyle/>
          <a:p>
            <a:pPr algn="ctr"/>
            <a:r>
              <a:rPr lang="bg-BG" sz="4000" b="1" dirty="0" smtClean="0">
                <a:solidFill>
                  <a:schemeClr val="tx1"/>
                </a:solidFill>
              </a:rPr>
              <a:t>МОРАЛНО РАЗВИТИЕ</a:t>
            </a:r>
            <a:r>
              <a:rPr lang="ru-RU" sz="4000" b="1" dirty="0" smtClean="0">
                <a:solidFill>
                  <a:schemeClr val="tx1"/>
                </a:solidFill>
              </a:rPr>
              <a:t>. ПРОСОЦИАЛНО ПОВЕДЕНИЕ И АГРЕСИЯ</a:t>
            </a:r>
            <a:endParaRPr lang="bg-BG" sz="2800" b="1" dirty="0">
              <a:solidFill>
                <a:schemeClr val="tx1"/>
              </a:solidFill>
            </a:endParaRPr>
          </a:p>
        </p:txBody>
      </p:sp>
      <p:sp>
        <p:nvSpPr>
          <p:cNvPr id="4" name="TextBox 6"/>
          <p:cNvSpPr txBox="1">
            <a:spLocks noChangeArrowheads="1"/>
          </p:cNvSpPr>
          <p:nvPr/>
        </p:nvSpPr>
        <p:spPr bwMode="auto">
          <a:xfrm>
            <a:off x="2016919" y="6186488"/>
            <a:ext cx="5360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bg-BG" altLang="bg-BG" dirty="0"/>
              <a:t>Преподавател: </a:t>
            </a:r>
            <a:r>
              <a:rPr lang="bg-BG" altLang="bg-BG" dirty="0" smtClean="0"/>
              <a:t>гл. </a:t>
            </a:r>
            <a:r>
              <a:rPr lang="bg-BG" altLang="bg-BG" dirty="0"/>
              <a:t>а</a:t>
            </a:r>
            <a:r>
              <a:rPr lang="bg-BG" altLang="bg-BG" dirty="0" smtClean="0"/>
              <a:t>с. д-р Албена Крумова</a:t>
            </a:r>
            <a:endParaRPr lang="bg-BG" altLang="bg-BG" dirty="0"/>
          </a:p>
        </p:txBody>
      </p:sp>
      <p:sp>
        <p:nvSpPr>
          <p:cNvPr id="5" name="Slide Number Placeholder 4"/>
          <p:cNvSpPr>
            <a:spLocks noGrp="1"/>
          </p:cNvSpPr>
          <p:nvPr>
            <p:ph type="sldNum" sz="quarter" idx="12"/>
          </p:nvPr>
        </p:nvSpPr>
        <p:spPr/>
        <p:txBody>
          <a:bodyPr/>
          <a:lstStyle/>
          <a:p>
            <a:pPr eaLnBrk="1" latinLnBrk="0" hangingPunct="1"/>
            <a:fld id="{CA15C064-DD44-4CAC-873E-2D1F54821676}"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387970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10</a:t>
            </a:fld>
            <a:endParaRPr kumimoji="0" lang="en-US"/>
          </a:p>
        </p:txBody>
      </p:sp>
      <p:sp>
        <p:nvSpPr>
          <p:cNvPr id="4" name="Content Placeholder 2"/>
          <p:cNvSpPr txBox="1">
            <a:spLocks/>
          </p:cNvSpPr>
          <p:nvPr/>
        </p:nvSpPr>
        <p:spPr>
          <a:xfrm>
            <a:off x="179512" y="332656"/>
            <a:ext cx="8712968" cy="82068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smtClean="0"/>
              <a:t>5. РАЗВИТИЕ НА ПРОСОЦИАЛНОТО ПОВЕДЕНИЕ</a:t>
            </a:r>
            <a:r>
              <a:rPr lang="bg-BG" dirty="0" smtClean="0"/>
              <a:t>.</a:t>
            </a:r>
            <a:endParaRPr lang="bg-BG" dirty="0"/>
          </a:p>
        </p:txBody>
      </p:sp>
      <p:sp>
        <p:nvSpPr>
          <p:cNvPr id="5" name="Content Placeholder 3"/>
          <p:cNvSpPr txBox="1">
            <a:spLocks/>
          </p:cNvSpPr>
          <p:nvPr/>
        </p:nvSpPr>
        <p:spPr>
          <a:xfrm>
            <a:off x="251520" y="1412776"/>
            <a:ext cx="8712968" cy="4795936"/>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3000" b="1" dirty="0" err="1" smtClean="0"/>
              <a:t>Просоциалното</a:t>
            </a:r>
            <a:r>
              <a:rPr lang="bg-BG" sz="3000" b="1" dirty="0" smtClean="0"/>
              <a:t> поведение </a:t>
            </a:r>
            <a:r>
              <a:rPr lang="bg-BG" sz="3000" dirty="0" smtClean="0"/>
              <a:t>включва позитивни форми на социално поведение, чрез които се облагодетелстват други хора, групи или институции. Прояви на </a:t>
            </a:r>
            <a:r>
              <a:rPr lang="bg-BG" sz="3000" dirty="0" err="1" smtClean="0"/>
              <a:t>просоциално</a:t>
            </a:r>
            <a:r>
              <a:rPr lang="bg-BG" sz="3000" dirty="0" smtClean="0"/>
              <a:t> поведение са благотворителност, сътрудничество, помощ, съчувствие и др.</a:t>
            </a:r>
          </a:p>
          <a:p>
            <a:pPr algn="just"/>
            <a:r>
              <a:rPr lang="bg-BG" sz="3000" b="1" dirty="0" smtClean="0"/>
              <a:t>Алтруизъм</a:t>
            </a:r>
            <a:r>
              <a:rPr lang="bg-BG" sz="3000" dirty="0" smtClean="0"/>
              <a:t> – </a:t>
            </a:r>
            <a:r>
              <a:rPr lang="bg-BG" sz="3000" dirty="0" err="1" smtClean="0"/>
              <a:t>просоциално</a:t>
            </a:r>
            <a:r>
              <a:rPr lang="bg-BG" sz="3000" dirty="0" smtClean="0"/>
              <a:t> поведение, при което даден индивид помага на друг без да очаква печалба.</a:t>
            </a:r>
            <a:endParaRPr lang="bg-BG" sz="2600" dirty="0" smtClean="0"/>
          </a:p>
          <a:p>
            <a:pPr algn="just"/>
            <a:endParaRPr lang="bg-BG" sz="3000" dirty="0" smtClean="0"/>
          </a:p>
        </p:txBody>
      </p:sp>
    </p:spTree>
    <p:extLst>
      <p:ext uri="{BB962C8B-B14F-4D97-AF65-F5344CB8AC3E}">
        <p14:creationId xmlns:p14="http://schemas.microsoft.com/office/powerpoint/2010/main" val="8537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CA15C064-DD44-4CAC-873E-2D1F54821676}" type="slidenum">
              <a:rPr kumimoji="0" lang="en-US" smtClean="0"/>
              <a:pPr eaLnBrk="1" latinLnBrk="0" hangingPunct="1"/>
              <a:t>11</a:t>
            </a:fld>
            <a:endParaRPr kumimoji="0" lang="en-US" dirty="0"/>
          </a:p>
        </p:txBody>
      </p:sp>
      <p:sp>
        <p:nvSpPr>
          <p:cNvPr id="7" name="Content Placeholder 3"/>
          <p:cNvSpPr txBox="1">
            <a:spLocks/>
          </p:cNvSpPr>
          <p:nvPr/>
        </p:nvSpPr>
        <p:spPr>
          <a:xfrm>
            <a:off x="229739" y="692696"/>
            <a:ext cx="8590733" cy="3600400"/>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lvl="1" algn="just"/>
            <a:r>
              <a:rPr lang="bg-BG" sz="2400" dirty="0" smtClean="0"/>
              <a:t>Много учени смятат, че хората са биологично предразположени да помагат на другите, да споделят и да се кооперират </a:t>
            </a:r>
            <a:r>
              <a:rPr lang="en-US" sz="2400" dirty="0" smtClean="0"/>
              <a:t>(Hastings, Zahn-</a:t>
            </a:r>
            <a:r>
              <a:rPr lang="en-US" sz="2400" dirty="0" err="1" smtClean="0"/>
              <a:t>Waxler</a:t>
            </a:r>
            <a:r>
              <a:rPr lang="en-US" sz="2400" dirty="0" smtClean="0"/>
              <a:t>, &amp; McShane, 2006).</a:t>
            </a:r>
            <a:endParaRPr lang="bg-BG" sz="2400" dirty="0" smtClean="0"/>
          </a:p>
          <a:p>
            <a:pPr marL="457200" lvl="1" indent="0" algn="just">
              <a:buNone/>
            </a:pPr>
            <a:r>
              <a:rPr lang="bg-BG" sz="2400" dirty="0" smtClean="0"/>
              <a:t> </a:t>
            </a:r>
            <a:endParaRPr lang="en-US" sz="2400" dirty="0" smtClean="0"/>
          </a:p>
          <a:p>
            <a:pPr lvl="1" algn="just"/>
            <a:r>
              <a:rPr lang="bg-BG" sz="2400" dirty="0" smtClean="0"/>
              <a:t>Намерението да се действа </a:t>
            </a:r>
            <a:r>
              <a:rPr lang="bg-BG" sz="2400" dirty="0" err="1" smtClean="0"/>
              <a:t>просоциално</a:t>
            </a:r>
            <a:r>
              <a:rPr lang="bg-BG" sz="2400" dirty="0" smtClean="0"/>
              <a:t> се увеличава с възрастта, така както и стратегиите, които децата използват, когато помагат на другите.</a:t>
            </a:r>
            <a:endParaRPr lang="bg-BG" sz="2400" dirty="0" smtClean="0"/>
          </a:p>
        </p:txBody>
      </p:sp>
    </p:spTree>
    <p:extLst>
      <p:ext uri="{BB962C8B-B14F-4D97-AF65-F5344CB8AC3E}">
        <p14:creationId xmlns:p14="http://schemas.microsoft.com/office/powerpoint/2010/main" val="310603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12</a:t>
            </a:fld>
            <a:endParaRPr kumimoji="0" lang="en-US"/>
          </a:p>
        </p:txBody>
      </p:sp>
      <p:sp>
        <p:nvSpPr>
          <p:cNvPr id="4" name="Content Placeholder 3"/>
          <p:cNvSpPr txBox="1">
            <a:spLocks/>
          </p:cNvSpPr>
          <p:nvPr/>
        </p:nvSpPr>
        <p:spPr>
          <a:xfrm>
            <a:off x="228494" y="1412776"/>
            <a:ext cx="8712968" cy="4680520"/>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3000" dirty="0" smtClean="0"/>
              <a:t>Решението на индивида да предприеме </a:t>
            </a:r>
            <a:r>
              <a:rPr lang="bg-BG" sz="3000" dirty="0" err="1" smtClean="0"/>
              <a:t>просоциално</a:t>
            </a:r>
            <a:r>
              <a:rPr lang="bg-BG" sz="3000" dirty="0" smtClean="0"/>
              <a:t> поведение се базира на няколко умения:</a:t>
            </a:r>
          </a:p>
          <a:p>
            <a:pPr lvl="1" algn="just"/>
            <a:r>
              <a:rPr lang="bg-BG" dirty="0" smtClean="0"/>
              <a:t>Способност за разглеждане на перспективи.</a:t>
            </a:r>
          </a:p>
          <a:p>
            <a:pPr lvl="1" algn="just"/>
            <a:r>
              <a:rPr lang="bg-BG" dirty="0" smtClean="0"/>
              <a:t>Емпатия – способност за съпреживяване на емоциите на друго лице.</a:t>
            </a:r>
          </a:p>
          <a:p>
            <a:pPr lvl="1" algn="just"/>
            <a:r>
              <a:rPr lang="bg-BG" dirty="0" smtClean="0"/>
              <a:t>Морално разсъждение.</a:t>
            </a:r>
          </a:p>
          <a:p>
            <a:pPr marL="457200" lvl="1" indent="0" algn="just">
              <a:buNone/>
            </a:pPr>
            <a:endParaRPr lang="bg-BG" dirty="0"/>
          </a:p>
          <a:p>
            <a:pPr marL="457200" lvl="1" indent="0" algn="just">
              <a:buNone/>
            </a:pPr>
            <a:endParaRPr lang="bg-BG" dirty="0" smtClean="0"/>
          </a:p>
          <a:p>
            <a:pPr lvl="1" algn="just"/>
            <a:endParaRPr lang="bg-BG" sz="2200" dirty="0"/>
          </a:p>
          <a:p>
            <a:pPr marL="0" indent="0" algn="just">
              <a:buNone/>
            </a:pPr>
            <a:endParaRPr lang="bg-BG" sz="3000" dirty="0" smtClean="0"/>
          </a:p>
        </p:txBody>
      </p:sp>
      <p:sp>
        <p:nvSpPr>
          <p:cNvPr id="5" name="Content Placeholder 2"/>
          <p:cNvSpPr txBox="1">
            <a:spLocks/>
          </p:cNvSpPr>
          <p:nvPr/>
        </p:nvSpPr>
        <p:spPr>
          <a:xfrm>
            <a:off x="179512" y="332656"/>
            <a:ext cx="8964488" cy="820688"/>
          </a:xfrm>
          <a:prstGeom prst="rect">
            <a:avLst/>
          </a:prstGeom>
        </p:spPr>
        <p:txBody>
          <a:bodyPr>
            <a:normAutofit fontScale="925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smtClean="0"/>
              <a:t>5.1. УМЕНИЯ, ЛЕЖАЩИ В ОСНОВАТА НА ПРОСОЦИАЛНОТО ПОВЕДЕНИЕ</a:t>
            </a:r>
            <a:r>
              <a:rPr lang="bg-BG" dirty="0" smtClean="0"/>
              <a:t>.</a:t>
            </a:r>
            <a:endParaRPr lang="bg-BG" dirty="0"/>
          </a:p>
        </p:txBody>
      </p:sp>
    </p:spTree>
    <p:extLst>
      <p:ext uri="{BB962C8B-B14F-4D97-AF65-F5344CB8AC3E}">
        <p14:creationId xmlns:p14="http://schemas.microsoft.com/office/powerpoint/2010/main" val="320186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13</a:t>
            </a:fld>
            <a:endParaRPr kumimoji="0" lang="en-US"/>
          </a:p>
        </p:txBody>
      </p:sp>
      <p:sp>
        <p:nvSpPr>
          <p:cNvPr id="5" name="Content Placeholder 2"/>
          <p:cNvSpPr txBox="1">
            <a:spLocks/>
          </p:cNvSpPr>
          <p:nvPr/>
        </p:nvSpPr>
        <p:spPr>
          <a:xfrm>
            <a:off x="179512" y="332656"/>
            <a:ext cx="8964488" cy="820688"/>
          </a:xfrm>
          <a:prstGeom prst="rect">
            <a:avLst/>
          </a:prstGeom>
        </p:spPr>
        <p:txBody>
          <a:bodyPr>
            <a:normAutofit fontScale="92500" lnSpcReduction="1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smtClean="0"/>
              <a:t>5.2. ПРОСОЦИАЛНОТО ПОВЕДЕНИЕ – ГЕНЕТИЧНИ ФАКТОРИ И СОЦИАЛИЗАЦИЯ</a:t>
            </a:r>
            <a:r>
              <a:rPr lang="bg-BG" dirty="0" smtClean="0"/>
              <a:t>.</a:t>
            </a:r>
            <a:endParaRPr lang="bg-BG" dirty="0"/>
          </a:p>
        </p:txBody>
      </p:sp>
      <p:sp>
        <p:nvSpPr>
          <p:cNvPr id="6" name="Content Placeholder 3"/>
          <p:cNvSpPr txBox="1">
            <a:spLocks/>
          </p:cNvSpPr>
          <p:nvPr/>
        </p:nvSpPr>
        <p:spPr>
          <a:xfrm>
            <a:off x="509783" y="1153344"/>
            <a:ext cx="8303946" cy="5516016"/>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2800" dirty="0"/>
              <a:t>Освен от  уменията, алтруистичното поведение се определя и от генетичните фактори и </a:t>
            </a:r>
            <a:r>
              <a:rPr lang="bg-BG" sz="2800" dirty="0" smtClean="0"/>
              <a:t>социализацията.</a:t>
            </a:r>
          </a:p>
          <a:p>
            <a:pPr lvl="1" algn="just"/>
            <a:r>
              <a:rPr lang="bg-BG" sz="2400" dirty="0" smtClean="0"/>
              <a:t>Генетичните фактори повлияват </a:t>
            </a:r>
            <a:r>
              <a:rPr lang="bg-BG" sz="2400" dirty="0" err="1" smtClean="0"/>
              <a:t>просоциалното</a:t>
            </a:r>
            <a:r>
              <a:rPr lang="bg-BG" sz="2400" dirty="0" smtClean="0"/>
              <a:t> поведение индиректно, чрез тяхното влияние върху темперамента.</a:t>
            </a:r>
          </a:p>
          <a:p>
            <a:pPr lvl="1" algn="just"/>
            <a:r>
              <a:rPr lang="bg-BG" sz="2400" dirty="0" smtClean="0"/>
              <a:t>Родителите насърчават </a:t>
            </a:r>
            <a:r>
              <a:rPr lang="bg-BG" sz="2400" dirty="0" err="1" smtClean="0"/>
              <a:t>просоциалното</a:t>
            </a:r>
            <a:r>
              <a:rPr lang="bg-BG" sz="2400" dirty="0" smtClean="0"/>
              <a:t> поведение на децата си. Няколко фактора допринасят за това:</a:t>
            </a:r>
          </a:p>
          <a:p>
            <a:pPr lvl="2" algn="just"/>
            <a:r>
              <a:rPr lang="bg-BG" dirty="0" smtClean="0"/>
              <a:t>Моделиране</a:t>
            </a:r>
          </a:p>
          <a:p>
            <a:pPr lvl="2" algn="just"/>
            <a:r>
              <a:rPr lang="bg-BG" dirty="0" smtClean="0"/>
              <a:t>Дисциплиниращи практики</a:t>
            </a:r>
          </a:p>
          <a:p>
            <a:pPr lvl="2" algn="just"/>
            <a:r>
              <a:rPr lang="bg-BG" dirty="0" smtClean="0"/>
              <a:t>Предоставяне на възможности за практикуване на </a:t>
            </a:r>
            <a:r>
              <a:rPr lang="bg-BG" dirty="0" err="1" smtClean="0"/>
              <a:t>просоциално</a:t>
            </a:r>
            <a:r>
              <a:rPr lang="bg-BG" dirty="0" smtClean="0"/>
              <a:t> поведение.</a:t>
            </a:r>
            <a:endParaRPr lang="bg-BG" dirty="0"/>
          </a:p>
          <a:p>
            <a:pPr marL="457200" lvl="1" indent="0" algn="just">
              <a:buNone/>
            </a:pPr>
            <a:endParaRPr lang="bg-BG" dirty="0" smtClean="0"/>
          </a:p>
          <a:p>
            <a:pPr lvl="1" algn="just"/>
            <a:endParaRPr lang="bg-BG" sz="2200" dirty="0"/>
          </a:p>
          <a:p>
            <a:pPr marL="0" indent="0" algn="just">
              <a:buNone/>
            </a:pPr>
            <a:endParaRPr lang="bg-BG" sz="3000" dirty="0" smtClean="0"/>
          </a:p>
        </p:txBody>
      </p:sp>
    </p:spTree>
    <p:extLst>
      <p:ext uri="{BB962C8B-B14F-4D97-AF65-F5344CB8AC3E}">
        <p14:creationId xmlns:p14="http://schemas.microsoft.com/office/powerpoint/2010/main" val="338649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14</a:t>
            </a:fld>
            <a:endParaRPr kumimoji="0" lang="en-US"/>
          </a:p>
        </p:txBody>
      </p:sp>
      <p:sp>
        <p:nvSpPr>
          <p:cNvPr id="4" name="Content Placeholder 2"/>
          <p:cNvSpPr txBox="1">
            <a:spLocks/>
          </p:cNvSpPr>
          <p:nvPr/>
        </p:nvSpPr>
        <p:spPr>
          <a:xfrm>
            <a:off x="179512" y="332656"/>
            <a:ext cx="8964488" cy="82068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smtClean="0"/>
              <a:t>5.2. ПРОСОЦИАЛНОТО ПОВЕДЕНИЕ И СИТУАЦИОННИ ВЛИЯНИЯ.</a:t>
            </a:r>
            <a:endParaRPr lang="bg-BG" dirty="0"/>
          </a:p>
        </p:txBody>
      </p:sp>
      <p:sp>
        <p:nvSpPr>
          <p:cNvPr id="5" name="Content Placeholder 3"/>
          <p:cNvSpPr txBox="1">
            <a:spLocks/>
          </p:cNvSpPr>
          <p:nvPr/>
        </p:nvSpPr>
        <p:spPr>
          <a:xfrm>
            <a:off x="509783" y="1153344"/>
            <a:ext cx="8303946" cy="5516016"/>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2800" dirty="0" smtClean="0"/>
              <a:t>Децата в зависимост от ситуацията могат да имат различни модели на поведение. В едни ситуации те могат да проявяват жестокост, а в други, да изненадват със своята щедрост. Дали едно дете ще действа алтруистично или не, зависи и от условията в конкретната ситуация.</a:t>
            </a:r>
          </a:p>
          <a:p>
            <a:pPr lvl="1" algn="just"/>
            <a:r>
              <a:rPr lang="bg-BG" dirty="0" smtClean="0"/>
              <a:t>Чувства на отговорност.</a:t>
            </a:r>
          </a:p>
          <a:p>
            <a:pPr lvl="1" algn="just"/>
            <a:r>
              <a:rPr lang="bg-BG" dirty="0" smtClean="0"/>
              <a:t>Чувства на компетентност.</a:t>
            </a:r>
          </a:p>
          <a:p>
            <a:pPr lvl="1" algn="just"/>
            <a:r>
              <a:rPr lang="bg-BG" dirty="0" smtClean="0"/>
              <a:t>Настроение.</a:t>
            </a:r>
          </a:p>
          <a:p>
            <a:pPr lvl="1" algn="just"/>
            <a:r>
              <a:rPr lang="bg-BG" dirty="0" smtClean="0"/>
              <a:t>Цената на алтруизма</a:t>
            </a:r>
          </a:p>
          <a:p>
            <a:pPr lvl="1" algn="just"/>
            <a:endParaRPr lang="bg-BG" sz="2200" dirty="0"/>
          </a:p>
          <a:p>
            <a:pPr marL="0" indent="0" algn="just">
              <a:buNone/>
            </a:pPr>
            <a:endParaRPr lang="bg-BG" sz="3000" dirty="0" smtClean="0"/>
          </a:p>
        </p:txBody>
      </p:sp>
    </p:spTree>
    <p:extLst>
      <p:ext uri="{BB962C8B-B14F-4D97-AF65-F5344CB8AC3E}">
        <p14:creationId xmlns:p14="http://schemas.microsoft.com/office/powerpoint/2010/main" val="163182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a:p>
        </p:txBody>
      </p:sp>
      <p:sp>
        <p:nvSpPr>
          <p:cNvPr id="4" name="Content Placeholder 2"/>
          <p:cNvSpPr txBox="1">
            <a:spLocks/>
          </p:cNvSpPr>
          <p:nvPr/>
        </p:nvSpPr>
        <p:spPr>
          <a:xfrm>
            <a:off x="179512" y="332656"/>
            <a:ext cx="8964488" cy="82068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a:t>6</a:t>
            </a:r>
            <a:r>
              <a:rPr lang="bg-BG" sz="2400" b="1" dirty="0" smtClean="0"/>
              <a:t>. АГРЕСИЯ</a:t>
            </a:r>
            <a:endParaRPr lang="bg-BG" dirty="0"/>
          </a:p>
        </p:txBody>
      </p:sp>
      <p:sp>
        <p:nvSpPr>
          <p:cNvPr id="5" name="Content Placeholder 3"/>
          <p:cNvSpPr txBox="1">
            <a:spLocks/>
          </p:cNvSpPr>
          <p:nvPr/>
        </p:nvSpPr>
        <p:spPr>
          <a:xfrm>
            <a:off x="509783" y="1153344"/>
            <a:ext cx="8303946" cy="5372000"/>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2800" dirty="0" smtClean="0"/>
              <a:t>Родителите и другите възрастни се опитват да насърчават алтруистичното поведение, но една от най-големите пречки е агресивното поведение.</a:t>
            </a:r>
          </a:p>
          <a:p>
            <a:pPr lvl="1" algn="just"/>
            <a:r>
              <a:rPr lang="bg-BG" b="1" dirty="0"/>
              <a:t>Инструментална агресия.</a:t>
            </a:r>
          </a:p>
          <a:p>
            <a:pPr lvl="1" algn="just"/>
            <a:r>
              <a:rPr lang="bg-BG" b="1" dirty="0"/>
              <a:t>Враждебна агресия</a:t>
            </a:r>
          </a:p>
          <a:p>
            <a:pPr lvl="1" algn="just"/>
            <a:r>
              <a:rPr lang="bg-BG" b="1" dirty="0"/>
              <a:t>Реактивна агресия.</a:t>
            </a:r>
          </a:p>
          <a:p>
            <a:pPr lvl="1" algn="just"/>
            <a:r>
              <a:rPr lang="bg-BG" b="1" dirty="0"/>
              <a:t>Релационна агресия</a:t>
            </a:r>
            <a:r>
              <a:rPr lang="bg-BG" dirty="0" smtClean="0"/>
              <a:t>.</a:t>
            </a:r>
            <a:endParaRPr lang="bg-BG" sz="2800" dirty="0" smtClean="0"/>
          </a:p>
          <a:p>
            <a:pPr algn="just"/>
            <a:r>
              <a:rPr lang="bg-BG" sz="2800" dirty="0" smtClean="0"/>
              <a:t>Формите на агресия се променят по време на развитието, но тенденцията на детето да се държи агресивно е стабилна, особено сред тези деца, които са подчертано агресивни в ранна възраст.</a:t>
            </a:r>
          </a:p>
          <a:p>
            <a:pPr marL="0" indent="0" algn="just">
              <a:buNone/>
            </a:pPr>
            <a:endParaRPr lang="bg-BG" sz="2800" dirty="0" smtClean="0"/>
          </a:p>
          <a:p>
            <a:pPr lvl="1" algn="just"/>
            <a:endParaRPr lang="bg-BG" sz="2200" dirty="0"/>
          </a:p>
          <a:p>
            <a:pPr marL="0" indent="0" algn="just">
              <a:buNone/>
            </a:pPr>
            <a:endParaRPr lang="bg-BG" sz="3000" dirty="0" smtClean="0"/>
          </a:p>
        </p:txBody>
      </p:sp>
    </p:spTree>
    <p:extLst>
      <p:ext uri="{BB962C8B-B14F-4D97-AF65-F5344CB8AC3E}">
        <p14:creationId xmlns:p14="http://schemas.microsoft.com/office/powerpoint/2010/main" val="114566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a:p>
        </p:txBody>
      </p:sp>
      <p:sp>
        <p:nvSpPr>
          <p:cNvPr id="4" name="Content Placeholder 2"/>
          <p:cNvSpPr txBox="1">
            <a:spLocks/>
          </p:cNvSpPr>
          <p:nvPr/>
        </p:nvSpPr>
        <p:spPr>
          <a:xfrm>
            <a:off x="179512" y="332656"/>
            <a:ext cx="8964488" cy="82068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smtClean="0"/>
              <a:t>6.1. ПРИЧИНИ ЗА АГРЕСИЯТА.</a:t>
            </a:r>
            <a:endParaRPr lang="bg-BG" dirty="0"/>
          </a:p>
        </p:txBody>
      </p:sp>
      <p:sp>
        <p:nvSpPr>
          <p:cNvPr id="5" name="Content Placeholder 3"/>
          <p:cNvSpPr txBox="1">
            <a:spLocks/>
          </p:cNvSpPr>
          <p:nvPr/>
        </p:nvSpPr>
        <p:spPr>
          <a:xfrm>
            <a:off x="395536" y="1140040"/>
            <a:ext cx="8568952" cy="5516016"/>
          </a:xfrm>
          <a:prstGeom prst="rect">
            <a:avLst/>
          </a:prstGeom>
        </p:spPr>
        <p:txBody>
          <a:bodyPr>
            <a:normAutofit fontScale="92500" lnSpcReduction="2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2800" dirty="0" smtClean="0"/>
              <a:t>Биологични влияния: </a:t>
            </a:r>
          </a:p>
          <a:p>
            <a:pPr lvl="1" algn="just"/>
            <a:r>
              <a:rPr lang="bg-BG" sz="2400" dirty="0"/>
              <a:t>Темперамент</a:t>
            </a:r>
          </a:p>
          <a:p>
            <a:pPr lvl="1" algn="just"/>
            <a:r>
              <a:rPr lang="bg-BG" sz="2400" dirty="0"/>
              <a:t>Хормони</a:t>
            </a:r>
          </a:p>
          <a:p>
            <a:pPr lvl="1" algn="just"/>
            <a:r>
              <a:rPr lang="bg-BG" sz="2400" dirty="0"/>
              <a:t>Дефицит в </a:t>
            </a:r>
            <a:r>
              <a:rPr lang="bg-BG" sz="2400" dirty="0" err="1"/>
              <a:t>невротрансмитерите</a:t>
            </a:r>
            <a:r>
              <a:rPr lang="bg-BG" sz="2400" dirty="0"/>
              <a:t> потискащи агресивното поведение.</a:t>
            </a:r>
          </a:p>
          <a:p>
            <a:pPr algn="just"/>
            <a:r>
              <a:rPr lang="bg-BG" sz="2800" dirty="0" smtClean="0"/>
              <a:t>Влияние на семейството:</a:t>
            </a:r>
          </a:p>
          <a:p>
            <a:pPr lvl="1" algn="just"/>
            <a:r>
              <a:rPr lang="bg-BG" sz="2400" dirty="0" smtClean="0"/>
              <a:t>Подходът на родителите при дисциплиниране на децата.</a:t>
            </a:r>
          </a:p>
          <a:p>
            <a:pPr lvl="1" algn="just"/>
            <a:r>
              <a:rPr lang="bg-BG" sz="2400" dirty="0" smtClean="0"/>
              <a:t>Упражняването на контрол от страна на родителите.</a:t>
            </a:r>
          </a:p>
          <a:p>
            <a:pPr lvl="1" algn="just"/>
            <a:r>
              <a:rPr lang="bg-BG" sz="2400" dirty="0" smtClean="0"/>
              <a:t>Наличието на конфликти в семейството.</a:t>
            </a:r>
          </a:p>
          <a:p>
            <a:pPr algn="just"/>
            <a:r>
              <a:rPr lang="bg-BG" sz="2800" dirty="0" smtClean="0"/>
              <a:t>Влияние на обществото и културата:</a:t>
            </a:r>
          </a:p>
          <a:p>
            <a:pPr lvl="1" algn="just"/>
            <a:r>
              <a:rPr lang="bg-BG" sz="2400" dirty="0" smtClean="0"/>
              <a:t>Бедност.</a:t>
            </a:r>
          </a:p>
          <a:p>
            <a:pPr lvl="1" algn="just"/>
            <a:r>
              <a:rPr lang="bg-BG" sz="2400" dirty="0" smtClean="0"/>
              <a:t>Психически отклонения при родителите и др.</a:t>
            </a:r>
          </a:p>
          <a:p>
            <a:pPr lvl="1" algn="just"/>
            <a:r>
              <a:rPr lang="bg-BG" sz="2400" dirty="0" smtClean="0"/>
              <a:t>Съученици</a:t>
            </a:r>
          </a:p>
          <a:p>
            <a:pPr lvl="1" algn="just"/>
            <a:r>
              <a:rPr lang="bg-BG" sz="2400" dirty="0" smtClean="0"/>
              <a:t>Неуспех в училище</a:t>
            </a:r>
          </a:p>
          <a:p>
            <a:pPr lvl="1" algn="just"/>
            <a:r>
              <a:rPr lang="bg-BG" sz="2400" dirty="0" smtClean="0"/>
              <a:t>Култура.</a:t>
            </a:r>
          </a:p>
          <a:p>
            <a:pPr lvl="1" algn="just"/>
            <a:endParaRPr lang="bg-BG" sz="2400" dirty="0" smtClean="0"/>
          </a:p>
          <a:p>
            <a:pPr lvl="1" algn="just"/>
            <a:endParaRPr lang="bg-BG" sz="2200" dirty="0"/>
          </a:p>
          <a:p>
            <a:pPr marL="0" indent="0" algn="just">
              <a:buNone/>
            </a:pPr>
            <a:endParaRPr lang="bg-BG" sz="3000" dirty="0" smtClean="0"/>
          </a:p>
        </p:txBody>
      </p:sp>
    </p:spTree>
    <p:extLst>
      <p:ext uri="{BB962C8B-B14F-4D97-AF65-F5344CB8AC3E}">
        <p14:creationId xmlns:p14="http://schemas.microsoft.com/office/powerpoint/2010/main" val="59721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a:p>
        </p:txBody>
      </p:sp>
      <p:sp>
        <p:nvSpPr>
          <p:cNvPr id="4" name="Content Placeholder 2"/>
          <p:cNvSpPr txBox="1">
            <a:spLocks/>
          </p:cNvSpPr>
          <p:nvPr/>
        </p:nvSpPr>
        <p:spPr>
          <a:xfrm>
            <a:off x="179512" y="332656"/>
            <a:ext cx="8964488" cy="82068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smtClean="0"/>
              <a:t>6.2. ЖЕРТВИ НА АГРЕСИЯТА.</a:t>
            </a:r>
            <a:endParaRPr lang="bg-BG" dirty="0"/>
          </a:p>
        </p:txBody>
      </p:sp>
      <p:sp>
        <p:nvSpPr>
          <p:cNvPr id="5" name="Content Placeholder 3"/>
          <p:cNvSpPr txBox="1">
            <a:spLocks/>
          </p:cNvSpPr>
          <p:nvPr/>
        </p:nvSpPr>
        <p:spPr>
          <a:xfrm>
            <a:off x="395536" y="1140040"/>
            <a:ext cx="8568952" cy="5516016"/>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2400" dirty="0" smtClean="0"/>
              <a:t>Изследванията сочат, че децата, които стават чести жертви на агресия са самотни, тревожни и депресирани. Те не харесват училището си, съучениците си и имат ниско самочувствие.</a:t>
            </a:r>
          </a:p>
          <a:p>
            <a:pPr algn="just"/>
            <a:r>
              <a:rPr lang="bg-BG" sz="2400" dirty="0" smtClean="0"/>
              <a:t>Някои от жертвите на агресия всъщност са агресивни. Тези деца често преиграват, неспокойни са и избухливи.</a:t>
            </a:r>
          </a:p>
          <a:p>
            <a:pPr algn="just"/>
            <a:r>
              <a:rPr lang="bg-BG" sz="2400" dirty="0" smtClean="0"/>
              <a:t>Стратегии, които могат да са от полза на децата жертви на агресия:</a:t>
            </a:r>
          </a:p>
          <a:p>
            <a:pPr lvl="1" algn="just"/>
            <a:r>
              <a:rPr lang="bg-BG" sz="2400" dirty="0" smtClean="0"/>
              <a:t>повишаването на тяхната самооценка</a:t>
            </a:r>
          </a:p>
          <a:p>
            <a:pPr lvl="1" algn="just"/>
            <a:r>
              <a:rPr lang="bg-BG" sz="2400" dirty="0" smtClean="0"/>
              <a:t>Насърчаване на детето за поддържане на приятелски взаимоотношения с връстници.</a:t>
            </a:r>
          </a:p>
          <a:p>
            <a:pPr lvl="1" algn="just"/>
            <a:r>
              <a:rPr lang="bg-BG" sz="2400" dirty="0" smtClean="0"/>
              <a:t>Създаването на училищен климат, в който тормозът не се толерира, а жертвите са подкрепяни от съ</a:t>
            </a:r>
            <a:r>
              <a:rPr lang="bg-BG" sz="2400" dirty="0"/>
              <a:t>у</a:t>
            </a:r>
            <a:r>
              <a:rPr lang="bg-BG" sz="2400" dirty="0" smtClean="0"/>
              <a:t>чениците си.</a:t>
            </a:r>
          </a:p>
          <a:p>
            <a:pPr lvl="1" algn="just"/>
            <a:endParaRPr lang="bg-BG" sz="2200" dirty="0"/>
          </a:p>
          <a:p>
            <a:pPr marL="0" indent="0" algn="just">
              <a:buNone/>
            </a:pPr>
            <a:endParaRPr lang="bg-BG" sz="3000" dirty="0" smtClean="0"/>
          </a:p>
        </p:txBody>
      </p:sp>
    </p:spTree>
    <p:extLst>
      <p:ext uri="{BB962C8B-B14F-4D97-AF65-F5344CB8AC3E}">
        <p14:creationId xmlns:p14="http://schemas.microsoft.com/office/powerpoint/2010/main" val="21956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579" y="1371501"/>
            <a:ext cx="8686800" cy="4649788"/>
          </a:xfrm>
        </p:spPr>
        <p:txBody>
          <a:bodyPr>
            <a:noAutofit/>
          </a:bodyPr>
          <a:lstStyle/>
          <a:p>
            <a:pPr>
              <a:buFont typeface="Wingdings" panose="05000000000000000000" pitchFamily="2" charset="2"/>
              <a:buChar char="v"/>
            </a:pPr>
            <a:r>
              <a:rPr lang="bg-BG" sz="2800" dirty="0" smtClean="0"/>
              <a:t>Моралното или нравственото развитие е процесът, чрез който хората придобиват чувство за „правилното“ и „погрешното“, което използват в оценяването на собствените си действия и тези на другите </a:t>
            </a:r>
            <a:r>
              <a:rPr lang="en-US" sz="2800" dirty="0" smtClean="0"/>
              <a:t>(</a:t>
            </a:r>
            <a:r>
              <a:rPr lang="en-US" sz="2800" dirty="0" err="1" smtClean="0"/>
              <a:t>Turiel</a:t>
            </a:r>
            <a:r>
              <a:rPr lang="en-US" sz="2800" dirty="0" smtClean="0"/>
              <a:t>, 1998). </a:t>
            </a:r>
            <a:endParaRPr lang="bg-BG" sz="2800" dirty="0"/>
          </a:p>
          <a:p>
            <a:pPr>
              <a:buFont typeface="Wingdings" panose="05000000000000000000" pitchFamily="2" charset="2"/>
              <a:buChar char="v"/>
            </a:pPr>
            <a:endParaRPr lang="bg-BG" sz="2800" dirty="0" smtClean="0"/>
          </a:p>
          <a:p>
            <a:pPr>
              <a:buFont typeface="Wingdings" panose="05000000000000000000" pitchFamily="2" charset="2"/>
              <a:buChar char="v"/>
            </a:pPr>
            <a:r>
              <a:rPr lang="bg-BG" sz="2800" dirty="0" smtClean="0"/>
              <a:t>Нравственото развитие започва рано и продължава през целия живот.</a:t>
            </a:r>
            <a:endParaRPr lang="bg-BG" sz="2800" dirty="0" smtClean="0"/>
          </a:p>
        </p:txBody>
      </p:sp>
      <p:sp>
        <p:nvSpPr>
          <p:cNvPr id="4" name="Content Placeholder 2"/>
          <p:cNvSpPr>
            <a:spLocks noGrp="1"/>
          </p:cNvSpPr>
          <p:nvPr/>
        </p:nvSpPr>
        <p:spPr>
          <a:xfrm>
            <a:off x="221922" y="476672"/>
            <a:ext cx="8686800" cy="894829"/>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smtClean="0"/>
              <a:t>1. </a:t>
            </a:r>
            <a:r>
              <a:rPr lang="bg-BG" sz="2400" b="1" dirty="0" smtClean="0"/>
              <a:t>НРАВСТВЕНО</a:t>
            </a:r>
            <a:r>
              <a:rPr lang="bg-BG" sz="2400" b="1" dirty="0" smtClean="0"/>
              <a:t> </a:t>
            </a:r>
            <a:r>
              <a:rPr lang="bg-BG" sz="2400" b="1" dirty="0" smtClean="0"/>
              <a:t>РАЗВИТИЕ - ДЕФИНИРАНЕ.</a:t>
            </a:r>
          </a:p>
        </p:txBody>
      </p:sp>
      <p:sp>
        <p:nvSpPr>
          <p:cNvPr id="2" name="Slide Number Placeholder 1"/>
          <p:cNvSpPr>
            <a:spLocks noGrp="1"/>
          </p:cNvSpPr>
          <p:nvPr>
            <p:ph type="sldNum" sz="quarter" idx="12"/>
          </p:nvPr>
        </p:nvSpPr>
        <p:spPr/>
        <p:txBody>
          <a:bodyPr/>
          <a:lstStyle/>
          <a:p>
            <a:pPr eaLnBrk="1" latinLnBrk="0" hangingPunct="1"/>
            <a:fld id="{CA15C064-DD44-4CAC-873E-2D1F54821676}" type="slidenum">
              <a:rPr kumimoji="0" lang="en-US" smtClean="0"/>
              <a:pPr eaLnBrk="1" latinLnBrk="0" hangingPunct="1"/>
              <a:t>2</a:t>
            </a:fld>
            <a:endParaRPr kumimoji="0" lang="en-US" dirty="0"/>
          </a:p>
        </p:txBody>
      </p:sp>
    </p:spTree>
    <p:extLst>
      <p:ext uri="{BB962C8B-B14F-4D97-AF65-F5344CB8AC3E}">
        <p14:creationId xmlns:p14="http://schemas.microsoft.com/office/powerpoint/2010/main" val="3619893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332656"/>
            <a:ext cx="8712968" cy="820688"/>
          </a:xfrm>
        </p:spPr>
        <p:txBody>
          <a:bodyPr>
            <a:normAutofit/>
          </a:bodyPr>
          <a:lstStyle/>
          <a:p>
            <a:pPr marL="0" indent="0">
              <a:buNone/>
            </a:pPr>
            <a:r>
              <a:rPr lang="bg-BG" sz="2400" b="1" dirty="0" smtClean="0"/>
              <a:t>2. </a:t>
            </a:r>
            <a:r>
              <a:rPr lang="bg-BG" sz="2400" b="1" dirty="0" smtClean="0"/>
              <a:t>ТЕОРИЯТА НА ПИАЖЕ ЗА МОРАЛНОТО РАЗВИТИЕ</a:t>
            </a:r>
            <a:r>
              <a:rPr lang="bg-BG" dirty="0" smtClean="0"/>
              <a:t>.</a:t>
            </a:r>
            <a:endParaRPr lang="bg-BG" dirty="0"/>
          </a:p>
        </p:txBody>
      </p:sp>
      <p:sp>
        <p:nvSpPr>
          <p:cNvPr id="4" name="Content Placeholder 3"/>
          <p:cNvSpPr>
            <a:spLocks noGrp="1"/>
          </p:cNvSpPr>
          <p:nvPr>
            <p:ph sz="half" idx="2"/>
          </p:nvPr>
        </p:nvSpPr>
        <p:spPr>
          <a:xfrm>
            <a:off x="251520" y="1412776"/>
            <a:ext cx="8712968" cy="4824536"/>
          </a:xfrm>
        </p:spPr>
        <p:txBody>
          <a:bodyPr>
            <a:normAutofit/>
          </a:bodyPr>
          <a:lstStyle/>
          <a:p>
            <a:pPr algn="just"/>
            <a:r>
              <a:rPr lang="bg-BG" sz="3000" dirty="0" smtClean="0"/>
              <a:t>Теорията на </a:t>
            </a:r>
            <a:r>
              <a:rPr lang="bg-BG" sz="3000" dirty="0" err="1" smtClean="0"/>
              <a:t>Пиаже</a:t>
            </a:r>
            <a:r>
              <a:rPr lang="bg-BG" sz="3000" dirty="0" smtClean="0"/>
              <a:t> за когнитивното развитие включва и теория за развитие на моралното разбиране. Според него, моралното развитие се осъществява преминавайки през предварително установени етапи.</a:t>
            </a:r>
          </a:p>
          <a:p>
            <a:pPr lvl="1" algn="just"/>
            <a:r>
              <a:rPr lang="bg-BG" sz="2800" b="1" dirty="0" err="1"/>
              <a:t>Хетерономен</a:t>
            </a:r>
            <a:r>
              <a:rPr lang="bg-BG" sz="2800" b="1" dirty="0"/>
              <a:t> морал </a:t>
            </a:r>
            <a:r>
              <a:rPr lang="en-US" sz="2800" dirty="0"/>
              <a:t>(</a:t>
            </a:r>
            <a:r>
              <a:rPr lang="bg-BG" sz="2800" dirty="0"/>
              <a:t>до около 7-8 годишна възраст</a:t>
            </a:r>
            <a:r>
              <a:rPr lang="en-US" sz="2800" dirty="0"/>
              <a:t>)</a:t>
            </a:r>
            <a:r>
              <a:rPr lang="bg-BG" sz="2800" dirty="0" smtClean="0"/>
              <a:t>.</a:t>
            </a:r>
            <a:endParaRPr lang="bg-BG" sz="2800" dirty="0"/>
          </a:p>
          <a:p>
            <a:pPr lvl="1" algn="just"/>
            <a:r>
              <a:rPr lang="bg-BG" sz="2800" b="1" dirty="0" smtClean="0"/>
              <a:t>Автономен </a:t>
            </a:r>
            <a:r>
              <a:rPr lang="bg-BG" sz="2800" b="1" dirty="0"/>
              <a:t>морал </a:t>
            </a:r>
            <a:r>
              <a:rPr lang="en-US" sz="2800" dirty="0"/>
              <a:t>(</a:t>
            </a:r>
            <a:r>
              <a:rPr lang="bg-BG" sz="2800" dirty="0"/>
              <a:t>след 8 годишна възраст</a:t>
            </a:r>
            <a:r>
              <a:rPr lang="en-US" sz="2800" dirty="0"/>
              <a:t>)</a:t>
            </a:r>
            <a:r>
              <a:rPr lang="bg-BG" sz="2800" dirty="0" smtClean="0"/>
              <a:t>.</a:t>
            </a:r>
            <a:endParaRPr lang="bg-BG" sz="2600" dirty="0" smtClean="0"/>
          </a:p>
          <a:p>
            <a:pPr marL="457200" lvl="1" indent="0" algn="just">
              <a:buNone/>
            </a:pPr>
            <a:endParaRPr lang="bg-BG" sz="2600" dirty="0" smtClean="0"/>
          </a:p>
          <a:p>
            <a:pPr algn="just"/>
            <a:endParaRPr lang="bg-BG" sz="3000" dirty="0" smtClean="0"/>
          </a:p>
        </p:txBody>
      </p:sp>
      <p:sp>
        <p:nvSpPr>
          <p:cNvPr id="2" name="Slide Number Placeholder 1"/>
          <p:cNvSpPr>
            <a:spLocks noGrp="1"/>
          </p:cNvSpPr>
          <p:nvPr>
            <p:ph type="sldNum" sz="quarter" idx="12"/>
          </p:nvPr>
        </p:nvSpPr>
        <p:spPr/>
        <p:txBody>
          <a:bodyPr/>
          <a:lstStyle/>
          <a:p>
            <a:pPr eaLnBrk="1" latinLnBrk="0" hangingPunct="1"/>
            <a:fld id="{CA15C064-DD44-4CAC-873E-2D1F54821676}" type="slidenum">
              <a:rPr kumimoji="0" lang="en-US" smtClean="0"/>
              <a:pPr eaLnBrk="1" latinLnBrk="0" hangingPunct="1"/>
              <a:t>3</a:t>
            </a:fld>
            <a:endParaRPr kumimoji="0" lang="en-US" dirty="0"/>
          </a:p>
        </p:txBody>
      </p:sp>
    </p:spTree>
    <p:extLst>
      <p:ext uri="{BB962C8B-B14F-4D97-AF65-F5344CB8AC3E}">
        <p14:creationId xmlns:p14="http://schemas.microsoft.com/office/powerpoint/2010/main" val="754998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15C064-DD44-4CAC-873E-2D1F54821676}" type="slidenum">
              <a:rPr kumimoji="0" lang="en-US" smtClean="0"/>
              <a:pPr/>
              <a:t>4</a:t>
            </a:fld>
            <a:endParaRPr kumimoji="0" lang="en-US"/>
          </a:p>
        </p:txBody>
      </p:sp>
      <p:sp>
        <p:nvSpPr>
          <p:cNvPr id="4" name="Content Placeholder 2"/>
          <p:cNvSpPr txBox="1">
            <a:spLocks/>
          </p:cNvSpPr>
          <p:nvPr/>
        </p:nvSpPr>
        <p:spPr>
          <a:xfrm>
            <a:off x="179512" y="332656"/>
            <a:ext cx="8712968" cy="82068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smtClean="0"/>
              <a:t>2.1. ОСНОВНИ КРИТИКИ КЪМ ТЕОРИЯТА НА ПИАЖЕ</a:t>
            </a:r>
            <a:r>
              <a:rPr lang="bg-BG" dirty="0" smtClean="0"/>
              <a:t>.</a:t>
            </a:r>
            <a:endParaRPr lang="bg-BG" dirty="0"/>
          </a:p>
        </p:txBody>
      </p:sp>
      <p:sp>
        <p:nvSpPr>
          <p:cNvPr id="5" name="Content Placeholder 3"/>
          <p:cNvSpPr txBox="1">
            <a:spLocks/>
          </p:cNvSpPr>
          <p:nvPr/>
        </p:nvSpPr>
        <p:spPr>
          <a:xfrm>
            <a:off x="251520" y="1153344"/>
            <a:ext cx="8712968" cy="5227984"/>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3000" dirty="0" smtClean="0"/>
              <a:t>Основните критики към теорията на </a:t>
            </a:r>
            <a:r>
              <a:rPr lang="bg-BG" sz="3000" dirty="0" err="1" smtClean="0"/>
              <a:t>Пиаже</a:t>
            </a:r>
            <a:r>
              <a:rPr lang="bg-BG" sz="3000" dirty="0" smtClean="0"/>
              <a:t> за моралното развитие са насочени главно към това, че:</a:t>
            </a:r>
          </a:p>
          <a:p>
            <a:pPr lvl="1" algn="just"/>
            <a:r>
              <a:rPr lang="bg-BG" sz="2600" dirty="0" err="1" smtClean="0"/>
              <a:t>Пиаже</a:t>
            </a:r>
            <a:r>
              <a:rPr lang="bg-BG" sz="2600" dirty="0" smtClean="0"/>
              <a:t> не дооценява степента до която дори много малките деца размишляват върху смисъла на справедливото поведение. Изследвания показват, че способностите на децата да преценяват намеренията на другите, могат да започнат да се оформят преди навършването на 8 годишна възраст </a:t>
            </a:r>
            <a:r>
              <a:rPr lang="en-US" sz="2600" dirty="0" smtClean="0"/>
              <a:t>(Schultz, Wright, &amp; </a:t>
            </a:r>
            <a:r>
              <a:rPr lang="en-US" sz="2600" dirty="0" err="1"/>
              <a:t>S</a:t>
            </a:r>
            <a:r>
              <a:rPr lang="en-US" sz="2600" dirty="0" err="1" smtClean="0"/>
              <a:t>chleifer</a:t>
            </a:r>
            <a:r>
              <a:rPr lang="en-US" sz="2600" dirty="0" smtClean="0"/>
              <a:t>, 1986).</a:t>
            </a:r>
          </a:p>
          <a:p>
            <a:pPr lvl="1" algn="just"/>
            <a:r>
              <a:rPr lang="bg-BG" sz="2600" dirty="0" smtClean="0"/>
              <a:t>Нравственото развитие е повлияно и от стила на </a:t>
            </a:r>
            <a:r>
              <a:rPr lang="bg-BG" sz="2600" dirty="0" err="1" smtClean="0"/>
              <a:t>родителстване</a:t>
            </a:r>
            <a:r>
              <a:rPr lang="bg-BG" sz="2600" dirty="0" smtClean="0"/>
              <a:t>.</a:t>
            </a:r>
            <a:endParaRPr lang="en-US" sz="2600" dirty="0" smtClean="0"/>
          </a:p>
          <a:p>
            <a:pPr lvl="1" algn="just"/>
            <a:endParaRPr lang="bg-BG" sz="2600" dirty="0"/>
          </a:p>
          <a:p>
            <a:pPr algn="just"/>
            <a:endParaRPr lang="bg-BG" sz="2600" dirty="0" smtClean="0"/>
          </a:p>
          <a:p>
            <a:pPr algn="just"/>
            <a:endParaRPr lang="bg-BG" sz="3000" dirty="0" smtClean="0"/>
          </a:p>
        </p:txBody>
      </p:sp>
    </p:spTree>
    <p:extLst>
      <p:ext uri="{BB962C8B-B14F-4D97-AF65-F5344CB8AC3E}">
        <p14:creationId xmlns:p14="http://schemas.microsoft.com/office/powerpoint/2010/main" val="585462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275" y="1268760"/>
            <a:ext cx="8786325" cy="5328592"/>
          </a:xfrm>
        </p:spPr>
        <p:txBody>
          <a:bodyPr>
            <a:normAutofit fontScale="92500"/>
          </a:bodyPr>
          <a:lstStyle/>
          <a:p>
            <a:pPr algn="just"/>
            <a:r>
              <a:rPr lang="bg-BG" sz="2800" dirty="0" smtClean="0"/>
              <a:t>Теорията на </a:t>
            </a:r>
            <a:r>
              <a:rPr lang="bg-BG" sz="2800" dirty="0" err="1" smtClean="0"/>
              <a:t>Колбърг</a:t>
            </a:r>
            <a:r>
              <a:rPr lang="bg-BG" sz="2800" dirty="0" smtClean="0"/>
              <a:t> за моралното развитие се изгражда върху аргументите, които децата използват при разрешаването на морални дилеми. Той определя 3 нива, включващи 6 етапа на нравствено развитие:</a:t>
            </a:r>
          </a:p>
          <a:p>
            <a:pPr lvl="1"/>
            <a:r>
              <a:rPr lang="bg-BG" dirty="0" smtClean="0"/>
              <a:t>НИВО 1 – </a:t>
            </a:r>
            <a:r>
              <a:rPr lang="bg-BG" b="1" dirty="0" err="1" smtClean="0"/>
              <a:t>Предконвенционален</a:t>
            </a:r>
            <a:r>
              <a:rPr lang="bg-BG" b="1" dirty="0" smtClean="0"/>
              <a:t> морал </a:t>
            </a:r>
            <a:r>
              <a:rPr lang="bg-BG" dirty="0" smtClean="0"/>
              <a:t>– нравствените разсъждения се базират предимно на егоцентричен интерес.</a:t>
            </a:r>
          </a:p>
          <a:p>
            <a:pPr lvl="2" algn="just"/>
            <a:r>
              <a:rPr lang="bg-BG" dirty="0" smtClean="0"/>
              <a:t>Етап 1 – </a:t>
            </a:r>
            <a:r>
              <a:rPr lang="bg-BG" b="1" dirty="0" smtClean="0"/>
              <a:t>Подчинение и наказание </a:t>
            </a:r>
            <a:r>
              <a:rPr lang="en-US" dirty="0" smtClean="0"/>
              <a:t>(</a:t>
            </a:r>
            <a:r>
              <a:rPr lang="bg-BG" dirty="0" smtClean="0"/>
              <a:t>Детето се държи по определен начин като опит да получи награда и избегне наказание</a:t>
            </a:r>
            <a:r>
              <a:rPr lang="en-US" dirty="0" smtClean="0"/>
              <a:t>)</a:t>
            </a:r>
            <a:r>
              <a:rPr lang="bg-BG" dirty="0" smtClean="0"/>
              <a:t>.</a:t>
            </a:r>
          </a:p>
          <a:p>
            <a:pPr lvl="2" algn="just"/>
            <a:r>
              <a:rPr lang="bg-BG" dirty="0" smtClean="0"/>
              <a:t>Етап 2 - </a:t>
            </a:r>
            <a:r>
              <a:rPr lang="bg-BG" dirty="0" smtClean="0"/>
              <a:t> </a:t>
            </a:r>
            <a:r>
              <a:rPr lang="bg-BG" b="1" dirty="0" smtClean="0"/>
              <a:t>Индивидуализъм и обмен</a:t>
            </a:r>
            <a:r>
              <a:rPr lang="bg-BG" dirty="0" smtClean="0"/>
              <a:t> </a:t>
            </a:r>
            <a:r>
              <a:rPr lang="en-US" dirty="0" smtClean="0"/>
              <a:t>(</a:t>
            </a:r>
            <a:r>
              <a:rPr lang="bg-BG" dirty="0" smtClean="0"/>
              <a:t>Децата се само тези правила, които носят полза. Индивидуалните нужди и желания са на първо място</a:t>
            </a:r>
            <a:r>
              <a:rPr lang="en-US" dirty="0" smtClean="0"/>
              <a:t>)</a:t>
            </a:r>
            <a:r>
              <a:rPr lang="bg-BG" dirty="0" smtClean="0"/>
              <a:t>.</a:t>
            </a:r>
            <a:endParaRPr lang="bg-BG" dirty="0" smtClean="0"/>
          </a:p>
          <a:p>
            <a:pPr lvl="2">
              <a:buFont typeface="Arial" panose="020B0604020202020204" pitchFamily="34" charset="0"/>
              <a:buChar char="•"/>
            </a:pPr>
            <a:endParaRPr lang="bg-BG" dirty="0" smtClean="0"/>
          </a:p>
          <a:p>
            <a:pPr lvl="1"/>
            <a:endParaRPr lang="bg-BG" dirty="0" smtClean="0"/>
          </a:p>
          <a:p>
            <a:endParaRPr lang="bg-BG" dirty="0" smtClean="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
        <p:nvSpPr>
          <p:cNvPr id="7" name="Content Placeholder 2"/>
          <p:cNvSpPr>
            <a:spLocks noGrp="1"/>
          </p:cNvSpPr>
          <p:nvPr/>
        </p:nvSpPr>
        <p:spPr>
          <a:xfrm>
            <a:off x="205275" y="188640"/>
            <a:ext cx="8686800" cy="894829"/>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bg-BG" sz="2400" b="1" dirty="0"/>
              <a:t>3</a:t>
            </a:r>
            <a:r>
              <a:rPr lang="bg-BG" sz="2400" b="1" dirty="0" smtClean="0"/>
              <a:t>. ТЕОРИЯТА НА </a:t>
            </a:r>
            <a:r>
              <a:rPr lang="bg-BG" sz="2400" b="1" dirty="0" smtClean="0"/>
              <a:t>КОЛБЪРГ ЗА МОРАЛНОТО РАЗВИТИЕ.</a:t>
            </a:r>
            <a:endParaRPr lang="bg-BG" sz="2400" b="1" dirty="0" smtClean="0"/>
          </a:p>
        </p:txBody>
      </p:sp>
    </p:spTree>
    <p:extLst>
      <p:ext uri="{BB962C8B-B14F-4D97-AF65-F5344CB8AC3E}">
        <p14:creationId xmlns:p14="http://schemas.microsoft.com/office/powerpoint/2010/main" val="2021116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7"/>
            <a:ext cx="8568952" cy="966418"/>
          </a:xfrm>
          <a:prstGeom prst="rect">
            <a:avLst/>
          </a:prstGeom>
        </p:spPr>
        <p:txBody>
          <a:bodyPr wrap="square">
            <a:spAutoFit/>
          </a:bodyPr>
          <a:lstStyle/>
          <a:p>
            <a:pPr lvl="1">
              <a:spcBef>
                <a:spcPct val="20000"/>
              </a:spcBef>
              <a:buClr>
                <a:srgbClr val="F0A22E"/>
              </a:buClr>
              <a:buSzPct val="70000"/>
            </a:pPr>
            <a:r>
              <a:rPr lang="bg-BG" sz="2800" b="1" dirty="0" smtClean="0">
                <a:solidFill>
                  <a:srgbClr val="4E3B30"/>
                </a:solidFill>
              </a:rPr>
              <a:t> </a:t>
            </a:r>
          </a:p>
          <a:p>
            <a:pPr lvl="1">
              <a:spcBef>
                <a:spcPct val="20000"/>
              </a:spcBef>
              <a:buClr>
                <a:srgbClr val="F0A22E"/>
              </a:buClr>
              <a:buSzPct val="70000"/>
            </a:pPr>
            <a:endParaRPr lang="bg-BG" sz="2400" b="1" dirty="0" smtClean="0">
              <a:solidFill>
                <a:srgbClr val="4E3B30"/>
              </a:solidFill>
            </a:endParaRPr>
          </a:p>
        </p:txBody>
      </p:sp>
      <p:sp>
        <p:nvSpPr>
          <p:cNvPr id="3" name="Slide Number Placeholder 2"/>
          <p:cNvSpPr>
            <a:spLocks noGrp="1"/>
          </p:cNvSpPr>
          <p:nvPr>
            <p:ph type="sldNum" sz="quarter" idx="12"/>
          </p:nvPr>
        </p:nvSpPr>
        <p:spPr/>
        <p:txBody>
          <a:bodyPr/>
          <a:lstStyle/>
          <a:p>
            <a:pPr eaLnBrk="1" latinLnBrk="0" hangingPunct="1"/>
            <a:fld id="{CA15C064-DD44-4CAC-873E-2D1F54821676}" type="slidenum">
              <a:rPr kumimoji="0" lang="en-US" smtClean="0"/>
              <a:pPr eaLnBrk="1" latinLnBrk="0" hangingPunct="1"/>
              <a:t>6</a:t>
            </a:fld>
            <a:endParaRPr kumimoji="0" lang="en-US"/>
          </a:p>
        </p:txBody>
      </p:sp>
      <p:sp>
        <p:nvSpPr>
          <p:cNvPr id="4" name="Content Placeholder 2"/>
          <p:cNvSpPr txBox="1">
            <a:spLocks/>
          </p:cNvSpPr>
          <p:nvPr/>
        </p:nvSpPr>
        <p:spPr>
          <a:xfrm>
            <a:off x="232306" y="476672"/>
            <a:ext cx="8686800" cy="5688632"/>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lvl="1" algn="just"/>
            <a:r>
              <a:rPr lang="bg-BG" sz="2600" dirty="0" smtClean="0"/>
              <a:t>НИВО 2 – </a:t>
            </a:r>
            <a:r>
              <a:rPr lang="bg-BG" sz="2600" b="1" dirty="0" smtClean="0"/>
              <a:t>Конвенционален морал </a:t>
            </a:r>
            <a:r>
              <a:rPr lang="en-US" sz="2600" dirty="0" smtClean="0"/>
              <a:t>(</a:t>
            </a:r>
            <a:r>
              <a:rPr lang="bg-BG" sz="2600" dirty="0" smtClean="0"/>
              <a:t>около 10-16 г.</a:t>
            </a:r>
            <a:r>
              <a:rPr lang="en-US" sz="2600" dirty="0" smtClean="0"/>
              <a:t>)</a:t>
            </a:r>
            <a:r>
              <a:rPr lang="bg-BG" sz="2600" dirty="0" smtClean="0"/>
              <a:t>. Индивидът се подчинява на социалните правила, защото вярва, че е правилно да го прави.</a:t>
            </a:r>
          </a:p>
          <a:p>
            <a:pPr lvl="2" algn="just"/>
            <a:r>
              <a:rPr lang="bg-BG" sz="2200" dirty="0" smtClean="0"/>
              <a:t>Етап 3 – Децата се опитват да отговорят на очакванията на другите, които са важни в живота им. Този етап често е нарича „</a:t>
            </a:r>
            <a:r>
              <a:rPr lang="bg-BG" sz="2200" b="1" dirty="0" smtClean="0"/>
              <a:t>добро момче – добро момиче</a:t>
            </a:r>
            <a:r>
              <a:rPr lang="bg-BG" sz="2200" dirty="0" smtClean="0"/>
              <a:t>“, т.е. взимането на решения цели получаването на одобрение от значимите други.</a:t>
            </a:r>
          </a:p>
          <a:p>
            <a:pPr lvl="2" algn="just"/>
            <a:r>
              <a:rPr lang="bg-BG" sz="2200" dirty="0" smtClean="0"/>
              <a:t>Етап 4 – В този етап юношите осъзнават значението на съвестта и на социалната система. Те разграничават гледната точка на обществото и  тази на отделните членове. Етапът се нарича </a:t>
            </a:r>
            <a:r>
              <a:rPr lang="bg-BG" sz="2200" b="1" dirty="0" smtClean="0"/>
              <a:t>„закон и ред“ </a:t>
            </a:r>
            <a:r>
              <a:rPr lang="bg-BG" sz="2200" dirty="0" smtClean="0"/>
              <a:t>– спазването на обществените правила и закони трябва да бъде над личното мнение и нужди. </a:t>
            </a:r>
            <a:endParaRPr lang="bg-BG" sz="2200" dirty="0" smtClean="0"/>
          </a:p>
        </p:txBody>
      </p:sp>
    </p:spTree>
    <p:extLst>
      <p:ext uri="{BB962C8B-B14F-4D97-AF65-F5344CB8AC3E}">
        <p14:creationId xmlns:p14="http://schemas.microsoft.com/office/powerpoint/2010/main" val="4174119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CA15C064-DD44-4CAC-873E-2D1F54821676}" type="slidenum">
              <a:rPr kumimoji="0" lang="en-US" smtClean="0"/>
              <a:pPr eaLnBrk="1" latinLnBrk="0" hangingPunct="1"/>
              <a:t>7</a:t>
            </a:fld>
            <a:endParaRPr kumimoji="0" lang="en-US"/>
          </a:p>
        </p:txBody>
      </p:sp>
      <p:sp>
        <p:nvSpPr>
          <p:cNvPr id="4" name="Content Placeholder 2"/>
          <p:cNvSpPr txBox="1">
            <a:spLocks/>
          </p:cNvSpPr>
          <p:nvPr/>
        </p:nvSpPr>
        <p:spPr>
          <a:xfrm>
            <a:off x="179512" y="332656"/>
            <a:ext cx="8812088" cy="6264696"/>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lvl="1" algn="just"/>
            <a:r>
              <a:rPr lang="bg-BG" dirty="0" smtClean="0"/>
              <a:t>НИВО 3 – </a:t>
            </a:r>
            <a:r>
              <a:rPr lang="bg-BG" b="1" dirty="0" err="1"/>
              <a:t>П</a:t>
            </a:r>
            <a:r>
              <a:rPr lang="bg-BG" b="1" dirty="0" err="1" smtClean="0"/>
              <a:t>остконвенционален</a:t>
            </a:r>
            <a:r>
              <a:rPr lang="bg-BG" b="1" dirty="0" smtClean="0"/>
              <a:t> морал </a:t>
            </a:r>
            <a:r>
              <a:rPr lang="bg-BG" dirty="0" smtClean="0"/>
              <a:t>– хората определят собствените си ценности по отношение на етичните принципи, които са избрали да следват.</a:t>
            </a:r>
          </a:p>
          <a:p>
            <a:pPr lvl="2" algn="just"/>
            <a:r>
              <a:rPr lang="bg-BG" dirty="0" smtClean="0"/>
              <a:t>Етап 5 – „</a:t>
            </a:r>
            <a:r>
              <a:rPr lang="bg-BG" b="1" dirty="0" smtClean="0"/>
              <a:t>обществени правила и права на личността</a:t>
            </a:r>
            <a:r>
              <a:rPr lang="bg-BG" dirty="0" smtClean="0"/>
              <a:t>“. Какво е правилно се определя от общите парва на индивида и в зависимост от стандартите, които са приети за обществото като цяло. За разлика от етап 4, тук законите не са „замразени“, а могат да се променят за доброто на обществото.</a:t>
            </a:r>
          </a:p>
          <a:p>
            <a:pPr lvl="2" algn="just"/>
            <a:r>
              <a:rPr lang="bg-BG" dirty="0" smtClean="0"/>
              <a:t>Етап 6 – ориентация към </a:t>
            </a:r>
            <a:r>
              <a:rPr lang="bg-BG" b="1" dirty="0" smtClean="0"/>
              <a:t>„универсалните етични принципи“. </a:t>
            </a:r>
            <a:r>
              <a:rPr lang="ru-RU" dirty="0"/>
              <a:t>Аргументите и вземането на решения при трудни дилеми се основава на изградените вътрешни морални принципи и ценности и са независими от външните правила и закони.</a:t>
            </a:r>
            <a:endParaRPr lang="bg-BG" dirty="0" smtClean="0"/>
          </a:p>
          <a:p>
            <a:pPr algn="just"/>
            <a:endParaRPr lang="bg-BG" dirty="0" smtClean="0"/>
          </a:p>
        </p:txBody>
      </p:sp>
    </p:spTree>
    <p:extLst>
      <p:ext uri="{BB962C8B-B14F-4D97-AF65-F5344CB8AC3E}">
        <p14:creationId xmlns:p14="http://schemas.microsoft.com/office/powerpoint/2010/main" val="3045731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8</a:t>
            </a:fld>
            <a:endParaRPr kumimoji="0" lang="en-US"/>
          </a:p>
        </p:txBody>
      </p:sp>
      <p:sp>
        <p:nvSpPr>
          <p:cNvPr id="4" name="Content Placeholder 2"/>
          <p:cNvSpPr txBox="1">
            <a:spLocks/>
          </p:cNvSpPr>
          <p:nvPr/>
        </p:nvSpPr>
        <p:spPr>
          <a:xfrm>
            <a:off x="179512" y="332656"/>
            <a:ext cx="8712968" cy="82068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a:t>3</a:t>
            </a:r>
            <a:r>
              <a:rPr lang="bg-BG" sz="2400" b="1" dirty="0" smtClean="0"/>
              <a:t>.1. ОСНОВНИ КРИТИКИ КЪМ ТЕОРИЯТА НА КОЛБЪРГ</a:t>
            </a:r>
            <a:r>
              <a:rPr lang="bg-BG" dirty="0" smtClean="0"/>
              <a:t>.</a:t>
            </a:r>
            <a:endParaRPr lang="bg-BG" dirty="0"/>
          </a:p>
        </p:txBody>
      </p:sp>
      <p:sp>
        <p:nvSpPr>
          <p:cNvPr id="5" name="Content Placeholder 3"/>
          <p:cNvSpPr txBox="1">
            <a:spLocks/>
          </p:cNvSpPr>
          <p:nvPr/>
        </p:nvSpPr>
        <p:spPr>
          <a:xfrm>
            <a:off x="251520" y="1153344"/>
            <a:ext cx="8712968" cy="5227984"/>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3000" dirty="0" smtClean="0"/>
              <a:t>Основните критики към теорията на </a:t>
            </a:r>
            <a:r>
              <a:rPr lang="bg-BG" sz="3000" dirty="0" err="1" smtClean="0"/>
              <a:t>Колбърг</a:t>
            </a:r>
            <a:r>
              <a:rPr lang="bg-BG" sz="3000" dirty="0" smtClean="0"/>
              <a:t> за моралното развитие са насочени главно към това, че:</a:t>
            </a:r>
          </a:p>
          <a:p>
            <a:pPr lvl="1" algn="just"/>
            <a:r>
              <a:rPr lang="bg-BG" sz="2600" dirty="0" smtClean="0"/>
              <a:t>Моралните разсъждения могат да показват напредък при едни проблеми, но при други, те да са значително по-малко усъвършенствани.</a:t>
            </a:r>
          </a:p>
          <a:p>
            <a:pPr lvl="1" algn="just"/>
            <a:r>
              <a:rPr lang="bg-BG" sz="2600" dirty="0" smtClean="0"/>
              <a:t>Според </a:t>
            </a:r>
            <a:r>
              <a:rPr lang="bg-BG" sz="2600" dirty="0" err="1" smtClean="0"/>
              <a:t>Колбърг</a:t>
            </a:r>
            <a:r>
              <a:rPr lang="bg-BG" sz="2600" dirty="0" smtClean="0"/>
              <a:t>, последователността на етапите е универсална. Според редица критици, основите на моралното разсъждение не са универсални, а зависят от преобладаващите ценности в различните култури </a:t>
            </a:r>
            <a:r>
              <a:rPr lang="en-US" sz="2600" dirty="0" smtClean="0"/>
              <a:t>(</a:t>
            </a:r>
            <a:r>
              <a:rPr lang="en-US" sz="2600" dirty="0" err="1" smtClean="0"/>
              <a:t>Turiel</a:t>
            </a:r>
            <a:r>
              <a:rPr lang="en-US" sz="2600" dirty="0" smtClean="0"/>
              <a:t>, 2006).</a:t>
            </a:r>
            <a:endParaRPr lang="bg-BG" sz="2600" dirty="0"/>
          </a:p>
          <a:p>
            <a:pPr algn="just"/>
            <a:endParaRPr lang="bg-BG" sz="2600" dirty="0" smtClean="0"/>
          </a:p>
          <a:p>
            <a:pPr algn="just"/>
            <a:endParaRPr lang="bg-BG" sz="3000" dirty="0" smtClean="0"/>
          </a:p>
        </p:txBody>
      </p:sp>
    </p:spTree>
    <p:extLst>
      <p:ext uri="{BB962C8B-B14F-4D97-AF65-F5344CB8AC3E}">
        <p14:creationId xmlns:p14="http://schemas.microsoft.com/office/powerpoint/2010/main" val="102203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9</a:t>
            </a:fld>
            <a:endParaRPr kumimoji="0" lang="en-US"/>
          </a:p>
        </p:txBody>
      </p:sp>
      <p:sp>
        <p:nvSpPr>
          <p:cNvPr id="4" name="Content Placeholder 2"/>
          <p:cNvSpPr txBox="1">
            <a:spLocks/>
          </p:cNvSpPr>
          <p:nvPr/>
        </p:nvSpPr>
        <p:spPr>
          <a:xfrm>
            <a:off x="179512" y="332656"/>
            <a:ext cx="8712968" cy="820688"/>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bg-BG" sz="2400" b="1" dirty="0"/>
              <a:t>4</a:t>
            </a:r>
            <a:r>
              <a:rPr lang="bg-BG" sz="2400" b="1" dirty="0" smtClean="0"/>
              <a:t>. ТЕОРИЯТА НА ГИЛИГЪН ЗА МОРАЛНОТО РАЗВИТИЕ</a:t>
            </a:r>
            <a:r>
              <a:rPr lang="bg-BG" dirty="0" smtClean="0"/>
              <a:t>.</a:t>
            </a:r>
            <a:endParaRPr lang="bg-BG" dirty="0"/>
          </a:p>
        </p:txBody>
      </p:sp>
      <p:sp>
        <p:nvSpPr>
          <p:cNvPr id="5" name="Content Placeholder 3"/>
          <p:cNvSpPr txBox="1">
            <a:spLocks/>
          </p:cNvSpPr>
          <p:nvPr/>
        </p:nvSpPr>
        <p:spPr>
          <a:xfrm>
            <a:off x="228494" y="1412776"/>
            <a:ext cx="8712968" cy="4968552"/>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bg-BG" sz="3000" dirty="0" err="1" smtClean="0"/>
              <a:t>Каръл</a:t>
            </a:r>
            <a:r>
              <a:rPr lang="bg-BG" sz="3000" dirty="0" smtClean="0"/>
              <a:t> </a:t>
            </a:r>
            <a:r>
              <a:rPr lang="bg-BG" sz="3000" dirty="0" err="1" smtClean="0"/>
              <a:t>Гилигън</a:t>
            </a:r>
            <a:r>
              <a:rPr lang="bg-BG" sz="3000" dirty="0" smtClean="0"/>
              <a:t> предлага алтернатива на модела на </a:t>
            </a:r>
            <a:r>
              <a:rPr lang="bg-BG" sz="3000" dirty="0" err="1" smtClean="0"/>
              <a:t>Колбърг</a:t>
            </a:r>
            <a:r>
              <a:rPr lang="bg-BG" sz="3000" dirty="0" smtClean="0"/>
              <a:t>. Изследванията и показват, че жените имат различна концепция за нравствеността в сравнение с мъжете.</a:t>
            </a:r>
          </a:p>
          <a:p>
            <a:pPr lvl="1" algn="just"/>
            <a:r>
              <a:rPr lang="bg-BG" sz="2200" dirty="0" smtClean="0"/>
              <a:t>Жените разглеждат нравствеността по-скоро от гледна точка на грижовността и състраданието.</a:t>
            </a:r>
          </a:p>
          <a:p>
            <a:pPr lvl="1" algn="just"/>
            <a:r>
              <a:rPr lang="bg-BG" sz="2200" dirty="0" smtClean="0"/>
              <a:t>Мъжете се фокусират върху абстрактни, рационални принципи </a:t>
            </a:r>
            <a:r>
              <a:rPr lang="en-US" sz="2200" dirty="0" smtClean="0"/>
              <a:t>(</a:t>
            </a:r>
            <a:r>
              <a:rPr lang="bg-BG" sz="2200" dirty="0" smtClean="0"/>
              <a:t>напр., справедливост и уважение на правата на другите</a:t>
            </a:r>
            <a:r>
              <a:rPr lang="en-US" sz="2200" dirty="0" smtClean="0"/>
              <a:t>)</a:t>
            </a:r>
            <a:r>
              <a:rPr lang="bg-BG" sz="2200" dirty="0" smtClean="0"/>
              <a:t>.</a:t>
            </a:r>
          </a:p>
          <a:p>
            <a:pPr lvl="1" algn="just"/>
            <a:endParaRPr lang="bg-BG" sz="2200" dirty="0"/>
          </a:p>
          <a:p>
            <a:pPr algn="just"/>
            <a:r>
              <a:rPr lang="bg-BG" sz="3000" dirty="0" smtClean="0"/>
              <a:t>Емпиричната подкрепа на тази теория е противоречива.</a:t>
            </a:r>
          </a:p>
          <a:p>
            <a:pPr algn="just"/>
            <a:endParaRPr lang="bg-BG" sz="3000" dirty="0" smtClean="0"/>
          </a:p>
        </p:txBody>
      </p:sp>
    </p:spTree>
    <p:extLst>
      <p:ext uri="{BB962C8B-B14F-4D97-AF65-F5344CB8AC3E}">
        <p14:creationId xmlns:p14="http://schemas.microsoft.com/office/powerpoint/2010/main" val="28386164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3064</TotalTime>
  <Words>1271</Words>
  <Application>Microsoft Office PowerPoint</Application>
  <PresentationFormat>On-screen Show (4:3)</PresentationFormat>
  <Paragraphs>114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Trek</vt:lpstr>
      <vt:lpstr> ТЕМА 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I.</dc:title>
  <dc:creator>Albena</dc:creator>
  <cp:lastModifiedBy>Albena</cp:lastModifiedBy>
  <cp:revision>288</cp:revision>
  <cp:lastPrinted>2014-10-14T12:35:20Z</cp:lastPrinted>
  <dcterms:created xsi:type="dcterms:W3CDTF">2014-10-02T09:07:00Z</dcterms:created>
  <dcterms:modified xsi:type="dcterms:W3CDTF">2014-11-11T16:00:47Z</dcterms:modified>
</cp:coreProperties>
</file>