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7" r:id="rId3"/>
    <p:sldId id="273" r:id="rId4"/>
    <p:sldId id="311" r:id="rId5"/>
    <p:sldId id="312" r:id="rId6"/>
    <p:sldId id="314" r:id="rId7"/>
    <p:sldId id="315" r:id="rId8"/>
    <p:sldId id="316" r:id="rId9"/>
    <p:sldId id="313" r:id="rId10"/>
    <p:sldId id="317" r:id="rId11"/>
    <p:sldId id="318" r:id="rId12"/>
    <p:sldId id="319" r:id="rId13"/>
    <p:sldId id="322" r:id="rId14"/>
    <p:sldId id="323" r:id="rId15"/>
    <p:sldId id="321" r:id="rId16"/>
    <p:sldId id="324" r:id="rId17"/>
    <p:sldId id="325" r:id="rId18"/>
    <p:sldId id="326" r:id="rId19"/>
    <p:sldId id="327" r:id="rId20"/>
  </p:sldIdLst>
  <p:sldSz cx="9144000" cy="6858000" type="screen4x3"/>
  <p:notesSz cx="9979025" cy="683418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290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24243" cy="34170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652473" y="0"/>
            <a:ext cx="4324243" cy="34170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A68F4D-8801-4262-8A05-9F759E6C7494}" type="datetimeFigureOut">
              <a:rPr lang="bg-BG" smtClean="0"/>
              <a:pPr/>
              <a:t>18.11.2014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6491293"/>
            <a:ext cx="4324243" cy="34170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652473" y="6491293"/>
            <a:ext cx="4324243" cy="34170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512279-F2CE-4151-A4D3-A751339128AE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11231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25403" cy="34138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53623" y="0"/>
            <a:ext cx="4323084" cy="34138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825811-0EAE-4359-A585-043279A8B01C}" type="datetimeFigureOut">
              <a:rPr lang="bg-BG" smtClean="0"/>
              <a:pPr/>
              <a:t>18.11.2014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281363" y="512763"/>
            <a:ext cx="3417887" cy="25622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99062" y="3246402"/>
            <a:ext cx="7983219" cy="307571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491718"/>
            <a:ext cx="4325403" cy="34138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53623" y="6491718"/>
            <a:ext cx="4323084" cy="34138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6770EA-36FD-4AD3-91C0-3ABB895143B0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696068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1E4D3742-E67E-4CFA-B17C-1393D26F926C}" type="datetime1">
              <a:rPr lang="en-US" smtClean="0"/>
              <a:pPr eaLnBrk="1" latinLnBrk="0" hangingPunct="1"/>
              <a:t>11/18/2014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83DD43D0-2B19-4D01-BC94-6A6EE2153D09}" type="datetime1">
              <a:rPr lang="en-US" smtClean="0"/>
              <a:pPr eaLnBrk="1" latinLnBrk="0" hangingPunct="1"/>
              <a:t>11/18/2014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16E40D2-4EC5-4419-A912-821947C25CF1}" type="datetime1">
              <a:rPr lang="en-US" smtClean="0"/>
              <a:pPr eaLnBrk="1" latinLnBrk="0" hangingPunct="1"/>
              <a:t>11/18/2014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D160C28-8287-4832-BD68-C834D5574F1E}" type="datetime1">
              <a:rPr lang="en-US" smtClean="0"/>
              <a:pPr eaLnBrk="1" latinLnBrk="0" hangingPunct="1"/>
              <a:t>11/18/2014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08C79AEE-DBD2-4734-B598-34F3A5BF99CF}" type="datetime1">
              <a:rPr lang="en-US" smtClean="0"/>
              <a:pPr eaLnBrk="1" latinLnBrk="0" hangingPunct="1"/>
              <a:t>11/18/2014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11859FC2-CA96-4EA3-AAAE-FB970C5CD906}" type="datetime1">
              <a:rPr lang="en-US" smtClean="0"/>
              <a:pPr eaLnBrk="1" latinLnBrk="0" hangingPunct="1"/>
              <a:t>11/18/2014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B45BABE0-86DC-446B-84CC-8137C45C922B}" type="datetime1">
              <a:rPr lang="en-US" smtClean="0"/>
              <a:pPr eaLnBrk="1" latinLnBrk="0" hangingPunct="1"/>
              <a:t>11/18/2014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E8365B3-1468-4D49-8E8E-7102B6301A0F}" type="datetime1">
              <a:rPr lang="en-US" smtClean="0"/>
              <a:pPr eaLnBrk="1" latinLnBrk="0" hangingPunct="1"/>
              <a:t>11/18/2014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47D21CCF-9121-4324-A942-548717A47210}" type="datetime1">
              <a:rPr lang="en-US" smtClean="0"/>
              <a:pPr eaLnBrk="1" latinLnBrk="0" hangingPunct="1"/>
              <a:t>11/18/2014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8E362BDB-DCFE-40C7-8938-93CE2D33FF45}" type="datetime1">
              <a:rPr lang="en-US" smtClean="0"/>
              <a:pPr eaLnBrk="1" latinLnBrk="0" hangingPunct="1"/>
              <a:t>11/18/2014</a:t>
            </a:fld>
            <a:endParaRPr 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151C32CF-8C2C-4163-B744-605AC4DBF209}" type="datetime1">
              <a:rPr lang="en-US" smtClean="0"/>
              <a:pPr eaLnBrk="1" latinLnBrk="0" hangingPunct="1"/>
              <a:t>11/18/2014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pPr algn="l" eaLnBrk="1" latinLnBrk="0" hangingPunct="1"/>
            <a:fld id="{E928B218-9827-42B3-8280-B7C45D982784}" type="datetime1">
              <a:rPr lang="en-US" smtClean="0"/>
              <a:pPr algn="l" eaLnBrk="1" latinLnBrk="0" hangingPunct="1"/>
              <a:t>11/18/2014</a:t>
            </a:fld>
            <a:endParaRPr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pPr algn="r" eaLnBrk="1" latinLnBrk="0" hangingPunct="1"/>
            <a:endParaRPr kumimoji="0"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3528" y="836712"/>
            <a:ext cx="8458200" cy="1222375"/>
          </a:xfrm>
        </p:spPr>
        <p:txBody>
          <a:bodyPr/>
          <a:lstStyle/>
          <a:p>
            <a:pPr algn="ctr"/>
            <a:r>
              <a:rPr lang="bg-BG" cap="none" dirty="0" smtClean="0"/>
              <a:t> ТЕМА </a:t>
            </a:r>
            <a:r>
              <a:rPr lang="en-US" cap="none" dirty="0" smtClean="0"/>
              <a:t>VI</a:t>
            </a:r>
            <a:r>
              <a:rPr lang="bg-BG" cap="none" dirty="0" smtClean="0"/>
              <a:t>.</a:t>
            </a:r>
            <a:endParaRPr lang="bg-BG" cap="non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2132856"/>
            <a:ext cx="8458200" cy="1512168"/>
          </a:xfrm>
        </p:spPr>
        <p:txBody>
          <a:bodyPr>
            <a:noAutofit/>
          </a:bodyPr>
          <a:lstStyle/>
          <a:p>
            <a:pPr algn="ctr"/>
            <a:r>
              <a:rPr lang="bg-BG" sz="4000" b="1" dirty="0" smtClean="0">
                <a:solidFill>
                  <a:schemeClr val="tx1"/>
                </a:solidFill>
              </a:rPr>
              <a:t>ПОВЕДЕНЧЕСКИ ПОДХОДИ КЪМ УЧЕНЕТО</a:t>
            </a:r>
            <a:endParaRPr lang="bg-BG" sz="2800" b="1" dirty="0">
              <a:solidFill>
                <a:schemeClr val="tx1"/>
              </a:solidFill>
            </a:endParaRPr>
          </a:p>
        </p:txBody>
      </p:sp>
      <p:sp>
        <p:nvSpPr>
          <p:cNvPr id="4" name="TextBox 6"/>
          <p:cNvSpPr txBox="1">
            <a:spLocks noChangeArrowheads="1"/>
          </p:cNvSpPr>
          <p:nvPr/>
        </p:nvSpPr>
        <p:spPr bwMode="auto">
          <a:xfrm>
            <a:off x="2016919" y="6186488"/>
            <a:ext cx="53609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/>
            <a:r>
              <a:rPr lang="bg-BG" altLang="bg-BG" dirty="0"/>
              <a:t>Преподавател: </a:t>
            </a:r>
            <a:r>
              <a:rPr lang="bg-BG" altLang="bg-BG" dirty="0" smtClean="0"/>
              <a:t>гл. </a:t>
            </a:r>
            <a:r>
              <a:rPr lang="bg-BG" altLang="bg-BG" dirty="0"/>
              <a:t>а</a:t>
            </a:r>
            <a:r>
              <a:rPr lang="bg-BG" altLang="bg-BG" dirty="0" smtClean="0"/>
              <a:t>с. д-р Албена Крумова</a:t>
            </a:r>
            <a:endParaRPr lang="bg-BG" alt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CA15C064-DD44-4CAC-873E-2D1F54821676}" type="slidenum">
              <a:rPr kumimoji="0" lang="en-US" smtClean="0"/>
              <a:pPr eaLnBrk="1" latinLnBrk="0" hangingPunct="1"/>
              <a:t>1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879708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10</a:t>
            </a:fld>
            <a:endParaRPr kumimoji="0" lang="en-US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56469" y="235945"/>
            <a:ext cx="8712968" cy="1224136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"/>
              <a:defRPr kumimoji="0"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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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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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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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"/>
              <a:defRPr kumimoji="0"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/>
              <a:buNone/>
            </a:pPr>
            <a:r>
              <a:rPr lang="bg-BG" sz="2400" b="1" dirty="0" smtClean="0"/>
              <a:t>3.</a:t>
            </a:r>
            <a:r>
              <a:rPr lang="bg-BG" sz="2400" b="1" dirty="0"/>
              <a:t>4</a:t>
            </a:r>
            <a:r>
              <a:rPr lang="bg-BG" sz="2400" b="1" dirty="0" smtClean="0"/>
              <a:t>. КЛАСИЧЕСКО ОБУСЛАВЯНЕ В КЛАСНАТА СТАЯ.</a:t>
            </a:r>
          </a:p>
          <a:p>
            <a:pPr marL="0" indent="0">
              <a:buFont typeface="Wingdings 2"/>
              <a:buNone/>
            </a:pPr>
            <a:r>
              <a:rPr lang="bg-BG" sz="2400" b="1" dirty="0"/>
              <a:t>	</a:t>
            </a:r>
            <a:endParaRPr lang="bg-BG" sz="2400" b="1" dirty="0" smtClean="0"/>
          </a:p>
          <a:p>
            <a:pPr marL="0" indent="0">
              <a:buFont typeface="Wingdings 2"/>
              <a:buNone/>
            </a:pPr>
            <a:endParaRPr lang="bg-BG" dirty="0"/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251520" y="1153344"/>
            <a:ext cx="8712968" cy="544400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"/>
              <a:defRPr kumimoji="0"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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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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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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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"/>
              <a:defRPr kumimoji="0"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bg-BG" sz="3000" b="1" u="sng" dirty="0" smtClean="0"/>
              <a:t>Стъпка 1: преди класическото обуславяне.</a:t>
            </a:r>
          </a:p>
          <a:p>
            <a:pPr lvl="1" algn="just"/>
            <a:r>
              <a:rPr lang="bg-BG" sz="2600" dirty="0" smtClean="0"/>
              <a:t>Налице е </a:t>
            </a:r>
            <a:r>
              <a:rPr lang="bg-BG" sz="2600" b="1" dirty="0" smtClean="0"/>
              <a:t>неутрален стимул </a:t>
            </a:r>
            <a:r>
              <a:rPr lang="bg-BG" sz="2600" dirty="0" smtClean="0"/>
              <a:t>- учител, който </a:t>
            </a:r>
            <a:r>
              <a:rPr lang="bg-BG" sz="2600" b="1" dirty="0" smtClean="0"/>
              <a:t>не предизвиква </a:t>
            </a:r>
            <a:r>
              <a:rPr lang="bg-BG" sz="2600" dirty="0" smtClean="0"/>
              <a:t>съответен</a:t>
            </a:r>
            <a:r>
              <a:rPr lang="bg-BG" sz="2600" b="1" dirty="0" smtClean="0"/>
              <a:t> отговор</a:t>
            </a:r>
            <a:r>
              <a:rPr lang="bg-BG" sz="2600" dirty="0" smtClean="0"/>
              <a:t>.</a:t>
            </a:r>
          </a:p>
          <a:p>
            <a:pPr lvl="1" algn="just"/>
            <a:r>
              <a:rPr lang="bg-BG" sz="2600" dirty="0" smtClean="0"/>
              <a:t>Налице е </a:t>
            </a:r>
            <a:r>
              <a:rPr lang="bg-BG" sz="2600" b="1" dirty="0" smtClean="0"/>
              <a:t>безусловен стимул</a:t>
            </a:r>
            <a:r>
              <a:rPr lang="bg-BG" sz="2600" dirty="0" smtClean="0"/>
              <a:t> – учител, който крещи, който </a:t>
            </a:r>
            <a:r>
              <a:rPr lang="bg-BG" sz="2600" b="1" dirty="0" smtClean="0"/>
              <a:t>предизвиква безусловен отговор</a:t>
            </a:r>
            <a:r>
              <a:rPr lang="bg-BG" sz="2600" dirty="0" smtClean="0"/>
              <a:t> – страх.</a:t>
            </a:r>
          </a:p>
          <a:p>
            <a:pPr algn="just"/>
            <a:endParaRPr lang="bg-BG" sz="3000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3604782"/>
            <a:ext cx="4824536" cy="2839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993048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11</a:t>
            </a:fld>
            <a:endParaRPr kumimoji="0" lang="en-US"/>
          </a:p>
        </p:txBody>
      </p:sp>
      <p:sp>
        <p:nvSpPr>
          <p:cNvPr id="3" name="Content Placeholder 3"/>
          <p:cNvSpPr txBox="1">
            <a:spLocks/>
          </p:cNvSpPr>
          <p:nvPr/>
        </p:nvSpPr>
        <p:spPr>
          <a:xfrm>
            <a:off x="251520" y="836712"/>
            <a:ext cx="8712968" cy="544400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"/>
              <a:defRPr kumimoji="0"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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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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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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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"/>
              <a:defRPr kumimoji="0"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bg-BG" sz="3000" b="1" u="sng" dirty="0" smtClean="0"/>
              <a:t>Стъпка </a:t>
            </a:r>
            <a:r>
              <a:rPr lang="en-US" sz="3000" b="1" u="sng" dirty="0" smtClean="0"/>
              <a:t>2</a:t>
            </a:r>
            <a:r>
              <a:rPr lang="bg-BG" sz="3000" b="1" u="sng" dirty="0" smtClean="0"/>
              <a:t>: по време на класическото обуславяне.</a:t>
            </a:r>
          </a:p>
          <a:p>
            <a:pPr lvl="1" algn="just"/>
            <a:r>
              <a:rPr lang="bg-BG" sz="2600" b="1" dirty="0"/>
              <a:t>Н</a:t>
            </a:r>
            <a:r>
              <a:rPr lang="bg-BG" sz="2600" b="1" dirty="0" smtClean="0"/>
              <a:t>еутралният стимул </a:t>
            </a:r>
            <a:r>
              <a:rPr lang="bg-BG" sz="2600" dirty="0" smtClean="0"/>
              <a:t>– учител,</a:t>
            </a:r>
            <a:r>
              <a:rPr lang="en-US" sz="2600" dirty="0" smtClean="0"/>
              <a:t> </a:t>
            </a:r>
            <a:r>
              <a:rPr lang="bg-BG" sz="2600" dirty="0" smtClean="0"/>
              <a:t>многократно е свързан с безусловния стимул – крещене,</a:t>
            </a:r>
            <a:r>
              <a:rPr lang="en-US" sz="2600" dirty="0" smtClean="0"/>
              <a:t> </a:t>
            </a:r>
            <a:r>
              <a:rPr lang="bg-BG" sz="2600" dirty="0" smtClean="0"/>
              <a:t>за да произведе безусловен отговор</a:t>
            </a:r>
            <a:r>
              <a:rPr lang="en-US" sz="2600" dirty="0" smtClean="0"/>
              <a:t> - </a:t>
            </a:r>
            <a:r>
              <a:rPr lang="bg-BG" sz="2600" dirty="0" smtClean="0"/>
              <a:t>страх.</a:t>
            </a:r>
          </a:p>
          <a:p>
            <a:pPr marL="0" indent="0" algn="just">
              <a:buNone/>
            </a:pPr>
            <a:endParaRPr lang="bg-BG" sz="3000" dirty="0" smtClean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5962" y="3082508"/>
            <a:ext cx="5117336" cy="293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415883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12</a:t>
            </a:fld>
            <a:endParaRPr kumimoji="0" lang="en-US"/>
          </a:p>
        </p:txBody>
      </p:sp>
      <p:sp>
        <p:nvSpPr>
          <p:cNvPr id="3" name="Content Placeholder 3"/>
          <p:cNvSpPr txBox="1">
            <a:spLocks/>
          </p:cNvSpPr>
          <p:nvPr/>
        </p:nvSpPr>
        <p:spPr>
          <a:xfrm>
            <a:off x="251520" y="836712"/>
            <a:ext cx="8712968" cy="544400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"/>
              <a:defRPr kumimoji="0"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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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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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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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"/>
              <a:defRPr kumimoji="0"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bg-BG" sz="3000" b="1" u="sng" dirty="0" smtClean="0"/>
              <a:t>Стъпка </a:t>
            </a:r>
            <a:r>
              <a:rPr lang="bg-BG" sz="3000" b="1" u="sng" dirty="0"/>
              <a:t>3</a:t>
            </a:r>
            <a:r>
              <a:rPr lang="bg-BG" sz="3000" b="1" u="sng" dirty="0" smtClean="0"/>
              <a:t>: след класическото обуславяне.</a:t>
            </a:r>
          </a:p>
          <a:p>
            <a:pPr lvl="1" algn="just"/>
            <a:r>
              <a:rPr lang="bg-BG" sz="2600" b="1" dirty="0"/>
              <a:t>Н</a:t>
            </a:r>
            <a:r>
              <a:rPr lang="bg-BG" sz="2600" b="1" dirty="0" smtClean="0"/>
              <a:t>еутралният стимул</a:t>
            </a:r>
            <a:r>
              <a:rPr lang="bg-BG" sz="2600" dirty="0" smtClean="0"/>
              <a:t> – учител, се е превърнал в условен стимул и сега произвежда условен отговор</a:t>
            </a:r>
            <a:r>
              <a:rPr lang="en-US" sz="2600" dirty="0" smtClean="0"/>
              <a:t> - </a:t>
            </a:r>
            <a:r>
              <a:rPr lang="bg-BG" sz="2600" dirty="0" smtClean="0"/>
              <a:t>страх.</a:t>
            </a:r>
          </a:p>
          <a:p>
            <a:pPr marL="0" indent="0" algn="just">
              <a:buNone/>
            </a:pPr>
            <a:endParaRPr lang="bg-BG" sz="3000" dirty="0" smtClean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1" y="3284984"/>
            <a:ext cx="4365018" cy="2589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485199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13</a:t>
            </a:fld>
            <a:endParaRPr kumimoji="0" lang="en-US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56469" y="280821"/>
            <a:ext cx="8712968" cy="1032815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"/>
              <a:defRPr kumimoji="0"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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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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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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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"/>
              <a:defRPr kumimoji="0"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/>
              <a:buNone/>
            </a:pPr>
            <a:r>
              <a:rPr lang="bg-BG" sz="2400" b="1" dirty="0" smtClean="0"/>
              <a:t>4. УЧЕНЕ ПО ПЪТЯ НА ОПЕРАНТНОТО ОБУСЛАВЯНЕ.</a:t>
            </a:r>
          </a:p>
          <a:p>
            <a:pPr marL="0" indent="0">
              <a:buFont typeface="Wingdings 2"/>
              <a:buNone/>
            </a:pPr>
            <a:r>
              <a:rPr lang="bg-BG" sz="2400" b="1" dirty="0"/>
              <a:t>	</a:t>
            </a:r>
            <a:endParaRPr lang="bg-BG" sz="2400" b="1" dirty="0" smtClean="0"/>
          </a:p>
          <a:p>
            <a:pPr marL="0" indent="0">
              <a:buFont typeface="Wingdings 2"/>
              <a:buNone/>
            </a:pPr>
            <a:endParaRPr lang="bg-BG" dirty="0"/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219937" y="1556792"/>
            <a:ext cx="8712968" cy="236196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"/>
              <a:defRPr kumimoji="0"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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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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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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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"/>
              <a:defRPr kumimoji="0"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bg-BG" sz="2800" b="1" dirty="0" err="1" smtClean="0"/>
              <a:t>Оперантното</a:t>
            </a:r>
            <a:r>
              <a:rPr lang="bg-BG" sz="2800" b="1" dirty="0" smtClean="0"/>
              <a:t> обуславяне </a:t>
            </a:r>
            <a:r>
              <a:rPr lang="bg-BG" sz="2800" dirty="0" smtClean="0"/>
              <a:t>е учене, възникващо в резултат на награди и наказания, които следват активното поведение на индивида, докато взаимодейства със средата. Това активно поведение се нарича </a:t>
            </a:r>
            <a:r>
              <a:rPr lang="bg-BG" sz="2800" b="1" dirty="0" err="1" smtClean="0"/>
              <a:t>оперант</a:t>
            </a:r>
            <a:r>
              <a:rPr lang="bg-BG" sz="2800" b="1" dirty="0" smtClean="0"/>
              <a:t> </a:t>
            </a:r>
            <a:r>
              <a:rPr lang="en-US" sz="2800" dirty="0" smtClean="0"/>
              <a:t>(</a:t>
            </a:r>
            <a:r>
              <a:rPr lang="bg-BG" sz="2800" dirty="0" err="1" smtClean="0"/>
              <a:t>Стърнбърг</a:t>
            </a:r>
            <a:r>
              <a:rPr lang="bg-BG" sz="2800" dirty="0" smtClean="0"/>
              <a:t>,</a:t>
            </a:r>
            <a:r>
              <a:rPr lang="en-US" sz="2800" dirty="0" smtClean="0"/>
              <a:t> 2014)</a:t>
            </a:r>
            <a:r>
              <a:rPr lang="bg-BG" sz="2800" dirty="0" smtClean="0"/>
              <a:t>.</a:t>
            </a:r>
          </a:p>
          <a:p>
            <a:pPr marL="457200" lvl="1" indent="0" algn="just">
              <a:buNone/>
            </a:pPr>
            <a:endParaRPr lang="bg-BG" dirty="0" smtClean="0"/>
          </a:p>
        </p:txBody>
      </p:sp>
    </p:spTree>
    <p:extLst>
      <p:ext uri="{BB962C8B-B14F-4D97-AF65-F5344CB8AC3E}">
        <p14:creationId xmlns:p14="http://schemas.microsoft.com/office/powerpoint/2010/main" val="31067996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14</a:t>
            </a:fld>
            <a:endParaRPr kumimoji="0" lang="en-US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56469" y="280821"/>
            <a:ext cx="8712968" cy="1032815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"/>
              <a:defRPr kumimoji="0"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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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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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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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"/>
              <a:defRPr kumimoji="0"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/>
              <a:buNone/>
            </a:pPr>
            <a:r>
              <a:rPr lang="bg-BG" sz="2400" b="1" dirty="0" smtClean="0"/>
              <a:t>4.1. ПОДКРЕПЛЕНИЕ.</a:t>
            </a:r>
          </a:p>
          <a:p>
            <a:pPr marL="0" indent="0">
              <a:buFont typeface="Wingdings 2"/>
              <a:buNone/>
            </a:pPr>
            <a:r>
              <a:rPr lang="bg-BG" sz="2400" b="1" dirty="0"/>
              <a:t>	</a:t>
            </a:r>
            <a:endParaRPr lang="bg-BG" sz="2400" b="1" dirty="0" smtClean="0"/>
          </a:p>
          <a:p>
            <a:pPr marL="0" indent="0">
              <a:buFont typeface="Wingdings 2"/>
              <a:buNone/>
            </a:pPr>
            <a:endParaRPr lang="bg-BG" dirty="0"/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219937" y="1124744"/>
            <a:ext cx="8749500" cy="3528392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"/>
              <a:defRPr kumimoji="0"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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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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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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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"/>
              <a:defRPr kumimoji="0"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sz="2800" dirty="0" smtClean="0"/>
              <a:t>Подкрепление – стимул, който увеличава </a:t>
            </a:r>
            <a:r>
              <a:rPr lang="ru-RU" sz="2800" dirty="0"/>
              <a:t>вероятността оперантът, асоцииран с него, да се осъществи отново</a:t>
            </a:r>
            <a:r>
              <a:rPr lang="ru-RU" sz="2800" dirty="0" smtClean="0"/>
              <a:t>.</a:t>
            </a:r>
          </a:p>
          <a:p>
            <a:pPr lvl="1" algn="just"/>
            <a:r>
              <a:rPr lang="ru-RU" sz="2400" dirty="0"/>
              <a:t>Положително подкрепление – награда, която следва операнта, като по този начин увеличава вероятността той да се появи отново.</a:t>
            </a:r>
          </a:p>
          <a:p>
            <a:pPr lvl="1" algn="just"/>
            <a:r>
              <a:rPr lang="ru-RU" sz="2400" dirty="0"/>
              <a:t>Отрицателно подкрепление – неприятен стимул, който се прекратява или отстранява след оперантното поведение</a:t>
            </a:r>
            <a:r>
              <a:rPr lang="ru-RU" sz="2400" dirty="0" smtClean="0"/>
              <a:t>.</a:t>
            </a:r>
          </a:p>
          <a:p>
            <a:pPr marL="742950" lvl="2" indent="-342900" algn="just">
              <a:buFont typeface="Wingdings 2"/>
              <a:buChar char=""/>
            </a:pPr>
            <a:endParaRPr lang="ru-RU" dirty="0" smtClean="0"/>
          </a:p>
          <a:p>
            <a:pPr marL="742950" lvl="2" indent="-342900" algn="just">
              <a:buFont typeface="Wingdings 2"/>
              <a:buChar char=""/>
            </a:pPr>
            <a:endParaRPr lang="ru-RU" dirty="0"/>
          </a:p>
          <a:p>
            <a:pPr marL="457200" lvl="1" indent="0" algn="just">
              <a:buNone/>
            </a:pPr>
            <a:endParaRPr lang="ru-RU" sz="2400" dirty="0"/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238203" y="4661038"/>
            <a:ext cx="8749500" cy="193631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"/>
              <a:defRPr kumimoji="0"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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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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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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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"/>
              <a:defRPr kumimoji="0"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sz="2800" dirty="0"/>
              <a:t>Психолозите разграничават 2 вида подкрепители</a:t>
            </a:r>
            <a:r>
              <a:rPr lang="ru-RU" sz="2800" dirty="0" smtClean="0"/>
              <a:t>:</a:t>
            </a:r>
            <a:endParaRPr lang="ru-RU" sz="2400" dirty="0"/>
          </a:p>
          <a:p>
            <a:pPr lvl="1" algn="just"/>
            <a:r>
              <a:rPr lang="ru-RU" sz="2400" dirty="0" smtClean="0"/>
              <a:t>Първични подкрепители.</a:t>
            </a:r>
          </a:p>
          <a:p>
            <a:pPr lvl="1" algn="just"/>
            <a:r>
              <a:rPr lang="ru-RU" sz="2400" dirty="0" smtClean="0"/>
              <a:t>Вторични подкрепители.</a:t>
            </a:r>
            <a:endParaRPr lang="ru-RU" dirty="0" smtClean="0"/>
          </a:p>
          <a:p>
            <a:pPr marL="742950" lvl="2" indent="-342900" algn="just">
              <a:buFont typeface="Wingdings 2"/>
              <a:buChar char=""/>
            </a:pPr>
            <a:endParaRPr lang="ru-RU" dirty="0"/>
          </a:p>
          <a:p>
            <a:pPr marL="457200" lvl="1" indent="0" algn="just">
              <a:buNone/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1767896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15</a:t>
            </a:fld>
            <a:endParaRPr kumimoji="0" lang="en-US"/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200305" y="764704"/>
            <a:ext cx="8749500" cy="3924436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"/>
              <a:defRPr kumimoji="0"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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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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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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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"/>
              <a:defRPr kumimoji="0"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sz="2800" dirty="0"/>
              <a:t>Подкреплението следва някакъв </a:t>
            </a:r>
            <a:r>
              <a:rPr lang="ru-RU" sz="2800" dirty="0" smtClean="0"/>
              <a:t>график.</a:t>
            </a:r>
          </a:p>
          <a:p>
            <a:pPr lvl="1" algn="just"/>
            <a:r>
              <a:rPr lang="ru-RU" dirty="0" smtClean="0"/>
              <a:t>График на непрекъснато подкрепление.</a:t>
            </a:r>
          </a:p>
          <a:p>
            <a:pPr lvl="1" algn="just"/>
            <a:r>
              <a:rPr lang="ru-RU" dirty="0" smtClean="0"/>
              <a:t>График на частично подкрепление.</a:t>
            </a:r>
          </a:p>
          <a:p>
            <a:pPr lvl="2" algn="just">
              <a:buFont typeface="Arial" panose="020B0604020202020204" pitchFamily="34" charset="0"/>
              <a:buChar char="•"/>
            </a:pPr>
            <a:r>
              <a:rPr lang="bg-BG" sz="2000" dirty="0"/>
              <a:t>График с фиксирано съотношение.</a:t>
            </a:r>
          </a:p>
          <a:p>
            <a:pPr lvl="2" algn="just">
              <a:buFont typeface="Arial" panose="020B0604020202020204" pitchFamily="34" charset="0"/>
              <a:buChar char="•"/>
            </a:pPr>
            <a:r>
              <a:rPr lang="bg-BG" sz="2000" dirty="0"/>
              <a:t>График с променливо съотношение.</a:t>
            </a:r>
          </a:p>
          <a:p>
            <a:pPr lvl="2" algn="just">
              <a:buFont typeface="Arial" panose="020B0604020202020204" pitchFamily="34" charset="0"/>
              <a:buChar char="•"/>
            </a:pPr>
            <a:r>
              <a:rPr lang="bg-BG" sz="2000" dirty="0"/>
              <a:t>График с фиксиран интервал.</a:t>
            </a:r>
          </a:p>
          <a:p>
            <a:pPr lvl="2" algn="just">
              <a:buFont typeface="Arial" panose="020B0604020202020204" pitchFamily="34" charset="0"/>
              <a:buChar char="•"/>
            </a:pPr>
            <a:r>
              <a:rPr lang="bg-BG" sz="2000" dirty="0"/>
              <a:t>График с  променлив интервал</a:t>
            </a:r>
            <a:r>
              <a:rPr lang="bg-BG" sz="2000" dirty="0" smtClean="0"/>
              <a:t>.</a:t>
            </a:r>
          </a:p>
          <a:p>
            <a:pPr marL="914400" lvl="2" indent="0" algn="just">
              <a:buNone/>
            </a:pPr>
            <a:endParaRPr lang="bg-BG" sz="2000" dirty="0" smtClean="0"/>
          </a:p>
          <a:p>
            <a:pPr lvl="2" algn="just"/>
            <a:endParaRPr lang="ru-RU" dirty="0"/>
          </a:p>
          <a:p>
            <a:pPr marL="457200" lvl="1" indent="0" algn="just">
              <a:buNone/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3793402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16</a:t>
            </a:fld>
            <a:endParaRPr kumimoji="0" lang="en-US"/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200305" y="764704"/>
            <a:ext cx="8749500" cy="561662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"/>
              <a:defRPr kumimoji="0"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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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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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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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"/>
              <a:defRPr kumimoji="0"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sz="2800" dirty="0"/>
              <a:t>Как учителят може да реши кой график за подкрепление може да използва</a:t>
            </a:r>
            <a:r>
              <a:rPr lang="ru-RU" sz="2800" dirty="0" smtClean="0"/>
              <a:t>?</a:t>
            </a:r>
          </a:p>
          <a:p>
            <a:pPr marL="0" indent="0" algn="just">
              <a:buNone/>
            </a:pPr>
            <a:endParaRPr lang="ru-RU" sz="2800" dirty="0" smtClean="0"/>
          </a:p>
          <a:p>
            <a:pPr lvl="1" algn="just"/>
            <a:r>
              <a:rPr lang="ru-RU" sz="2400" dirty="0"/>
              <a:t>Непрекъснатите графици са най-подходящи за подпомагане на учениците да придобият нови поведения</a:t>
            </a:r>
            <a:r>
              <a:rPr lang="ru-RU" sz="2400" dirty="0" smtClean="0"/>
              <a:t>.</a:t>
            </a:r>
          </a:p>
          <a:p>
            <a:pPr lvl="1" algn="just"/>
            <a:r>
              <a:rPr lang="ru-RU" sz="2400" dirty="0"/>
              <a:t>За запазване на целевите поведения, непрекъснатите графици трябва да </a:t>
            </a:r>
            <a:r>
              <a:rPr lang="ru-RU" sz="2400" dirty="0" smtClean="0"/>
              <a:t>бъдат </a:t>
            </a:r>
            <a:r>
              <a:rPr lang="ru-RU" sz="2400" dirty="0"/>
              <a:t>следвани от </a:t>
            </a:r>
            <a:r>
              <a:rPr lang="ru-RU" sz="2400" dirty="0" smtClean="0"/>
              <a:t>периодични.</a:t>
            </a:r>
          </a:p>
          <a:p>
            <a:pPr lvl="1" algn="just"/>
            <a:r>
              <a:rPr lang="ru-RU" sz="2400" dirty="0" smtClean="0"/>
              <a:t>Ако целта на учителя е да повиши устойчивостта на желаното поведение, което вече е придобито, </a:t>
            </a:r>
            <a:r>
              <a:rPr lang="ru-RU" sz="2400" dirty="0"/>
              <a:t>най-ефективен </a:t>
            </a:r>
            <a:r>
              <a:rPr lang="ru-RU" sz="2400" dirty="0" smtClean="0"/>
              <a:t>е прекъсващият график с променлив интервал </a:t>
            </a:r>
            <a:r>
              <a:rPr lang="en-US" sz="2400" dirty="0" smtClean="0"/>
              <a:t>(Moreno, 2010)</a:t>
            </a:r>
            <a:r>
              <a:rPr lang="ru-RU" sz="2400" dirty="0" smtClean="0"/>
              <a:t>.</a:t>
            </a:r>
            <a:endParaRPr lang="ru-RU" sz="2400" dirty="0"/>
          </a:p>
          <a:p>
            <a:pPr lvl="1" algn="just"/>
            <a:endParaRPr lang="ru-RU" sz="2400" dirty="0"/>
          </a:p>
          <a:p>
            <a:pPr algn="just"/>
            <a:endParaRPr lang="bg-BG" sz="2000" dirty="0" smtClean="0"/>
          </a:p>
          <a:p>
            <a:pPr marL="914400" lvl="2" indent="0" algn="just">
              <a:buNone/>
            </a:pPr>
            <a:endParaRPr lang="bg-BG" sz="2000" dirty="0" smtClean="0"/>
          </a:p>
          <a:p>
            <a:pPr lvl="2" algn="just"/>
            <a:endParaRPr lang="ru-RU" dirty="0"/>
          </a:p>
          <a:p>
            <a:pPr marL="457200" lvl="1" indent="0" algn="just">
              <a:buNone/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7438110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17</a:t>
            </a:fld>
            <a:endParaRPr kumimoji="0" lang="en-US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56469" y="280821"/>
            <a:ext cx="8712968" cy="1032815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"/>
              <a:defRPr kumimoji="0"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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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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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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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"/>
              <a:defRPr kumimoji="0"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/>
              <a:buNone/>
            </a:pPr>
            <a:r>
              <a:rPr lang="bg-BG" sz="2400" b="1" dirty="0" smtClean="0"/>
              <a:t>4.</a:t>
            </a:r>
            <a:r>
              <a:rPr lang="en-US" sz="2400" b="1" dirty="0" smtClean="0"/>
              <a:t>2</a:t>
            </a:r>
            <a:r>
              <a:rPr lang="bg-BG" sz="2400" b="1" dirty="0" smtClean="0"/>
              <a:t>. НАКАЗАНИЕ.</a:t>
            </a:r>
          </a:p>
          <a:p>
            <a:pPr marL="0" indent="0">
              <a:buFont typeface="Wingdings 2"/>
              <a:buNone/>
            </a:pPr>
            <a:r>
              <a:rPr lang="bg-BG" sz="2400" b="1" dirty="0"/>
              <a:t>	</a:t>
            </a:r>
            <a:endParaRPr lang="bg-BG" sz="2400" b="1" dirty="0" smtClean="0"/>
          </a:p>
          <a:p>
            <a:pPr marL="0" indent="0">
              <a:buFont typeface="Wingdings 2"/>
              <a:buNone/>
            </a:pPr>
            <a:endParaRPr lang="bg-BG" dirty="0"/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219937" y="1124744"/>
            <a:ext cx="8749500" cy="5544616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"/>
              <a:defRPr kumimoji="0"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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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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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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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"/>
              <a:defRPr kumimoji="0"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sz="2800" dirty="0" smtClean="0"/>
              <a:t>Наказание – използването на стимул, който намалява вероятността дадена реакция да се появи отново </a:t>
            </a:r>
            <a:r>
              <a:rPr lang="en-US" sz="2800" dirty="0" smtClean="0"/>
              <a:t>(Sternberg, 2000)</a:t>
            </a:r>
            <a:r>
              <a:rPr lang="ru-RU" sz="2800" dirty="0" smtClean="0"/>
              <a:t>.</a:t>
            </a:r>
          </a:p>
          <a:p>
            <a:pPr lvl="1" algn="just"/>
            <a:r>
              <a:rPr lang="ru-RU" sz="2400" dirty="0" smtClean="0"/>
              <a:t>Ефективни форми на наказание:</a:t>
            </a:r>
          </a:p>
          <a:p>
            <a:pPr lvl="2" algn="just">
              <a:buFont typeface="Arial" panose="020B0604020202020204" pitchFamily="34" charset="0"/>
              <a:buChar char="•"/>
            </a:pPr>
            <a:r>
              <a:rPr lang="ru-RU" sz="2000" dirty="0"/>
              <a:t>Наказание чрез отстраняване – отстраняване на неприятен стимул</a:t>
            </a:r>
            <a:r>
              <a:rPr lang="ru-RU" sz="2000" dirty="0" smtClean="0"/>
              <a:t>;</a:t>
            </a:r>
          </a:p>
          <a:p>
            <a:pPr lvl="2" algn="just">
              <a:buFont typeface="Arial" panose="020B0604020202020204" pitchFamily="34" charset="0"/>
              <a:buChar char="•"/>
            </a:pPr>
            <a:r>
              <a:rPr lang="ru-RU" sz="2000" dirty="0"/>
              <a:t>Таймаут – кратък период на социална изолация</a:t>
            </a:r>
            <a:r>
              <a:rPr lang="ru-RU" sz="2000" dirty="0" smtClean="0"/>
              <a:t>;</a:t>
            </a:r>
          </a:p>
          <a:p>
            <a:pPr lvl="2" algn="just">
              <a:buFont typeface="Arial" panose="020B0604020202020204" pitchFamily="34" charset="0"/>
              <a:buChar char="•"/>
            </a:pPr>
            <a:r>
              <a:rPr lang="ru-RU" sz="2000" dirty="0"/>
              <a:t>Насищане – принуждаване дадено нежелано поведение да бъде продължавано да се изпълнява докато ученикът се измори от него</a:t>
            </a:r>
            <a:r>
              <a:rPr lang="ru-RU" sz="2000" dirty="0" smtClean="0"/>
              <a:t>.</a:t>
            </a:r>
          </a:p>
          <a:p>
            <a:pPr lvl="1" algn="just"/>
            <a:r>
              <a:rPr lang="ru-RU" sz="2400" dirty="0" smtClean="0"/>
              <a:t>Неефективни форми на наказание:</a:t>
            </a:r>
          </a:p>
          <a:p>
            <a:pPr lvl="2" algn="just">
              <a:buFont typeface="Arial" panose="020B0604020202020204" pitchFamily="34" charset="0"/>
              <a:buChar char="•"/>
            </a:pPr>
            <a:r>
              <a:rPr lang="ru-RU" sz="2000" dirty="0" smtClean="0"/>
              <a:t>Физическо и психическо наказание;</a:t>
            </a:r>
          </a:p>
          <a:p>
            <a:pPr lvl="2" algn="just">
              <a:buFont typeface="Arial" panose="020B0604020202020204" pitchFamily="34" charset="0"/>
              <a:buChar char="•"/>
            </a:pPr>
            <a:r>
              <a:rPr lang="ru-RU" sz="2000" dirty="0" smtClean="0"/>
              <a:t>Допълнителна работа в клас;</a:t>
            </a:r>
          </a:p>
          <a:p>
            <a:pPr lvl="2" algn="just">
              <a:buFont typeface="Arial" panose="020B0604020202020204" pitchFamily="34" charset="0"/>
              <a:buChar char="•"/>
            </a:pPr>
            <a:r>
              <a:rPr lang="ru-RU" sz="2000" dirty="0" smtClean="0"/>
              <a:t>Изгонване от училище</a:t>
            </a:r>
          </a:p>
          <a:p>
            <a:pPr lvl="2" algn="just">
              <a:buFont typeface="Arial" panose="020B0604020202020204" pitchFamily="34" charset="0"/>
              <a:buChar char="•"/>
            </a:pPr>
            <a:endParaRPr lang="ru-RU" dirty="0" smtClean="0"/>
          </a:p>
          <a:p>
            <a:pPr lvl="2" algn="just">
              <a:buFont typeface="Arial" panose="020B0604020202020204" pitchFamily="34" charset="0"/>
              <a:buChar char="•"/>
            </a:pPr>
            <a:endParaRPr lang="ru-RU" dirty="0" smtClean="0"/>
          </a:p>
          <a:p>
            <a:pPr marL="742950" lvl="2" indent="-342900" algn="just">
              <a:buFont typeface="Wingdings 2"/>
              <a:buChar char=""/>
            </a:pPr>
            <a:endParaRPr lang="ru-RU" dirty="0"/>
          </a:p>
          <a:p>
            <a:pPr marL="457200" lvl="1" indent="0" algn="just">
              <a:buNone/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41967250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18</a:t>
            </a:fld>
            <a:endParaRPr kumimoji="0" lang="en-US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56469" y="280821"/>
            <a:ext cx="8712968" cy="1032815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"/>
              <a:defRPr kumimoji="0"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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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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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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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"/>
              <a:defRPr kumimoji="0"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/>
              <a:buNone/>
            </a:pPr>
            <a:r>
              <a:rPr lang="bg-BG" sz="2400" b="1" dirty="0"/>
              <a:t>5</a:t>
            </a:r>
            <a:r>
              <a:rPr lang="bg-BG" sz="2400" b="1" dirty="0" smtClean="0"/>
              <a:t>. СОЦИАЛНО УЧЕНЕ И ПОВЕДЕНИЕ.</a:t>
            </a:r>
          </a:p>
          <a:p>
            <a:pPr marL="0" indent="0">
              <a:buFont typeface="Wingdings 2"/>
              <a:buNone/>
            </a:pPr>
            <a:r>
              <a:rPr lang="bg-BG" sz="2400" b="1" dirty="0"/>
              <a:t>	</a:t>
            </a:r>
            <a:endParaRPr lang="bg-BG" sz="2400" b="1" dirty="0" smtClean="0"/>
          </a:p>
          <a:p>
            <a:pPr marL="0" indent="0">
              <a:buFont typeface="Wingdings 2"/>
              <a:buNone/>
            </a:pPr>
            <a:endParaRPr lang="bg-BG" dirty="0"/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219937" y="1124744"/>
            <a:ext cx="8749500" cy="5544616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"/>
              <a:defRPr kumimoji="0"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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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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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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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"/>
              <a:defRPr kumimoji="0"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bg-BG" sz="2800" dirty="0" smtClean="0"/>
              <a:t>Теорията за социалното учене е развита от </a:t>
            </a:r>
            <a:r>
              <a:rPr lang="bg-BG" sz="2800" dirty="0" err="1" smtClean="0"/>
              <a:t>Албърт</a:t>
            </a:r>
            <a:r>
              <a:rPr lang="bg-BG" sz="2800" dirty="0" smtClean="0"/>
              <a:t> Бандура</a:t>
            </a:r>
            <a:r>
              <a:rPr lang="ru-RU" sz="2800" dirty="0" smtClean="0"/>
              <a:t>. Според Бандура по-голямата част от ученето на хората е резултат от наблюдение или научено от модел </a:t>
            </a:r>
            <a:r>
              <a:rPr lang="en-US" sz="2800" dirty="0" smtClean="0"/>
              <a:t>(</a:t>
            </a:r>
            <a:r>
              <a:rPr lang="en-US" sz="2800" dirty="0" err="1" smtClean="0"/>
              <a:t>Slavin</a:t>
            </a:r>
            <a:r>
              <a:rPr lang="en-US" sz="2800" dirty="0" smtClean="0"/>
              <a:t>, 2006).</a:t>
            </a:r>
          </a:p>
          <a:p>
            <a:pPr algn="just"/>
            <a:r>
              <a:rPr lang="bg-BG" sz="2800" dirty="0" smtClean="0"/>
              <a:t>Бандура разграничава 4 фази на ученето чрез наблюдение:</a:t>
            </a:r>
          </a:p>
          <a:p>
            <a:pPr lvl="1" algn="just"/>
            <a:r>
              <a:rPr lang="bg-BG" dirty="0" smtClean="0"/>
              <a:t>Фаза на внимание.</a:t>
            </a:r>
          </a:p>
          <a:p>
            <a:pPr lvl="1" algn="just"/>
            <a:r>
              <a:rPr lang="bg-BG" dirty="0" smtClean="0"/>
              <a:t>Фаза на задържане.</a:t>
            </a:r>
          </a:p>
          <a:p>
            <a:pPr lvl="1" algn="just"/>
            <a:r>
              <a:rPr lang="bg-BG" dirty="0" smtClean="0"/>
              <a:t>Репродукция.</a:t>
            </a:r>
          </a:p>
          <a:p>
            <a:pPr lvl="1" algn="just"/>
            <a:r>
              <a:rPr lang="bg-BG" dirty="0" smtClean="0"/>
              <a:t>Мотивационна фаза.</a:t>
            </a:r>
            <a:endParaRPr lang="ru-RU" dirty="0" smtClean="0"/>
          </a:p>
          <a:p>
            <a:pPr lvl="2" algn="just">
              <a:buFont typeface="Arial" panose="020B0604020202020204" pitchFamily="34" charset="0"/>
              <a:buChar char="•"/>
            </a:pPr>
            <a:endParaRPr lang="ru-RU" dirty="0" smtClean="0"/>
          </a:p>
          <a:p>
            <a:pPr marL="742950" lvl="2" indent="-342900" algn="just">
              <a:buFont typeface="Wingdings 2"/>
              <a:buChar char=""/>
            </a:pPr>
            <a:endParaRPr lang="ru-RU" dirty="0"/>
          </a:p>
          <a:p>
            <a:pPr marL="457200" lvl="1" indent="0" algn="just">
              <a:buNone/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7262815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19</a:t>
            </a:fld>
            <a:endParaRPr kumimoji="0" lang="en-US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56469" y="280821"/>
            <a:ext cx="8712968" cy="1032815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"/>
              <a:defRPr kumimoji="0"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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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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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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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"/>
              <a:defRPr kumimoji="0"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/>
              <a:buNone/>
            </a:pPr>
            <a:r>
              <a:rPr lang="bg-BG" sz="2400" b="1" dirty="0" smtClean="0"/>
              <a:t>5.1. КОСВЕНО УЧЕНЕ.</a:t>
            </a:r>
          </a:p>
          <a:p>
            <a:pPr marL="0" indent="0">
              <a:buFont typeface="Wingdings 2"/>
              <a:buNone/>
            </a:pPr>
            <a:r>
              <a:rPr lang="bg-BG" sz="2400" b="1" dirty="0"/>
              <a:t>	</a:t>
            </a:r>
            <a:endParaRPr lang="bg-BG" sz="2400" b="1" dirty="0" smtClean="0"/>
          </a:p>
          <a:p>
            <a:pPr marL="0" indent="0">
              <a:buFont typeface="Wingdings 2"/>
              <a:buNone/>
            </a:pPr>
            <a:endParaRPr lang="bg-BG" dirty="0"/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219937" y="1124744"/>
            <a:ext cx="8749500" cy="201622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"/>
              <a:defRPr kumimoji="0"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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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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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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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"/>
              <a:defRPr kumimoji="0"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bg-BG" sz="2800" dirty="0" smtClean="0"/>
              <a:t>Ученето може да се осъществява и тогава, когато индивидите виждат, че другите са награждавани или наказвани за определени поведения. </a:t>
            </a:r>
          </a:p>
          <a:p>
            <a:pPr lvl="2" algn="just">
              <a:buFont typeface="Arial" panose="020B0604020202020204" pitchFamily="34" charset="0"/>
              <a:buChar char="•"/>
            </a:pPr>
            <a:endParaRPr lang="ru-RU" dirty="0" smtClean="0"/>
          </a:p>
          <a:p>
            <a:pPr marL="742950" lvl="2" indent="-342900" algn="just">
              <a:buFont typeface="Wingdings 2"/>
              <a:buChar char=""/>
            </a:pPr>
            <a:endParaRPr lang="ru-RU" dirty="0"/>
          </a:p>
          <a:p>
            <a:pPr marL="457200" lvl="1" indent="0" algn="just">
              <a:buNone/>
            </a:pPr>
            <a:endParaRPr lang="ru-RU" sz="24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54584" y="3260281"/>
            <a:ext cx="8712968" cy="1032815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"/>
              <a:defRPr kumimoji="0"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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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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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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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"/>
              <a:defRPr kumimoji="0"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/>
              <a:buNone/>
            </a:pPr>
            <a:r>
              <a:rPr lang="bg-BG" sz="2400" b="1" dirty="0" smtClean="0"/>
              <a:t>5.2. САМОРЕГУЛИРАЩО УЧЕНЕ.</a:t>
            </a:r>
          </a:p>
          <a:p>
            <a:pPr marL="0" indent="0">
              <a:buFont typeface="Wingdings 2"/>
              <a:buNone/>
            </a:pPr>
            <a:r>
              <a:rPr lang="bg-BG" sz="2400" b="1" dirty="0"/>
              <a:t>	</a:t>
            </a:r>
            <a:endParaRPr lang="bg-BG" sz="2400" b="1" dirty="0" smtClean="0"/>
          </a:p>
          <a:p>
            <a:pPr marL="0" indent="0">
              <a:buFont typeface="Wingdings 2"/>
              <a:buNone/>
            </a:pPr>
            <a:endParaRPr lang="bg-BG" dirty="0"/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245099" y="4077072"/>
            <a:ext cx="8749500" cy="2016224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"/>
              <a:defRPr kumimoji="0"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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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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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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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"/>
              <a:defRPr kumimoji="0"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bg-BG" sz="2800" dirty="0" smtClean="0"/>
              <a:t>Според Бандура, хората наблюдават своето поведение, оценяват го според своите собствени стандарти и се награждават или наказват. Учениците трябва да бъдат учени да използват саморегулиращи стратегии в различни ситуации, докато това се превърне в навик.</a:t>
            </a:r>
            <a:endParaRPr lang="ru-RU" dirty="0" smtClean="0"/>
          </a:p>
          <a:p>
            <a:pPr marL="742950" lvl="2" indent="-342900" algn="just">
              <a:buFont typeface="Wingdings 2"/>
              <a:buChar char=""/>
            </a:pPr>
            <a:endParaRPr lang="ru-RU" dirty="0"/>
          </a:p>
          <a:p>
            <a:pPr marL="457200" lvl="1" indent="0" algn="just">
              <a:buNone/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4247448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5579" y="1371501"/>
            <a:ext cx="8686800" cy="4649788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bg-BG" sz="2800" dirty="0" smtClean="0"/>
              <a:t>Ученето е всяка относително постоянна промяна в поведението, мислите или чувствата на индивида, която е резултат от опита </a:t>
            </a:r>
            <a:r>
              <a:rPr lang="en-US" sz="2800" dirty="0" smtClean="0"/>
              <a:t>(Mazur, 1990; </a:t>
            </a:r>
            <a:r>
              <a:rPr lang="en-US" sz="2800" dirty="0" err="1" smtClean="0"/>
              <a:t>Reisberg</a:t>
            </a:r>
            <a:r>
              <a:rPr lang="en-US" sz="2800" dirty="0" smtClean="0"/>
              <a:t>, 1999; Rocklin, 1987).</a:t>
            </a:r>
          </a:p>
          <a:p>
            <a:pPr algn="just">
              <a:buFont typeface="Wingdings" panose="05000000000000000000" pitchFamily="2" charset="2"/>
              <a:buChar char="v"/>
            </a:pPr>
            <a:endParaRPr lang="bg-BG" sz="2800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bg-BG" sz="2800" dirty="0" smtClean="0"/>
              <a:t>Ученето може да се осъществява съзнателно или несъзнателно.</a:t>
            </a:r>
            <a:endParaRPr lang="en-US" sz="2800" dirty="0" smtClean="0"/>
          </a:p>
          <a:p>
            <a:pPr>
              <a:buFont typeface="Wingdings" panose="05000000000000000000" pitchFamily="2" charset="2"/>
              <a:buChar char="v"/>
            </a:pPr>
            <a:endParaRPr lang="bg-BG" sz="2800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bg-BG" sz="2800" dirty="0" smtClean="0"/>
              <a:t>Ученето продължава през целия живот.</a:t>
            </a:r>
            <a:endParaRPr lang="bg-BG" sz="2800" dirty="0" smtClean="0"/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221922" y="476672"/>
            <a:ext cx="8686800" cy="894829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"/>
              <a:defRPr kumimoji="0"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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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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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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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"/>
              <a:defRPr kumimoji="0"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bg-BG" sz="2400" b="1" dirty="0" smtClean="0"/>
              <a:t>1. </a:t>
            </a:r>
            <a:r>
              <a:rPr lang="bg-BG" sz="2400" b="1" dirty="0" smtClean="0"/>
              <a:t>КАКВО ПРЕДСТАВЛЯВА УЧЕНЕТО?</a:t>
            </a:r>
            <a:endParaRPr lang="bg-BG" sz="2400" b="1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CA15C064-DD44-4CAC-873E-2D1F54821676}" type="slidenum">
              <a:rPr kumimoji="0" lang="en-US" smtClean="0"/>
              <a:pPr eaLnBrk="1" latinLnBrk="0" hangingPunct="1"/>
              <a:t>2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619893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9512" y="332656"/>
            <a:ext cx="8712968" cy="8206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bg-BG" sz="2400" b="1" dirty="0" smtClean="0"/>
              <a:t>2. </a:t>
            </a:r>
            <a:r>
              <a:rPr lang="bg-BG" sz="2400" b="1" dirty="0" smtClean="0"/>
              <a:t>ПОВЕДЕНЧЕСКИ ТЕОРИИ ЗА УЧЕНЕТО</a:t>
            </a:r>
            <a:r>
              <a:rPr lang="bg-BG" dirty="0" smtClean="0"/>
              <a:t>.</a:t>
            </a:r>
            <a:endParaRPr lang="bg-BG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1520" y="1412776"/>
            <a:ext cx="8712968" cy="4824536"/>
          </a:xfrm>
        </p:spPr>
        <p:txBody>
          <a:bodyPr>
            <a:normAutofit/>
          </a:bodyPr>
          <a:lstStyle/>
          <a:p>
            <a:pPr algn="just"/>
            <a:r>
              <a:rPr lang="bg-BG" sz="3000" dirty="0" smtClean="0"/>
              <a:t>Поведенческите подходи към ученето се съсредоточават предимно върху промените в наблюдаваното поведение и подчертават ролята  на външните събития в средата на индивида.</a:t>
            </a:r>
            <a:endParaRPr lang="en-US" sz="3000" dirty="0" smtClean="0"/>
          </a:p>
          <a:p>
            <a:pPr marL="0" indent="0" algn="just">
              <a:buNone/>
            </a:pPr>
            <a:endParaRPr lang="bg-BG" sz="3000" dirty="0" smtClean="0"/>
          </a:p>
          <a:p>
            <a:pPr lvl="1" algn="just"/>
            <a:r>
              <a:rPr lang="bg-BG" sz="2600" dirty="0" smtClean="0"/>
              <a:t>Поведенческите подходи допускат, че средата има изключително силен ефект върху поведението;</a:t>
            </a:r>
          </a:p>
          <a:p>
            <a:pPr lvl="1" algn="just"/>
            <a:r>
              <a:rPr lang="bg-BG" sz="2600" dirty="0" smtClean="0"/>
              <a:t>Външните събития осигурени от средата, като напр. награди и наказания са много важни;</a:t>
            </a:r>
          </a:p>
          <a:p>
            <a:pPr lvl="1" algn="just"/>
            <a:r>
              <a:rPr lang="bg-BG" sz="2600" dirty="0" smtClean="0"/>
              <a:t>Ученето е отразено в изпълнението.</a:t>
            </a:r>
            <a:endParaRPr lang="bg-BG" sz="2600" dirty="0" smtClean="0"/>
          </a:p>
          <a:p>
            <a:pPr algn="just"/>
            <a:endParaRPr lang="bg-BG" sz="30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CA15C064-DD44-4CAC-873E-2D1F54821676}" type="slidenum">
              <a:rPr kumimoji="0" lang="en-US" smtClean="0"/>
              <a:pPr eaLnBrk="1" latinLnBrk="0" hangingPunct="1"/>
              <a:t>3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754998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4</a:t>
            </a:fld>
            <a:endParaRPr kumimoji="0" lang="en-US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79512" y="332656"/>
            <a:ext cx="8712968" cy="82068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"/>
              <a:defRPr kumimoji="0"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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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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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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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"/>
              <a:defRPr kumimoji="0"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/>
              <a:buNone/>
            </a:pPr>
            <a:r>
              <a:rPr lang="en-US" sz="2400" b="1" dirty="0"/>
              <a:t>3</a:t>
            </a:r>
            <a:r>
              <a:rPr lang="bg-BG" sz="2400" b="1" dirty="0" smtClean="0"/>
              <a:t>. УЧЕНЕ ПО ПЪТЯ НА КЛАСИЧЕСКОТО ОБУСЛАВЯНЕ</a:t>
            </a:r>
            <a:r>
              <a:rPr lang="bg-BG" dirty="0" smtClean="0"/>
              <a:t>.</a:t>
            </a:r>
            <a:endParaRPr lang="bg-BG" dirty="0"/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251520" y="1412776"/>
            <a:ext cx="8712968" cy="4824536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"/>
              <a:defRPr kumimoji="0"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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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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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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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"/>
              <a:defRPr kumimoji="0"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bg-BG" sz="3000" dirty="0" smtClean="0"/>
              <a:t>Класическото обуславяне е процес на учене, при който първоначално неутрален стимул, се асоциира с определена физиологична или емоционална реакция </a:t>
            </a:r>
            <a:r>
              <a:rPr lang="en-US" sz="3000" dirty="0" smtClean="0"/>
              <a:t>(</a:t>
            </a:r>
            <a:r>
              <a:rPr lang="bg-BG" sz="3000" dirty="0" smtClean="0"/>
              <a:t>или и двете</a:t>
            </a:r>
            <a:r>
              <a:rPr lang="en-US" sz="3000" dirty="0" smtClean="0"/>
              <a:t>)</a:t>
            </a:r>
            <a:r>
              <a:rPr lang="bg-BG" sz="3000" dirty="0" smtClean="0"/>
              <a:t>, която стимулът първоначално не е предизвиквал </a:t>
            </a:r>
            <a:r>
              <a:rPr lang="en-US" sz="3000" dirty="0" smtClean="0"/>
              <a:t>(Delgado, Olsson, &amp; Phelps, 2006)</a:t>
            </a:r>
            <a:r>
              <a:rPr lang="bg-BG" sz="3000" dirty="0" smtClean="0"/>
              <a:t>.</a:t>
            </a:r>
            <a:endParaRPr lang="en-US" sz="3000" dirty="0" smtClean="0"/>
          </a:p>
          <a:p>
            <a:pPr algn="just"/>
            <a:endParaRPr lang="en-US" sz="3000" dirty="0"/>
          </a:p>
          <a:p>
            <a:pPr algn="just"/>
            <a:r>
              <a:rPr lang="bg-BG" sz="3000" dirty="0" smtClean="0"/>
              <a:t>Класическото обуславяне е открито от руския физиолог Иван Павлов.</a:t>
            </a:r>
            <a:endParaRPr lang="en-US" sz="3000" dirty="0" smtClean="0"/>
          </a:p>
          <a:p>
            <a:pPr marL="0" indent="0" algn="just">
              <a:buFont typeface="Wingdings 2"/>
              <a:buNone/>
            </a:pPr>
            <a:endParaRPr lang="bg-BG" sz="3000" dirty="0" smtClean="0"/>
          </a:p>
        </p:txBody>
      </p:sp>
    </p:spTree>
    <p:extLst>
      <p:ext uri="{BB962C8B-B14F-4D97-AF65-F5344CB8AC3E}">
        <p14:creationId xmlns:p14="http://schemas.microsoft.com/office/powerpoint/2010/main" val="1861637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5</a:t>
            </a:fld>
            <a:endParaRPr kumimoji="0" lang="en-US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79512" y="332656"/>
            <a:ext cx="8712968" cy="82068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"/>
              <a:defRPr kumimoji="0"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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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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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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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"/>
              <a:defRPr kumimoji="0"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/>
              <a:buNone/>
            </a:pPr>
            <a:r>
              <a:rPr lang="bg-BG" sz="2400" b="1" dirty="0" smtClean="0"/>
              <a:t>3.1. КАК СЕ ОСЪЩЕСТВЯВА КЛАСИЧЕСКОТО ОБУСЛАВЯНЕ</a:t>
            </a:r>
            <a:r>
              <a:rPr lang="en-US" dirty="0" smtClean="0"/>
              <a:t>?</a:t>
            </a:r>
            <a:endParaRPr lang="bg-BG" dirty="0"/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251520" y="1153344"/>
            <a:ext cx="8712968" cy="544400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"/>
              <a:defRPr kumimoji="0"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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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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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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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"/>
              <a:defRPr kumimoji="0"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bg-BG" sz="3000" b="1" u="sng" dirty="0" smtClean="0"/>
              <a:t>Стъпка 1: преди класическото обуславяне.</a:t>
            </a:r>
          </a:p>
          <a:p>
            <a:pPr lvl="1" algn="just"/>
            <a:r>
              <a:rPr lang="bg-BG" sz="2600" dirty="0" smtClean="0"/>
              <a:t>Налице е </a:t>
            </a:r>
            <a:r>
              <a:rPr lang="bg-BG" sz="2600" b="1" dirty="0" smtClean="0"/>
              <a:t>неутрален стимул </a:t>
            </a:r>
            <a:r>
              <a:rPr lang="en-US" sz="2600" dirty="0" smtClean="0"/>
              <a:t>(NS)</a:t>
            </a:r>
            <a:r>
              <a:rPr lang="bg-BG" sz="2600" dirty="0" smtClean="0"/>
              <a:t> - звънец, който </a:t>
            </a:r>
            <a:r>
              <a:rPr lang="bg-BG" sz="2600" b="1" dirty="0" smtClean="0"/>
              <a:t>не предизвиква отговор</a:t>
            </a:r>
            <a:r>
              <a:rPr lang="bg-BG" sz="2600" dirty="0" smtClean="0"/>
              <a:t>.</a:t>
            </a:r>
          </a:p>
          <a:p>
            <a:pPr lvl="1" algn="just"/>
            <a:r>
              <a:rPr lang="bg-BG" sz="2600" dirty="0" smtClean="0"/>
              <a:t>Налице е </a:t>
            </a:r>
            <a:r>
              <a:rPr lang="bg-BG" sz="2600" b="1" dirty="0" smtClean="0"/>
              <a:t>безусловен стимул </a:t>
            </a:r>
            <a:r>
              <a:rPr lang="en-US" sz="2600" dirty="0" smtClean="0"/>
              <a:t>(UCS)</a:t>
            </a:r>
            <a:r>
              <a:rPr lang="bg-BG" sz="2600" dirty="0" smtClean="0"/>
              <a:t> – храната, който </a:t>
            </a:r>
            <a:r>
              <a:rPr lang="bg-BG" sz="2600" b="1" dirty="0" smtClean="0"/>
              <a:t>предизвиква безусловен отговор</a:t>
            </a:r>
            <a:r>
              <a:rPr lang="bg-BG" sz="2600" dirty="0" smtClean="0"/>
              <a:t> </a:t>
            </a:r>
            <a:r>
              <a:rPr lang="en-US" sz="2600" dirty="0" smtClean="0"/>
              <a:t>(UCR)</a:t>
            </a:r>
            <a:r>
              <a:rPr lang="bg-BG" sz="2600" dirty="0" smtClean="0"/>
              <a:t> – </a:t>
            </a:r>
            <a:r>
              <a:rPr lang="bg-BG" sz="2600" dirty="0" err="1" smtClean="0"/>
              <a:t>слюнкоотделяне</a:t>
            </a:r>
            <a:r>
              <a:rPr lang="bg-BG" sz="2600" dirty="0" smtClean="0"/>
              <a:t>.</a:t>
            </a:r>
          </a:p>
          <a:p>
            <a:pPr algn="just"/>
            <a:endParaRPr lang="bg-BG" sz="3000" dirty="0" smtClean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3645024"/>
            <a:ext cx="4824536" cy="2739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154065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6</a:t>
            </a:fld>
            <a:endParaRPr kumimoji="0" lang="en-US"/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251520" y="836712"/>
            <a:ext cx="8712968" cy="544400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"/>
              <a:defRPr kumimoji="0"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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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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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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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"/>
              <a:defRPr kumimoji="0"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bg-BG" sz="3000" b="1" u="sng" dirty="0" smtClean="0"/>
              <a:t>Стъпка </a:t>
            </a:r>
            <a:r>
              <a:rPr lang="en-US" sz="3000" b="1" u="sng" dirty="0" smtClean="0"/>
              <a:t>2</a:t>
            </a:r>
            <a:r>
              <a:rPr lang="bg-BG" sz="3000" b="1" u="sng" dirty="0" smtClean="0"/>
              <a:t>: по време на класическото обуславяне.</a:t>
            </a:r>
          </a:p>
          <a:p>
            <a:pPr lvl="1" algn="just"/>
            <a:r>
              <a:rPr lang="bg-BG" sz="2600" b="1" dirty="0"/>
              <a:t>Н</a:t>
            </a:r>
            <a:r>
              <a:rPr lang="bg-BG" sz="2600" b="1" dirty="0" smtClean="0"/>
              <a:t>еутралният стимул </a:t>
            </a:r>
            <a:r>
              <a:rPr lang="en-US" sz="2600" dirty="0" smtClean="0"/>
              <a:t>(NS)</a:t>
            </a:r>
            <a:r>
              <a:rPr lang="bg-BG" sz="2600" dirty="0" smtClean="0"/>
              <a:t> – звънец,</a:t>
            </a:r>
            <a:r>
              <a:rPr lang="en-US" sz="2600" dirty="0" smtClean="0"/>
              <a:t> </a:t>
            </a:r>
            <a:r>
              <a:rPr lang="bg-BG" sz="2600" dirty="0" smtClean="0"/>
              <a:t>многократно е свързан с безусловния стимул </a:t>
            </a:r>
            <a:r>
              <a:rPr lang="en-US" sz="2600" dirty="0" smtClean="0"/>
              <a:t>(UCS)</a:t>
            </a:r>
            <a:r>
              <a:rPr lang="bg-BG" sz="2600" dirty="0" smtClean="0"/>
              <a:t> – храна,</a:t>
            </a:r>
            <a:r>
              <a:rPr lang="en-US" sz="2600" dirty="0" smtClean="0"/>
              <a:t> </a:t>
            </a:r>
            <a:r>
              <a:rPr lang="bg-BG" sz="2600" dirty="0" smtClean="0"/>
              <a:t>за да произведе безусловен отговор </a:t>
            </a:r>
            <a:r>
              <a:rPr lang="en-US" sz="2600" dirty="0" smtClean="0"/>
              <a:t>(</a:t>
            </a:r>
            <a:r>
              <a:rPr lang="bg-BG" sz="2600" dirty="0" smtClean="0"/>
              <a:t>С</a:t>
            </a:r>
            <a:r>
              <a:rPr lang="en-US" sz="2600" dirty="0" smtClean="0"/>
              <a:t>R) - </a:t>
            </a:r>
            <a:r>
              <a:rPr lang="bg-BG" sz="2600" dirty="0" err="1" smtClean="0"/>
              <a:t>слюнкоотделяне</a:t>
            </a:r>
            <a:r>
              <a:rPr lang="bg-BG" sz="2600" dirty="0" smtClean="0"/>
              <a:t>.</a:t>
            </a:r>
          </a:p>
          <a:p>
            <a:pPr marL="0" indent="0" algn="just">
              <a:buNone/>
            </a:pPr>
            <a:endParaRPr lang="bg-BG" sz="30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9796" y="3140969"/>
            <a:ext cx="5104652" cy="280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309618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7</a:t>
            </a:fld>
            <a:endParaRPr kumimoji="0" lang="en-US"/>
          </a:p>
        </p:txBody>
      </p:sp>
      <p:sp>
        <p:nvSpPr>
          <p:cNvPr id="3" name="Content Placeholder 3"/>
          <p:cNvSpPr txBox="1">
            <a:spLocks/>
          </p:cNvSpPr>
          <p:nvPr/>
        </p:nvSpPr>
        <p:spPr>
          <a:xfrm>
            <a:off x="251520" y="836712"/>
            <a:ext cx="8712968" cy="544400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"/>
              <a:defRPr kumimoji="0"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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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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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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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"/>
              <a:defRPr kumimoji="0"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bg-BG" sz="3000" b="1" u="sng" dirty="0" smtClean="0"/>
              <a:t>Стъпка </a:t>
            </a:r>
            <a:r>
              <a:rPr lang="bg-BG" sz="3000" b="1" u="sng" dirty="0"/>
              <a:t>3</a:t>
            </a:r>
            <a:r>
              <a:rPr lang="bg-BG" sz="3000" b="1" u="sng" dirty="0" smtClean="0"/>
              <a:t>: след класическото обуславяне.</a:t>
            </a:r>
          </a:p>
          <a:p>
            <a:pPr lvl="1" algn="just"/>
            <a:r>
              <a:rPr lang="bg-BG" sz="2600" b="1" dirty="0"/>
              <a:t>Н</a:t>
            </a:r>
            <a:r>
              <a:rPr lang="bg-BG" sz="2600" b="1" dirty="0" smtClean="0"/>
              <a:t>еутралният стимул </a:t>
            </a:r>
            <a:r>
              <a:rPr lang="en-US" sz="2600" dirty="0" smtClean="0"/>
              <a:t>(NS)</a:t>
            </a:r>
            <a:r>
              <a:rPr lang="bg-BG" sz="2600" dirty="0" smtClean="0"/>
              <a:t> – звънец, се е превърнал в условен стимул </a:t>
            </a:r>
            <a:r>
              <a:rPr lang="en-US" sz="2600" dirty="0" smtClean="0"/>
              <a:t>(CS)</a:t>
            </a:r>
            <a:r>
              <a:rPr lang="bg-BG" sz="2600" dirty="0" smtClean="0"/>
              <a:t> и сега произвежда условен отговор</a:t>
            </a:r>
            <a:r>
              <a:rPr lang="en-US" sz="2600" dirty="0" smtClean="0"/>
              <a:t> (</a:t>
            </a:r>
            <a:r>
              <a:rPr lang="bg-BG" sz="2600" dirty="0" smtClean="0"/>
              <a:t>С</a:t>
            </a:r>
            <a:r>
              <a:rPr lang="en-US" sz="2600" dirty="0" smtClean="0"/>
              <a:t>R) - </a:t>
            </a:r>
            <a:r>
              <a:rPr lang="bg-BG" sz="2600" dirty="0" err="1" smtClean="0"/>
              <a:t>слюнкоотделяне</a:t>
            </a:r>
            <a:r>
              <a:rPr lang="bg-BG" sz="2600" dirty="0" smtClean="0"/>
              <a:t>.</a:t>
            </a:r>
          </a:p>
          <a:p>
            <a:pPr marL="0" indent="0" algn="just">
              <a:buNone/>
            </a:pPr>
            <a:endParaRPr lang="bg-BG" sz="3000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3119870"/>
            <a:ext cx="5296588" cy="3168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742731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8</a:t>
            </a:fld>
            <a:endParaRPr kumimoji="0" lang="en-US"/>
          </a:p>
        </p:txBody>
      </p:sp>
      <p:sp>
        <p:nvSpPr>
          <p:cNvPr id="3" name="Content Placeholder 3"/>
          <p:cNvSpPr txBox="1">
            <a:spLocks/>
          </p:cNvSpPr>
          <p:nvPr/>
        </p:nvSpPr>
        <p:spPr>
          <a:xfrm>
            <a:off x="251520" y="836712"/>
            <a:ext cx="8712968" cy="544400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"/>
              <a:defRPr kumimoji="0"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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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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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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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"/>
              <a:defRPr kumimoji="0"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bg-BG" sz="3000" b="1" u="sng" dirty="0" smtClean="0"/>
              <a:t>Обобщение</a:t>
            </a:r>
          </a:p>
          <a:p>
            <a:pPr algn="just"/>
            <a:endParaRPr lang="bg-BG" sz="3000" b="1" u="sng" dirty="0" smtClean="0"/>
          </a:p>
          <a:p>
            <a:pPr marL="0" indent="0" algn="just">
              <a:buNone/>
            </a:pPr>
            <a:r>
              <a:rPr lang="bg-BG" sz="2400" dirty="0"/>
              <a:t> </a:t>
            </a:r>
            <a:r>
              <a:rPr lang="bg-BG" sz="2400" dirty="0" smtClean="0"/>
              <a:t>   ПРЕДИ ОБУСЛАВЯНЕТО:</a:t>
            </a:r>
          </a:p>
          <a:p>
            <a:pPr marL="0" indent="0" algn="just">
              <a:buNone/>
            </a:pPr>
            <a:r>
              <a:rPr lang="bg-BG" sz="2400" dirty="0" smtClean="0"/>
              <a:t>    </a:t>
            </a:r>
            <a:r>
              <a:rPr lang="en-US" sz="2400" dirty="0" smtClean="0"/>
              <a:t>US (</a:t>
            </a:r>
            <a:r>
              <a:rPr lang="bg-BG" sz="2400" dirty="0" smtClean="0"/>
              <a:t>храна</a:t>
            </a:r>
            <a:r>
              <a:rPr lang="en-US" sz="2400" dirty="0" smtClean="0"/>
              <a:t>)                   </a:t>
            </a:r>
            <a:r>
              <a:rPr lang="bg-BG" sz="2400" dirty="0" smtClean="0"/>
              <a:t>  </a:t>
            </a:r>
            <a:r>
              <a:rPr lang="en-US" sz="2400" dirty="0" smtClean="0"/>
              <a:t>UR (</a:t>
            </a:r>
            <a:r>
              <a:rPr lang="bg-BG" sz="2400" dirty="0" err="1" smtClean="0"/>
              <a:t>слюнкоотделяне</a:t>
            </a:r>
            <a:r>
              <a:rPr lang="en-US" sz="2400" dirty="0" smtClean="0"/>
              <a:t>)</a:t>
            </a:r>
            <a:endParaRPr lang="bg-BG" sz="2400" dirty="0" smtClean="0"/>
          </a:p>
          <a:p>
            <a:pPr marL="0" indent="0" algn="just">
              <a:buNone/>
            </a:pPr>
            <a:r>
              <a:rPr lang="bg-BG" sz="2400" dirty="0" smtClean="0"/>
              <a:t>    </a:t>
            </a:r>
            <a:r>
              <a:rPr lang="en-US" sz="2400" dirty="0" smtClean="0"/>
              <a:t>NS (</a:t>
            </a:r>
            <a:r>
              <a:rPr lang="bg-BG" sz="2400" dirty="0" smtClean="0"/>
              <a:t>звънец</a:t>
            </a:r>
            <a:r>
              <a:rPr lang="en-US" sz="2400" dirty="0" smtClean="0"/>
              <a:t>)                 </a:t>
            </a:r>
            <a:r>
              <a:rPr lang="bg-BG" sz="2400" dirty="0" smtClean="0"/>
              <a:t>  няма отговор</a:t>
            </a:r>
          </a:p>
          <a:p>
            <a:pPr marL="0" indent="0" algn="just">
              <a:buNone/>
            </a:pPr>
            <a:endParaRPr lang="bg-BG" sz="3000" dirty="0"/>
          </a:p>
          <a:p>
            <a:pPr marL="0" indent="0" algn="just">
              <a:buNone/>
            </a:pPr>
            <a:r>
              <a:rPr lang="bg-BG" sz="2400" dirty="0" smtClean="0"/>
              <a:t>    ПО ВРЕМЕ НА ОБУСЛАВЯНЕТО:</a:t>
            </a:r>
          </a:p>
          <a:p>
            <a:pPr marL="0" indent="0" algn="just">
              <a:buNone/>
            </a:pPr>
            <a:r>
              <a:rPr lang="bg-BG" sz="2400" dirty="0" smtClean="0"/>
              <a:t>    </a:t>
            </a:r>
            <a:r>
              <a:rPr lang="en-US" sz="2400" dirty="0" smtClean="0"/>
              <a:t>US</a:t>
            </a:r>
            <a:r>
              <a:rPr lang="bg-BG" sz="2400" dirty="0" smtClean="0"/>
              <a:t> </a:t>
            </a:r>
            <a:r>
              <a:rPr lang="en-US" sz="2400" dirty="0" smtClean="0"/>
              <a:t>(</a:t>
            </a:r>
            <a:r>
              <a:rPr lang="bg-BG" sz="2400" dirty="0" smtClean="0"/>
              <a:t>храна</a:t>
            </a:r>
            <a:r>
              <a:rPr lang="en-US" sz="2400" dirty="0" smtClean="0"/>
              <a:t>)</a:t>
            </a:r>
            <a:r>
              <a:rPr lang="bg-BG" sz="2400" dirty="0" smtClean="0"/>
              <a:t>  + </a:t>
            </a:r>
            <a:r>
              <a:rPr lang="en-US" sz="2400" dirty="0" smtClean="0"/>
              <a:t>NS (</a:t>
            </a:r>
            <a:r>
              <a:rPr lang="bg-BG" sz="2400" dirty="0" smtClean="0"/>
              <a:t>звънец</a:t>
            </a:r>
            <a:r>
              <a:rPr lang="en-US" sz="2400" dirty="0" smtClean="0"/>
              <a:t>)</a:t>
            </a:r>
            <a:r>
              <a:rPr lang="bg-BG" sz="2400" dirty="0" smtClean="0"/>
              <a:t>                   </a:t>
            </a:r>
            <a:r>
              <a:rPr lang="en-US" sz="2400" dirty="0" smtClean="0"/>
              <a:t>UR (</a:t>
            </a:r>
            <a:r>
              <a:rPr lang="bg-BG" sz="2400" dirty="0" err="1" smtClean="0"/>
              <a:t>слюнкоотделяне</a:t>
            </a:r>
            <a:r>
              <a:rPr lang="en-US" sz="2400" dirty="0" smtClean="0"/>
              <a:t>)</a:t>
            </a:r>
            <a:endParaRPr lang="bg-BG" sz="2400" dirty="0" smtClean="0"/>
          </a:p>
          <a:p>
            <a:pPr marL="0" indent="0" algn="just">
              <a:buNone/>
            </a:pPr>
            <a:endParaRPr lang="bg-BG" sz="2400" dirty="0"/>
          </a:p>
          <a:p>
            <a:pPr marL="0" indent="0" algn="just">
              <a:buNone/>
            </a:pPr>
            <a:r>
              <a:rPr lang="bg-BG" sz="2400" dirty="0" smtClean="0"/>
              <a:t>    СЛЕД ОБУСЛАВЯНЕТО:</a:t>
            </a:r>
          </a:p>
          <a:p>
            <a:pPr marL="0" indent="0" algn="just">
              <a:buNone/>
            </a:pPr>
            <a:r>
              <a:rPr lang="bg-BG" sz="2400" dirty="0" smtClean="0"/>
              <a:t>    </a:t>
            </a:r>
            <a:r>
              <a:rPr lang="en-US" sz="2400" dirty="0" smtClean="0"/>
              <a:t>CS (</a:t>
            </a:r>
            <a:r>
              <a:rPr lang="bg-BG" sz="2400" dirty="0" smtClean="0"/>
              <a:t>звънец</a:t>
            </a:r>
            <a:r>
              <a:rPr lang="en-US" sz="2400" dirty="0" smtClean="0"/>
              <a:t>)</a:t>
            </a:r>
            <a:r>
              <a:rPr lang="bg-BG" sz="2400" dirty="0" smtClean="0"/>
              <a:t>                     </a:t>
            </a:r>
            <a:r>
              <a:rPr lang="en-US" sz="2400" dirty="0" smtClean="0"/>
              <a:t>UR (</a:t>
            </a:r>
            <a:r>
              <a:rPr lang="bg-BG" sz="2400" dirty="0" err="1" smtClean="0"/>
              <a:t>слюнкоотделяне</a:t>
            </a:r>
            <a:r>
              <a:rPr lang="en-US" sz="2400" dirty="0" smtClean="0"/>
              <a:t>)</a:t>
            </a:r>
            <a:endParaRPr lang="bg-BG" sz="2400" dirty="0" smtClean="0"/>
          </a:p>
          <a:p>
            <a:pPr marL="0" indent="0" algn="just">
              <a:buNone/>
            </a:pPr>
            <a:endParaRPr lang="bg-BG" sz="2400" dirty="0" smtClean="0"/>
          </a:p>
        </p:txBody>
      </p:sp>
      <p:sp>
        <p:nvSpPr>
          <p:cNvPr id="4" name="Right Arrow 3"/>
          <p:cNvSpPr/>
          <p:nvPr/>
        </p:nvSpPr>
        <p:spPr>
          <a:xfrm>
            <a:off x="2267744" y="2564904"/>
            <a:ext cx="1152128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7" name="Right Arrow 6"/>
          <p:cNvSpPr/>
          <p:nvPr/>
        </p:nvSpPr>
        <p:spPr>
          <a:xfrm>
            <a:off x="4139952" y="4411406"/>
            <a:ext cx="1152128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7185" y="2991148"/>
            <a:ext cx="1182687" cy="201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5698781"/>
            <a:ext cx="1182687" cy="201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957464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9</a:t>
            </a:fld>
            <a:endParaRPr kumimoji="0" lang="en-US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79512" y="332656"/>
            <a:ext cx="8712968" cy="82068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"/>
              <a:defRPr kumimoji="0"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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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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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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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"/>
              <a:defRPr kumimoji="0"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/>
              <a:buNone/>
            </a:pPr>
            <a:r>
              <a:rPr lang="bg-BG" sz="2400" b="1" dirty="0" smtClean="0"/>
              <a:t>3.2. ФАЗИ НА КЛАСИЧЕСКОТО ОБУСЛАВЯНЕ</a:t>
            </a:r>
            <a:endParaRPr lang="bg-BG" dirty="0"/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251520" y="1153344"/>
            <a:ext cx="8712968" cy="141156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"/>
              <a:defRPr kumimoji="0"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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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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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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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"/>
              <a:defRPr kumimoji="0"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bg-BG" sz="3000" dirty="0" smtClean="0"/>
              <a:t>Фаза на придобиване.</a:t>
            </a:r>
          </a:p>
          <a:p>
            <a:pPr algn="just"/>
            <a:r>
              <a:rPr lang="bg-BG" sz="3000" dirty="0" smtClean="0"/>
              <a:t>Фаза на угасване.</a:t>
            </a:r>
            <a:endParaRPr lang="bg-BG" sz="3000" dirty="0" smtClean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51520" y="2996952"/>
            <a:ext cx="8712968" cy="1224136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"/>
              <a:defRPr kumimoji="0"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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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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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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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"/>
              <a:defRPr kumimoji="0"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/>
              <a:buNone/>
            </a:pPr>
            <a:r>
              <a:rPr lang="bg-BG" sz="2400" b="1" dirty="0" smtClean="0"/>
              <a:t>3.</a:t>
            </a:r>
            <a:r>
              <a:rPr lang="bg-BG" sz="2400" b="1" dirty="0" err="1" smtClean="0"/>
              <a:t>3</a:t>
            </a:r>
            <a:r>
              <a:rPr lang="bg-BG" sz="2400" b="1" dirty="0" smtClean="0"/>
              <a:t>. ГЕНЕРАЛИЗИРАНЕ И ДИСКРИМИНИРАНЕ В КЛАСИЧЕСКОТО ОБУСЛАВЯНЕ.</a:t>
            </a:r>
          </a:p>
          <a:p>
            <a:pPr marL="0" indent="0">
              <a:buFont typeface="Wingdings 2"/>
              <a:buNone/>
            </a:pPr>
            <a:r>
              <a:rPr lang="bg-BG" sz="2400" b="1" dirty="0"/>
              <a:t>	</a:t>
            </a:r>
            <a:endParaRPr lang="bg-BG" sz="2400" b="1" dirty="0" smtClean="0"/>
          </a:p>
          <a:p>
            <a:pPr marL="0" indent="0">
              <a:buFont typeface="Wingdings 2"/>
              <a:buNone/>
            </a:pPr>
            <a:endParaRPr lang="bg-BG" dirty="0"/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251520" y="4077072"/>
            <a:ext cx="8712968" cy="141156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"/>
              <a:defRPr kumimoji="0"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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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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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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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"/>
              <a:defRPr kumimoji="0"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bg-BG" sz="3000" dirty="0" smtClean="0"/>
              <a:t>Генерализация на стимула.</a:t>
            </a:r>
          </a:p>
          <a:p>
            <a:pPr algn="just"/>
            <a:r>
              <a:rPr lang="bg-BG" sz="3000" dirty="0" smtClean="0"/>
              <a:t>Дискриминация на стимула.</a:t>
            </a:r>
            <a:endParaRPr lang="bg-BG" sz="3000" dirty="0" smtClean="0"/>
          </a:p>
        </p:txBody>
      </p:sp>
    </p:spTree>
    <p:extLst>
      <p:ext uri="{BB962C8B-B14F-4D97-AF65-F5344CB8AC3E}">
        <p14:creationId xmlns:p14="http://schemas.microsoft.com/office/powerpoint/2010/main" val="18799046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ek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3364</TotalTime>
  <Words>971</Words>
  <Application>Microsoft Office PowerPoint</Application>
  <PresentationFormat>On-screen Show (4:3)</PresentationFormat>
  <Paragraphs>130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Trek</vt:lpstr>
      <vt:lpstr> ТЕМА VI.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ТЕМА I.</dc:title>
  <dc:creator>Albena</dc:creator>
  <cp:lastModifiedBy>Albena</cp:lastModifiedBy>
  <cp:revision>341</cp:revision>
  <cp:lastPrinted>2014-10-14T12:35:20Z</cp:lastPrinted>
  <dcterms:created xsi:type="dcterms:W3CDTF">2014-10-02T09:07:00Z</dcterms:created>
  <dcterms:modified xsi:type="dcterms:W3CDTF">2014-11-18T14:26:35Z</dcterms:modified>
</cp:coreProperties>
</file>