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28.11.2014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28.11.2014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11/28/2014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VII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132856"/>
            <a:ext cx="8458200" cy="1512168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КОГНИТИВНИ ПОДХОДИ КЪМ УЧЕНЕТО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2.2.1. ПОВТОРЕНИЕ.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2" y="1124744"/>
            <a:ext cx="8686800" cy="55892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Информацията ще изчезне бързо от кратковременната памет, ако ние не предприемем някакви действия за да я запазим. Това действие обикновено е повторението.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За да успее повторението не е достатъчно единствено безсмисленото повтаряне на думи. Необходимо е да вложим активни усилия за да кодираме и съхраним информацията.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Повторението е основният начин, по който хората могат да прехвърлят информацията от кратковременната памет към по-постоянна форма на съхранение.</a:t>
            </a:r>
          </a:p>
        </p:txBody>
      </p:sp>
    </p:spTree>
    <p:extLst>
      <p:ext uri="{BB962C8B-B14F-4D97-AF65-F5344CB8AC3E}">
        <p14:creationId xmlns:p14="http://schemas.microsoft.com/office/powerpoint/2010/main" val="287780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60271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2.2.2. КОДИРАНЕ.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16" y="929878"/>
            <a:ext cx="8686800" cy="5733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В човешката памет съществуват 3 различни, но свързани помежду си процеса: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/>
              <a:t>Кодиране – когнитивен процес, чрез който новата информация се организира и се запазва в дълговременната памет.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/>
              <a:t>Съхранение – когнитивен процес, чрез който копие от новата информация се записва в дълговременната памет. Съхранението е различно и е в зависимост от </a:t>
            </a:r>
            <a:r>
              <a:rPr lang="bg-BG" sz="2400" dirty="0" smtClean="0"/>
              <a:t>това </a:t>
            </a:r>
            <a:r>
              <a:rPr lang="bg-BG" sz="2400" dirty="0"/>
              <a:t>докога ни е необходима съответната информация.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/>
              <a:t>Извличане – за да бъде полезна кодираната и съхранена информация, тя трябва да се възстанови</a:t>
            </a:r>
            <a:r>
              <a:rPr lang="bg-BG" sz="2400" dirty="0" smtClean="0"/>
              <a:t>.</a:t>
            </a:r>
            <a:endParaRPr lang="bg-BG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Процесите на кодирането, съхранението и извличането биват два вида: съзнателни и автоматични.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bg-BG" sz="2400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02253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836712"/>
            <a:ext cx="8686800" cy="54726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Важен извод, който може да се направи </a:t>
            </a:r>
            <a:r>
              <a:rPr lang="bg-BG" sz="2800" dirty="0" smtClean="0"/>
              <a:t>е, </a:t>
            </a:r>
            <a:r>
              <a:rPr lang="bg-BG" sz="2800" dirty="0" smtClean="0"/>
              <a:t>че всички когнитивни процеси се случват в работната памет. В работната памет се извършва мисленето. Тя е „съзнателната“ част на нашата система за обработка на </a:t>
            </a:r>
            <a:r>
              <a:rPr lang="bg-BG" sz="2800" dirty="0" smtClean="0"/>
              <a:t>информацията.</a:t>
            </a:r>
            <a:endParaRPr lang="bg-BG" sz="28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Капацитетът на работната памет предсказва задържането на информацията, запаметяването и изпълнението на  различни задачи за разбиране и разсъждение </a:t>
            </a:r>
            <a:r>
              <a:rPr lang="en-US" sz="2800" dirty="0" smtClean="0"/>
              <a:t>(</a:t>
            </a:r>
            <a:r>
              <a:rPr lang="en-US" sz="2800" dirty="0" err="1" smtClean="0"/>
              <a:t>Hambrick</a:t>
            </a:r>
            <a:r>
              <a:rPr lang="en-US" sz="2800" dirty="0" smtClean="0"/>
              <a:t>, Kane &amp; Engle, 2005).</a:t>
            </a:r>
            <a:endParaRPr lang="bg-BG" sz="2400" dirty="0"/>
          </a:p>
          <a:p>
            <a:pPr lvl="1" algn="just">
              <a:buFont typeface="Wingdings" panose="05000000000000000000" pitchFamily="2" charset="2"/>
              <a:buChar char="v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64564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</a:t>
            </a:r>
            <a:r>
              <a:rPr lang="bg-BG" sz="2400" b="1" dirty="0"/>
              <a:t>3</a:t>
            </a:r>
            <a:r>
              <a:rPr lang="bg-BG" sz="2400" b="1" dirty="0" smtClean="0"/>
              <a:t>. ДЪЛГОВРЕМЕННА ПАМЕТ.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907" y="1196752"/>
            <a:ext cx="8686800" cy="54726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Когато хората говорят за памет, обикновено имат предвид дълговременната. Тази форма на паметта може да задържа неограничени количества информация, за изключително дълги периоди от време, може би завинаги.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Много теоретици </a:t>
            </a:r>
            <a:r>
              <a:rPr lang="bg-BG" dirty="0" smtClean="0"/>
              <a:t>смятат, че </a:t>
            </a:r>
            <a:r>
              <a:rPr lang="bg-BG" dirty="0" smtClean="0"/>
              <a:t>ние никога не забравяме информацията от дълговременната памет, а по-скоро губим способността си да я откриваме.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Съществуват </a:t>
            </a:r>
            <a:r>
              <a:rPr lang="bg-BG" dirty="0" smtClean="0"/>
              <a:t>няколко типа дълговременна памет, всяка от които е важна за нас по различен начин.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8562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5907" y="332656"/>
            <a:ext cx="8686800" cy="61926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pitchFamily="2" charset="2"/>
              <a:buChar char="v"/>
            </a:pPr>
            <a:r>
              <a:rPr lang="bg-BG" b="1" dirty="0" smtClean="0"/>
              <a:t>Декларативно познание </a:t>
            </a:r>
            <a:r>
              <a:rPr lang="bg-BG" dirty="0" smtClean="0"/>
              <a:t>– състои се от знания за факти, съхранени в семантичната или епизодната памет.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bg-BG" dirty="0"/>
              <a:t>Епизодната памет се състои от дълговременни спомени, които съдържат познанията ни за лично преживени събития или епизоди. Тя е уникална за човека.</a:t>
            </a: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bg-BG" dirty="0"/>
              <a:t>Семантична памет – дълговременни спомени, които съдържат общото </a:t>
            </a:r>
            <a:r>
              <a:rPr lang="bg-BG" dirty="0" smtClean="0"/>
              <a:t>ни </a:t>
            </a:r>
            <a:r>
              <a:rPr lang="bg-BG" dirty="0"/>
              <a:t>познание: какво е „зебра“, какво означава думата „горчив“ и т.н. Тя не е уникална за човека</a:t>
            </a:r>
            <a:r>
              <a:rPr lang="bg-BG" dirty="0" smtClean="0"/>
              <a:t>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bg-BG" b="1" dirty="0" smtClean="0"/>
              <a:t>Процедурно познание </a:t>
            </a:r>
            <a:r>
              <a:rPr lang="bg-BG" dirty="0" smtClean="0"/>
              <a:t>– „знаенето как“ да се правят определени неща.</a:t>
            </a:r>
          </a:p>
          <a:p>
            <a:pPr marL="0" lvl="2" indent="441325" algn="just">
              <a:buNone/>
            </a:pPr>
            <a:r>
              <a:rPr lang="bg-BG" dirty="0" smtClean="0"/>
              <a:t>Неврологични изследвания показват, че процедурните спомени се съхраняват в различна част </a:t>
            </a:r>
            <a:r>
              <a:rPr lang="bg-BG" dirty="0" smtClean="0"/>
              <a:t>на</a:t>
            </a:r>
            <a:r>
              <a:rPr lang="bg-BG" dirty="0" smtClean="0"/>
              <a:t> </a:t>
            </a:r>
            <a:r>
              <a:rPr lang="bg-BG" dirty="0" smtClean="0"/>
              <a:t>мозъка в сравнение със семантичните и епизодните.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bg-BG" b="1" dirty="0" smtClean="0"/>
              <a:t>Условно познание</a:t>
            </a:r>
            <a:r>
              <a:rPr lang="bg-BG" dirty="0" smtClean="0"/>
              <a:t> – „знаенето кога и защо“ да се прилага декларативното и процедурното познание. </a:t>
            </a:r>
          </a:p>
          <a:p>
            <a:pPr lvl="3" algn="just">
              <a:buFont typeface="Wingdings" panose="05000000000000000000" pitchFamily="2" charset="2"/>
              <a:buChar char="v"/>
            </a:pPr>
            <a:endParaRPr lang="bg-BG" dirty="0"/>
          </a:p>
          <a:p>
            <a:pPr marL="1371600" lvl="3" indent="0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341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3</a:t>
            </a:r>
            <a:r>
              <a:rPr lang="bg-BG" sz="2400" b="1" dirty="0" smtClean="0"/>
              <a:t>. ЕКСПЛИЦИТНА И ИМПЛИЦИТНА ПАМЕТ.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6080" y="1412776"/>
            <a:ext cx="8686800" cy="4320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При експлицитната памет, човек съзнателно действа за да си спомни или да разпознае конкретна информация.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При имплицитната памет човек си </a:t>
            </a:r>
            <a:r>
              <a:rPr lang="bg-BG" dirty="0" smtClean="0"/>
              <a:t>спомня </a:t>
            </a:r>
            <a:r>
              <a:rPr lang="bg-BG" dirty="0" smtClean="0"/>
              <a:t>или разпознава информация, без да осъзнава че го прави. Например, всеки ден се ангажираме с редица задачи, които изискват възпроизвеждане на информация без изобщо да си даваме сметка, че участва възпроизвеждане от </a:t>
            </a:r>
            <a:r>
              <a:rPr lang="bg-BG" dirty="0" smtClean="0"/>
              <a:t>паметта.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438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4. КОНЕКЦИОНИСТКИ МОДЕЛИ НА ПАМЕТТА.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948" y="1052736"/>
            <a:ext cx="8686800" cy="5805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Конекционисткият модел се фокусира върху начините по които декларативното и процедурното познание се комбинират чрез поредица от връзки между елементите.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Според този подход, информацията се съхранява в мрежи, чрез поредица от взаимосвързани възли и активирането на един възел, може да подтикне активирането на друг свързан възел. Това явление се нарича разпространяваща се активация.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dirty="0" smtClean="0"/>
              <a:t>Възел, който активира свързан с него друг възел, се нарича основен. Възникващата в резултат активация се нарича – асоциативна връзка.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869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52844" y="6381328"/>
            <a:ext cx="827503" cy="325156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0" y="261364"/>
            <a:ext cx="8827780" cy="426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79" y="2692419"/>
            <a:ext cx="1038811" cy="53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90" y="2155790"/>
            <a:ext cx="380052" cy="3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4412" y="764704"/>
            <a:ext cx="10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сенатор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15729" y="124599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президент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712479" y="1957482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представител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6103304" y="39537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Испания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7726540" y="58003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Италия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258776" y="9493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Франция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7452320" y="25891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щастлив</a:t>
            </a:r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5717045" y="3060197"/>
            <a:ext cx="7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тъжен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7581361" y="339688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весел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2845932" y="3302517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куче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782911" y="3302517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котка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1703963" y="4013894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животно</a:t>
            </a:r>
            <a:endParaRPr lang="bg-BG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9780" y="4941168"/>
            <a:ext cx="8686800" cy="16037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None/>
            </a:pPr>
            <a:r>
              <a:rPr lang="bg-BG" dirty="0" smtClean="0"/>
              <a:t>Според конекционисткия модел, полезното познание се намира във връзките между възлите. Без тези връзки, хората няма да знаят нищо.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726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4. МОДЕЛ ЗА РАБОТНАТА ПАМЕТ.</a:t>
            </a:r>
            <a:endParaRPr lang="bg-BG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935" y="1390890"/>
            <a:ext cx="8686800" cy="4320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lvl="1" indent="-268288" algn="just">
              <a:buFont typeface="Wingdings" panose="05000000000000000000" pitchFamily="2" charset="2"/>
              <a:buChar char="v"/>
            </a:pPr>
            <a:r>
              <a:rPr lang="bg-BG" dirty="0" smtClean="0"/>
              <a:t>Според този модел, работната памет е част от дълговременната памет, която включва и кратковременната. Тя е активна форма на съхранение, в която се намира онази информация, която е активна съответния момент.</a:t>
            </a:r>
          </a:p>
          <a:p>
            <a:pPr marL="441325" lvl="1" indent="-268288" algn="just">
              <a:buFont typeface="Wingdings" panose="05000000000000000000" pitchFamily="2" charset="2"/>
              <a:buChar char="v"/>
            </a:pPr>
            <a:r>
              <a:rPr lang="bg-BG" dirty="0" smtClean="0"/>
              <a:t>Активирането на познанието, което имат учениците им помага да интегрират новите знания в дълговременната си памет.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445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5</a:t>
            </a:r>
            <a:r>
              <a:rPr lang="bg-BG" sz="2400" b="1" dirty="0" smtClean="0"/>
              <a:t>. МОДЕЛ НА НИВАТА НА ПРЕРАБОТКА.</a:t>
            </a:r>
            <a:endParaRPr lang="bg-BG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935" y="1340768"/>
            <a:ext cx="8686800" cy="50932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lvl="1" indent="-268288" algn="just">
              <a:buFont typeface="Wingdings" panose="05000000000000000000" pitchFamily="2" charset="2"/>
              <a:buChar char="v"/>
            </a:pPr>
            <a:r>
              <a:rPr lang="bg-BG" dirty="0" smtClean="0"/>
              <a:t>Според този модел, паметта е състои от безкраен брой нива </a:t>
            </a:r>
            <a:r>
              <a:rPr lang="en-US" dirty="0" smtClean="0"/>
              <a:t>(</a:t>
            </a:r>
            <a:r>
              <a:rPr lang="bg-BG" dirty="0" smtClean="0"/>
              <a:t>а не от 3 както е според стандартния модел</a:t>
            </a:r>
            <a:r>
              <a:rPr lang="en-US" dirty="0" smtClean="0"/>
              <a:t>)</a:t>
            </a:r>
            <a:r>
              <a:rPr lang="bg-BG" dirty="0" smtClean="0"/>
              <a:t> на преработка на информацията. Информацията може да се кодира на всяко едно от тях, като няма категорична граница между едно ниво и следващото.</a:t>
            </a:r>
          </a:p>
          <a:p>
            <a:pPr marL="441325" lvl="1" indent="-268288" algn="just">
              <a:buFont typeface="Wingdings" panose="05000000000000000000" pitchFamily="2" charset="2"/>
              <a:buChar char="v"/>
            </a:pPr>
            <a:endParaRPr lang="bg-BG" dirty="0" smtClean="0"/>
          </a:p>
          <a:p>
            <a:pPr marL="441325" lvl="1" indent="-268288" algn="just">
              <a:buFont typeface="Wingdings" panose="05000000000000000000" pitchFamily="2" charset="2"/>
              <a:buChar char="v"/>
            </a:pPr>
            <a:r>
              <a:rPr lang="bg-BG" dirty="0" smtClean="0"/>
              <a:t>Колкото по-дълбоко е нивото на което е преработена информацията, толкова по-голяма е вероятността тя да бъде извлечена от паметта.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2457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22" y="1124744"/>
            <a:ext cx="8686800" cy="565452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Когнитивният подход към ученето се фокусира върху промените в мисленето, които са включени в процеса на учене.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Когнитивната теория определя ученето като относително трайна промяна в психичните структури, която се проявява като резултат от взаимодействието на индивида с околната среда </a:t>
            </a:r>
            <a:r>
              <a:rPr lang="en-US" sz="2800" dirty="0" smtClean="0"/>
              <a:t>(Moreno, R., 2010)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Една от познавателните </a:t>
            </a:r>
            <a:r>
              <a:rPr lang="bg-BG" sz="2800" dirty="0" smtClean="0"/>
              <a:t>функции, </a:t>
            </a:r>
            <a:r>
              <a:rPr lang="bg-BG" sz="2800" dirty="0" smtClean="0"/>
              <a:t>която играе ключова роля в ученето, е паметта.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116632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КАКВО ПРЕДСТАВЛЯВА КОГНИТИВНИЯТ ПОДХОД КЪМ УЧЕНЕТО?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6. КОНСТРУКТИВИСТКИ ПОДХОД КЪМ ПАМЕТТА.</a:t>
            </a:r>
            <a:endParaRPr lang="bg-BG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935" y="1196752"/>
            <a:ext cx="8686800" cy="53285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lvl="1" indent="-268288" algn="just">
              <a:buFont typeface="Wingdings" panose="05000000000000000000" pitchFamily="2" charset="2"/>
              <a:buChar char="v"/>
            </a:pPr>
            <a:r>
              <a:rPr lang="bg-BG" dirty="0" smtClean="0"/>
              <a:t>Според този подход, миналият опит и контекстът влияят върху начина, по който кодираме информацията, начините по които си я спомняме и как я възпроизвеждаме. Паметта зависи от познанията, преживяванията и мотивацията на човека.</a:t>
            </a:r>
          </a:p>
          <a:p>
            <a:pPr marL="441325" lvl="1" indent="-268288" algn="just">
              <a:buFont typeface="Wingdings" panose="05000000000000000000" pitchFamily="2" charset="2"/>
              <a:buChar char="v"/>
            </a:pPr>
            <a:r>
              <a:rPr lang="bg-BG" dirty="0" smtClean="0"/>
              <a:t>Конструктивистките подходи към ученето се базират на същите ключови идеи като конструктивистките подходи към паметта. Учещите трябва да изграждат собственото си познание – то не може да им бъде дадено. Новото познание се надгражда върху съществуващото.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0739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2</a:t>
            </a:r>
            <a:r>
              <a:rPr lang="bg-BG" sz="2400" b="1" dirty="0" smtClean="0"/>
              <a:t>. СТАНДАРТЕН МОДЕЛ НА ПАМЕТТА.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2" y="1124744"/>
            <a:ext cx="8686800" cy="56545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Стандартният модел приема, че има 3 основни типа съхранение в паметта. За да може човек да запомни нещо, информацията трябва да бъде кодирана на 3 стъпки: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2" y="3952005"/>
            <a:ext cx="1534228" cy="104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24952"/>
            <a:ext cx="1676772" cy="241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95" y="3408756"/>
            <a:ext cx="2005481" cy="259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83" y="3356992"/>
            <a:ext cx="2206735" cy="315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159" y="4149142"/>
            <a:ext cx="105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Входящи стимули</a:t>
            </a:r>
            <a:endParaRPr lang="bg-B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78038" y="3676675"/>
            <a:ext cx="1368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Сензорен регистър</a:t>
            </a:r>
          </a:p>
          <a:p>
            <a:endParaRPr lang="bg-BG" dirty="0"/>
          </a:p>
          <a:p>
            <a:r>
              <a:rPr lang="bg-BG" dirty="0" smtClean="0"/>
              <a:t>Зрителен,</a:t>
            </a:r>
          </a:p>
          <a:p>
            <a:r>
              <a:rPr lang="bg-BG" dirty="0" smtClean="0"/>
              <a:t>Слухов,</a:t>
            </a:r>
          </a:p>
          <a:p>
            <a:r>
              <a:rPr lang="bg-BG" dirty="0" smtClean="0"/>
              <a:t>...........</a:t>
            </a:r>
          </a:p>
          <a:p>
            <a:r>
              <a:rPr lang="bg-BG" dirty="0" smtClean="0"/>
              <a:t>............</a:t>
            </a:r>
          </a:p>
          <a:p>
            <a:r>
              <a:rPr lang="bg-BG" dirty="0" smtClean="0"/>
              <a:t>осезателен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80604"/>
            <a:ext cx="2769865" cy="5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76" y="4563667"/>
            <a:ext cx="499568" cy="38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5" y="4135717"/>
            <a:ext cx="502009" cy="3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00" y="4662329"/>
            <a:ext cx="476595" cy="4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14" y="3305250"/>
            <a:ext cx="250118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34" y="3129037"/>
            <a:ext cx="232461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750" y="3075973"/>
            <a:ext cx="280634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5404" y="2939935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забравяне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4653125" y="2759705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забравяне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7261357" y="2705905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забравяне</a:t>
            </a: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3791532" y="3422246"/>
            <a:ext cx="461665" cy="12400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bg-BG" dirty="0" smtClean="0"/>
              <a:t>възприятие</a:t>
            </a:r>
            <a:endParaRPr lang="bg-BG" dirty="0"/>
          </a:p>
        </p:txBody>
      </p:sp>
      <p:sp>
        <p:nvSpPr>
          <p:cNvPr id="23" name="TextBox 22"/>
          <p:cNvSpPr txBox="1"/>
          <p:nvPr/>
        </p:nvSpPr>
        <p:spPr>
          <a:xfrm>
            <a:off x="6258918" y="3129037"/>
            <a:ext cx="461665" cy="10422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bg-BG" dirty="0" smtClean="0"/>
              <a:t>кодиране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3800499" y="4968163"/>
            <a:ext cx="461665" cy="11070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bg-BG" dirty="0" smtClean="0"/>
              <a:t>внимание</a:t>
            </a:r>
            <a:endParaRPr lang="bg-BG" dirty="0"/>
          </a:p>
        </p:txBody>
      </p:sp>
      <p:sp>
        <p:nvSpPr>
          <p:cNvPr id="25" name="TextBox 24"/>
          <p:cNvSpPr txBox="1"/>
          <p:nvPr/>
        </p:nvSpPr>
        <p:spPr>
          <a:xfrm>
            <a:off x="6239789" y="4951019"/>
            <a:ext cx="461665" cy="13426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bg-BG" dirty="0" smtClean="0"/>
              <a:t>припомняне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4449126" y="4135717"/>
            <a:ext cx="1661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Работна памет</a:t>
            </a:r>
          </a:p>
          <a:p>
            <a:endParaRPr lang="bg-BG" b="1" dirty="0" smtClean="0"/>
          </a:p>
          <a:p>
            <a:pPr algn="ctr"/>
            <a:r>
              <a:rPr lang="bg-BG" b="1" dirty="0" smtClean="0"/>
              <a:t>КВП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17420" y="4186213"/>
            <a:ext cx="181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Дълговременна </a:t>
            </a:r>
          </a:p>
          <a:p>
            <a:pPr algn="ctr"/>
            <a:r>
              <a:rPr lang="bg-BG" b="1" dirty="0" smtClean="0"/>
              <a:t>памет</a:t>
            </a:r>
            <a:endParaRPr lang="bg-BG" b="1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50" y="4328321"/>
            <a:ext cx="371475" cy="2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2.1. СЕНЗОРЕН РЕГИСТЪР.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2" y="1209105"/>
            <a:ext cx="8686800" cy="56545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Сензорният регистър е мястото, където голяма част от информацията се съхранява първоначално, след постъпването си през сетивата.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Системата на сензорната памет се състои от набор от регистри за всяко едно от сетивата на човека: визуален, слухов, тактилен, вкусов и обонятелен.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Функцията на сензорния регистър е да задържи информацията в „сурова“, необработена форма.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Целта на сензорният регистър е да задържи информацията </a:t>
            </a:r>
            <a:r>
              <a:rPr lang="en-US" sz="2800" dirty="0" smtClean="0"/>
              <a:t>(</a:t>
            </a:r>
            <a:r>
              <a:rPr lang="bg-BG" sz="2800" dirty="0" smtClean="0"/>
              <a:t>от 1 до 3 сек.</a:t>
            </a:r>
            <a:r>
              <a:rPr lang="en-US" sz="2800" dirty="0" smtClean="0"/>
              <a:t>)</a:t>
            </a:r>
            <a:r>
              <a:rPr lang="bg-BG" sz="2800" dirty="0" smtClean="0"/>
              <a:t>, докато решим дали искаме да я използваме или не.</a:t>
            </a:r>
          </a:p>
        </p:txBody>
      </p:sp>
    </p:spTree>
    <p:extLst>
      <p:ext uri="{BB962C8B-B14F-4D97-AF65-F5344CB8AC3E}">
        <p14:creationId xmlns:p14="http://schemas.microsoft.com/office/powerpoint/2010/main" val="109021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2.1.</a:t>
            </a:r>
            <a:r>
              <a:rPr lang="en-US" sz="2400" b="1" dirty="0" smtClean="0"/>
              <a:t>1.</a:t>
            </a:r>
            <a:r>
              <a:rPr lang="bg-BG" sz="2400" b="1" dirty="0" smtClean="0"/>
              <a:t> ВЪЗПРИЯТИЕ.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2" y="980728"/>
            <a:ext cx="8686800" cy="54602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Възприятието се определя като познавателен процес, който дава смисъл на сетивното възприятие. След като вниманието е насочено към определени стимули, възприятието е процесът чрез който те се интерпретират на базата на нашето предварително познание или дълговременна памет.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31595"/>
            <a:ext cx="2051298" cy="283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221922" y="3790020"/>
            <a:ext cx="6078270" cy="2918768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200" dirty="0" smtClean="0"/>
              <a:t>Какво виждаме на фигурата – една    възрастна или една млада жена?</a:t>
            </a:r>
          </a:p>
          <a:p>
            <a:pPr marL="0" indent="0">
              <a:buNone/>
            </a:pPr>
            <a:endParaRPr lang="bg-BG" sz="2200" dirty="0"/>
          </a:p>
          <a:p>
            <a:pPr marL="0" indent="0">
              <a:buNone/>
            </a:pPr>
            <a:r>
              <a:rPr lang="bg-BG" sz="2200" dirty="0" smtClean="0"/>
              <a:t>Различните хора възприемат различни неща на една и съща картина. Изследванията показват, че това, което чуваме, виждаме, чувстваме, мирисът и вкусът зависят от </a:t>
            </a:r>
            <a:r>
              <a:rPr lang="bg-BG" sz="2200" dirty="0" smtClean="0"/>
              <a:t>нашите </a:t>
            </a:r>
            <a:r>
              <a:rPr lang="bg-BG" sz="2200" dirty="0" smtClean="0"/>
              <a:t>лични спомени и преживявания </a:t>
            </a:r>
            <a:r>
              <a:rPr lang="en-US" sz="2200" dirty="0" smtClean="0"/>
              <a:t>(</a:t>
            </a:r>
            <a:r>
              <a:rPr lang="en-US" sz="2200" dirty="0" err="1" smtClean="0"/>
              <a:t>Mandler</a:t>
            </a:r>
            <a:r>
              <a:rPr lang="en-US" sz="2200" dirty="0" smtClean="0"/>
              <a:t>,</a:t>
            </a:r>
            <a:r>
              <a:rPr lang="bg-BG" sz="2200" dirty="0" smtClean="0"/>
              <a:t> 1984</a:t>
            </a:r>
            <a:r>
              <a:rPr lang="en-US" sz="2200" dirty="0" smtClean="0"/>
              <a:t>)</a:t>
            </a:r>
            <a:endParaRPr lang="bg-BG" sz="2200" dirty="0" smtClean="0"/>
          </a:p>
        </p:txBody>
      </p:sp>
    </p:spTree>
    <p:extLst>
      <p:ext uri="{BB962C8B-B14F-4D97-AF65-F5344CB8AC3E}">
        <p14:creationId xmlns:p14="http://schemas.microsoft.com/office/powerpoint/2010/main" val="226237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1922" y="476672"/>
            <a:ext cx="8686800" cy="61206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Възприемането на стимули включва умствена интерпретация и е повлияно от миналия ни опит, знания, мотивация, както и много други фактори.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Ние възприемаме различните стимули в съответствие с правила, които нямат нищо общо с присъсщите характеристики на стимулите.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Ние не възприемаме стимулите така, както ги виждаме или усещаме, а както ги познаваме.</a:t>
            </a:r>
          </a:p>
        </p:txBody>
      </p:sp>
    </p:spTree>
    <p:extLst>
      <p:ext uri="{BB962C8B-B14F-4D97-AF65-F5344CB8AC3E}">
        <p14:creationId xmlns:p14="http://schemas.microsoft.com/office/powerpoint/2010/main" val="23638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229915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2.1.2. ВНИМАНИЕ.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922" y="1209105"/>
            <a:ext cx="8686800" cy="56545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От множеството информация, която получаваме от средата </a:t>
            </a:r>
            <a:r>
              <a:rPr lang="en-US" sz="2800" dirty="0" smtClean="0"/>
              <a:t>(</a:t>
            </a:r>
            <a:r>
              <a:rPr lang="bg-BG" sz="2800" dirty="0" smtClean="0"/>
              <a:t>звуци, миризми и др.</a:t>
            </a:r>
            <a:r>
              <a:rPr lang="en-US" sz="2800" dirty="0" smtClean="0"/>
              <a:t>)</a:t>
            </a:r>
            <a:r>
              <a:rPr lang="bg-BG" sz="2800" dirty="0" smtClean="0"/>
              <a:t> в даден момент, ние забелязваме и запазваме в сензорния регистър само част от тях.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Ние можем да обработим само 1/3 от вече отчетената в </a:t>
            </a:r>
            <a:r>
              <a:rPr lang="bg-BG" sz="2800" dirty="0"/>
              <a:t>сензорния регистър</a:t>
            </a:r>
            <a:r>
              <a:rPr lang="bg-BG" sz="2800" dirty="0" smtClean="0"/>
              <a:t> информация.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Ние непрекъснато се съсредоточаваме върху едно нещо за сметка на друго нещо. Това избирателно фокусиране върху част от информацията в </a:t>
            </a:r>
            <a:r>
              <a:rPr lang="bg-BG" sz="2800" dirty="0" smtClean="0"/>
              <a:t>съответния </a:t>
            </a:r>
            <a:r>
              <a:rPr lang="bg-BG" sz="2800" dirty="0" smtClean="0"/>
              <a:t>момент, съхранена в сетивния регистър се нарича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41299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788" y="116632"/>
            <a:ext cx="8686800" cy="61206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bg-BG" sz="2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Автоматична преработка на информацията – изисква минимално внимание. Тя се наблюдава тогава, когато индивидът е практикувал достатъчно дълго дадено действие и поради това е възможно то да се случи с минимално използване на познавателните ресурси.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Съзнателна преработка на информацията – изисква пълното внимание на индивида. Съзнателната обработка е изключително взискателна към познавателните ресурси.</a:t>
            </a:r>
          </a:p>
        </p:txBody>
      </p:sp>
    </p:spTree>
    <p:extLst>
      <p:ext uri="{BB962C8B-B14F-4D97-AF65-F5344CB8AC3E}">
        <p14:creationId xmlns:p14="http://schemas.microsoft.com/office/powerpoint/2010/main" val="32968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221922" y="229915"/>
            <a:ext cx="8686800" cy="678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2.2. РАБОТНА ПАМЕТ.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5698" y="763170"/>
            <a:ext cx="8686800" cy="61206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Работната памет е втората система в стандартния модел на паметта. Това е мястото, където информацията се обработва чрез търсенето на смисъл.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Информацията идва в работната памет от 2 посоки: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/>
              <a:t>Част от информацията се премества в работната памет след извършването на когнитивните процеси </a:t>
            </a:r>
            <a:r>
              <a:rPr lang="en-US" sz="2400" dirty="0"/>
              <a:t>(</a:t>
            </a:r>
            <a:r>
              <a:rPr lang="bg-BG" sz="2400" dirty="0"/>
              <a:t>внимание и памет</a:t>
            </a:r>
            <a:r>
              <a:rPr lang="en-US" sz="2400" dirty="0"/>
              <a:t>)</a:t>
            </a:r>
            <a:r>
              <a:rPr lang="bg-BG" sz="2400" dirty="0"/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400" dirty="0"/>
              <a:t>Информацията от дълговременната памет може да бъде възстановена и да се изпрати към работната памет за по-нататъшна обработка.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800" dirty="0" smtClean="0"/>
              <a:t>Човек е в състояние да задържа 7</a:t>
            </a:r>
            <a:r>
              <a:rPr lang="en-US" sz="2800" dirty="0" smtClean="0"/>
              <a:t>+</a:t>
            </a:r>
            <a:r>
              <a:rPr lang="bg-BG" sz="2800" dirty="0" smtClean="0"/>
              <a:t>/- 2 бита информация в работната си памет във всеки едни момент.</a:t>
            </a:r>
          </a:p>
        </p:txBody>
      </p:sp>
    </p:spTree>
    <p:extLst>
      <p:ext uri="{BB962C8B-B14F-4D97-AF65-F5344CB8AC3E}">
        <p14:creationId xmlns:p14="http://schemas.microsoft.com/office/powerpoint/2010/main" val="733219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4039</TotalTime>
  <Words>1528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 ТЕМА VII.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394</cp:revision>
  <cp:lastPrinted>2014-10-14T12:35:20Z</cp:lastPrinted>
  <dcterms:created xsi:type="dcterms:W3CDTF">2014-10-02T09:07:00Z</dcterms:created>
  <dcterms:modified xsi:type="dcterms:W3CDTF">2014-11-28T09:18:09Z</dcterms:modified>
</cp:coreProperties>
</file>