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3.12.2014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3.12.2014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12/3/2014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VII</a:t>
            </a:r>
            <a:r>
              <a:rPr lang="en-US" cap="none" dirty="0"/>
              <a:t>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132856"/>
            <a:ext cx="8458200" cy="1512168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КОМПЛЕКСНИ КОГНИТИВНИ ПРОЦЕСИ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6570" y="284813"/>
            <a:ext cx="8725955" cy="6408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6813" lvl="2" indent="0" algn="just">
              <a:buNone/>
            </a:pPr>
            <a:r>
              <a:rPr lang="bg-BG" dirty="0" smtClean="0"/>
              <a:t>прилагат </a:t>
            </a:r>
            <a:r>
              <a:rPr lang="bg-BG" dirty="0"/>
              <a:t>към съответната ситуация. </a:t>
            </a:r>
            <a:r>
              <a:rPr lang="bg-BG" dirty="0" smtClean="0"/>
              <a:t>Учителите могат да развият дедуктивните разсъждения на своите ученици чрез </a:t>
            </a:r>
            <a:r>
              <a:rPr lang="bg-BG" b="1" dirty="0" smtClean="0"/>
              <a:t>силогизми</a:t>
            </a:r>
            <a:r>
              <a:rPr lang="bg-BG" dirty="0" smtClean="0"/>
              <a:t>: </a:t>
            </a:r>
          </a:p>
          <a:p>
            <a:pPr marL="1509713" lvl="2" indent="-342900" algn="just"/>
            <a:r>
              <a:rPr lang="bg-BG" dirty="0" smtClean="0"/>
              <a:t>Линейни силогизми – свързват условията едно с друго в линейна последователност.</a:t>
            </a:r>
          </a:p>
          <a:p>
            <a:pPr marL="1509713" lvl="2" indent="-342900" algn="just"/>
            <a:r>
              <a:rPr lang="bg-BG" dirty="0" smtClean="0"/>
              <a:t>Категориални силогизми – включват отношения, в които членовете на една категория принадлежат и на друга категория.</a:t>
            </a:r>
          </a:p>
          <a:p>
            <a:pPr marL="1509713" lvl="2" indent="-342900" algn="just"/>
            <a:r>
              <a:rPr lang="bg-BG" dirty="0" smtClean="0"/>
              <a:t>Условни силогизми – заключението е базирано на условия.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bg-BG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b="1" dirty="0" smtClean="0"/>
              <a:t>Индуктивни разсъждения </a:t>
            </a:r>
            <a:r>
              <a:rPr lang="bg-BG" dirty="0" smtClean="0"/>
              <a:t>– извличане на общи заключения за дадена категория въз основа на информация само от някои от членовете на категорията. Този вид мислене е обратно на дедуктивното. То е насочено от единичното към общото.</a:t>
            </a:r>
            <a:endParaRPr lang="bg-BG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31627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</a:t>
            </a:r>
            <a:r>
              <a:rPr lang="en-US" sz="2400" b="1" dirty="0" smtClean="0"/>
              <a:t>.</a:t>
            </a:r>
            <a:r>
              <a:rPr lang="bg-BG" sz="2400" b="1" dirty="0" smtClean="0"/>
              <a:t>2. </a:t>
            </a:r>
            <a:r>
              <a:rPr lang="bg-BG" sz="2400" b="1" dirty="0" smtClean="0"/>
              <a:t>ВЗИМАНЕ НА РЕШЕНИЯ</a:t>
            </a:r>
            <a:r>
              <a:rPr lang="bg-BG" sz="2400" b="1" dirty="0" smtClean="0"/>
              <a:t>.</a:t>
            </a:r>
            <a:endParaRPr lang="bg-BG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364" y="970355"/>
            <a:ext cx="8725955" cy="35387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Взимането на решение е процес на оценяване на алтернативни варианти и правенето на избор сред тях.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Броят на решенията които хората взимат се увеличава с времето.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Процесът на взимане на решения става по-ефикасен с времето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По-добри решения се взимат, когато хората са спокойни.</a:t>
            </a:r>
          </a:p>
          <a:p>
            <a:pPr marL="285750"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363" y="4509120"/>
            <a:ext cx="8725955" cy="2304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При взимането на решения може да се наблюдава: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Затвърждаваща склонност – тенденция да се търси информация, която да затвърждава собствените мисли.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Отклоняваща склонност – тенденцията нечестно да се дават сведения за събития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89575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1362" y="188640"/>
            <a:ext cx="8725955" cy="66693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Свръхувереност – тенденцията да сме по-оптимистични за алтернативите, отколкото би трябвало, ако бяхме взели под внимание вероятностите или миналия опит.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Убеденост в постоянството – склонноста да се поддържа вярата, въпреки наличието на противоречиви доказателства.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 marL="0" indent="0" algn="just">
              <a:buNone/>
            </a:pPr>
            <a:r>
              <a:rPr lang="bg-BG" sz="2400" b="1" dirty="0" smtClean="0"/>
              <a:t>2.3. КРЕАТИВНО МИСЛЕНЕ И ТВОРЧЕСТВО.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Хората се ангажират с креативно мислене, когато генерират нови идеи, комбинират идеи по нов начин, или предприемат уникални начини за решаването на проблеми.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just">
              <a:buNone/>
            </a:pPr>
            <a:r>
              <a:rPr lang="bg-BG" sz="2400" b="1" dirty="0" smtClean="0"/>
              <a:t>2.4. КРИТИЧНО МИСЛЕНЕ.</a:t>
            </a:r>
          </a:p>
          <a:p>
            <a:pPr marL="361950" indent="0" algn="just">
              <a:buNone/>
            </a:pPr>
            <a:r>
              <a:rPr lang="bg-BG" sz="2400" dirty="0" smtClean="0"/>
              <a:t>Критичното мислене е процес на систематично разглеждане на наличната информация и правенето на заключения, които се основават на доказателства.</a:t>
            </a:r>
          </a:p>
        </p:txBody>
      </p:sp>
    </p:spTree>
    <p:extLst>
      <p:ext uri="{BB962C8B-B14F-4D97-AF65-F5344CB8AC3E}">
        <p14:creationId xmlns:p14="http://schemas.microsoft.com/office/powerpoint/2010/main" val="387188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028" y="188640"/>
            <a:ext cx="8725955" cy="2880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Уменията, лежащи в основата на критичното мислене са: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Мотивация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Познания в областта на разглежданите въпроси.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Метапознание.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Умения.</a:t>
            </a:r>
          </a:p>
          <a:p>
            <a:pPr marL="268287" lvl="1" indent="0" algn="just">
              <a:buNone/>
            </a:pPr>
            <a:endParaRPr lang="bg-BG" sz="2400" dirty="0"/>
          </a:p>
          <a:p>
            <a:pPr marL="0" lvl="1" indent="0" algn="just">
              <a:buNone/>
            </a:pPr>
            <a:r>
              <a:rPr lang="bg-BG" sz="2400" b="1" dirty="0" smtClean="0"/>
              <a:t>3. РАЗРЕШАВАНЕ НА ПРОБЛЕМИ.</a:t>
            </a:r>
          </a:p>
          <a:p>
            <a:pPr marL="285750" lvl="1" indent="-17463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2054" y="3977680"/>
            <a:ext cx="8725955" cy="2880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Предлагани са многобройни гледни точки за точния набор стъпки, използвани при разрешаването на проблеми. Общото при тях е, че тези стъпки представляват цикъл, а не линейна прогресия.</a:t>
            </a:r>
            <a:endParaRPr lang="bg-BG" sz="2400" dirty="0" smtClean="0"/>
          </a:p>
          <a:p>
            <a:pPr marL="685800" lvl="2" algn="just">
              <a:buFont typeface="Arial" panose="020B0604020202020204" pitchFamily="34" charset="0"/>
              <a:buChar char="•"/>
            </a:pPr>
            <a:r>
              <a:rPr lang="bg-BG" dirty="0" smtClean="0"/>
              <a:t>Стъпка 1. Идентифициране на съществуването на проблем.</a:t>
            </a:r>
          </a:p>
          <a:p>
            <a:pPr marL="685800" lvl="2" algn="just">
              <a:buFont typeface="Arial" panose="020B0604020202020204" pitchFamily="34" charset="0"/>
              <a:buChar char="•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7942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36300"/>
            <a:ext cx="9144000" cy="67050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buFont typeface="Arial" panose="020B0604020202020204" pitchFamily="34" charset="0"/>
              <a:buChar char="•"/>
            </a:pPr>
            <a:r>
              <a:rPr lang="bg-BG" dirty="0" smtClean="0"/>
              <a:t>Стъпка 2. Дефиниране на проблема.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bg-BG" dirty="0" smtClean="0"/>
              <a:t>Стъпка 3. Представяне и организиране на информацията за проблема.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bg-BG" dirty="0" smtClean="0"/>
              <a:t>Стъпка 4. Създаване или избиране на стратегия за решаване на проблеми.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bg-BG" dirty="0" smtClean="0"/>
              <a:t>Стъпка 5. Разпределяне на ресурсите за решаване на проблеми.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bg-BG" dirty="0" smtClean="0"/>
              <a:t>Стъпка 6. Проследяване на решението.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bg-BG" dirty="0" smtClean="0"/>
              <a:t>Стъпка 7. Оценяване на решението.</a:t>
            </a:r>
          </a:p>
          <a:p>
            <a:pPr marL="685800" lvl="2" algn="just">
              <a:buFont typeface="Arial" panose="020B0604020202020204" pitchFamily="34" charset="0"/>
              <a:buChar char="•"/>
            </a:pPr>
            <a:endParaRPr lang="bg-BG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977680"/>
            <a:ext cx="9144000" cy="2880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Не всички проблеми представляват еднакви предизвикателства. Някои са по-лесни за решаване, а други – по-трудни. Това се дължи на тяхната структура и информация.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Зле-дефинирани проблеми – налице са множество стратегии за решението им, но също така и повече от едно приемливо решение.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Добре-дефинирани проблеми</a:t>
            </a:r>
          </a:p>
        </p:txBody>
      </p:sp>
    </p:spTree>
    <p:extLst>
      <p:ext uri="{BB962C8B-B14F-4D97-AF65-F5344CB8AC3E}">
        <p14:creationId xmlns:p14="http://schemas.microsoft.com/office/powerpoint/2010/main" val="387671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600" b="1" dirty="0"/>
              <a:t>3</a:t>
            </a:r>
            <a:r>
              <a:rPr lang="en-US" sz="2600" b="1" dirty="0" smtClean="0"/>
              <a:t>.</a:t>
            </a:r>
            <a:r>
              <a:rPr lang="bg-BG" sz="2600" b="1" dirty="0"/>
              <a:t>1</a:t>
            </a:r>
            <a:r>
              <a:rPr lang="bg-BG" sz="2600" b="1" dirty="0" smtClean="0"/>
              <a:t>. </a:t>
            </a:r>
            <a:r>
              <a:rPr lang="bg-BG" sz="2600" b="1" dirty="0" smtClean="0"/>
              <a:t>ФАКТОРИ, ВЪЗПРЕПЯТСТВАЩИ РЕШАВАНЕТО НА ПРОБЛЕМИ</a:t>
            </a:r>
            <a:r>
              <a:rPr lang="bg-BG" sz="2400" b="1" dirty="0" smtClean="0"/>
              <a:t>.</a:t>
            </a:r>
            <a:endParaRPr lang="bg-BG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364" y="970355"/>
            <a:ext cx="8725955" cy="569900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Има редица фактори, които могат да попречат на решаването на проблеми. Един от тях е т.нар. „когнитивна ригидност“ – липса на мисловна гъвкавост, свързана с перспективи, които са различни от собствената.</a:t>
            </a:r>
          </a:p>
          <a:p>
            <a:pPr marL="285750" lvl="1" algn="just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0" lvl="1" indent="0" algn="just">
              <a:buNone/>
            </a:pPr>
            <a:r>
              <a:rPr lang="bg-BG" sz="2400" b="1" dirty="0" smtClean="0"/>
              <a:t>4. ПРЕНОС. ВИДОВЕ ПРЕНОС.</a:t>
            </a:r>
          </a:p>
          <a:p>
            <a:pPr marL="0" lvl="1" indent="0" algn="just">
              <a:buNone/>
              <a:tabLst>
                <a:tab pos="361950" algn="l"/>
              </a:tabLst>
            </a:pPr>
            <a:r>
              <a:rPr lang="bg-BG" sz="2400" b="1" dirty="0" smtClean="0"/>
              <a:t>	</a:t>
            </a:r>
            <a:r>
              <a:rPr lang="bg-BG" sz="2400" dirty="0" smtClean="0"/>
              <a:t>Преносът може да бъде дефиниран като способност да се трансферира познанието от един проблем или ситуация към нов проблем. Има различни видове трансфер.</a:t>
            </a:r>
          </a:p>
          <a:p>
            <a:pPr marL="342900" lvl="1" indent="193675" algn="just" defTabSz="630238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bg-BG" sz="2400" b="1" dirty="0"/>
              <a:t>П</a:t>
            </a:r>
            <a:r>
              <a:rPr lang="bg-BG" sz="2400" b="1" dirty="0" smtClean="0"/>
              <a:t>оложителен и отрицателен	</a:t>
            </a:r>
          </a:p>
          <a:p>
            <a:pPr marL="342900" lvl="1" indent="193675" algn="just" defTabSz="630238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bg-BG" sz="2400" b="1" dirty="0" smtClean="0"/>
              <a:t>Общ и специфичен</a:t>
            </a:r>
          </a:p>
          <a:p>
            <a:pPr marL="342900" lvl="1" indent="193675" algn="just" defTabSz="630238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bg-BG" sz="2400" b="1" dirty="0" smtClean="0"/>
              <a:t>Близък и далечен.</a:t>
            </a:r>
          </a:p>
        </p:txBody>
      </p:sp>
    </p:spTree>
    <p:extLst>
      <p:ext uri="{BB962C8B-B14F-4D97-AF65-F5344CB8AC3E}">
        <p14:creationId xmlns:p14="http://schemas.microsoft.com/office/powerpoint/2010/main" val="29345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" y="1268760"/>
            <a:ext cx="8686800" cy="50405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Понятието е категория, използвана за групиране на сходни обекти, събития, идеи или хора.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Понятията са абстрактни, тъй като съществуват само в нашите умствени представи.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Формирането на понятия ни дава възможност да представяме и организираме големи количества информация.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Понятията са толкова фундаментални за всеки мисловен процес, че се твърди, че са „най-малката единица на мисълта“ </a:t>
            </a:r>
            <a:r>
              <a:rPr lang="en-US" sz="2800" dirty="0" smtClean="0"/>
              <a:t>(Ferrari &amp; </a:t>
            </a:r>
            <a:r>
              <a:rPr lang="en-US" sz="2800" dirty="0" err="1" smtClean="0"/>
              <a:t>Elik</a:t>
            </a:r>
            <a:r>
              <a:rPr lang="en-US" sz="2800" dirty="0" smtClean="0"/>
              <a:t>, 2003, p. 25)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</a:t>
            </a:r>
            <a:r>
              <a:rPr lang="bg-BG" sz="2400" b="1" dirty="0" smtClean="0"/>
              <a:t>ФОРМИРАНЕ НА ПОНЯТИЯ.</a:t>
            </a:r>
            <a:endParaRPr lang="bg-BG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1268760"/>
            <a:ext cx="8686800" cy="5400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Формирането на понятия е през целия живот. То е резултат от нашия пряк опит със средата, медиите и с другите хора.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b="1" dirty="0" smtClean="0"/>
              <a:t>Формиране на понятия според правила – </a:t>
            </a:r>
            <a:r>
              <a:rPr lang="bg-BG" dirty="0" smtClean="0"/>
              <a:t>теорията е предложена от </a:t>
            </a:r>
            <a:r>
              <a:rPr lang="en-US" dirty="0" smtClean="0"/>
              <a:t>Bruner</a:t>
            </a:r>
            <a:r>
              <a:rPr lang="bg-BG" dirty="0" smtClean="0"/>
              <a:t> и колеги. Въз основа на свое изследване те стигнали до  заключението, че хората формират новите понятия, като се опитват да открият правила, свързани с атрибутите на понятието </a:t>
            </a:r>
            <a:r>
              <a:rPr lang="en-US" dirty="0" smtClean="0"/>
              <a:t>(</a:t>
            </a:r>
            <a:r>
              <a:rPr lang="bg-BG" dirty="0" smtClean="0"/>
              <a:t>напр. размер, цвят</a:t>
            </a:r>
            <a:r>
              <a:rPr lang="en-US" dirty="0" smtClean="0"/>
              <a:t>)</a:t>
            </a:r>
            <a:r>
              <a:rPr lang="bg-BG" dirty="0" smtClean="0"/>
              <a:t>. По-късно </a:t>
            </a:r>
            <a:r>
              <a:rPr lang="en-US" dirty="0" smtClean="0"/>
              <a:t>Bourne (1982)</a:t>
            </a:r>
            <a:r>
              <a:rPr lang="bg-BG" dirty="0" smtClean="0"/>
              <a:t> доразвил тази теория. Според него, правилата могат да се научат или чрез инструкция, или чрез получения </a:t>
            </a:r>
            <a:endParaRPr lang="bg-BG" b="1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</a:t>
            </a:r>
            <a:r>
              <a:rPr lang="en-US" sz="2400" b="1" dirty="0" smtClean="0"/>
              <a:t>1.</a:t>
            </a:r>
            <a:r>
              <a:rPr lang="bg-BG" sz="2400" b="1" dirty="0" smtClean="0"/>
              <a:t> ТЕОРИИ ЗА ФОРМИРАНЕТО НА ПОНЯТИЯ.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0260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6093" y="116632"/>
            <a:ext cx="8686800" cy="6741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sz="2800" dirty="0" smtClean="0"/>
              <a:t>        опит от примери, от категорията на понятието.</a:t>
            </a:r>
          </a:p>
          <a:p>
            <a:pPr marL="725488" indent="0" algn="just">
              <a:buNone/>
            </a:pPr>
            <a:r>
              <a:rPr lang="bg-BG" sz="2800" dirty="0" smtClean="0"/>
              <a:t>Ограничението на теорията е, че тя не обяснява          как хората формират абстрактни понятия.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/>
          </a:p>
          <a:p>
            <a:pPr marL="722313" algn="just">
              <a:buFont typeface="Wingdings" panose="05000000000000000000" pitchFamily="2" charset="2"/>
              <a:buChar char="v"/>
            </a:pPr>
            <a:r>
              <a:rPr lang="bg-BG" sz="2800" b="1" dirty="0" smtClean="0"/>
              <a:t>Прототипна теория за формиране на понятия</a:t>
            </a:r>
            <a:r>
              <a:rPr lang="bg-BG" sz="2800" dirty="0" smtClean="0"/>
              <a:t> – хората не откриват правила за различни понятия, а изграждат психични прототипи, които те научават чрез опита си от околния свят.</a:t>
            </a:r>
          </a:p>
          <a:p>
            <a:pPr marL="725488" indent="0" algn="just">
              <a:buNone/>
            </a:pPr>
            <a:r>
              <a:rPr lang="bg-BG" sz="2800" dirty="0" smtClean="0"/>
              <a:t>Подкрепата на тази теория е направена от </a:t>
            </a:r>
            <a:r>
              <a:rPr lang="en-US" sz="2800" dirty="0" err="1" smtClean="0"/>
              <a:t>Rosch</a:t>
            </a:r>
            <a:r>
              <a:rPr lang="bg-BG" sz="2800" dirty="0" smtClean="0"/>
              <a:t> и колеги, които показали, че децата учат първо категориите към които се отнасят прототипните примери, а след това учат по-малко типичните примери.</a:t>
            </a:r>
          </a:p>
          <a:p>
            <a:pPr marL="725488" indent="0" algn="just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4489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6093" y="3645023"/>
            <a:ext cx="8686800" cy="25793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bg-BG" sz="2800" dirty="0" smtClean="0"/>
          </a:p>
          <a:p>
            <a:pPr marL="722313"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486" y="0"/>
            <a:ext cx="8686800" cy="6858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ru-RU" sz="2800" b="1" dirty="0"/>
              <a:t>Модел за достигане на </a:t>
            </a:r>
            <a:r>
              <a:rPr lang="ru-RU" sz="2800" b="1" dirty="0" smtClean="0"/>
              <a:t>понятия. </a:t>
            </a:r>
            <a:r>
              <a:rPr lang="ru-RU" sz="2800" dirty="0" smtClean="0"/>
              <a:t>Преподаването </a:t>
            </a:r>
            <a:r>
              <a:rPr lang="ru-RU" sz="2800" dirty="0"/>
              <a:t>на ново понятие, използвайки този модел, е внимателното </a:t>
            </a:r>
            <a:r>
              <a:rPr lang="ru-RU" sz="2800" dirty="0" smtClean="0"/>
              <a:t>избиране </a:t>
            </a:r>
            <a:r>
              <a:rPr lang="ru-RU" sz="2800" dirty="0"/>
              <a:t>на типични примери на съответното понятие и такива, които не са негови </a:t>
            </a:r>
            <a:r>
              <a:rPr lang="ru-RU" sz="2800" dirty="0" smtClean="0"/>
              <a:t>примери</a:t>
            </a:r>
            <a:r>
              <a:rPr lang="ru-RU" sz="2800" dirty="0"/>
              <a:t>, което от своя страна може да доведе </a:t>
            </a:r>
            <a:r>
              <a:rPr lang="ru-RU" sz="2800" dirty="0" smtClean="0"/>
              <a:t>до </a:t>
            </a:r>
            <a:r>
              <a:rPr lang="ru-RU" sz="2800" dirty="0"/>
              <a:t>откриване на понятието</a:t>
            </a:r>
            <a:r>
              <a:rPr lang="ru-RU" sz="2800" dirty="0" smtClean="0"/>
              <a:t>.</a:t>
            </a:r>
            <a:endParaRPr lang="bg-BG" sz="2800" dirty="0"/>
          </a:p>
          <a:p>
            <a:pPr marL="0" indent="0" algn="just">
              <a:buNone/>
            </a:pPr>
            <a:r>
              <a:rPr lang="bg-BG" sz="2400" dirty="0" smtClean="0"/>
              <a:t>Пример: целта е учениците да открият понятието „зеленчук“. Учителят използва 3-степенен подход, който да отведе учениците към разкриване на понятието. На дъската се записват думи в 3 колони: </a:t>
            </a:r>
            <a:r>
              <a:rPr lang="bg-BG" sz="2400" b="1" dirty="0" smtClean="0"/>
              <a:t>примери</a:t>
            </a:r>
            <a:r>
              <a:rPr lang="bg-BG" sz="2400" dirty="0" smtClean="0"/>
              <a:t>, думи които </a:t>
            </a:r>
            <a:r>
              <a:rPr lang="bg-BG" sz="2400" b="1" dirty="0" smtClean="0"/>
              <a:t>не са примери </a:t>
            </a:r>
            <a:r>
              <a:rPr lang="bg-BG" sz="2400" dirty="0" smtClean="0"/>
              <a:t>и </a:t>
            </a:r>
            <a:r>
              <a:rPr lang="bg-BG" sz="2400" b="1" dirty="0" smtClean="0"/>
              <a:t>хипотези </a:t>
            </a:r>
            <a:r>
              <a:rPr lang="bg-BG" sz="2400" dirty="0" smtClean="0"/>
              <a:t>на учениците.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marL="0" indent="0" algn="just">
              <a:buNone/>
            </a:pPr>
            <a:r>
              <a:rPr lang="ru-RU" sz="2400" b="1" dirty="0" smtClean="0"/>
              <a:t>ПРИМЕРИ</a:t>
            </a:r>
            <a:r>
              <a:rPr lang="ru-RU" sz="2400" dirty="0" smtClean="0"/>
              <a:t>		</a:t>
            </a:r>
            <a:r>
              <a:rPr lang="ru-RU" sz="2400" b="1" dirty="0" smtClean="0"/>
              <a:t>НЕ ПРИМЕРИ		ХИПОТЕЗИ </a:t>
            </a:r>
            <a:r>
              <a:rPr lang="ru-RU" sz="2000" dirty="0" smtClean="0"/>
              <a:t>на учениците</a:t>
            </a:r>
          </a:p>
          <a:p>
            <a:pPr marL="0" indent="0" algn="just">
              <a:buNone/>
            </a:pPr>
            <a:r>
              <a:rPr lang="ru-RU" sz="2400" dirty="0" smtClean="0"/>
              <a:t>Спанак		обувка	</a:t>
            </a:r>
            <a:r>
              <a:rPr lang="ru-RU" sz="2800" dirty="0" smtClean="0"/>
              <a:t>		</a:t>
            </a:r>
            <a:r>
              <a:rPr lang="ru-RU" sz="2400" dirty="0" smtClean="0"/>
              <a:t>храна</a:t>
            </a:r>
          </a:p>
          <a:p>
            <a:pPr marL="0" indent="0" algn="just">
              <a:buNone/>
            </a:pPr>
            <a:r>
              <a:rPr lang="ru-RU" sz="2400" dirty="0" smtClean="0"/>
              <a:t>краставица		дреха			........</a:t>
            </a:r>
          </a:p>
          <a:p>
            <a:pPr marL="0" indent="0" algn="just">
              <a:buNone/>
            </a:pPr>
            <a:r>
              <a:rPr lang="ru-RU" sz="2400" dirty="0" smtClean="0"/>
              <a:t>..........			........			</a:t>
            </a:r>
            <a:r>
              <a:rPr lang="ru-RU" sz="2400" b="1" dirty="0" smtClean="0"/>
              <a:t>зеленчук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0622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363" y="1103298"/>
            <a:ext cx="8725955" cy="5733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Погрешните схващания са невалидни понятия, които учениците конструират използвайки опита, очакванията, убежденията и емоциите си </a:t>
            </a:r>
            <a:r>
              <a:rPr lang="en-US" sz="2800" dirty="0" smtClean="0"/>
              <a:t>(Dole &amp; Sinatra, 1998)</a:t>
            </a:r>
            <a:r>
              <a:rPr lang="bg-BG" sz="2800" dirty="0" smtClean="0"/>
              <a:t>. Погрешните схващания се наблюдават в случаите, когато:</a:t>
            </a:r>
            <a:endParaRPr lang="bg-BG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/>
              <a:t>Л</a:t>
            </a:r>
            <a:r>
              <a:rPr lang="bg-BG" sz="2400" dirty="0" smtClean="0"/>
              <a:t>ипсва генерализиране – учениците имат понятие, което е твърде тясно, защото не включва съответстващите му обекти или събития.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Налице е свръх-генерализиране – учениците използват понятие, което е твърде широко, защото включва неподходящи обекти или събития.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Налице е изкривяване на информацията поради културални влияния.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</a:t>
            </a:r>
            <a:r>
              <a:rPr lang="bg-BG" sz="2400" b="1" dirty="0"/>
              <a:t>2</a:t>
            </a:r>
            <a:r>
              <a:rPr lang="en-US" sz="2400" b="1" dirty="0" smtClean="0"/>
              <a:t>.</a:t>
            </a:r>
            <a:r>
              <a:rPr lang="bg-BG" sz="2400" b="1" dirty="0" smtClean="0"/>
              <a:t> ПОГРЕШНИ СХВАЩАНИЯ.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1608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9313" y="332656"/>
            <a:ext cx="8725955" cy="6408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342900" algn="just">
              <a:buFont typeface="Arial" panose="020B0604020202020204" pitchFamily="34" charset="0"/>
              <a:buChar char="•"/>
            </a:pPr>
            <a:r>
              <a:rPr lang="bg-BG" dirty="0" smtClean="0"/>
              <a:t>Погрешните схващания са и резултат от правенето на аналогии между добре позната система и по-непозната такава.</a:t>
            </a:r>
            <a:endParaRPr lang="bg-BG" sz="2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Независимо от техния произход, погрешните схващания могат да се променят изключително трудно, тъй като те имат смисъл за обучаемия и има вероятност да са вградени в сложни схеми.</a:t>
            </a:r>
            <a:endParaRPr lang="bg-BG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Учениците могат да са лично или емоционално въвлечени и да се противопоставят на промяната на сегашните си убеждения.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Те могат да тълкуват промяната като предизвикателство към тяхната система от убеждения, като заплаха за собствената им стойност.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Те могат да се противопоставят на промяната, защото е против тяхната религия и култура.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08556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412776"/>
            <a:ext cx="8725955" cy="462995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Промяната на погрешните схващания изисква промяна на схемите на учениците. Този процес се нарича концептуална </a:t>
            </a:r>
            <a:r>
              <a:rPr lang="en-US" sz="2800" dirty="0" smtClean="0"/>
              <a:t>(</a:t>
            </a:r>
            <a:r>
              <a:rPr lang="bg-BG" sz="2800" dirty="0" smtClean="0"/>
              <a:t>понятийна</a:t>
            </a:r>
            <a:r>
              <a:rPr lang="en-US" sz="2800" dirty="0" smtClean="0"/>
              <a:t>)</a:t>
            </a:r>
            <a:r>
              <a:rPr lang="bg-BG" sz="2800" dirty="0" smtClean="0"/>
              <a:t> промяна. За да се случи тя, трябва да са налице следните условия:</a:t>
            </a:r>
            <a:endParaRPr lang="bg-BG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Учениците трябва да изпитват когнитивен конфликт между тяхното понятие и новото понятие.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Новото понятие трябва да има смисъл.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Новото понятие трябва да бъде полезно при решаването на нови проблеми или ситуации.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1.3</a:t>
            </a:r>
            <a:r>
              <a:rPr lang="en-US" sz="2400" b="1" dirty="0" smtClean="0"/>
              <a:t>.</a:t>
            </a:r>
            <a:r>
              <a:rPr lang="bg-BG" sz="2400" b="1" dirty="0" smtClean="0"/>
              <a:t> МЕТОДИ ЗА НАСЪРЧАВАНЕ КЪМ ПОНЯТИЙНА ПРОМЯНА.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633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110118"/>
            <a:ext cx="8725955" cy="56312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Мисленето е процес на манипулиране и трансформиране на информацията в нашата работна памет.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000" dirty="0" smtClean="0"/>
          </a:p>
          <a:p>
            <a:pPr marL="0" indent="0" algn="just">
              <a:buNone/>
            </a:pPr>
            <a:r>
              <a:rPr lang="bg-BG" sz="2400" b="1" dirty="0" smtClean="0"/>
              <a:t>2.1. РАЗСЪЖДЕНИЯ.</a:t>
            </a:r>
          </a:p>
          <a:p>
            <a:pPr marL="0" indent="361950" algn="just">
              <a:buNone/>
            </a:pPr>
            <a:r>
              <a:rPr lang="bg-BG" sz="2400" dirty="0" smtClean="0"/>
              <a:t>Разсъжденията са сложни мисловни процеси, при които е налице логическо извличане на заключения от доказателства. Чрез разсъждения учениците осмислят това, което са прочели и чули в час. Разсъжденията са основната част на дълбокото и внимателно учене. Те са разделени на 2 вида: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b="1" dirty="0" smtClean="0"/>
              <a:t>Дедуктивни разсъждения </a:t>
            </a:r>
            <a:r>
              <a:rPr lang="bg-BG" dirty="0" smtClean="0"/>
              <a:t>– извличане на конкретни, логически валидни заключения от една или повече общи предпоставки – те са процес на преминаване от общото към специфичното и изискват ученето на правила, а след това разбиране как тези правила се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</a:t>
            </a:r>
            <a:r>
              <a:rPr lang="en-US" sz="2400" b="1" dirty="0" smtClean="0"/>
              <a:t>.</a:t>
            </a:r>
            <a:r>
              <a:rPr lang="bg-BG" sz="2400" b="1" dirty="0" smtClean="0"/>
              <a:t> МИСЛЕНЕ И МИСЛОВНИ ПРОЦЕСИ.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0897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4410</TotalTime>
  <Words>1300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 ТЕМА VIII.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447</cp:revision>
  <cp:lastPrinted>2014-10-14T12:35:20Z</cp:lastPrinted>
  <dcterms:created xsi:type="dcterms:W3CDTF">2014-10-02T09:07:00Z</dcterms:created>
  <dcterms:modified xsi:type="dcterms:W3CDTF">2014-12-03T13:51:33Z</dcterms:modified>
</cp:coreProperties>
</file>