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9979025" cy="68341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560"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24243" cy="341709"/>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sz="quarter" idx="1"/>
          </p:nvPr>
        </p:nvSpPr>
        <p:spPr>
          <a:xfrm>
            <a:off x="5652473" y="0"/>
            <a:ext cx="4324243" cy="341709"/>
          </a:xfrm>
          <a:prstGeom prst="rect">
            <a:avLst/>
          </a:prstGeom>
        </p:spPr>
        <p:txBody>
          <a:bodyPr vert="horz" lIns="91440" tIns="45720" rIns="91440" bIns="45720" rtlCol="0"/>
          <a:lstStyle>
            <a:lvl1pPr algn="r">
              <a:defRPr sz="1200"/>
            </a:lvl1pPr>
          </a:lstStyle>
          <a:p>
            <a:fld id="{29A68F4D-8801-4262-8A05-9F759E6C7494}" type="datetimeFigureOut">
              <a:rPr lang="bg-BG" smtClean="0"/>
              <a:pPr/>
              <a:t>9.1.2015 г.</a:t>
            </a:fld>
            <a:endParaRPr lang="bg-BG"/>
          </a:p>
        </p:txBody>
      </p:sp>
      <p:sp>
        <p:nvSpPr>
          <p:cNvPr id="4" name="Footer Placeholder 3"/>
          <p:cNvSpPr>
            <a:spLocks noGrp="1"/>
          </p:cNvSpPr>
          <p:nvPr>
            <p:ph type="ftr" sz="quarter" idx="2"/>
          </p:nvPr>
        </p:nvSpPr>
        <p:spPr>
          <a:xfrm>
            <a:off x="1" y="6491293"/>
            <a:ext cx="4324243" cy="341709"/>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p:cNvSpPr>
            <a:spLocks noGrp="1"/>
          </p:cNvSpPr>
          <p:nvPr>
            <p:ph type="sldNum" sz="quarter" idx="3"/>
          </p:nvPr>
        </p:nvSpPr>
        <p:spPr>
          <a:xfrm>
            <a:off x="5652473" y="6491293"/>
            <a:ext cx="4324243" cy="341709"/>
          </a:xfrm>
          <a:prstGeom prst="rect">
            <a:avLst/>
          </a:prstGeom>
        </p:spPr>
        <p:txBody>
          <a:bodyPr vert="horz" lIns="91440" tIns="45720" rIns="91440" bIns="45720" rtlCol="0" anchor="b"/>
          <a:lstStyle>
            <a:lvl1pPr algn="r">
              <a:defRPr sz="1200"/>
            </a:lvl1pPr>
          </a:lstStyle>
          <a:p>
            <a:fld id="{E4512279-F2CE-4151-A4D3-A751339128AE}" type="slidenum">
              <a:rPr lang="bg-BG" smtClean="0"/>
              <a:pPr/>
              <a:t>‹#›</a:t>
            </a:fld>
            <a:endParaRPr lang="bg-BG"/>
          </a:p>
        </p:txBody>
      </p:sp>
    </p:spTree>
    <p:extLst>
      <p:ext uri="{BB962C8B-B14F-4D97-AF65-F5344CB8AC3E}">
        <p14:creationId xmlns:p14="http://schemas.microsoft.com/office/powerpoint/2010/main" val="381123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25403" cy="341383"/>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5653623" y="0"/>
            <a:ext cx="4323084" cy="341383"/>
          </a:xfrm>
          <a:prstGeom prst="rect">
            <a:avLst/>
          </a:prstGeom>
        </p:spPr>
        <p:txBody>
          <a:bodyPr vert="horz" lIns="91440" tIns="45720" rIns="91440" bIns="45720" rtlCol="0"/>
          <a:lstStyle>
            <a:lvl1pPr algn="r">
              <a:defRPr sz="1200"/>
            </a:lvl1pPr>
          </a:lstStyle>
          <a:p>
            <a:fld id="{30825811-0EAE-4359-A585-043279A8B01C}" type="datetimeFigureOut">
              <a:rPr lang="bg-BG" smtClean="0"/>
              <a:pPr/>
              <a:t>9.1.2015 г.</a:t>
            </a:fld>
            <a:endParaRPr lang="bg-BG"/>
          </a:p>
        </p:txBody>
      </p:sp>
      <p:sp>
        <p:nvSpPr>
          <p:cNvPr id="4" name="Slide Image Placeholder 3"/>
          <p:cNvSpPr>
            <a:spLocks noGrp="1" noRot="1" noChangeAspect="1"/>
          </p:cNvSpPr>
          <p:nvPr>
            <p:ph type="sldImg" idx="2"/>
          </p:nvPr>
        </p:nvSpPr>
        <p:spPr>
          <a:xfrm>
            <a:off x="3281363" y="512763"/>
            <a:ext cx="3417887" cy="2562225"/>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999062" y="3246402"/>
            <a:ext cx="7983219" cy="307571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1" y="6491718"/>
            <a:ext cx="4325403" cy="341383"/>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5653623" y="6491718"/>
            <a:ext cx="4323084" cy="341383"/>
          </a:xfrm>
          <a:prstGeom prst="rect">
            <a:avLst/>
          </a:prstGeom>
        </p:spPr>
        <p:txBody>
          <a:bodyPr vert="horz" lIns="91440" tIns="45720" rIns="91440" bIns="45720" rtlCol="0" anchor="b"/>
          <a:lstStyle>
            <a:lvl1pPr algn="r">
              <a:defRPr sz="1200"/>
            </a:lvl1pPr>
          </a:lstStyle>
          <a:p>
            <a:fld id="{456770EA-36FD-4AD3-91C0-3ABB895143B0}" type="slidenum">
              <a:rPr lang="bg-BG" smtClean="0"/>
              <a:pPr/>
              <a:t>‹#›</a:t>
            </a:fld>
            <a:endParaRPr lang="bg-BG"/>
          </a:p>
        </p:txBody>
      </p:sp>
    </p:spTree>
    <p:extLst>
      <p:ext uri="{BB962C8B-B14F-4D97-AF65-F5344CB8AC3E}">
        <p14:creationId xmlns:p14="http://schemas.microsoft.com/office/powerpoint/2010/main" val="2069606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pPr eaLnBrk="1" latinLnBrk="0" hangingPunct="1"/>
            <a:fld id="{1E4D3742-E67E-4CFA-B17C-1393D26F926C}" type="datetime1">
              <a:rPr lang="en-US" smtClean="0"/>
              <a:pPr eaLnBrk="1" latinLnBrk="0" hangingPunct="1"/>
              <a:t>1/9/2015</a:t>
            </a:fld>
            <a:endParaRPr lang="en-US"/>
          </a:p>
        </p:txBody>
      </p:sp>
      <p:sp>
        <p:nvSpPr>
          <p:cNvPr id="2" name="Footer Placeholder 1"/>
          <p:cNvSpPr>
            <a:spLocks noGrp="1"/>
          </p:cNvSpPr>
          <p:nvPr>
            <p:ph type="ftr" sz="quarter" idx="11"/>
          </p:nvPr>
        </p:nvSpPr>
        <p:spPr/>
        <p:txBody>
          <a:bodyPr/>
          <a:lstStyle/>
          <a:p>
            <a:endParaRPr kumimoji="0" lang="en-US"/>
          </a:p>
        </p:txBody>
      </p:sp>
      <p:sp>
        <p:nvSpPr>
          <p:cNvPr id="15" name="Slide Number Placeholder 14"/>
          <p:cNvSpPr>
            <a:spLocks noGrp="1"/>
          </p:cNvSpPr>
          <p:nvPr>
            <p:ph type="sldNum" sz="quarter" idx="12"/>
          </p:nvPr>
        </p:nvSpPr>
        <p:spPr>
          <a:xfrm>
            <a:off x="8229600" y="6473952"/>
            <a:ext cx="758952" cy="246888"/>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83DD43D0-2B19-4D01-BC94-6A6EE2153D09}" type="datetime1">
              <a:rPr lang="en-US" smtClean="0"/>
              <a:pPr eaLnBrk="1" latinLnBrk="0" hangingPunct="1"/>
              <a:t>1/9/2015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16E40D2-4EC5-4419-A912-821947C25CF1}" type="datetime1">
              <a:rPr lang="en-US" smtClean="0"/>
              <a:pPr eaLnBrk="1" latinLnBrk="0" hangingPunct="1"/>
              <a:t>1/9/2015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eaLnBrk="1" latinLnBrk="0" hangingPunct="1"/>
            <a:fld id="{ED160C28-8287-4832-BD68-C834D5574F1E}" type="datetime1">
              <a:rPr lang="en-US" smtClean="0"/>
              <a:pPr eaLnBrk="1" latinLnBrk="0" hangingPunct="1"/>
              <a:t>1/9/2015</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kumimoji="0" lang="en-US"/>
          </a:p>
        </p:txBody>
      </p:sp>
      <p:sp>
        <p:nvSpPr>
          <p:cNvPr id="16" name="Slide Number Placeholder 15"/>
          <p:cNvSpPr>
            <a:spLocks noGrp="1"/>
          </p:cNvSpPr>
          <p:nvPr>
            <p:ph type="sldNum" sz="quarter" idx="12"/>
          </p:nvPr>
        </p:nvSpPr>
        <p:spPr>
          <a:xfrm>
            <a:off x="8229600" y="6473952"/>
            <a:ext cx="758952" cy="246888"/>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pPr eaLnBrk="1" latinLnBrk="0" hangingPunct="1"/>
            <a:fld id="{08C79AEE-DBD2-4734-B598-34F3A5BF99CF}" type="datetime1">
              <a:rPr lang="en-US" smtClean="0"/>
              <a:pPr eaLnBrk="1" latinLnBrk="0" hangingPunct="1"/>
              <a:t>1/9/2015</a:t>
            </a:fld>
            <a:endParaRPr lang="en-US"/>
          </a:p>
        </p:txBody>
      </p:sp>
      <p:sp>
        <p:nvSpPr>
          <p:cNvPr id="11" name="Footer Placeholder 10"/>
          <p:cNvSpPr>
            <a:spLocks noGrp="1"/>
          </p:cNvSpPr>
          <p:nvPr>
            <p:ph type="ftr" sz="quarter" idx="11"/>
          </p:nvPr>
        </p:nvSpPr>
        <p:spPr/>
        <p:txBody>
          <a:bodyPr/>
          <a:lstStyle/>
          <a:p>
            <a:endParaRPr kumimoji="0" lang="en-US"/>
          </a:p>
        </p:txBody>
      </p:sp>
      <p:sp>
        <p:nvSpPr>
          <p:cNvPr id="16" name="Slide Number Placeholder 15"/>
          <p:cNvSpPr>
            <a:spLocks noGrp="1"/>
          </p:cNvSpPr>
          <p:nvPr>
            <p:ph type="sldNum" sz="quarter" idx="12"/>
          </p:nvPr>
        </p:nvSpPr>
        <p:spPr/>
        <p:txBody>
          <a:bodyPr/>
          <a:lstStyle/>
          <a:p>
            <a:fld id="{CA15C064-DD44-4CAC-873E-2D1F54821676}" type="slidenum">
              <a:rPr kumimoji="0" lang="en-US" smtClean="0"/>
              <a:pPr/>
              <a:t>‹#›</a:t>
            </a:fld>
            <a:endParaRPr kumimoji="0"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pPr eaLnBrk="1" latinLnBrk="0" hangingPunct="1"/>
            <a:fld id="{11859FC2-CA96-4EA3-AAAE-FB970C5CD906}" type="datetime1">
              <a:rPr lang="en-US" smtClean="0"/>
              <a:pPr eaLnBrk="1" latinLnBrk="0" hangingPunct="1"/>
              <a:t>1/9/2015</a:t>
            </a:fld>
            <a:endParaRPr lang="en-US"/>
          </a:p>
        </p:txBody>
      </p:sp>
      <p:sp>
        <p:nvSpPr>
          <p:cNvPr id="10" name="Footer Placeholder 9"/>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pPr eaLnBrk="1" latinLnBrk="0" hangingPunct="1"/>
            <a:fld id="{B45BABE0-86DC-446B-84CC-8137C45C922B}" type="datetime1">
              <a:rPr lang="en-US" smtClean="0"/>
              <a:pPr eaLnBrk="1" latinLnBrk="0" hangingPunct="1"/>
              <a:t>1/9/2015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229600" y="6477000"/>
            <a:ext cx="762000" cy="246888"/>
          </a:xfrm>
        </p:spPr>
        <p:txBody>
          <a:bodyPr/>
          <a:lstStyle/>
          <a:p>
            <a:fld id="{CA15C064-DD44-4CAC-873E-2D1F54821676}" type="slidenum">
              <a:rPr kumimoji="0" lang="en-US" smtClean="0"/>
              <a:pPr/>
              <a:t>‹#›</a:t>
            </a:fld>
            <a:endParaRPr kumimoji="0"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E8365B3-1468-4D49-8E8E-7102B6301A0F}" type="datetime1">
              <a:rPr lang="en-US" smtClean="0"/>
              <a:pPr eaLnBrk="1" latinLnBrk="0" hangingPunct="1"/>
              <a:t>1/9/2015</a:t>
            </a:fld>
            <a:endParaRPr lang="en-US"/>
          </a:p>
        </p:txBody>
      </p:sp>
      <p:sp>
        <p:nvSpPr>
          <p:cNvPr id="21" name="Footer Placeholder 20"/>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47D21CCF-9121-4324-A942-548717A47210}" type="datetime1">
              <a:rPr lang="en-US" smtClean="0"/>
              <a:pPr eaLnBrk="1" latinLnBrk="0" hangingPunct="1"/>
              <a:t>1/9/2015</a:t>
            </a:fld>
            <a:endParaRPr lang="en-US"/>
          </a:p>
        </p:txBody>
      </p:sp>
      <p:sp>
        <p:nvSpPr>
          <p:cNvPr id="24" name="Footer Placeholder 23"/>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eaLnBrk="1" latinLnBrk="0" hangingPunct="1"/>
            <a:fld id="{8E362BDB-DCFE-40C7-8938-93CE2D33FF45}" type="datetime1">
              <a:rPr lang="en-US" smtClean="0"/>
              <a:pPr eaLnBrk="1" latinLnBrk="0" hangingPunct="1"/>
              <a:t>1/9/2015</a:t>
            </a:fld>
            <a:endParaRPr lang="en-US"/>
          </a:p>
        </p:txBody>
      </p:sp>
      <p:sp>
        <p:nvSpPr>
          <p:cNvPr id="29" name="Footer Placeholder 28"/>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pPr eaLnBrk="1" latinLnBrk="0" hangingPunct="1"/>
            <a:fld id="{151C32CF-8C2C-4163-B744-605AC4DBF209}" type="datetime1">
              <a:rPr lang="en-US" smtClean="0"/>
              <a:pPr eaLnBrk="1" latinLnBrk="0" hangingPunct="1"/>
              <a:t>1/9/2015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CA15C064-DD44-4CAC-873E-2D1F54821676}" type="slidenum">
              <a:rPr kumimoji="0" lang="en-US" smtClean="0"/>
              <a:pPr/>
              <a:t>‹#›</a:t>
            </a:fld>
            <a:endParaRPr kumimoji="0"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lgn="l" eaLnBrk="1" latinLnBrk="0" hangingPunct="1"/>
            <a:fld id="{E928B218-9827-42B3-8280-B7C45D982784}" type="datetime1">
              <a:rPr lang="en-US" smtClean="0"/>
              <a:pPr algn="l" eaLnBrk="1" latinLnBrk="0" hangingPunct="1"/>
              <a:t>1/9/2015</a:t>
            </a:fld>
            <a:endParaRPr lang="en-US" dirty="0">
              <a:solidFill>
                <a:schemeClr val="accent1">
                  <a:shade val="75000"/>
                </a:scheme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lgn="r" eaLnBrk="1" latinLnBrk="0" hangingPunct="1"/>
            <a:endParaRPr kumimoji="0" lang="en-US" dirty="0">
              <a:solidFill>
                <a:schemeClr val="accent1">
                  <a:shade val="75000"/>
                </a:scheme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A15C064-DD44-4CAC-873E-2D1F54821676}" type="slidenum">
              <a:rPr kumimoji="0" lang="en-US" smtClean="0"/>
              <a:pPr/>
              <a:t>‹#›</a:t>
            </a:fld>
            <a:endParaRPr kumimoji="0" lang="en-US" dirty="0">
              <a:solidFill>
                <a:schemeClr val="accent1">
                  <a:shade val="75000"/>
                </a:scheme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836712"/>
            <a:ext cx="8458200" cy="1222375"/>
          </a:xfrm>
        </p:spPr>
        <p:txBody>
          <a:bodyPr/>
          <a:lstStyle/>
          <a:p>
            <a:pPr algn="ctr"/>
            <a:r>
              <a:rPr lang="bg-BG" cap="none" dirty="0" smtClean="0"/>
              <a:t> ТЕМА </a:t>
            </a:r>
            <a:r>
              <a:rPr lang="en-US" cap="none" dirty="0" smtClean="0"/>
              <a:t>X</a:t>
            </a:r>
            <a:r>
              <a:rPr lang="bg-BG" cap="none" dirty="0" smtClean="0"/>
              <a:t>.</a:t>
            </a:r>
            <a:endParaRPr lang="bg-BG" cap="none" dirty="0"/>
          </a:p>
        </p:txBody>
      </p:sp>
      <p:sp>
        <p:nvSpPr>
          <p:cNvPr id="3" name="Subtitle 2"/>
          <p:cNvSpPr>
            <a:spLocks noGrp="1"/>
          </p:cNvSpPr>
          <p:nvPr>
            <p:ph type="subTitle" idx="1"/>
          </p:nvPr>
        </p:nvSpPr>
        <p:spPr>
          <a:xfrm>
            <a:off x="468312" y="1628800"/>
            <a:ext cx="8458200" cy="2808312"/>
          </a:xfrm>
        </p:spPr>
        <p:txBody>
          <a:bodyPr>
            <a:noAutofit/>
          </a:bodyPr>
          <a:lstStyle/>
          <a:p>
            <a:pPr algn="ctr"/>
            <a:r>
              <a:rPr lang="bg-BG" sz="4000" b="1" dirty="0" smtClean="0">
                <a:solidFill>
                  <a:schemeClr val="tx1"/>
                </a:solidFill>
              </a:rPr>
              <a:t>ИНДИВИДУАЛНИ РАЗЛИЧИЯ НА УЧЕНИЦИТЕ: ИНТЕЛИГЕНТНОСТ, КОГНИТИВНИ СТИЛОВЕ И ПРЕДПОЧИТАНИЯ ЗА УЧЕНЕ</a:t>
            </a:r>
            <a:endParaRPr lang="bg-BG" sz="2800" b="1" dirty="0">
              <a:solidFill>
                <a:schemeClr val="tx1"/>
              </a:solidFill>
            </a:endParaRPr>
          </a:p>
        </p:txBody>
      </p:sp>
      <p:sp>
        <p:nvSpPr>
          <p:cNvPr id="4" name="TextBox 6"/>
          <p:cNvSpPr txBox="1">
            <a:spLocks noChangeArrowheads="1"/>
          </p:cNvSpPr>
          <p:nvPr/>
        </p:nvSpPr>
        <p:spPr bwMode="auto">
          <a:xfrm>
            <a:off x="2016919" y="6186488"/>
            <a:ext cx="5360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bg-BG" altLang="bg-BG" dirty="0"/>
              <a:t>Преподавател: </a:t>
            </a:r>
            <a:r>
              <a:rPr lang="bg-BG" altLang="bg-BG" dirty="0" smtClean="0"/>
              <a:t>гл. </a:t>
            </a:r>
            <a:r>
              <a:rPr lang="bg-BG" altLang="bg-BG" dirty="0"/>
              <a:t>а</a:t>
            </a:r>
            <a:r>
              <a:rPr lang="bg-BG" altLang="bg-BG" dirty="0" smtClean="0"/>
              <a:t>с. д-р Албена Крумова</a:t>
            </a:r>
            <a:endParaRPr lang="bg-BG" altLang="bg-BG" dirty="0"/>
          </a:p>
        </p:txBody>
      </p:sp>
      <p:sp>
        <p:nvSpPr>
          <p:cNvPr id="5" name="Slide Number Placeholder 4"/>
          <p:cNvSpPr>
            <a:spLocks noGrp="1"/>
          </p:cNvSpPr>
          <p:nvPr>
            <p:ph type="sldNum" sz="quarter" idx="12"/>
          </p:nvPr>
        </p:nvSpPr>
        <p:spPr/>
        <p:txBody>
          <a:bodyPr/>
          <a:lstStyle/>
          <a:p>
            <a:pPr eaLnBrk="1" latinLnBrk="0" hangingPunct="1"/>
            <a:fld id="{CA15C064-DD44-4CAC-873E-2D1F54821676}" type="slidenum">
              <a:rPr kumimoji="0" lang="en-US" smtClean="0"/>
              <a:pPr eaLnBrk="1" latinLnBrk="0" hangingPunct="1"/>
              <a:t>1</a:t>
            </a:fld>
            <a:endParaRPr kumimoji="0" lang="en-US" dirty="0"/>
          </a:p>
        </p:txBody>
      </p:sp>
    </p:spTree>
    <p:extLst>
      <p:ext uri="{BB962C8B-B14F-4D97-AF65-F5344CB8AC3E}">
        <p14:creationId xmlns:p14="http://schemas.microsoft.com/office/powerpoint/2010/main" val="3879708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15C064-DD44-4CAC-873E-2D1F54821676}" type="slidenum">
              <a:rPr kumimoji="0" lang="en-US" smtClean="0"/>
              <a:pPr/>
              <a:t>10</a:t>
            </a:fld>
            <a:endParaRPr kumimoji="0" lang="en-US"/>
          </a:p>
        </p:txBody>
      </p:sp>
      <p:sp>
        <p:nvSpPr>
          <p:cNvPr id="3" name="Content Placeholder 2"/>
          <p:cNvSpPr txBox="1">
            <a:spLocks/>
          </p:cNvSpPr>
          <p:nvPr/>
        </p:nvSpPr>
        <p:spPr>
          <a:xfrm>
            <a:off x="179512" y="188640"/>
            <a:ext cx="8830816" cy="6480720"/>
          </a:xfrm>
          <a:prstGeom prst="rect">
            <a:avLst/>
          </a:prstGeom>
        </p:spPr>
        <p:txBody>
          <a:bodyP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just">
              <a:buNone/>
            </a:pPr>
            <a:r>
              <a:rPr lang="bg-BG" sz="2400" b="1" dirty="0" smtClean="0"/>
              <a:t>4.2. Триархична теория за интелигентността на Робърт Стернбърг</a:t>
            </a:r>
            <a:endParaRPr lang="en-US" sz="2400" dirty="0" smtClean="0"/>
          </a:p>
          <a:p>
            <a:pPr algn="just">
              <a:buFont typeface="Wingdings" panose="05000000000000000000" pitchFamily="2" charset="2"/>
              <a:buChar char="v"/>
            </a:pPr>
            <a:r>
              <a:rPr lang="bg-BG" sz="2400" dirty="0" smtClean="0"/>
              <a:t>Стернбърг в своята теория поставя акцент върху набор от три взаимозависими процеси. Според него, интелигентността е съставена от 3 измерения:</a:t>
            </a:r>
          </a:p>
          <a:p>
            <a:pPr lvl="1" algn="just">
              <a:buFont typeface="Wingdings" panose="05000000000000000000" pitchFamily="2" charset="2"/>
              <a:buChar char="v"/>
            </a:pPr>
            <a:r>
              <a:rPr lang="bg-BG" sz="2400" dirty="0" smtClean="0"/>
              <a:t>Аналитично измерение – използва се за анализиране, оценяване, критикуване  или преценяване.</a:t>
            </a:r>
          </a:p>
          <a:p>
            <a:pPr lvl="1" algn="just">
              <a:buFont typeface="Wingdings" panose="05000000000000000000" pitchFamily="2" charset="2"/>
              <a:buChar char="v"/>
            </a:pPr>
            <a:r>
              <a:rPr lang="bg-BG" sz="2400" dirty="0" smtClean="0"/>
              <a:t>Творческо измерение – включва способността индивида да създава, изобретява, открива и преследва.</a:t>
            </a:r>
          </a:p>
          <a:p>
            <a:pPr lvl="1" algn="just">
              <a:buFont typeface="Wingdings" panose="05000000000000000000" pitchFamily="2" charset="2"/>
              <a:buChar char="v"/>
            </a:pPr>
            <a:r>
              <a:rPr lang="bg-BG" sz="2400" dirty="0" smtClean="0"/>
              <a:t>Практическо измерение – </a:t>
            </a:r>
            <a:r>
              <a:rPr lang="bg-BG" sz="2400" dirty="0" smtClean="0"/>
              <a:t>способност </a:t>
            </a:r>
            <a:r>
              <a:rPr lang="bg-BG" sz="2400" dirty="0" smtClean="0"/>
              <a:t>за справяне с ежедневните задачи, включително адаптиране към околната среда и/или промяна на околната среда.</a:t>
            </a:r>
          </a:p>
          <a:p>
            <a:pPr marL="361950" lvl="1" indent="-361950" algn="just">
              <a:buFont typeface="Wingdings" panose="05000000000000000000" pitchFamily="2" charset="2"/>
              <a:buChar char="v"/>
            </a:pPr>
            <a:r>
              <a:rPr lang="bg-BG" sz="2400" dirty="0" smtClean="0"/>
              <a:t>Според Стернбърг, интелигентността на хората може да бъде засилена, като им се предоставят възможности да мислят аналитично, творчески и практически.</a:t>
            </a:r>
          </a:p>
          <a:p>
            <a:pPr lvl="1" algn="just">
              <a:buFont typeface="Wingdings" panose="05000000000000000000" pitchFamily="2" charset="2"/>
              <a:buChar char="v"/>
            </a:pPr>
            <a:endParaRPr lang="bg-BG" sz="2000" dirty="0" smtClean="0"/>
          </a:p>
          <a:p>
            <a:pPr algn="just">
              <a:buFont typeface="Wingdings" panose="05000000000000000000" pitchFamily="2" charset="2"/>
              <a:buChar char="v"/>
            </a:pPr>
            <a:endParaRPr lang="en-US" sz="2400" dirty="0"/>
          </a:p>
          <a:p>
            <a:pPr marL="361950" indent="-361950" algn="just">
              <a:buFont typeface="Wingdings" panose="05000000000000000000" pitchFamily="2" charset="2"/>
              <a:buChar char="v"/>
            </a:pPr>
            <a:endParaRPr lang="bg-BG"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endParaRPr lang="bg-BG" sz="2800" dirty="0" smtClean="0"/>
          </a:p>
        </p:txBody>
      </p:sp>
    </p:spTree>
    <p:extLst>
      <p:ext uri="{BB962C8B-B14F-4D97-AF65-F5344CB8AC3E}">
        <p14:creationId xmlns:p14="http://schemas.microsoft.com/office/powerpoint/2010/main" val="152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15C064-DD44-4CAC-873E-2D1F54821676}" type="slidenum">
              <a:rPr kumimoji="0" lang="en-US" smtClean="0"/>
              <a:pPr/>
              <a:t>11</a:t>
            </a:fld>
            <a:endParaRPr kumimoji="0" lang="en-US"/>
          </a:p>
        </p:txBody>
      </p:sp>
      <p:sp>
        <p:nvSpPr>
          <p:cNvPr id="3" name="Content Placeholder 2"/>
          <p:cNvSpPr txBox="1">
            <a:spLocks/>
          </p:cNvSpPr>
          <p:nvPr/>
        </p:nvSpPr>
        <p:spPr>
          <a:xfrm>
            <a:off x="179512" y="188640"/>
            <a:ext cx="8830816" cy="6480720"/>
          </a:xfrm>
          <a:prstGeom prst="rect">
            <a:avLst/>
          </a:prstGeom>
        </p:spPr>
        <p:txBody>
          <a:bodyP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just">
              <a:buNone/>
            </a:pPr>
            <a:r>
              <a:rPr lang="bg-BG" sz="2400" b="1" dirty="0" smtClean="0"/>
              <a:t>4.3. Други типове интелигентност.</a:t>
            </a:r>
            <a:endParaRPr lang="en-US" sz="2400" dirty="0" smtClean="0"/>
          </a:p>
          <a:p>
            <a:pPr algn="just">
              <a:buFont typeface="Wingdings" panose="05000000000000000000" pitchFamily="2" charset="2"/>
              <a:buChar char="v"/>
            </a:pPr>
            <a:r>
              <a:rPr lang="bg-BG" sz="2400" dirty="0" smtClean="0"/>
              <a:t>Питър Салови и Джон Майър предлагат тезата за съществуването на </a:t>
            </a:r>
            <a:r>
              <a:rPr lang="bg-BG" sz="2400" b="1" dirty="0" smtClean="0"/>
              <a:t>емоционална интелигентност</a:t>
            </a:r>
            <a:r>
              <a:rPr lang="bg-BG" sz="2400" dirty="0" smtClean="0"/>
              <a:t>.</a:t>
            </a:r>
            <a:r>
              <a:rPr lang="en-US" sz="2400" dirty="0" smtClean="0"/>
              <a:t> </a:t>
            </a:r>
            <a:r>
              <a:rPr lang="bg-BG" sz="2400" dirty="0" smtClean="0"/>
              <a:t>Те я определят като способност позволяваща ни да възприемаме и изразяваме емоции, да ги разбираме и да разсъждаваме върху тях, да ги регулираме. Изследванията показват, че емоционалната интелигентност е добър прогностичен фактор за бъдещ успех.</a:t>
            </a:r>
            <a:endParaRPr lang="bg-BG" sz="2400" dirty="0"/>
          </a:p>
          <a:p>
            <a:pPr algn="just">
              <a:buFont typeface="Wingdings" panose="05000000000000000000" pitchFamily="2" charset="2"/>
              <a:buChar char="v"/>
            </a:pPr>
            <a:r>
              <a:rPr lang="bg-BG" sz="2400" dirty="0" smtClean="0"/>
              <a:t>Друг вид интелигентност, това е </a:t>
            </a:r>
            <a:r>
              <a:rPr lang="bg-BG" sz="2400" b="1" dirty="0" smtClean="0"/>
              <a:t>социалната интелигентност.</a:t>
            </a:r>
            <a:r>
              <a:rPr lang="bg-BG" sz="2400" dirty="0" smtClean="0"/>
              <a:t> Тя се използва в ефективното взаимодействие с другите хора.</a:t>
            </a:r>
          </a:p>
          <a:p>
            <a:pPr algn="just">
              <a:buFont typeface="Wingdings" panose="05000000000000000000" pitchFamily="2" charset="2"/>
              <a:buChar char="v"/>
            </a:pPr>
            <a:r>
              <a:rPr lang="bg-BG" sz="2400" b="1" dirty="0" smtClean="0"/>
              <a:t>Практическа интелигентност </a:t>
            </a:r>
            <a:r>
              <a:rPr lang="bg-BG" sz="2400" dirty="0" smtClean="0"/>
              <a:t>– способността да се функционира ефективно във всекидневието.</a:t>
            </a:r>
          </a:p>
          <a:p>
            <a:pPr algn="just">
              <a:buFont typeface="Wingdings" panose="05000000000000000000" pitchFamily="2" charset="2"/>
              <a:buChar char="v"/>
            </a:pPr>
            <a:r>
              <a:rPr lang="bg-BG" sz="2400" dirty="0" smtClean="0"/>
              <a:t>Някои изследователи </a:t>
            </a:r>
            <a:r>
              <a:rPr lang="bg-BG" sz="2400" dirty="0" smtClean="0"/>
              <a:t>говорят за </a:t>
            </a:r>
            <a:r>
              <a:rPr lang="bg-BG" sz="2400" dirty="0" smtClean="0"/>
              <a:t>така наречената </a:t>
            </a:r>
            <a:r>
              <a:rPr lang="bg-BG" sz="2400" b="1" dirty="0" smtClean="0"/>
              <a:t>културална интелигентност</a:t>
            </a:r>
            <a:r>
              <a:rPr lang="bg-BG" sz="2400" dirty="0" smtClean="0"/>
              <a:t>, или познанията за културите и какво се смята за </a:t>
            </a:r>
            <a:r>
              <a:rPr lang="bg-BG" sz="2400" dirty="0" smtClean="0"/>
              <a:t>„</a:t>
            </a:r>
            <a:r>
              <a:rPr lang="bg-BG" sz="2400" dirty="0" smtClean="0"/>
              <a:t>интелигентно“ </a:t>
            </a:r>
            <a:r>
              <a:rPr lang="bg-BG" sz="2400" dirty="0" smtClean="0"/>
              <a:t>в дадена култура.</a:t>
            </a:r>
            <a:endParaRPr lang="bg-BG" sz="2000" dirty="0" smtClean="0"/>
          </a:p>
          <a:p>
            <a:pPr algn="just">
              <a:buFont typeface="Wingdings" panose="05000000000000000000" pitchFamily="2" charset="2"/>
              <a:buChar char="v"/>
            </a:pPr>
            <a:endParaRPr lang="en-US" sz="2400" dirty="0"/>
          </a:p>
          <a:p>
            <a:pPr marL="361950" indent="-361950" algn="just">
              <a:buFont typeface="Wingdings" panose="05000000000000000000" pitchFamily="2" charset="2"/>
              <a:buChar char="v"/>
            </a:pPr>
            <a:endParaRPr lang="bg-BG"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endParaRPr lang="bg-BG" sz="2800" dirty="0" smtClean="0"/>
          </a:p>
        </p:txBody>
      </p:sp>
    </p:spTree>
    <p:extLst>
      <p:ext uri="{BB962C8B-B14F-4D97-AF65-F5344CB8AC3E}">
        <p14:creationId xmlns:p14="http://schemas.microsoft.com/office/powerpoint/2010/main" val="2895590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12</a:t>
            </a:fld>
            <a:endParaRPr kumimoji="0" lang="en-US"/>
          </a:p>
        </p:txBody>
      </p:sp>
      <p:sp>
        <p:nvSpPr>
          <p:cNvPr id="4" name="Content Placeholder 2"/>
          <p:cNvSpPr txBox="1">
            <a:spLocks/>
          </p:cNvSpPr>
          <p:nvPr/>
        </p:nvSpPr>
        <p:spPr>
          <a:xfrm>
            <a:off x="217493" y="1052736"/>
            <a:ext cx="8686800" cy="5805264"/>
          </a:xfrm>
          <a:prstGeom prst="rect">
            <a:avLst/>
          </a:prstGeom>
        </p:spPr>
        <p:txBody>
          <a:bodyP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just">
              <a:buNone/>
            </a:pPr>
            <a:r>
              <a:rPr lang="bg-BG" sz="2400" b="1" dirty="0"/>
              <a:t>5</a:t>
            </a:r>
            <a:r>
              <a:rPr lang="bg-BG" sz="2400" b="1" dirty="0" smtClean="0"/>
              <a:t>.1. Култура и интелигентност</a:t>
            </a:r>
            <a:r>
              <a:rPr lang="bg-BG" sz="2400" dirty="0" smtClean="0"/>
              <a:t>.</a:t>
            </a:r>
            <a:endParaRPr lang="en-US" sz="2400" dirty="0" smtClean="0"/>
          </a:p>
          <a:p>
            <a:pPr algn="just">
              <a:buFont typeface="Wingdings" panose="05000000000000000000" pitchFamily="2" charset="2"/>
              <a:buChar char="v"/>
            </a:pPr>
            <a:r>
              <a:rPr lang="bg-BG" sz="2400" dirty="0" smtClean="0"/>
              <a:t>Хората от различните култури могат да имат различна представа за това какво значи да си интелигентен. Майкъл Коул и колеги провели междукултурно изследване чрез което доказват, че са налице различни концепции за интелигентността. </a:t>
            </a:r>
            <a:endParaRPr lang="bg-BG" sz="2400" dirty="0"/>
          </a:p>
          <a:p>
            <a:pPr marL="0" indent="0" algn="just">
              <a:buNone/>
            </a:pPr>
            <a:r>
              <a:rPr lang="bg-BG" sz="2400" b="1" dirty="0"/>
              <a:t>5</a:t>
            </a:r>
            <a:r>
              <a:rPr lang="bg-BG" sz="2400" b="1" dirty="0" smtClean="0"/>
              <a:t>.2. Унаследяемост на интелигентността</a:t>
            </a:r>
            <a:r>
              <a:rPr lang="bg-BG" sz="2400" dirty="0" smtClean="0"/>
              <a:t>.</a:t>
            </a:r>
          </a:p>
          <a:p>
            <a:pPr algn="just">
              <a:buFont typeface="Wingdings" panose="05000000000000000000" pitchFamily="2" charset="2"/>
              <a:buChar char="v"/>
            </a:pPr>
            <a:r>
              <a:rPr lang="bg-BG" sz="2400" dirty="0" smtClean="0"/>
              <a:t>Общата интелигентноста, която се дефинира традиционно, е отчасти унаследена. Повечето методи за изследване на </a:t>
            </a:r>
            <a:r>
              <a:rPr lang="bg-BG" sz="2400" dirty="0" smtClean="0"/>
              <a:t>наследствеността </a:t>
            </a:r>
            <a:r>
              <a:rPr lang="bg-BG" sz="2400" dirty="0" smtClean="0"/>
              <a:t>при интелигентността са </a:t>
            </a:r>
            <a:r>
              <a:rPr lang="bg-BG" sz="2400" dirty="0" smtClean="0"/>
              <a:t>използвали </a:t>
            </a:r>
            <a:r>
              <a:rPr lang="bg-BG" sz="2400" dirty="0" smtClean="0"/>
              <a:t>анализ на родствени модели </a:t>
            </a:r>
            <a:r>
              <a:rPr lang="en-US" sz="2400" dirty="0" smtClean="0"/>
              <a:t>(</a:t>
            </a:r>
            <a:r>
              <a:rPr lang="bg-BG" sz="2400" dirty="0" smtClean="0"/>
              <a:t>напр. еднояйчини, двуяйчни близнаци, осиновени деца </a:t>
            </a:r>
            <a:r>
              <a:rPr lang="bg-BG" sz="2400" dirty="0" smtClean="0"/>
              <a:t>и </a:t>
            </a:r>
            <a:r>
              <a:rPr lang="bg-BG" sz="2400" dirty="0" smtClean="0"/>
              <a:t>др.</a:t>
            </a:r>
            <a:r>
              <a:rPr lang="en-US" sz="2400" dirty="0" smtClean="0"/>
              <a:t>)</a:t>
            </a:r>
            <a:r>
              <a:rPr lang="bg-BG" sz="2400" dirty="0" smtClean="0"/>
              <a:t>. Но </a:t>
            </a:r>
            <a:r>
              <a:rPr lang="bg-BG" sz="2400" dirty="0" smtClean="0"/>
              <a:t>въпреки, </a:t>
            </a:r>
            <a:r>
              <a:rPr lang="bg-BG" sz="2400" dirty="0" smtClean="0"/>
              <a:t>че гените със сигурност играят роля при интелигентността, значителна част от нея се дължи на влияния от средата. Училищната среда е основен аспект на тези влияния.</a:t>
            </a:r>
          </a:p>
          <a:p>
            <a:pPr lvl="1" algn="just">
              <a:buFont typeface="Wingdings" panose="05000000000000000000" pitchFamily="2" charset="2"/>
              <a:buChar char="v"/>
            </a:pPr>
            <a:endParaRPr lang="bg-BG" sz="2000" dirty="0" smtClean="0"/>
          </a:p>
          <a:p>
            <a:pPr algn="just">
              <a:buFont typeface="Wingdings" panose="05000000000000000000" pitchFamily="2" charset="2"/>
              <a:buChar char="v"/>
            </a:pPr>
            <a:endParaRPr lang="en-US" sz="2400" dirty="0"/>
          </a:p>
          <a:p>
            <a:pPr marL="361950" indent="-361950" algn="just">
              <a:buFont typeface="Wingdings" panose="05000000000000000000" pitchFamily="2" charset="2"/>
              <a:buChar char="v"/>
            </a:pPr>
            <a:endParaRPr lang="bg-BG"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endParaRPr lang="bg-BG" sz="2800" dirty="0" smtClean="0"/>
          </a:p>
        </p:txBody>
      </p:sp>
      <p:sp>
        <p:nvSpPr>
          <p:cNvPr id="5" name="Content Placeholder 2"/>
          <p:cNvSpPr>
            <a:spLocks noGrp="1"/>
          </p:cNvSpPr>
          <p:nvPr/>
        </p:nvSpPr>
        <p:spPr>
          <a:xfrm>
            <a:off x="0" y="260648"/>
            <a:ext cx="9143999" cy="648072"/>
          </a:xfrm>
          <a:prstGeom prst="rect">
            <a:avLst/>
          </a:prstGeom>
        </p:spPr>
        <p:txBody>
          <a:bodyPr vert="horz">
            <a:normAutofit fontScale="92500"/>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None/>
            </a:pPr>
            <a:r>
              <a:rPr lang="bg-BG" sz="2400" b="1" dirty="0"/>
              <a:t>5</a:t>
            </a:r>
            <a:r>
              <a:rPr lang="bg-BG" sz="2400" b="1" dirty="0" smtClean="0"/>
              <a:t>. АКТУАЛНИ ПРОТИВОРЕЧИЯ ПО ОТНОШЕНИЕ НА ИНТЕЛИГЕНТНОСТТА.</a:t>
            </a:r>
          </a:p>
        </p:txBody>
      </p:sp>
    </p:spTree>
    <p:extLst>
      <p:ext uri="{BB962C8B-B14F-4D97-AF65-F5344CB8AC3E}">
        <p14:creationId xmlns:p14="http://schemas.microsoft.com/office/powerpoint/2010/main" val="3175401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15C064-DD44-4CAC-873E-2D1F54821676}" type="slidenum">
              <a:rPr kumimoji="0" lang="en-US" smtClean="0"/>
              <a:pPr/>
              <a:t>13</a:t>
            </a:fld>
            <a:endParaRPr kumimoji="0" lang="en-US"/>
          </a:p>
        </p:txBody>
      </p:sp>
      <p:sp>
        <p:nvSpPr>
          <p:cNvPr id="3" name="Content Placeholder 2"/>
          <p:cNvSpPr txBox="1">
            <a:spLocks/>
          </p:cNvSpPr>
          <p:nvPr/>
        </p:nvSpPr>
        <p:spPr>
          <a:xfrm>
            <a:off x="223067" y="188640"/>
            <a:ext cx="8686800" cy="6480720"/>
          </a:xfrm>
          <a:prstGeom prst="rect">
            <a:avLst/>
          </a:prstGeom>
        </p:spPr>
        <p:txBody>
          <a:bodyP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just">
              <a:buNone/>
            </a:pPr>
            <a:r>
              <a:rPr lang="bg-BG" sz="2400" b="1" dirty="0" smtClean="0"/>
              <a:t>5.3. Модификация на интелигентността</a:t>
            </a:r>
            <a:r>
              <a:rPr lang="bg-BG" sz="2400" dirty="0" smtClean="0"/>
              <a:t>.</a:t>
            </a:r>
            <a:endParaRPr lang="en-US" sz="2400" dirty="0" smtClean="0"/>
          </a:p>
          <a:p>
            <a:pPr algn="just">
              <a:buFont typeface="Wingdings" panose="05000000000000000000" pitchFamily="2" charset="2"/>
              <a:buChar char="v"/>
            </a:pPr>
            <a:r>
              <a:rPr lang="bg-BG" sz="2400" dirty="0" smtClean="0"/>
              <a:t>В миналото психолозите са считали, че интелигентността е фиксирана. Днес, някои от психолозите продължават да поддържат тази идея, но мнозинството – не.</a:t>
            </a:r>
          </a:p>
          <a:p>
            <a:pPr algn="just">
              <a:buFont typeface="Wingdings" panose="05000000000000000000" pitchFamily="2" charset="2"/>
              <a:buChar char="v"/>
            </a:pPr>
            <a:r>
              <a:rPr lang="bg-BG" sz="2400" dirty="0" smtClean="0"/>
              <a:t>Едно от най-добрите доказателства за изменяемостта на интелигентността са резултатите от изследването на Джеймс Флин. Изследването показва, че </a:t>
            </a:r>
            <a:r>
              <a:rPr lang="en-US" sz="2400" dirty="0" smtClean="0"/>
              <a:t>IQ</a:t>
            </a:r>
            <a:r>
              <a:rPr lang="bg-BG" sz="2400" dirty="0" smtClean="0"/>
              <a:t> резултатите се увеличават приблизително с 9 точки на поколение – </a:t>
            </a:r>
            <a:r>
              <a:rPr lang="bg-BG" sz="2400" b="1" dirty="0" smtClean="0"/>
              <a:t>ефект на Флин</a:t>
            </a:r>
            <a:r>
              <a:rPr lang="bg-BG" sz="2400" dirty="0" smtClean="0"/>
              <a:t>.</a:t>
            </a:r>
          </a:p>
          <a:p>
            <a:pPr algn="just">
              <a:buFont typeface="Wingdings" panose="05000000000000000000" pitchFamily="2" charset="2"/>
              <a:buChar char="v"/>
            </a:pPr>
            <a:r>
              <a:rPr lang="bg-BG" sz="2400" dirty="0" smtClean="0"/>
              <a:t>Друго изследване в подкрепа на това твърдение е на Блекуел и колеги. Те откриват не само че интелигентността е изменяема, но че е и силно повлияна от нашите очаквания.</a:t>
            </a:r>
            <a:endParaRPr lang="en-US" sz="2400" dirty="0" smtClean="0"/>
          </a:p>
          <a:p>
            <a:pPr algn="just">
              <a:buFont typeface="Wingdings" panose="05000000000000000000" pitchFamily="2" charset="2"/>
              <a:buChar char="v"/>
            </a:pPr>
            <a:endParaRPr lang="en-US" sz="2400" dirty="0" smtClean="0"/>
          </a:p>
          <a:p>
            <a:pPr marL="0" indent="0" algn="just">
              <a:buNone/>
            </a:pPr>
            <a:r>
              <a:rPr lang="bg-BG" sz="2400" b="1" dirty="0" smtClean="0"/>
              <a:t>5.4. Деца пред риск.</a:t>
            </a:r>
            <a:endParaRPr lang="en-US" sz="2400" b="1" dirty="0"/>
          </a:p>
          <a:p>
            <a:pPr algn="just">
              <a:buFont typeface="Wingdings" panose="05000000000000000000" pitchFamily="2" charset="2"/>
              <a:buChar char="v"/>
            </a:pPr>
            <a:r>
              <a:rPr lang="bg-BG" sz="2400" dirty="0" smtClean="0"/>
              <a:t>Пренатално хранене и излагане на токсични вещества.</a:t>
            </a:r>
          </a:p>
          <a:p>
            <a:pPr algn="just">
              <a:buFont typeface="Wingdings" panose="05000000000000000000" pitchFamily="2" charset="2"/>
              <a:buChar char="v"/>
            </a:pPr>
            <a:r>
              <a:rPr lang="bg-BG" sz="2400" dirty="0" smtClean="0"/>
              <a:t>Постнатално хранене и среда.</a:t>
            </a:r>
          </a:p>
          <a:p>
            <a:pPr algn="just">
              <a:buFont typeface="Wingdings" panose="05000000000000000000" pitchFamily="2" charset="2"/>
              <a:buChar char="v"/>
            </a:pPr>
            <a:r>
              <a:rPr lang="bg-BG" sz="2400" dirty="0" smtClean="0"/>
              <a:t>Развод, бедност, малтретиране и глад също са рискови.</a:t>
            </a:r>
            <a:endParaRPr lang="en-US" sz="2400" dirty="0" smtClean="0"/>
          </a:p>
          <a:p>
            <a:pPr marL="0" indent="0" algn="just">
              <a:buNone/>
            </a:pPr>
            <a:endParaRPr lang="bg-BG" sz="2000" dirty="0" smtClean="0"/>
          </a:p>
          <a:p>
            <a:pPr algn="just">
              <a:buFont typeface="Wingdings" panose="05000000000000000000" pitchFamily="2" charset="2"/>
              <a:buChar char="v"/>
            </a:pPr>
            <a:endParaRPr lang="en-US" sz="2400" dirty="0"/>
          </a:p>
          <a:p>
            <a:pPr marL="361950" indent="-361950" algn="just">
              <a:buFont typeface="Wingdings" panose="05000000000000000000" pitchFamily="2" charset="2"/>
              <a:buChar char="v"/>
            </a:pPr>
            <a:endParaRPr lang="bg-BG"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endParaRPr lang="bg-BG" sz="2800" dirty="0" smtClean="0"/>
          </a:p>
        </p:txBody>
      </p:sp>
    </p:spTree>
    <p:extLst>
      <p:ext uri="{BB962C8B-B14F-4D97-AF65-F5344CB8AC3E}">
        <p14:creationId xmlns:p14="http://schemas.microsoft.com/office/powerpoint/2010/main" val="314265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14</a:t>
            </a:fld>
            <a:endParaRPr kumimoji="0" lang="en-US"/>
          </a:p>
        </p:txBody>
      </p:sp>
      <p:sp>
        <p:nvSpPr>
          <p:cNvPr id="4" name="Content Placeholder 2"/>
          <p:cNvSpPr txBox="1">
            <a:spLocks/>
          </p:cNvSpPr>
          <p:nvPr/>
        </p:nvSpPr>
        <p:spPr>
          <a:xfrm>
            <a:off x="217493" y="1052736"/>
            <a:ext cx="8686800" cy="5805264"/>
          </a:xfrm>
          <a:prstGeom prst="rect">
            <a:avLst/>
          </a:prstGeom>
        </p:spPr>
        <p:txBody>
          <a:bodyP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buFont typeface="Wingdings" panose="05000000000000000000" pitchFamily="2" charset="2"/>
              <a:buChar char="v"/>
            </a:pPr>
            <a:r>
              <a:rPr lang="bg-BG" sz="2400" dirty="0" smtClean="0"/>
              <a:t>Известно е, че човешките способности са „ковки“ и че хората функционират на различни нива в зависимост от техните способности. За да може учителят ефективно да преподава на своите ученици, които са на различни нива на способности, той може да ги раздели на групи. Тези групи могат да са сформирани на базата на сходни нива на постижения или способности по даден предмет. Разработени са различни методи за групиране на учениците според способностите им:</a:t>
            </a:r>
          </a:p>
          <a:p>
            <a:pPr lvl="1" algn="just">
              <a:buFont typeface="Wingdings" panose="05000000000000000000" pitchFamily="2" charset="2"/>
              <a:buChar char="v"/>
            </a:pPr>
            <a:r>
              <a:rPr lang="bg-BG" sz="2400" dirty="0" smtClean="0"/>
              <a:t>Групиране вътре в класа – паралелката е разделена на две или три групи за обучение по отделните предмети.</a:t>
            </a:r>
          </a:p>
          <a:p>
            <a:pPr lvl="1" algn="just">
              <a:buFont typeface="Wingdings" panose="05000000000000000000" pitchFamily="2" charset="2"/>
              <a:buChar char="v"/>
            </a:pPr>
            <a:r>
              <a:rPr lang="bg-BG" sz="2400" dirty="0" smtClean="0"/>
              <a:t>Групиране между класовете – учениците са </a:t>
            </a:r>
            <a:r>
              <a:rPr lang="bg-BG" sz="2400" dirty="0" smtClean="0"/>
              <a:t>разпределени </a:t>
            </a:r>
            <a:r>
              <a:rPr lang="bg-BG" sz="2400" dirty="0" smtClean="0"/>
              <a:t>в отделни класове според способностите си</a:t>
            </a:r>
          </a:p>
          <a:p>
            <a:pPr lvl="1" algn="just">
              <a:buFont typeface="Wingdings" panose="05000000000000000000" pitchFamily="2" charset="2"/>
              <a:buChar char="v"/>
            </a:pPr>
            <a:r>
              <a:rPr lang="bg-BG" sz="2400" dirty="0" smtClean="0"/>
              <a:t>Прегрупиране - учениците са членове на две или повече паралелки.</a:t>
            </a:r>
            <a:endParaRPr lang="bg-BG" sz="2400" dirty="0"/>
          </a:p>
          <a:p>
            <a:pPr lvl="1" algn="just">
              <a:buFont typeface="Wingdings" panose="05000000000000000000" pitchFamily="2" charset="2"/>
              <a:buChar char="v"/>
            </a:pPr>
            <a:endParaRPr lang="bg-BG" sz="2000" dirty="0" smtClean="0"/>
          </a:p>
          <a:p>
            <a:pPr algn="just">
              <a:buFont typeface="Wingdings" panose="05000000000000000000" pitchFamily="2" charset="2"/>
              <a:buChar char="v"/>
            </a:pPr>
            <a:endParaRPr lang="en-US" sz="2400" dirty="0"/>
          </a:p>
          <a:p>
            <a:pPr marL="361950" indent="-361950" algn="just">
              <a:buFont typeface="Wingdings" panose="05000000000000000000" pitchFamily="2" charset="2"/>
              <a:buChar char="v"/>
            </a:pPr>
            <a:endParaRPr lang="bg-BG"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endParaRPr lang="bg-BG" sz="2800" dirty="0" smtClean="0"/>
          </a:p>
        </p:txBody>
      </p:sp>
      <p:sp>
        <p:nvSpPr>
          <p:cNvPr id="5" name="Content Placeholder 2"/>
          <p:cNvSpPr>
            <a:spLocks noGrp="1"/>
          </p:cNvSpPr>
          <p:nvPr/>
        </p:nvSpPr>
        <p:spPr>
          <a:xfrm>
            <a:off x="217493" y="260648"/>
            <a:ext cx="8686800" cy="648072"/>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None/>
            </a:pPr>
            <a:r>
              <a:rPr lang="bg-BG" sz="2400" b="1" dirty="0" smtClean="0"/>
              <a:t>6. РАЗЛИЧИЯ ПО ОТНОШЕНИЕ НА СПОСОБНОСТИТЕ</a:t>
            </a:r>
            <a:r>
              <a:rPr lang="bg-BG" sz="2400" b="1" dirty="0" smtClean="0"/>
              <a:t>.</a:t>
            </a:r>
            <a:endParaRPr lang="bg-BG" sz="2400" b="1" dirty="0" smtClean="0"/>
          </a:p>
        </p:txBody>
      </p:sp>
    </p:spTree>
    <p:extLst>
      <p:ext uri="{BB962C8B-B14F-4D97-AF65-F5344CB8AC3E}">
        <p14:creationId xmlns:p14="http://schemas.microsoft.com/office/powerpoint/2010/main" val="1161254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15</a:t>
            </a:fld>
            <a:endParaRPr kumimoji="0" lang="en-US"/>
          </a:p>
        </p:txBody>
      </p:sp>
      <p:sp>
        <p:nvSpPr>
          <p:cNvPr id="4" name="Content Placeholder 2"/>
          <p:cNvSpPr txBox="1">
            <a:spLocks/>
          </p:cNvSpPr>
          <p:nvPr/>
        </p:nvSpPr>
        <p:spPr>
          <a:xfrm>
            <a:off x="217493" y="1052736"/>
            <a:ext cx="8686800" cy="5805264"/>
          </a:xfrm>
          <a:prstGeom prst="rect">
            <a:avLst/>
          </a:prstGeom>
        </p:spPr>
        <p:txBody>
          <a:bodyP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buFont typeface="Wingdings" panose="05000000000000000000" pitchFamily="2" charset="2"/>
              <a:buChar char="v"/>
            </a:pPr>
            <a:r>
              <a:rPr lang="bg-BG" sz="2400" dirty="0" smtClean="0"/>
              <a:t>Освен интелигентността, върху нивото на постижения на учениците могат да влияят и други фактори, като напр. стиловете на мислене и учене. </a:t>
            </a:r>
          </a:p>
          <a:p>
            <a:pPr algn="just">
              <a:buFont typeface="Wingdings" panose="05000000000000000000" pitchFamily="2" charset="2"/>
              <a:buChar char="v"/>
            </a:pPr>
            <a:endParaRPr lang="bg-BG" sz="2400" dirty="0" smtClean="0"/>
          </a:p>
          <a:p>
            <a:pPr marL="0" indent="0" algn="just">
              <a:buNone/>
            </a:pPr>
            <a:r>
              <a:rPr lang="bg-BG" sz="2400" b="1" dirty="0" smtClean="0"/>
              <a:t>7.1. Когнитивни стилове</a:t>
            </a:r>
            <a:r>
              <a:rPr lang="en-US" sz="2400" b="1" dirty="0" smtClean="0"/>
              <a:t> </a:t>
            </a:r>
            <a:r>
              <a:rPr lang="en-US" sz="2400" dirty="0" smtClean="0"/>
              <a:t>(</a:t>
            </a:r>
            <a:r>
              <a:rPr lang="bg-BG" sz="2400" dirty="0" smtClean="0"/>
              <a:t>стил на мислене</a:t>
            </a:r>
            <a:r>
              <a:rPr lang="en-US" sz="2400" dirty="0" smtClean="0"/>
              <a:t>)</a:t>
            </a:r>
            <a:r>
              <a:rPr lang="bg-BG" sz="2400" dirty="0" smtClean="0"/>
              <a:t> е предпочитаният от човека начин за умствена преработка на информацията. Някои от основните когнитивни стилове са:</a:t>
            </a:r>
            <a:endParaRPr lang="bg-BG" sz="2400" dirty="0"/>
          </a:p>
          <a:p>
            <a:pPr lvl="2" algn="just">
              <a:buFont typeface="Wingdings" panose="05000000000000000000" pitchFamily="2" charset="2"/>
              <a:buChar char="v"/>
            </a:pPr>
            <a:r>
              <a:rPr lang="bg-BG" b="1" dirty="0" smtClean="0"/>
              <a:t>Независимост срещу зависимост от полето</a:t>
            </a:r>
            <a:r>
              <a:rPr lang="bg-BG" dirty="0" smtClean="0"/>
              <a:t>. Предложен е от Хърбърд Уиткин и се отнася до степента  до която възприятието и мисленето на човека са повлияни от заобикалящата среда.</a:t>
            </a:r>
          </a:p>
          <a:p>
            <a:pPr lvl="2" algn="just">
              <a:buFont typeface="Wingdings" panose="05000000000000000000" pitchFamily="2" charset="2"/>
              <a:buChar char="v"/>
            </a:pPr>
            <a:r>
              <a:rPr lang="bg-BG" b="1" dirty="0" smtClean="0"/>
              <a:t>Рефлексивност срещу импулсивност </a:t>
            </a:r>
            <a:r>
              <a:rPr lang="bg-BG" dirty="0" smtClean="0"/>
              <a:t>– </a:t>
            </a:r>
            <a:r>
              <a:rPr lang="en-US" dirty="0" smtClean="0"/>
              <a:t>Jerome Kagan</a:t>
            </a:r>
            <a:endParaRPr lang="bg-BG" dirty="0" smtClean="0"/>
          </a:p>
          <a:p>
            <a:pPr lvl="2" algn="just">
              <a:buFont typeface="Wingdings" panose="05000000000000000000" pitchFamily="2" charset="2"/>
              <a:buChar char="v"/>
            </a:pPr>
            <a:r>
              <a:rPr lang="bg-BG" dirty="0" smtClean="0"/>
              <a:t>Умствено самоуправление – Робърт Стернбърг предлага 13 стила на учене, попадащи в 5 категории.</a:t>
            </a:r>
            <a:endParaRPr lang="bg-BG" dirty="0"/>
          </a:p>
          <a:p>
            <a:pPr lvl="1" algn="just">
              <a:buFont typeface="Wingdings" panose="05000000000000000000" pitchFamily="2" charset="2"/>
              <a:buChar char="v"/>
            </a:pPr>
            <a:endParaRPr lang="bg-BG" sz="2000" dirty="0" smtClean="0"/>
          </a:p>
          <a:p>
            <a:pPr algn="just">
              <a:buFont typeface="Wingdings" panose="05000000000000000000" pitchFamily="2" charset="2"/>
              <a:buChar char="v"/>
            </a:pPr>
            <a:endParaRPr lang="en-US" sz="2400" dirty="0"/>
          </a:p>
          <a:p>
            <a:pPr marL="361950" indent="-361950" algn="just">
              <a:buFont typeface="Wingdings" panose="05000000000000000000" pitchFamily="2" charset="2"/>
              <a:buChar char="v"/>
            </a:pPr>
            <a:endParaRPr lang="bg-BG"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endParaRPr lang="bg-BG" sz="2800" dirty="0" smtClean="0"/>
          </a:p>
        </p:txBody>
      </p:sp>
      <p:sp>
        <p:nvSpPr>
          <p:cNvPr id="5" name="Content Placeholder 2"/>
          <p:cNvSpPr>
            <a:spLocks noGrp="1"/>
          </p:cNvSpPr>
          <p:nvPr/>
        </p:nvSpPr>
        <p:spPr>
          <a:xfrm>
            <a:off x="217493" y="260648"/>
            <a:ext cx="8686800" cy="648072"/>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None/>
            </a:pPr>
            <a:r>
              <a:rPr lang="bg-BG" sz="2400" b="1" dirty="0"/>
              <a:t>7</a:t>
            </a:r>
            <a:r>
              <a:rPr lang="bg-BG" sz="2400" b="1" dirty="0" smtClean="0"/>
              <a:t>. КОГНИТИВНИ СТИЛОВЕ И ПРЕДПОЧИТАНИЯ ЗА УЧЕНЕ.</a:t>
            </a:r>
          </a:p>
        </p:txBody>
      </p:sp>
    </p:spTree>
    <p:extLst>
      <p:ext uri="{BB962C8B-B14F-4D97-AF65-F5344CB8AC3E}">
        <p14:creationId xmlns:p14="http://schemas.microsoft.com/office/powerpoint/2010/main" val="361635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15C064-DD44-4CAC-873E-2D1F54821676}" type="slidenum">
              <a:rPr kumimoji="0" lang="en-US" smtClean="0"/>
              <a:pPr/>
              <a:t>16</a:t>
            </a:fld>
            <a:endParaRPr kumimoji="0" lang="en-US"/>
          </a:p>
        </p:txBody>
      </p:sp>
      <p:sp>
        <p:nvSpPr>
          <p:cNvPr id="3" name="Content Placeholder 2"/>
          <p:cNvSpPr txBox="1">
            <a:spLocks/>
          </p:cNvSpPr>
          <p:nvPr/>
        </p:nvSpPr>
        <p:spPr>
          <a:xfrm>
            <a:off x="217493" y="188640"/>
            <a:ext cx="8686800" cy="6669360"/>
          </a:xfrm>
          <a:prstGeom prst="rect">
            <a:avLst/>
          </a:prstGeom>
        </p:spPr>
        <p:txBody>
          <a:bodyP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just">
              <a:buNone/>
            </a:pPr>
            <a:r>
              <a:rPr lang="bg-BG" sz="2400" b="1" dirty="0" smtClean="0"/>
              <a:t>7.2. Стилове на учене.</a:t>
            </a:r>
          </a:p>
          <a:p>
            <a:pPr marL="538163" lvl="1" algn="just">
              <a:buFont typeface="Wingdings" panose="05000000000000000000" pitchFamily="2" charset="2"/>
              <a:buChar char="v"/>
            </a:pPr>
            <a:r>
              <a:rPr lang="bg-BG" sz="2400" dirty="0" smtClean="0"/>
              <a:t>Индивидуалните предпочитания на учениците за учене са наречени стилове на учене или предпочитания за учене. Те могат да се простират от директното предпочитане на дадена физическа среда до по-фундаментални различия, които могат да се коренят </a:t>
            </a:r>
            <a:r>
              <a:rPr lang="bg-BG" sz="2400" smtClean="0"/>
              <a:t>в </a:t>
            </a:r>
            <a:r>
              <a:rPr lang="bg-BG" sz="2400" smtClean="0"/>
              <a:t>културата </a:t>
            </a:r>
            <a:r>
              <a:rPr lang="bg-BG" sz="2400" dirty="0" smtClean="0"/>
              <a:t>или личността.</a:t>
            </a:r>
          </a:p>
          <a:p>
            <a:pPr marL="538163" lvl="1" algn="just">
              <a:buFont typeface="Wingdings" panose="05000000000000000000" pitchFamily="2" charset="2"/>
              <a:buChar char="v"/>
            </a:pPr>
            <a:endParaRPr lang="bg-BG" sz="2400" dirty="0" smtClean="0"/>
          </a:p>
          <a:p>
            <a:pPr marL="538163" lvl="1" algn="just">
              <a:buFont typeface="Wingdings" panose="05000000000000000000" pitchFamily="2" charset="2"/>
              <a:buChar char="v"/>
            </a:pPr>
            <a:r>
              <a:rPr lang="bg-BG" sz="2400" dirty="0" smtClean="0"/>
              <a:t>Индивидуалните разлиия, както и култрният произход могат да влияят върху начина, по който учениците подхождат към една и съща задача за учене. Едно личностно различие в стила на учене е дълбочината, с която учениците предпочитат да преработват информацията – дълбоко или повърхностно.</a:t>
            </a:r>
          </a:p>
          <a:p>
            <a:pPr algn="just">
              <a:buFont typeface="Wingdings" panose="05000000000000000000" pitchFamily="2" charset="2"/>
              <a:buChar char="v"/>
            </a:pPr>
            <a:endParaRPr lang="en-US" sz="2400" dirty="0"/>
          </a:p>
          <a:p>
            <a:pPr marL="536575" indent="-268288" algn="just">
              <a:buFont typeface="Wingdings" panose="05000000000000000000" pitchFamily="2" charset="2"/>
              <a:buChar char="v"/>
            </a:pPr>
            <a:r>
              <a:rPr lang="bg-BG" sz="2400" dirty="0" smtClean="0"/>
              <a:t>Някои изследователи са установили, че предпочитанията към дълбока преработка на информацията води до по-голяма стабилност в различните ситуации и предмети.</a:t>
            </a:r>
            <a:endParaRPr lang="bg-BG"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endParaRPr lang="bg-BG" sz="2800" dirty="0" smtClean="0"/>
          </a:p>
        </p:txBody>
      </p:sp>
    </p:spTree>
    <p:extLst>
      <p:ext uri="{BB962C8B-B14F-4D97-AF65-F5344CB8AC3E}">
        <p14:creationId xmlns:p14="http://schemas.microsoft.com/office/powerpoint/2010/main" val="165983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692" y="1556792"/>
            <a:ext cx="8686800" cy="4392488"/>
          </a:xfrm>
        </p:spPr>
        <p:txBody>
          <a:bodyPr>
            <a:noAutofit/>
          </a:bodyPr>
          <a:lstStyle/>
          <a:p>
            <a:pPr algn="just">
              <a:buFont typeface="Wingdings" panose="05000000000000000000" pitchFamily="2" charset="2"/>
              <a:buChar char="v"/>
            </a:pPr>
            <a:r>
              <a:rPr lang="bg-BG" sz="2400" dirty="0" smtClean="0"/>
              <a:t>От самото начало на обучението, учениците от всяка една възраст и всяка една култура се различават едни от други по отношение на интелектуалните и психомоторните способности и умения, по предварителните си познания, по интересите и мотивите, както и по отношение на личните стилове на мислене и работа по време на обучението. Тези различия са пряко свързани с различията в обучението и напредъка на учениците.</a:t>
            </a:r>
          </a:p>
          <a:p>
            <a:pPr algn="just">
              <a:buFont typeface="Wingdings" panose="05000000000000000000" pitchFamily="2" charset="2"/>
              <a:buChar char="v"/>
            </a:pPr>
            <a:endParaRPr lang="bg-BG" sz="2400" dirty="0"/>
          </a:p>
          <a:p>
            <a:pPr marL="0" indent="0" algn="r">
              <a:buNone/>
            </a:pPr>
            <a:r>
              <a:rPr lang="en-US" sz="2400" dirty="0" err="1" smtClean="0"/>
              <a:t>Rirchard</a:t>
            </a:r>
            <a:r>
              <a:rPr lang="en-US" sz="2400" dirty="0" smtClean="0"/>
              <a:t> Snow (1986)</a:t>
            </a:r>
            <a:endParaRPr lang="bg-BG" sz="2400" dirty="0" smtClean="0"/>
          </a:p>
          <a:p>
            <a:pPr lvl="8" algn="just">
              <a:buFont typeface="Wingdings" panose="05000000000000000000" pitchFamily="2" charset="2"/>
              <a:buChar char="v"/>
            </a:pPr>
            <a:endParaRPr lang="en-US" sz="600" dirty="0"/>
          </a:p>
          <a:p>
            <a:pPr marL="0" indent="0" algn="just">
              <a:buNone/>
            </a:pPr>
            <a:endParaRPr lang="en-US" sz="2400" dirty="0"/>
          </a:p>
          <a:p>
            <a:pPr algn="just">
              <a:buFont typeface="Wingdings" panose="05000000000000000000" pitchFamily="2" charset="2"/>
              <a:buChar char="v"/>
            </a:pPr>
            <a:endParaRPr lang="bg-BG" sz="2800" dirty="0" smtClean="0"/>
          </a:p>
        </p:txBody>
      </p:sp>
      <p:sp>
        <p:nvSpPr>
          <p:cNvPr id="4" name="Content Placeholder 2"/>
          <p:cNvSpPr>
            <a:spLocks noGrp="1"/>
          </p:cNvSpPr>
          <p:nvPr/>
        </p:nvSpPr>
        <p:spPr>
          <a:xfrm>
            <a:off x="240519" y="260648"/>
            <a:ext cx="8686800" cy="648072"/>
          </a:xfrm>
          <a:prstGeom prst="rect">
            <a:avLst/>
          </a:prstGeom>
        </p:spPr>
        <p:txBody>
          <a:bodyPr vert="horz">
            <a:normAutofit fontScale="92500"/>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None/>
            </a:pPr>
            <a:r>
              <a:rPr lang="bg-BG" sz="2400" b="1" dirty="0" smtClean="0"/>
              <a:t>1. РАЗБИРАНЕ НА ИНДИВИДУАЛНИТЕ РАЗЛИЧИЯ НА УЧЕНИЦИТЕ.</a:t>
            </a:r>
          </a:p>
        </p:txBody>
      </p:sp>
      <p:sp>
        <p:nvSpPr>
          <p:cNvPr id="2" name="Slide Number Placeholder 1"/>
          <p:cNvSpPr>
            <a:spLocks noGrp="1"/>
          </p:cNvSpPr>
          <p:nvPr>
            <p:ph type="sldNum" sz="quarter" idx="12"/>
          </p:nvPr>
        </p:nvSpPr>
        <p:spPr/>
        <p:txBody>
          <a:bodyPr/>
          <a:lstStyle/>
          <a:p>
            <a:pPr eaLnBrk="1" latinLnBrk="0" hangingPunct="1"/>
            <a:fld id="{CA15C064-DD44-4CAC-873E-2D1F54821676}" type="slidenum">
              <a:rPr kumimoji="0" lang="en-US" smtClean="0"/>
              <a:pPr eaLnBrk="1" latinLnBrk="0" hangingPunct="1"/>
              <a:t>2</a:t>
            </a:fld>
            <a:endParaRPr kumimoji="0" lang="en-US" dirty="0"/>
          </a:p>
        </p:txBody>
      </p:sp>
    </p:spTree>
    <p:extLst>
      <p:ext uri="{BB962C8B-B14F-4D97-AF65-F5344CB8AC3E}">
        <p14:creationId xmlns:p14="http://schemas.microsoft.com/office/powerpoint/2010/main" val="3619893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a:p>
        </p:txBody>
      </p:sp>
      <p:sp>
        <p:nvSpPr>
          <p:cNvPr id="4" name="Content Placeholder 2"/>
          <p:cNvSpPr txBox="1">
            <a:spLocks/>
          </p:cNvSpPr>
          <p:nvPr/>
        </p:nvSpPr>
        <p:spPr>
          <a:xfrm>
            <a:off x="230692" y="1268760"/>
            <a:ext cx="8686800" cy="5400600"/>
          </a:xfrm>
          <a:prstGeom prst="rect">
            <a:avLst/>
          </a:prstGeom>
        </p:spPr>
        <p:txBody>
          <a:bodyP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buFont typeface="Wingdings" panose="05000000000000000000" pitchFamily="2" charset="2"/>
              <a:buChar char="v"/>
            </a:pPr>
            <a:r>
              <a:rPr lang="bg-BG" sz="2400" dirty="0" smtClean="0"/>
              <a:t>Все още няма консенсус какво означава интелигентността. Едни експерти определят интелигентността като </a:t>
            </a:r>
            <a:r>
              <a:rPr lang="bg-BG" sz="2400" b="1" dirty="0" smtClean="0"/>
              <a:t>способност за разрешаване на проблеми</a:t>
            </a:r>
            <a:r>
              <a:rPr lang="bg-BG" sz="2400" dirty="0" smtClean="0"/>
              <a:t>; други я описват като </a:t>
            </a:r>
            <a:r>
              <a:rPr lang="bg-BG" sz="2400" b="1" dirty="0" smtClean="0"/>
              <a:t>способност за адаптация и учене на базата на получения опит</a:t>
            </a:r>
            <a:r>
              <a:rPr lang="bg-BG" sz="2400" dirty="0" smtClean="0"/>
              <a:t>; трети смятат, че интелигентността е </a:t>
            </a:r>
            <a:r>
              <a:rPr lang="bg-BG" sz="2400" b="1" dirty="0" smtClean="0"/>
              <a:t>способността да се мисли абстрактно</a:t>
            </a:r>
            <a:r>
              <a:rPr lang="bg-BG" sz="2400" dirty="0" smtClean="0"/>
              <a:t>.</a:t>
            </a:r>
          </a:p>
          <a:p>
            <a:pPr algn="just">
              <a:buFont typeface="Wingdings" panose="05000000000000000000" pitchFamily="2" charset="2"/>
              <a:buChar char="v"/>
            </a:pPr>
            <a:r>
              <a:rPr lang="bg-BG" sz="2400" dirty="0" smtClean="0"/>
              <a:t>Първият тест за интелигентност е разработен от Бине и Симон. През 1916 г. Луис Търман от </a:t>
            </a:r>
            <a:r>
              <a:rPr lang="en-US" sz="2400" dirty="0" smtClean="0"/>
              <a:t>Stanford University</a:t>
            </a:r>
            <a:r>
              <a:rPr lang="bg-BG" sz="2400" dirty="0" smtClean="0"/>
              <a:t>, публикува обширно преразглеждане на теста на Бине, известно под наименованието Станфорд-Бине. Той въвежда цифров резултат, който се използва за сравняване на представянето на всеки ученик на теста със средно изпълнение. Този цифров резултат е известен като „</a:t>
            </a:r>
            <a:r>
              <a:rPr lang="bg-BG" sz="2400" b="1" dirty="0" smtClean="0"/>
              <a:t>коефициент на интелигентност </a:t>
            </a:r>
            <a:r>
              <a:rPr lang="en-US" sz="2400" b="1" dirty="0" smtClean="0"/>
              <a:t>(IQ)</a:t>
            </a:r>
            <a:r>
              <a:rPr lang="bg-BG" sz="2400" dirty="0" smtClean="0"/>
              <a:t>“</a:t>
            </a:r>
          </a:p>
          <a:p>
            <a:pPr lvl="8" algn="just">
              <a:buFont typeface="Wingdings" panose="05000000000000000000" pitchFamily="2" charset="2"/>
              <a:buChar char="v"/>
            </a:pPr>
            <a:endParaRPr lang="en-US" sz="600" dirty="0" smtClean="0"/>
          </a:p>
          <a:p>
            <a:pPr marL="0" indent="0" algn="just">
              <a:buFont typeface="Wingdings 2"/>
              <a:buNone/>
            </a:pPr>
            <a:endParaRPr lang="en-US" sz="2400" dirty="0" smtClean="0"/>
          </a:p>
          <a:p>
            <a:pPr algn="just">
              <a:buFont typeface="Wingdings" panose="05000000000000000000" pitchFamily="2" charset="2"/>
              <a:buChar char="v"/>
            </a:pPr>
            <a:endParaRPr lang="bg-BG" sz="2800" dirty="0" smtClean="0"/>
          </a:p>
        </p:txBody>
      </p:sp>
      <p:sp>
        <p:nvSpPr>
          <p:cNvPr id="5" name="Content Placeholder 2"/>
          <p:cNvSpPr>
            <a:spLocks noGrp="1"/>
          </p:cNvSpPr>
          <p:nvPr/>
        </p:nvSpPr>
        <p:spPr>
          <a:xfrm>
            <a:off x="240519" y="260648"/>
            <a:ext cx="8686800" cy="648072"/>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None/>
            </a:pPr>
            <a:r>
              <a:rPr lang="bg-BG" sz="2400" b="1" dirty="0"/>
              <a:t>2</a:t>
            </a:r>
            <a:r>
              <a:rPr lang="bg-BG" sz="2400" b="1" dirty="0" smtClean="0"/>
              <a:t>. ПРИРОДА И ИЗМЕРВАНЕ НА ИНТЕЛИГЕНТНОСТТА</a:t>
            </a:r>
          </a:p>
        </p:txBody>
      </p:sp>
    </p:spTree>
    <p:extLst>
      <p:ext uri="{BB962C8B-B14F-4D97-AF65-F5344CB8AC3E}">
        <p14:creationId xmlns:p14="http://schemas.microsoft.com/office/powerpoint/2010/main" val="39997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4</a:t>
            </a:fld>
            <a:endParaRPr kumimoji="0" lang="en-US"/>
          </a:p>
        </p:txBody>
      </p:sp>
      <p:sp>
        <p:nvSpPr>
          <p:cNvPr id="4" name="Content Placeholder 2"/>
          <p:cNvSpPr txBox="1">
            <a:spLocks/>
          </p:cNvSpPr>
          <p:nvPr/>
        </p:nvSpPr>
        <p:spPr>
          <a:xfrm>
            <a:off x="217493" y="1052736"/>
            <a:ext cx="8686800" cy="5616624"/>
          </a:xfrm>
          <a:prstGeom prst="rect">
            <a:avLst/>
          </a:prstGeom>
        </p:spPr>
        <p:txBody>
          <a:bodyP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just">
              <a:buNone/>
            </a:pPr>
            <a:r>
              <a:rPr lang="bg-BG" sz="2400" b="1" dirty="0" smtClean="0"/>
              <a:t>3.1. Теория за единичния фактор на интелигентностт</a:t>
            </a:r>
            <a:r>
              <a:rPr lang="bg-BG" sz="2400" dirty="0" smtClean="0"/>
              <a:t>а.</a:t>
            </a:r>
            <a:endParaRPr lang="en-US" sz="2400" dirty="0" smtClean="0"/>
          </a:p>
          <a:p>
            <a:pPr algn="just">
              <a:buFont typeface="Wingdings" panose="05000000000000000000" pitchFamily="2" charset="2"/>
              <a:buChar char="v"/>
            </a:pPr>
            <a:r>
              <a:rPr lang="bg-BG" sz="2400" dirty="0" smtClean="0"/>
              <a:t>Бине и Симон дефинират интелигентността от гледна точка на уменията за преценка. Според тях, интелигентността представлява обща черта.</a:t>
            </a:r>
          </a:p>
          <a:p>
            <a:pPr algn="just">
              <a:buFont typeface="Wingdings" panose="05000000000000000000" pitchFamily="2" charset="2"/>
              <a:buChar char="v"/>
            </a:pPr>
            <a:r>
              <a:rPr lang="bg-BG" sz="2400" dirty="0" smtClean="0"/>
              <a:t>Чарлз Спирмън подкрепя теорията на Бине и Симон, </a:t>
            </a:r>
            <a:r>
              <a:rPr lang="bg-BG" sz="2400" dirty="0" smtClean="0"/>
              <a:t>смятайки, </a:t>
            </a:r>
            <a:r>
              <a:rPr lang="bg-BG" sz="2400" dirty="0" smtClean="0"/>
              <a:t>че интелигентността е една единствена черта, която хората притежават в различна степен. Той нарича тази черта „</a:t>
            </a:r>
            <a:r>
              <a:rPr lang="bg-BG" sz="2400" b="1" dirty="0" smtClean="0"/>
              <a:t>обща интелигентност</a:t>
            </a:r>
            <a:r>
              <a:rPr lang="bg-BG" sz="2400" dirty="0" smtClean="0"/>
              <a:t>“ или „</a:t>
            </a:r>
            <a:r>
              <a:rPr lang="en-US" sz="2400" b="1" dirty="0" smtClean="0"/>
              <a:t>g</a:t>
            </a:r>
            <a:r>
              <a:rPr lang="bg-BG" sz="2400" dirty="0" smtClean="0"/>
              <a:t>“ </a:t>
            </a:r>
            <a:r>
              <a:rPr lang="en-US" sz="2400" dirty="0" smtClean="0"/>
              <a:t>(general)</a:t>
            </a:r>
            <a:r>
              <a:rPr lang="bg-BG" sz="2400" dirty="0" smtClean="0"/>
              <a:t>.</a:t>
            </a:r>
          </a:p>
          <a:p>
            <a:pPr marL="0" indent="0" algn="just">
              <a:buNone/>
            </a:pPr>
            <a:endParaRPr lang="bg-BG" sz="2400" b="1" dirty="0" smtClean="0"/>
          </a:p>
          <a:p>
            <a:pPr marL="0" indent="0" algn="just">
              <a:buNone/>
            </a:pPr>
            <a:r>
              <a:rPr lang="en-US" sz="2400" b="1" dirty="0" smtClean="0"/>
              <a:t>3.2</a:t>
            </a:r>
            <a:r>
              <a:rPr lang="en-US" sz="2400" b="1" dirty="0"/>
              <a:t>. </a:t>
            </a:r>
            <a:r>
              <a:rPr lang="bg-BG" sz="2400" b="1" dirty="0"/>
              <a:t>Теория за първичните умствени способности и интелигентността</a:t>
            </a:r>
            <a:r>
              <a:rPr lang="bg-BG" sz="2400" b="1" dirty="0" smtClean="0"/>
              <a:t>.</a:t>
            </a:r>
            <a:endParaRPr lang="bg-BG" sz="2400" dirty="0"/>
          </a:p>
          <a:p>
            <a:pPr algn="just">
              <a:buFont typeface="Wingdings" panose="05000000000000000000" pitchFamily="2" charset="2"/>
              <a:buChar char="v"/>
            </a:pPr>
            <a:r>
              <a:rPr lang="bg-BG" sz="2400" dirty="0" smtClean="0"/>
              <a:t>Луис Търнстоун отрича теорията на Спирмън. Той смята, че ядрото на интелигентността се крие не в един, а в седем свързани фактора, или първични умствени способности.</a:t>
            </a:r>
            <a:endParaRPr lang="en-US" sz="2400" dirty="0"/>
          </a:p>
          <a:p>
            <a:pPr algn="just">
              <a:buFont typeface="Wingdings" panose="05000000000000000000" pitchFamily="2" charset="2"/>
              <a:buChar char="v"/>
            </a:pPr>
            <a:endParaRPr lang="en-US" sz="2400" dirty="0"/>
          </a:p>
          <a:p>
            <a:pPr marL="361950" indent="-361950" algn="just">
              <a:buFont typeface="Wingdings" panose="05000000000000000000" pitchFamily="2" charset="2"/>
              <a:buChar char="v"/>
            </a:pPr>
            <a:endParaRPr lang="bg-BG"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endParaRPr lang="bg-BG" sz="2800" dirty="0" smtClean="0"/>
          </a:p>
        </p:txBody>
      </p:sp>
      <p:sp>
        <p:nvSpPr>
          <p:cNvPr id="5" name="Content Placeholder 2"/>
          <p:cNvSpPr>
            <a:spLocks noGrp="1"/>
          </p:cNvSpPr>
          <p:nvPr/>
        </p:nvSpPr>
        <p:spPr>
          <a:xfrm>
            <a:off x="240519" y="260648"/>
            <a:ext cx="8686800" cy="648072"/>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None/>
            </a:pPr>
            <a:r>
              <a:rPr lang="bg-BG" sz="2400" b="1" dirty="0" smtClean="0"/>
              <a:t>3.ТЕОРИИ ЗА ИНТЕЛИГЕНТНОСТТА.</a:t>
            </a:r>
          </a:p>
        </p:txBody>
      </p:sp>
    </p:spTree>
    <p:extLst>
      <p:ext uri="{BB962C8B-B14F-4D97-AF65-F5344CB8AC3E}">
        <p14:creationId xmlns:p14="http://schemas.microsoft.com/office/powerpoint/2010/main" val="1833695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15C064-DD44-4CAC-873E-2D1F54821676}" type="slidenum">
              <a:rPr kumimoji="0" lang="en-US" smtClean="0"/>
              <a:pPr/>
              <a:t>5</a:t>
            </a:fld>
            <a:endParaRPr kumimoji="0" lang="en-US"/>
          </a:p>
        </p:txBody>
      </p:sp>
      <p:sp>
        <p:nvSpPr>
          <p:cNvPr id="3" name="Content Placeholder 2"/>
          <p:cNvSpPr txBox="1">
            <a:spLocks/>
          </p:cNvSpPr>
          <p:nvPr/>
        </p:nvSpPr>
        <p:spPr>
          <a:xfrm>
            <a:off x="217493" y="404664"/>
            <a:ext cx="8686800" cy="5976664"/>
          </a:xfrm>
          <a:prstGeom prst="rect">
            <a:avLst/>
          </a:prstGeom>
        </p:spPr>
        <p:txBody>
          <a:bodyP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buFont typeface="Wingdings" panose="05000000000000000000" pitchFamily="2" charset="2"/>
              <a:buChar char="v"/>
            </a:pPr>
            <a:r>
              <a:rPr lang="bg-BG" sz="2400" dirty="0" smtClean="0"/>
              <a:t>Седемте първични умствени способности според Търнстоун са:</a:t>
            </a:r>
          </a:p>
          <a:p>
            <a:pPr lvl="1" algn="just">
              <a:buFont typeface="Wingdings" panose="05000000000000000000" pitchFamily="2" charset="2"/>
              <a:buChar char="v"/>
            </a:pPr>
            <a:r>
              <a:rPr lang="bg-BG" sz="2000" dirty="0" smtClean="0"/>
              <a:t>Вербално разбиране, което се измерва с тестове като речник и обща информация.</a:t>
            </a:r>
          </a:p>
          <a:p>
            <a:pPr lvl="1" algn="just">
              <a:buFont typeface="Wingdings" panose="05000000000000000000" pitchFamily="2" charset="2"/>
              <a:buChar char="v"/>
            </a:pPr>
            <a:r>
              <a:rPr lang="bg-BG" sz="2000" dirty="0" smtClean="0"/>
              <a:t>Вербално владеене, което се измерва с тестове, изискващи тестирания бързо да се сети колкото е възможно повече думи, които да започват с определена буква.</a:t>
            </a:r>
          </a:p>
          <a:p>
            <a:pPr lvl="1" algn="just">
              <a:buFont typeface="Wingdings" panose="05000000000000000000" pitchFamily="2" charset="2"/>
              <a:buChar char="v"/>
            </a:pPr>
            <a:r>
              <a:rPr lang="bg-BG" sz="2000" dirty="0" smtClean="0"/>
              <a:t>Индуктивни разсъждения – измерват се с тестове включващи аналогии </a:t>
            </a:r>
            <a:r>
              <a:rPr lang="en-US" sz="2000" dirty="0" smtClean="0"/>
              <a:t>(</a:t>
            </a:r>
            <a:r>
              <a:rPr lang="bg-BG" sz="2000" dirty="0" smtClean="0"/>
              <a:t>напр. въпроси за довършване на серии – 2, 5, 8, 11, </a:t>
            </a:r>
            <a:r>
              <a:rPr lang="en-US" sz="2000" dirty="0" smtClean="0"/>
              <a:t>?)</a:t>
            </a:r>
            <a:r>
              <a:rPr lang="bg-BG" sz="2000" dirty="0" smtClean="0"/>
              <a:t>.</a:t>
            </a:r>
          </a:p>
          <a:p>
            <a:pPr lvl="1" algn="just">
              <a:buFont typeface="Wingdings" panose="05000000000000000000" pitchFamily="2" charset="2"/>
              <a:buChar char="v"/>
            </a:pPr>
            <a:r>
              <a:rPr lang="bg-BG" sz="2000" dirty="0" smtClean="0"/>
              <a:t>Пространствени представи – измерват се с тестове, изискващи умствено въртене на картини или обекти.</a:t>
            </a:r>
          </a:p>
          <a:p>
            <a:pPr lvl="1" algn="just">
              <a:buFont typeface="Wingdings" panose="05000000000000000000" pitchFamily="2" charset="2"/>
              <a:buChar char="v"/>
            </a:pPr>
            <a:r>
              <a:rPr lang="bg-BG" sz="2000" dirty="0" smtClean="0"/>
              <a:t>Числова способност – измерва се с тестове включващи прости математически задачи.</a:t>
            </a:r>
          </a:p>
          <a:p>
            <a:pPr lvl="1" algn="just">
              <a:buFont typeface="Wingdings" panose="05000000000000000000" pitchFamily="2" charset="2"/>
              <a:buChar char="v"/>
            </a:pPr>
            <a:r>
              <a:rPr lang="bg-BG" sz="2000" dirty="0" smtClean="0"/>
              <a:t>Памет – тестове с картинки и възпроизвеждане на думи.</a:t>
            </a:r>
          </a:p>
          <a:p>
            <a:pPr lvl="1" algn="just">
              <a:buFont typeface="Wingdings" panose="05000000000000000000" pitchFamily="2" charset="2"/>
              <a:buChar char="v"/>
            </a:pPr>
            <a:r>
              <a:rPr lang="bg-BG" sz="2000" dirty="0" smtClean="0"/>
              <a:t>Перцептивна скорост – тестове, които изискват от човека да разпознае малки различия, напр. двойка картини, имена или числа.</a:t>
            </a:r>
          </a:p>
          <a:p>
            <a:pPr lvl="1" algn="just">
              <a:buFont typeface="Wingdings" panose="05000000000000000000" pitchFamily="2" charset="2"/>
              <a:buChar char="v"/>
            </a:pPr>
            <a:endParaRPr lang="bg-BG" sz="2000" dirty="0" smtClean="0"/>
          </a:p>
          <a:p>
            <a:pPr algn="just">
              <a:buFont typeface="Wingdings" panose="05000000000000000000" pitchFamily="2" charset="2"/>
              <a:buChar char="v"/>
            </a:pPr>
            <a:endParaRPr lang="en-US" sz="2400" dirty="0"/>
          </a:p>
          <a:p>
            <a:pPr marL="361950" indent="-361950" algn="just">
              <a:buFont typeface="Wingdings" panose="05000000000000000000" pitchFamily="2" charset="2"/>
              <a:buChar char="v"/>
            </a:pPr>
            <a:endParaRPr lang="bg-BG"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endParaRPr lang="bg-BG" sz="2800" dirty="0" smtClean="0"/>
          </a:p>
        </p:txBody>
      </p:sp>
    </p:spTree>
    <p:extLst>
      <p:ext uri="{BB962C8B-B14F-4D97-AF65-F5344CB8AC3E}">
        <p14:creationId xmlns:p14="http://schemas.microsoft.com/office/powerpoint/2010/main" val="271960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15C064-DD44-4CAC-873E-2D1F54821676}" type="slidenum">
              <a:rPr kumimoji="0" lang="en-US" smtClean="0"/>
              <a:pPr/>
              <a:t>6</a:t>
            </a:fld>
            <a:endParaRPr kumimoji="0" lang="en-US"/>
          </a:p>
        </p:txBody>
      </p:sp>
      <p:sp>
        <p:nvSpPr>
          <p:cNvPr id="3" name="Content Placeholder 2"/>
          <p:cNvSpPr txBox="1">
            <a:spLocks/>
          </p:cNvSpPr>
          <p:nvPr/>
        </p:nvSpPr>
        <p:spPr>
          <a:xfrm>
            <a:off x="245576" y="233264"/>
            <a:ext cx="8686800" cy="6148064"/>
          </a:xfrm>
          <a:prstGeom prst="rect">
            <a:avLst/>
          </a:prstGeom>
        </p:spPr>
        <p:txBody>
          <a:bodyP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just">
              <a:buNone/>
            </a:pPr>
            <a:r>
              <a:rPr lang="bg-BG" sz="2400" b="1" dirty="0" smtClean="0"/>
              <a:t>3.3. Йерархични модели за интелигентностт</a:t>
            </a:r>
            <a:r>
              <a:rPr lang="bg-BG" sz="2400" dirty="0" smtClean="0"/>
              <a:t>а.</a:t>
            </a:r>
            <a:endParaRPr lang="en-US" sz="2400" dirty="0" smtClean="0"/>
          </a:p>
          <a:p>
            <a:pPr algn="just">
              <a:buFont typeface="Wingdings" panose="05000000000000000000" pitchFamily="2" charset="2"/>
              <a:buChar char="v"/>
            </a:pPr>
            <a:r>
              <a:rPr lang="bg-BG" sz="2400" dirty="0" smtClean="0"/>
              <a:t>С цел комбинирането на най-доброто от двата типа теории </a:t>
            </a:r>
            <a:r>
              <a:rPr lang="en-US" sz="2400" dirty="0" smtClean="0"/>
              <a:t>(</a:t>
            </a:r>
            <a:r>
              <a:rPr lang="bg-BG" sz="2400" dirty="0" smtClean="0"/>
              <a:t>теорията за единичния фактор на интелигентността и теорията за първичните умствени способности</a:t>
            </a:r>
            <a:r>
              <a:rPr lang="en-US" sz="2400" dirty="0" smtClean="0"/>
              <a:t>)</a:t>
            </a:r>
            <a:r>
              <a:rPr lang="bg-BG" sz="2400" dirty="0" smtClean="0"/>
              <a:t>, са предложени няколко йерархични теории.</a:t>
            </a:r>
          </a:p>
          <a:p>
            <a:pPr algn="just">
              <a:buFont typeface="Wingdings" panose="05000000000000000000" pitchFamily="2" charset="2"/>
              <a:buChar char="v"/>
            </a:pPr>
            <a:r>
              <a:rPr lang="bg-BG" sz="2400" dirty="0" smtClean="0"/>
              <a:t>Според Реймънд Кетъл и Джон Хорн, ние можем да разглеждаме общата </a:t>
            </a:r>
            <a:r>
              <a:rPr lang="bg-BG" sz="2400" dirty="0" smtClean="0"/>
              <a:t>интелигентност </a:t>
            </a:r>
            <a:r>
              <a:rPr lang="en-US" sz="2400" dirty="0" smtClean="0"/>
              <a:t>(g)</a:t>
            </a:r>
            <a:r>
              <a:rPr lang="bg-BG" sz="2400" dirty="0" smtClean="0"/>
              <a:t> като връх в йерархията. Под този връх се намират двата основни подфактора, които Кетъл и Хорн наричат </a:t>
            </a:r>
            <a:r>
              <a:rPr lang="bg-BG" sz="2400" b="1" dirty="0" smtClean="0"/>
              <a:t>флуидна</a:t>
            </a:r>
            <a:r>
              <a:rPr lang="bg-BG" sz="2400" dirty="0" smtClean="0"/>
              <a:t> и </a:t>
            </a:r>
            <a:r>
              <a:rPr lang="bg-BG" sz="2400" b="1" dirty="0" smtClean="0"/>
              <a:t>кристализирана</a:t>
            </a:r>
            <a:r>
              <a:rPr lang="bg-BG" sz="2400" dirty="0" smtClean="0"/>
              <a:t> интелигентност.</a:t>
            </a:r>
          </a:p>
          <a:p>
            <a:pPr algn="just">
              <a:buFont typeface="Wingdings" panose="05000000000000000000" pitchFamily="2" charset="2"/>
              <a:buChar char="v"/>
            </a:pPr>
            <a:r>
              <a:rPr lang="bg-BG" sz="2400" b="1" dirty="0" smtClean="0"/>
              <a:t>Флуидната интелигентност </a:t>
            </a:r>
            <a:r>
              <a:rPr lang="bg-BG" sz="2400" dirty="0" smtClean="0"/>
              <a:t>е способността да се разбират абстрактни и често нови понятия и концепции.</a:t>
            </a:r>
          </a:p>
          <a:p>
            <a:pPr algn="just">
              <a:buFont typeface="Wingdings" panose="05000000000000000000" pitchFamily="2" charset="2"/>
              <a:buChar char="v"/>
            </a:pPr>
            <a:r>
              <a:rPr lang="bg-BG" sz="2400" b="1" dirty="0" smtClean="0"/>
              <a:t>Кристализираната интелигентност</a:t>
            </a:r>
            <a:r>
              <a:rPr lang="bg-BG" sz="2400" dirty="0" smtClean="0"/>
              <a:t> представлява натрупването на познания. Тя се мери чрез тестове за речник и обща информация.</a:t>
            </a:r>
            <a:endParaRPr lang="en-US" sz="2400" dirty="0" smtClean="0"/>
          </a:p>
          <a:p>
            <a:pPr algn="just">
              <a:buFont typeface="Wingdings" panose="05000000000000000000" pitchFamily="2" charset="2"/>
              <a:buChar char="v"/>
            </a:pPr>
            <a:endParaRPr lang="en-US" sz="2400" b="1" dirty="0"/>
          </a:p>
          <a:p>
            <a:pPr algn="just">
              <a:buFont typeface="Wingdings" panose="05000000000000000000" pitchFamily="2" charset="2"/>
              <a:buChar char="v"/>
            </a:pPr>
            <a:endParaRPr lang="en-US" sz="2400" b="1" dirty="0" smtClean="0"/>
          </a:p>
          <a:p>
            <a:pPr algn="just">
              <a:buFont typeface="Wingdings" panose="05000000000000000000" pitchFamily="2" charset="2"/>
              <a:buChar char="v"/>
            </a:pPr>
            <a:endParaRPr lang="bg-BG" sz="2400" b="1" dirty="0" smtClean="0"/>
          </a:p>
          <a:p>
            <a:pPr algn="just">
              <a:buFont typeface="Wingdings" panose="05000000000000000000" pitchFamily="2" charset="2"/>
              <a:buChar char="v"/>
            </a:pPr>
            <a:endParaRPr lang="en-US" sz="2400" dirty="0"/>
          </a:p>
          <a:p>
            <a:pPr marL="361950" indent="-361950" algn="just">
              <a:buFont typeface="Wingdings" panose="05000000000000000000" pitchFamily="2" charset="2"/>
              <a:buChar char="v"/>
            </a:pPr>
            <a:endParaRPr lang="bg-BG"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endParaRPr lang="bg-BG" sz="2800" dirty="0" smtClean="0"/>
          </a:p>
        </p:txBody>
      </p:sp>
    </p:spTree>
    <p:extLst>
      <p:ext uri="{BB962C8B-B14F-4D97-AF65-F5344CB8AC3E}">
        <p14:creationId xmlns:p14="http://schemas.microsoft.com/office/powerpoint/2010/main" val="252440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15C064-DD44-4CAC-873E-2D1F54821676}" type="slidenum">
              <a:rPr kumimoji="0" lang="en-US" smtClean="0"/>
              <a:pPr/>
              <a:t>7</a:t>
            </a:fld>
            <a:endParaRPr kumimoji="0" lang="en-US"/>
          </a:p>
        </p:txBody>
      </p:sp>
      <p:sp>
        <p:nvSpPr>
          <p:cNvPr id="3" name="Content Placeholder 2"/>
          <p:cNvSpPr txBox="1">
            <a:spLocks/>
          </p:cNvSpPr>
          <p:nvPr/>
        </p:nvSpPr>
        <p:spPr>
          <a:xfrm>
            <a:off x="245576" y="233264"/>
            <a:ext cx="8686800" cy="6148064"/>
          </a:xfrm>
          <a:prstGeom prst="rect">
            <a:avLst/>
          </a:prstGeom>
        </p:spPr>
        <p:txBody>
          <a:bodyP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just">
              <a:buNone/>
            </a:pPr>
            <a:r>
              <a:rPr lang="bg-BG" sz="2400" b="1" dirty="0" smtClean="0"/>
              <a:t>3.4. Времеви ограничения на интелигентностт</a:t>
            </a:r>
            <a:r>
              <a:rPr lang="bg-BG" sz="2400" dirty="0" smtClean="0"/>
              <a:t>а.</a:t>
            </a:r>
            <a:endParaRPr lang="en-US" sz="2400" dirty="0" smtClean="0"/>
          </a:p>
          <a:p>
            <a:pPr algn="just">
              <a:buFont typeface="Wingdings" panose="05000000000000000000" pitchFamily="2" charset="2"/>
              <a:buChar char="v"/>
            </a:pPr>
            <a:r>
              <a:rPr lang="bg-BG" sz="2400" dirty="0" smtClean="0"/>
              <a:t>Един аспект, който е общ за много от съвременните тестове за интелигентност е съществуването на времеви ограничения. Ето и някои основни </a:t>
            </a:r>
            <a:r>
              <a:rPr lang="bg-BG" sz="2400" dirty="0" smtClean="0"/>
              <a:t>становища </a:t>
            </a:r>
            <a:r>
              <a:rPr lang="bg-BG" sz="2400" dirty="0" smtClean="0"/>
              <a:t>по този проблем:</a:t>
            </a:r>
          </a:p>
          <a:p>
            <a:pPr lvl="1" algn="just">
              <a:buFont typeface="Wingdings" panose="05000000000000000000" pitchFamily="2" charset="2"/>
              <a:buChar char="v"/>
            </a:pPr>
            <a:r>
              <a:rPr lang="bg-BG" sz="2400" dirty="0" smtClean="0"/>
              <a:t>Интелигентността е тясно свързана с преработката на информацията. Според това становище, способността да се решават бързо прости задачи, води до засилена ефикасност в преработката на нова информация.</a:t>
            </a:r>
          </a:p>
          <a:p>
            <a:pPr lvl="1" algn="just">
              <a:buFont typeface="Wingdings" panose="05000000000000000000" pitchFamily="2" charset="2"/>
              <a:buChar char="v"/>
            </a:pPr>
            <a:r>
              <a:rPr lang="bg-BG" sz="2400" dirty="0" smtClean="0"/>
              <a:t>Друго становище подкрепя идеята, че по-бързият не винаги е по-умен.</a:t>
            </a:r>
          </a:p>
          <a:p>
            <a:pPr lvl="1" algn="just">
              <a:buFont typeface="Wingdings" panose="05000000000000000000" pitchFamily="2" charset="2"/>
              <a:buChar char="v"/>
            </a:pPr>
            <a:r>
              <a:rPr lang="bg-BG" sz="2400" dirty="0" smtClean="0"/>
              <a:t>Добрата преработка на информация не е просто въпрос на бързина, но и на знаене кога човек да бъде бърз.</a:t>
            </a:r>
            <a:endParaRPr lang="en-US" sz="2400" dirty="0" smtClean="0"/>
          </a:p>
          <a:p>
            <a:pPr algn="just">
              <a:buFont typeface="Wingdings" panose="05000000000000000000" pitchFamily="2" charset="2"/>
              <a:buChar char="v"/>
            </a:pPr>
            <a:endParaRPr lang="bg-BG" sz="2400" b="1" dirty="0" smtClean="0"/>
          </a:p>
          <a:p>
            <a:pPr algn="just">
              <a:buFont typeface="Wingdings" panose="05000000000000000000" pitchFamily="2" charset="2"/>
              <a:buChar char="v"/>
            </a:pPr>
            <a:endParaRPr lang="en-US" sz="2400" dirty="0"/>
          </a:p>
          <a:p>
            <a:pPr marL="361950" indent="-361950" algn="just">
              <a:buFont typeface="Wingdings" panose="05000000000000000000" pitchFamily="2" charset="2"/>
              <a:buChar char="v"/>
            </a:pPr>
            <a:endParaRPr lang="bg-BG"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endParaRPr lang="bg-BG" sz="2800" dirty="0" smtClean="0"/>
          </a:p>
        </p:txBody>
      </p:sp>
    </p:spTree>
    <p:extLst>
      <p:ext uri="{BB962C8B-B14F-4D97-AF65-F5344CB8AC3E}">
        <p14:creationId xmlns:p14="http://schemas.microsoft.com/office/powerpoint/2010/main" val="314869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15C064-DD44-4CAC-873E-2D1F54821676}" type="slidenum">
              <a:rPr kumimoji="0" lang="en-US" smtClean="0"/>
              <a:pPr/>
              <a:t>8</a:t>
            </a:fld>
            <a:endParaRPr kumimoji="0" lang="en-US"/>
          </a:p>
        </p:txBody>
      </p:sp>
      <p:sp>
        <p:nvSpPr>
          <p:cNvPr id="3" name="Content Placeholder 2"/>
          <p:cNvSpPr txBox="1">
            <a:spLocks/>
          </p:cNvSpPr>
          <p:nvPr/>
        </p:nvSpPr>
        <p:spPr>
          <a:xfrm>
            <a:off x="245576" y="233264"/>
            <a:ext cx="8686800" cy="6436096"/>
          </a:xfrm>
          <a:prstGeom prst="rect">
            <a:avLst/>
          </a:prstGeom>
        </p:spPr>
        <p:txBody>
          <a:bodyP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just">
              <a:buNone/>
            </a:pPr>
            <a:r>
              <a:rPr lang="bg-BG" sz="2400" b="1" dirty="0" smtClean="0"/>
              <a:t>3.5. Размер на мозъка и интелигентност</a:t>
            </a:r>
            <a:r>
              <a:rPr lang="bg-BG" sz="2400" dirty="0" smtClean="0"/>
              <a:t>.</a:t>
            </a:r>
            <a:endParaRPr lang="en-US" sz="2400" dirty="0" smtClean="0"/>
          </a:p>
          <a:p>
            <a:pPr algn="just">
              <a:buFont typeface="Wingdings" panose="05000000000000000000" pitchFamily="2" charset="2"/>
              <a:buChar char="v"/>
            </a:pPr>
            <a:r>
              <a:rPr lang="bg-BG" sz="2400" dirty="0" smtClean="0"/>
              <a:t>Доказателствата до момента показват, че е налице малка, но статистически значима връзка между размера на мозъка и интелигентността. Въпреки това обаче е трудно да се интерпретира това взаимоотношение тъй като по-големият размер на мозъка може да предизвиква по-голяма интелигентност, но и по-високата интелигентност може да предизвика по-големия размер на мозъка или и двете да зависят от някакъв трети фактор.</a:t>
            </a:r>
          </a:p>
          <a:p>
            <a:pPr algn="just">
              <a:buFont typeface="Wingdings" panose="05000000000000000000" pitchFamily="2" charset="2"/>
              <a:buChar char="v"/>
            </a:pPr>
            <a:endParaRPr lang="bg-BG" sz="2400" dirty="0" smtClean="0"/>
          </a:p>
          <a:p>
            <a:pPr algn="just">
              <a:buFont typeface="Wingdings" panose="05000000000000000000" pitchFamily="2" charset="2"/>
              <a:buChar char="v"/>
            </a:pPr>
            <a:r>
              <a:rPr lang="bg-BG" sz="2400" dirty="0" smtClean="0"/>
              <a:t>По-важното в случая е колко ефикасно се използва мозъкът.</a:t>
            </a:r>
          </a:p>
          <a:p>
            <a:pPr algn="just">
              <a:buFont typeface="Wingdings" panose="05000000000000000000" pitchFamily="2" charset="2"/>
              <a:buChar char="v"/>
            </a:pPr>
            <a:endParaRPr lang="bg-BG" sz="2400" dirty="0" smtClean="0"/>
          </a:p>
          <a:p>
            <a:pPr algn="just">
              <a:buFont typeface="Wingdings" panose="05000000000000000000" pitchFamily="2" charset="2"/>
              <a:buChar char="v"/>
            </a:pPr>
            <a:r>
              <a:rPr lang="bg-BG" sz="2400" dirty="0" smtClean="0"/>
              <a:t>Взаимоотношението между размера на мозъка и интелигентността не важи за всички биологични видове. По-скоро съществува връзка между интелигентността и размера на мозъка спрямо общия размер на организма.</a:t>
            </a:r>
          </a:p>
          <a:p>
            <a:pPr algn="just">
              <a:buFont typeface="Wingdings" panose="05000000000000000000" pitchFamily="2" charset="2"/>
              <a:buChar char="v"/>
            </a:pPr>
            <a:endParaRPr lang="en-US" sz="2400" dirty="0"/>
          </a:p>
          <a:p>
            <a:pPr marL="361950" indent="-361950" algn="just">
              <a:buFont typeface="Wingdings" panose="05000000000000000000" pitchFamily="2" charset="2"/>
              <a:buChar char="v"/>
            </a:pPr>
            <a:endParaRPr lang="bg-BG"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endParaRPr lang="bg-BG" sz="2800" dirty="0" smtClean="0"/>
          </a:p>
        </p:txBody>
      </p:sp>
    </p:spTree>
    <p:extLst>
      <p:ext uri="{BB962C8B-B14F-4D97-AF65-F5344CB8AC3E}">
        <p14:creationId xmlns:p14="http://schemas.microsoft.com/office/powerpoint/2010/main" val="258655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9</a:t>
            </a:fld>
            <a:endParaRPr kumimoji="0" lang="en-US"/>
          </a:p>
        </p:txBody>
      </p:sp>
      <p:sp>
        <p:nvSpPr>
          <p:cNvPr id="4" name="Content Placeholder 2"/>
          <p:cNvSpPr txBox="1">
            <a:spLocks/>
          </p:cNvSpPr>
          <p:nvPr/>
        </p:nvSpPr>
        <p:spPr>
          <a:xfrm>
            <a:off x="217493" y="1052736"/>
            <a:ext cx="8686800" cy="5616624"/>
          </a:xfrm>
          <a:prstGeom prst="rect">
            <a:avLst/>
          </a:prstGeom>
        </p:spPr>
        <p:txBody>
          <a:bodyP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just">
              <a:buNone/>
            </a:pPr>
            <a:r>
              <a:rPr lang="bg-BG" sz="2400" b="1" dirty="0"/>
              <a:t>4</a:t>
            </a:r>
            <a:r>
              <a:rPr lang="bg-BG" sz="2400" b="1" dirty="0" smtClean="0"/>
              <a:t>.1. Теория за множествената интелигентност на Хауард Гарднър</a:t>
            </a:r>
            <a:r>
              <a:rPr lang="bg-BG" sz="2400" dirty="0" smtClean="0"/>
              <a:t>.</a:t>
            </a:r>
            <a:endParaRPr lang="en-US" sz="2400" dirty="0" smtClean="0"/>
          </a:p>
          <a:p>
            <a:pPr algn="just">
              <a:buFont typeface="Wingdings" panose="05000000000000000000" pitchFamily="2" charset="2"/>
              <a:buChar char="v"/>
            </a:pPr>
            <a:r>
              <a:rPr lang="bg-BG" sz="2400" dirty="0" smtClean="0"/>
              <a:t>След като анализирал представянето на хората в няколко области, Хауард Гарднър стига до заключението че при хората се наблюдават 8 различни вида интелигентност.</a:t>
            </a:r>
          </a:p>
          <a:p>
            <a:pPr lvl="1" algn="just">
              <a:buFont typeface="Wingdings" panose="05000000000000000000" pitchFamily="2" charset="2"/>
              <a:buChar char="v"/>
            </a:pPr>
            <a:r>
              <a:rPr lang="bg-BG" sz="2400" dirty="0" smtClean="0"/>
              <a:t>Езикова</a:t>
            </a:r>
          </a:p>
          <a:p>
            <a:pPr lvl="1" algn="just">
              <a:buFont typeface="Wingdings" panose="05000000000000000000" pitchFamily="2" charset="2"/>
              <a:buChar char="v"/>
            </a:pPr>
            <a:r>
              <a:rPr lang="bg-BG" sz="2400" dirty="0" smtClean="0"/>
              <a:t>Логико-математическа</a:t>
            </a:r>
          </a:p>
          <a:p>
            <a:pPr lvl="1" algn="just">
              <a:buFont typeface="Wingdings" panose="05000000000000000000" pitchFamily="2" charset="2"/>
              <a:buChar char="v"/>
            </a:pPr>
            <a:r>
              <a:rPr lang="bg-BG" sz="2400" dirty="0" smtClean="0"/>
              <a:t>Пространствена </a:t>
            </a:r>
          </a:p>
          <a:p>
            <a:pPr lvl="1" algn="just">
              <a:buFont typeface="Wingdings" panose="05000000000000000000" pitchFamily="2" charset="2"/>
              <a:buChar char="v"/>
            </a:pPr>
            <a:r>
              <a:rPr lang="bg-BG" sz="2400" dirty="0" smtClean="0"/>
              <a:t>Музикална</a:t>
            </a:r>
          </a:p>
          <a:p>
            <a:pPr lvl="1" algn="just">
              <a:buFont typeface="Wingdings" panose="05000000000000000000" pitchFamily="2" charset="2"/>
              <a:buChar char="v"/>
            </a:pPr>
            <a:r>
              <a:rPr lang="bg-BG" sz="2400" dirty="0" smtClean="0"/>
              <a:t>Междуличностна </a:t>
            </a:r>
          </a:p>
          <a:p>
            <a:pPr lvl="1" algn="just">
              <a:buFont typeface="Wingdings" panose="05000000000000000000" pitchFamily="2" charset="2"/>
              <a:buChar char="v"/>
            </a:pPr>
            <a:r>
              <a:rPr lang="bg-BG" sz="2400" dirty="0" smtClean="0"/>
              <a:t>Вътреличностна </a:t>
            </a:r>
          </a:p>
          <a:p>
            <a:pPr lvl="1" algn="just">
              <a:buFont typeface="Wingdings" panose="05000000000000000000" pitchFamily="2" charset="2"/>
              <a:buChar char="v"/>
            </a:pPr>
            <a:r>
              <a:rPr lang="bg-BG" sz="2400" dirty="0" smtClean="0"/>
              <a:t>Натуралистична</a:t>
            </a:r>
          </a:p>
          <a:p>
            <a:pPr lvl="1" algn="just">
              <a:buFont typeface="Wingdings" panose="05000000000000000000" pitchFamily="2" charset="2"/>
              <a:buChar char="v"/>
            </a:pPr>
            <a:r>
              <a:rPr lang="bg-BG" sz="2400" dirty="0" smtClean="0"/>
              <a:t>Екзистенциална</a:t>
            </a:r>
          </a:p>
          <a:p>
            <a:pPr lvl="1" algn="just">
              <a:buFont typeface="Wingdings" panose="05000000000000000000" pitchFamily="2" charset="2"/>
              <a:buChar char="v"/>
            </a:pPr>
            <a:endParaRPr lang="bg-BG" sz="2400" dirty="0" smtClean="0"/>
          </a:p>
          <a:p>
            <a:pPr lvl="1" algn="just">
              <a:buFont typeface="Wingdings" panose="05000000000000000000" pitchFamily="2" charset="2"/>
              <a:buChar char="v"/>
            </a:pPr>
            <a:endParaRPr lang="bg-BG" sz="2000" dirty="0" smtClean="0"/>
          </a:p>
          <a:p>
            <a:pPr algn="just">
              <a:buFont typeface="Wingdings" panose="05000000000000000000" pitchFamily="2" charset="2"/>
              <a:buChar char="v"/>
            </a:pPr>
            <a:endParaRPr lang="en-US" sz="2400" dirty="0"/>
          </a:p>
          <a:p>
            <a:pPr marL="361950" indent="-361950" algn="just">
              <a:buFont typeface="Wingdings" panose="05000000000000000000" pitchFamily="2" charset="2"/>
              <a:buChar char="v"/>
            </a:pPr>
            <a:endParaRPr lang="bg-BG"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endParaRPr lang="bg-BG" sz="2800" dirty="0" smtClean="0"/>
          </a:p>
        </p:txBody>
      </p:sp>
      <p:sp>
        <p:nvSpPr>
          <p:cNvPr id="5" name="Content Placeholder 2"/>
          <p:cNvSpPr>
            <a:spLocks noGrp="1"/>
          </p:cNvSpPr>
          <p:nvPr/>
        </p:nvSpPr>
        <p:spPr>
          <a:xfrm>
            <a:off x="240519" y="260648"/>
            <a:ext cx="8686800" cy="648072"/>
          </a:xfrm>
          <a:prstGeom prst="rect">
            <a:avLst/>
          </a:prstGeom>
        </p:spPr>
        <p:txBody>
          <a:bodyPr vert="horz">
            <a:normAutofit fontScale="92500"/>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None/>
            </a:pPr>
            <a:r>
              <a:rPr lang="bg-BG" sz="2400" b="1" dirty="0"/>
              <a:t>4</a:t>
            </a:r>
            <a:r>
              <a:rPr lang="bg-BG" sz="2400" b="1" dirty="0" smtClean="0"/>
              <a:t>.СЪВРЕМЕННИ СИСТЕМНИ ПОДХОДИ КЪМ ИНТЕЛИГЕНТНОСТТА.</a:t>
            </a:r>
          </a:p>
        </p:txBody>
      </p:sp>
    </p:spTree>
    <p:extLst>
      <p:ext uri="{BB962C8B-B14F-4D97-AF65-F5344CB8AC3E}">
        <p14:creationId xmlns:p14="http://schemas.microsoft.com/office/powerpoint/2010/main" val="30343138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6032</TotalTime>
  <Words>1713</Words>
  <Application>Microsoft Office PowerPoint</Application>
  <PresentationFormat>On-screen Show (4:3)</PresentationFormat>
  <Paragraphs>149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Trek</vt:lpstr>
      <vt:lpstr> ТЕМА 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I.</dc:title>
  <dc:creator>Albena</dc:creator>
  <cp:lastModifiedBy>Albena</cp:lastModifiedBy>
  <cp:revision>578</cp:revision>
  <cp:lastPrinted>2014-10-14T12:35:20Z</cp:lastPrinted>
  <dcterms:created xsi:type="dcterms:W3CDTF">2014-10-02T09:07:00Z</dcterms:created>
  <dcterms:modified xsi:type="dcterms:W3CDTF">2015-01-09T10:32:27Z</dcterms:modified>
</cp:coreProperties>
</file>