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9.1.2015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9.1.2015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1/9/2015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XI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276872"/>
            <a:ext cx="8458200" cy="1512168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chemeClr val="tx1"/>
                </a:solidFill>
              </a:rPr>
              <a:t>ИНДИВИДУАЛНИ РАЗЛИЧИЯ НА УЧЕНИЦИТЕ: ИЗКЛЮЧИТЕЛНИ ДЕЦА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5242" y="548680"/>
            <a:ext cx="868680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Учениците, които имат по-ниски от средните резултати на </a:t>
            </a:r>
            <a:r>
              <a:rPr lang="en-US" sz="2400" dirty="0" smtClean="0"/>
              <a:t>IQ</a:t>
            </a:r>
            <a:r>
              <a:rPr lang="bg-BG" sz="2400" dirty="0" smtClean="0"/>
              <a:t> следват същия модел на развитие, както и учениците с по-високи </a:t>
            </a:r>
            <a:r>
              <a:rPr lang="en-US" sz="2400" dirty="0" smtClean="0"/>
              <a:t>IQ </a:t>
            </a:r>
            <a:r>
              <a:rPr lang="bg-BG" sz="2400" dirty="0" smtClean="0"/>
              <a:t> стойности, но се различават по скоростта и степента на развитие. Те се характеризират с по-ниско ниво на толерантност към фрустрация, тенденция към ниска самооценка и доверие, ниска мотивация. </a:t>
            </a: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Когнитивните характеристики на тези деца включват: ограничена способност да обобщават, по-малък паметов капацитет, кратковременно внимание, склонност да се концентрират само върху един аспект от учебната ситуация и да игнорират свързани характеристики, невъзможност да формулират стратегии за учене, забавяне в езиковото развитие.</a:t>
            </a:r>
          </a:p>
          <a:p>
            <a:pPr marL="0" indent="0" algn="just">
              <a:buNone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r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74987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5242" y="260648"/>
            <a:ext cx="8686800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Интелектуалните затруднения варират по отношение на степента си на въздействие. Една широко използвана класификация включва четири нива на интелектуални затруднения и се базира на </a:t>
            </a:r>
            <a:r>
              <a:rPr lang="en-US" sz="2400" dirty="0" smtClean="0"/>
              <a:t>IQ</a:t>
            </a:r>
            <a:r>
              <a:rPr lang="bg-BG" sz="2400" dirty="0" smtClean="0"/>
              <a:t> резултатите на детето:</a:t>
            </a:r>
          </a:p>
          <a:p>
            <a:pPr marL="1431925" algn="just">
              <a:buFont typeface="Arial" panose="020B0604020202020204" pitchFamily="34" charset="0"/>
              <a:buChar char="•"/>
            </a:pPr>
            <a:r>
              <a:rPr lang="bg-BG" sz="2400" b="1" dirty="0" smtClean="0"/>
              <a:t>Леки интелектуални затруднения </a:t>
            </a:r>
            <a:r>
              <a:rPr lang="bg-BG" sz="2400" dirty="0" smtClean="0"/>
              <a:t>– </a:t>
            </a:r>
            <a:r>
              <a:rPr lang="en-US" sz="2400" dirty="0" smtClean="0"/>
              <a:t>IQ</a:t>
            </a:r>
            <a:r>
              <a:rPr lang="bg-BG" sz="2400" dirty="0" smtClean="0"/>
              <a:t> от 50 до 70. Голяма част от учениците с интелектуални затруднения, които се обучават в редовни паралелки, попадат в тази категория. Чрез специално обучение, те биха могли да овладеят академичните умения на или под нивото на шести клас.</a:t>
            </a:r>
          </a:p>
          <a:p>
            <a:pPr marL="1431925" algn="just">
              <a:buFont typeface="Arial" panose="020B0604020202020204" pitchFamily="34" charset="0"/>
              <a:buChar char="•"/>
            </a:pPr>
            <a:r>
              <a:rPr lang="bg-BG" sz="2400" b="1" dirty="0" smtClean="0"/>
              <a:t>Умерени интелектуални затруднения</a:t>
            </a:r>
            <a:r>
              <a:rPr lang="bg-BG" sz="2400" dirty="0" smtClean="0"/>
              <a:t> – </a:t>
            </a:r>
            <a:r>
              <a:rPr lang="en-US" sz="2400" dirty="0" smtClean="0"/>
              <a:t>IQ</a:t>
            </a:r>
            <a:r>
              <a:rPr lang="bg-BG" sz="2400" dirty="0" smtClean="0"/>
              <a:t> от 35 до </a:t>
            </a:r>
            <a:r>
              <a:rPr lang="bg-BG" sz="2400" dirty="0" smtClean="0"/>
              <a:t>50  - </a:t>
            </a:r>
            <a:r>
              <a:rPr lang="bg-BG" sz="2400" dirty="0" smtClean="0"/>
              <a:t>имат нужда от значителна педагогическа помощ. Когато им е осигурена, те биха могли да овладеят академичните умения на ниво 4ти клас.	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r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18174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7119" y="261680"/>
            <a:ext cx="8686800" cy="65731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1925" algn="just">
              <a:buFont typeface="Arial" panose="020B0604020202020204" pitchFamily="34" charset="0"/>
              <a:buChar char="•"/>
            </a:pPr>
            <a:r>
              <a:rPr lang="bg-BG" sz="2400" b="1" dirty="0" smtClean="0"/>
              <a:t>Тежки </a:t>
            </a:r>
            <a:r>
              <a:rPr lang="bg-BG" sz="2400" dirty="0" smtClean="0"/>
              <a:t>и</a:t>
            </a:r>
            <a:r>
              <a:rPr lang="bg-BG" sz="2400" b="1" dirty="0" smtClean="0"/>
              <a:t> дълбоки интелектуални затруднения</a:t>
            </a:r>
            <a:r>
              <a:rPr lang="bg-BG" sz="2400" dirty="0" smtClean="0"/>
              <a:t> – </a:t>
            </a:r>
            <a:r>
              <a:rPr lang="en-US" sz="2400" dirty="0" smtClean="0"/>
              <a:t>IQ </a:t>
            </a:r>
            <a:r>
              <a:rPr lang="bg-BG" sz="2400" dirty="0" smtClean="0"/>
              <a:t>под 35. Тези хора реагират на обучение само за много ограничени задачи, като например ходене или използване на лъжица.</a:t>
            </a:r>
          </a:p>
          <a:p>
            <a:pPr marL="1431925" algn="just">
              <a:buFont typeface="Arial" panose="020B0604020202020204" pitchFamily="34" charset="0"/>
              <a:buChar char="•"/>
            </a:pPr>
            <a:endParaRPr lang="bg-BG" sz="2400" dirty="0"/>
          </a:p>
          <a:p>
            <a:pPr marL="344488" algn="just">
              <a:buFont typeface="Wingdings" panose="05000000000000000000" pitchFamily="2" charset="2"/>
              <a:buChar char="v"/>
            </a:pPr>
            <a:r>
              <a:rPr lang="bg-BG" sz="2400" b="1" i="1" dirty="0" smtClean="0"/>
              <a:t>Бавно учещи </a:t>
            </a:r>
            <a:r>
              <a:rPr lang="bg-BG" sz="2400" dirty="0" smtClean="0"/>
              <a:t>е термин, който се използва за класифициране на деца с </a:t>
            </a:r>
            <a:r>
              <a:rPr lang="en-US" sz="2400" dirty="0" smtClean="0"/>
              <a:t>IQ</a:t>
            </a:r>
            <a:r>
              <a:rPr lang="bg-BG" sz="2400" dirty="0" smtClean="0"/>
              <a:t> – 70. Това е гранична стойност за определяне на това кой има интелектуални затруднения. Практиката е показала, че хората с </a:t>
            </a:r>
            <a:r>
              <a:rPr lang="en-US" sz="2400" dirty="0" smtClean="0"/>
              <a:t>IQ</a:t>
            </a:r>
            <a:r>
              <a:rPr lang="bg-BG" sz="2400" dirty="0" smtClean="0"/>
              <a:t> от 70 до 85 са в по-голям риск от провал в училище в сравнение с учещите със средно ниво на интелигентност.</a:t>
            </a:r>
          </a:p>
          <a:p>
            <a:pPr marL="344488"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344488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Последици за преподаването.</a:t>
            </a:r>
          </a:p>
          <a:p>
            <a:pPr marL="1438275" lvl="2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Преподаване на стратегии за учене.</a:t>
            </a:r>
          </a:p>
          <a:p>
            <a:pPr marL="1438275" lvl="2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Разделете уроците на малки, дефинирани стъпки.</a:t>
            </a:r>
          </a:p>
          <a:p>
            <a:pPr marL="1438275" lvl="2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Помагайте на учениците да се саморегулират.</a:t>
            </a:r>
          </a:p>
          <a:p>
            <a:pPr marL="0" indent="0" algn="r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418841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7119" y="261680"/>
            <a:ext cx="8686800" cy="65731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1925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Уроците трябва да са конкретни и приложими в ежедневието.</a:t>
            </a:r>
          </a:p>
          <a:p>
            <a:pPr marL="1431925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Помагайте на учениците да повишат самооценката си.</a:t>
            </a:r>
          </a:p>
          <a:p>
            <a:pPr marL="1431925" algn="just">
              <a:buFont typeface="Arial" panose="020B0604020202020204" pitchFamily="34" charset="0"/>
              <a:buChar char="•"/>
            </a:pPr>
            <a:endParaRPr lang="bg-BG" sz="2400" dirty="0" smtClean="0"/>
          </a:p>
          <a:p>
            <a:pPr marL="1431925" algn="just">
              <a:buFont typeface="Arial" panose="020B0604020202020204" pitchFamily="34" charset="0"/>
              <a:buChar char="•"/>
            </a:pPr>
            <a:endParaRPr lang="bg-BG" sz="2400" dirty="0"/>
          </a:p>
          <a:p>
            <a:pPr marL="1588" indent="0" algn="just">
              <a:buNone/>
            </a:pPr>
            <a:r>
              <a:rPr lang="bg-BG" sz="2000" b="1" dirty="0" smtClean="0"/>
              <a:t>2.2. ЗАТРУДНЕНИЯ В УЧЕНЕТО.</a:t>
            </a:r>
          </a:p>
          <a:p>
            <a:pPr marL="1588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До момента най-голям брой ученици, които отговарят на изискванията за специално обучение са тези със затруднения в ученето.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Затруднение в ученето е налице тогава, когато представянето по даден учебен предмет е значително по-лошо от това, което се очаква основавайки се на цялостното ниво на измерена интелигентност на детето.</a:t>
            </a:r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24527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528" y="30984"/>
            <a:ext cx="8686800" cy="68270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За да бъде определен индивида като страдащ от нарушения на ученето, трябва да са налице следните характеристики: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Индивидът има разстройство в един или повече от основните </a:t>
            </a:r>
            <a:r>
              <a:rPr lang="bg-BG" dirty="0" smtClean="0"/>
              <a:t>психични процеси </a:t>
            </a:r>
            <a:r>
              <a:rPr lang="bg-BG" dirty="0" smtClean="0"/>
              <a:t>като памет, слухово и визуално възприятие.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Индивидът има затруднения в ученето, и по-конкретно в областта на говорене, слушане, писане и четене </a:t>
            </a:r>
            <a:r>
              <a:rPr lang="en-US" dirty="0" smtClean="0"/>
              <a:t>(</a:t>
            </a:r>
            <a:r>
              <a:rPr lang="bg-BG" dirty="0" smtClean="0"/>
              <a:t>т.е. </a:t>
            </a:r>
            <a:r>
              <a:rPr lang="bg-BG" dirty="0"/>
              <a:t>у</a:t>
            </a:r>
            <a:r>
              <a:rPr lang="bg-BG" dirty="0" smtClean="0"/>
              <a:t>мения да разпознава и разбира думи</a:t>
            </a:r>
            <a:r>
              <a:rPr lang="en-US" dirty="0" smtClean="0"/>
              <a:t>)</a:t>
            </a:r>
            <a:r>
              <a:rPr lang="bg-BG" dirty="0" smtClean="0"/>
              <a:t>, правопис и математика.</a:t>
            </a:r>
          </a:p>
          <a:p>
            <a:pPr marL="914400" lvl="2" indent="0" algn="just">
              <a:buNone/>
            </a:pPr>
            <a:endParaRPr lang="bg-BG" dirty="0" smtClean="0"/>
          </a:p>
          <a:p>
            <a:pPr marL="342900" lvl="2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Подходи към преподаването на учениците със затруднения. Р</a:t>
            </a:r>
            <a:r>
              <a:rPr lang="bg-BG" dirty="0" smtClean="0"/>
              <a:t>. Стърнбърг </a:t>
            </a:r>
            <a:r>
              <a:rPr lang="bg-BG" dirty="0" smtClean="0"/>
              <a:t>дава някои основни съвета към учителите, работещи с ученици със затруднения:</a:t>
            </a:r>
          </a:p>
          <a:p>
            <a:pPr marL="800100" lvl="3" indent="-342900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Преподаване на стратегии за учене</a:t>
            </a:r>
          </a:p>
          <a:p>
            <a:pPr marL="800100" lvl="3" indent="-342900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Подпомагане на самооценката и мотивацията за учене.</a:t>
            </a:r>
          </a:p>
          <a:p>
            <a:pPr marL="800100" lvl="3" indent="-342900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Да използват своите силни страни за да компенсират слабостите си.</a:t>
            </a:r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0397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2.3. Разстройство с дефицит на вниманието и хиперактивност.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1340768"/>
            <a:ext cx="8686800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Много от децата, които имат затруднения с ученето страдат и от разстройство с дефицит на вниманието и хиперактивност. Степента на разпространение при която тези две нарушения присъстват взимно е между 25-40%.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Американската психиатрична асоциация разграничава 3 вида деца страдащи от разстройство с дефицит на вниманието и хиперактивност.</a:t>
            </a:r>
            <a:endParaRPr lang="bg-BG" dirty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Деца, които са предимно с дефицит на вниманието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Деца, които са предимно хиперактивни и импулсивни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Деца, при които е налице и дефицит на вниманието и хиперактивност.</a:t>
            </a:r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02896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528" y="332656"/>
            <a:ext cx="8686800" cy="6408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Преподаване на учениците с разстройство с дефицит на вниманието и хиперактивност.</a:t>
            </a:r>
            <a:endParaRPr lang="bg-BG" dirty="0" smtClean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Бъдете сигурни че учениците разбират правилата в класната стая;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Внимателно изберете мястото за сядане на тези ученици за да избегнете разсейване. Дръжте ги в близост до себе си.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Осигурете ясно организирана класна стая – сложете етикети или различно оцветяване на материалите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Давайте им възможности да бъдат активни – сменяйте физически дейности със спокойни уроци</a:t>
            </a:r>
            <a:endParaRPr lang="en-US" dirty="0" smtClean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Въздържайте се от промяна на поведението им чрез наказание или заплаха.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400" dirty="0" smtClean="0"/>
              <a:t>Помагайте им да фокусират вниманието си.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Учете ги да управляват поведението си, да се самооценяват, самоподкрепят и самоинструктират.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11264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92" y="1556792"/>
            <a:ext cx="8686800" cy="4176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bg-BG" sz="2400" dirty="0"/>
              <a:t> </a:t>
            </a:r>
            <a:r>
              <a:rPr lang="bg-BG" sz="2400" dirty="0" smtClean="0"/>
              <a:t>    Надареното дете е това, с изключителни способности или талант. Обикновено, за „надарени“ са се приемали само учениците с високи вербални умения. Днес обаче, смисълът на „надарен“ е разширен и включва индивиди с необичайни таланти в редица дейности като музика, творческо писане или изкуствата. Според някои учени могат да бъдат разграничени различни нива и типове надареност. Подобни диференциации могат да се правят на базата на измереното ниво на интелигентност, нивото на постижения или типовете постижения.</a:t>
            </a:r>
          </a:p>
          <a:p>
            <a:pPr marL="0" indent="0" algn="just">
              <a:buNone/>
            </a:pPr>
            <a:endParaRPr lang="bg-BG" sz="2400" dirty="0"/>
          </a:p>
          <a:p>
            <a:pPr marL="0" indent="0" algn="just">
              <a:buNone/>
            </a:pPr>
            <a:endParaRPr lang="bg-BG" sz="2400" dirty="0"/>
          </a:p>
          <a:p>
            <a:pPr marL="0" indent="0" algn="r"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ИНДИВИДУАЛНИ РАЗЛИЧИЯ НА УЧЕНИЦИТЕ – НАДАРЕНИ ДЕЦА.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0519" y="4365104"/>
            <a:ext cx="8686800" cy="1899592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9352" y="51766"/>
            <a:ext cx="8686800" cy="68062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9352" y="264218"/>
            <a:ext cx="8686800" cy="65937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Едно от становищата приема, че </a:t>
            </a:r>
            <a:r>
              <a:rPr lang="bg-BG" sz="2400" dirty="0" smtClean="0"/>
              <a:t>традиционните </a:t>
            </a:r>
            <a:r>
              <a:rPr lang="bg-BG" sz="2400" dirty="0" smtClean="0"/>
              <a:t>тестове за интелигентност </a:t>
            </a:r>
            <a:r>
              <a:rPr lang="bg-BG" sz="2400" dirty="0" smtClean="0"/>
              <a:t>служ</a:t>
            </a:r>
            <a:r>
              <a:rPr lang="bg-BG" sz="2400" dirty="0" smtClean="0"/>
              <a:t>ат</a:t>
            </a:r>
            <a:r>
              <a:rPr lang="bg-BG" sz="2400" dirty="0" smtClean="0"/>
              <a:t> </a:t>
            </a:r>
            <a:r>
              <a:rPr lang="bg-BG" sz="2400" dirty="0" smtClean="0"/>
              <a:t>за определяне на </a:t>
            </a:r>
            <a:r>
              <a:rPr lang="bg-BG" sz="2400" dirty="0" smtClean="0"/>
              <a:t>надареността</a:t>
            </a:r>
            <a:r>
              <a:rPr lang="bg-BG" sz="2400" dirty="0" smtClean="0"/>
              <a:t>. </a:t>
            </a:r>
            <a:r>
              <a:rPr lang="bg-BG" sz="2400" dirty="0" smtClean="0"/>
              <a:t>Такава идентификация обаче се базира на твърде тясно становище.</a:t>
            </a:r>
            <a:endParaRPr lang="bg-BG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През 70-те години на 20 век, Сидни Марланд предлага по-широко становище за надареността. Докладът „Марланд“ очертава 6 области като заслужаващи разглеждане при идентифициране на надарените деца: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Обща интелектуална способност;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Специфична академична способност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Творческо и продуктивно мислене;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Лидерска способност;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Зрителни способности и такива в изпълнителските изкусттва;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Психомоторни способности.</a:t>
            </a:r>
            <a:endParaRPr lang="bg-BG" sz="2000" dirty="0"/>
          </a:p>
          <a:p>
            <a:pPr marL="361950" indent="0" algn="just">
              <a:buNone/>
            </a:pPr>
            <a:r>
              <a:rPr lang="bg-BG" sz="2400" dirty="0" smtClean="0"/>
              <a:t>Въпреки че последната категория е отпаднала, „докладът Марланд“ става основен ориентир за оценяването и идентифицирането на детските способности.</a:t>
            </a: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21585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5404" y="0"/>
            <a:ext cx="8686800" cy="6858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/>
              <a:t>Според Джоузеф Рензули освен т.нар. „училищна надареност“ </a:t>
            </a:r>
            <a:r>
              <a:rPr lang="en-US" sz="2400" dirty="0"/>
              <a:t>(</a:t>
            </a:r>
            <a:r>
              <a:rPr lang="bg-BG" sz="2400" dirty="0"/>
              <a:t>необикновено </a:t>
            </a:r>
            <a:r>
              <a:rPr lang="bg-BG" sz="2400" dirty="0" smtClean="0"/>
              <a:t>доброто </a:t>
            </a:r>
            <a:r>
              <a:rPr lang="bg-BG" sz="2400" dirty="0"/>
              <a:t>представяне в области като езикови умения и математика</a:t>
            </a:r>
            <a:r>
              <a:rPr lang="en-US" sz="2400" dirty="0"/>
              <a:t>)</a:t>
            </a:r>
            <a:r>
              <a:rPr lang="bg-BG" sz="2400" dirty="0"/>
              <a:t>, съществува и „творческо-продуктивна надареност“ </a:t>
            </a:r>
            <a:r>
              <a:rPr lang="en-US" sz="2400" dirty="0"/>
              <a:t>(</a:t>
            </a:r>
            <a:r>
              <a:rPr lang="bg-BG" sz="2400" dirty="0"/>
              <a:t>способността да се създават произведения – в литературата, театъра, научните изследвания или други, които се ценят извън училище</a:t>
            </a:r>
            <a:r>
              <a:rPr lang="en-US" sz="2400" dirty="0"/>
              <a:t>)</a:t>
            </a:r>
            <a:r>
              <a:rPr lang="bg-BG" sz="2400" dirty="0"/>
              <a:t>. Деца, които са „училищно надарени“ не е задължително да са творческо-продуктивно надарени и обратно.</a:t>
            </a:r>
          </a:p>
          <a:p>
            <a:pPr marL="361950" indent="-361950" algn="just">
              <a:buNone/>
            </a:pPr>
            <a:r>
              <a:rPr lang="bg-BG" sz="2400" dirty="0"/>
              <a:t>     Една от най-широко използваните концепции за         надареността се основава на „модела на трите пръстена“, разработена от Рензули. Според него, надареността се появява в пресечната точка на три атрибута: над средните способности, творчество и ангажиране със задачата</a:t>
            </a:r>
            <a:r>
              <a:rPr lang="bg-BG" sz="2400" dirty="0" smtClean="0"/>
              <a:t>. Надареният човек трябва да има над средните стойности </a:t>
            </a:r>
            <a:r>
              <a:rPr lang="en-US" sz="2400" dirty="0" smtClean="0"/>
              <a:t>(</a:t>
            </a:r>
            <a:r>
              <a:rPr lang="bg-BG" sz="2400" dirty="0" smtClean="0"/>
              <a:t>а не изключителни нива</a:t>
            </a:r>
            <a:r>
              <a:rPr lang="en-US" sz="2400" dirty="0" smtClean="0"/>
              <a:t>)</a:t>
            </a:r>
            <a:r>
              <a:rPr lang="bg-BG" sz="2400" dirty="0" smtClean="0"/>
              <a:t> на традиционните типове способности</a:t>
            </a:r>
            <a:r>
              <a:rPr lang="en-US" sz="2400" dirty="0" smtClean="0"/>
              <a:t>)</a:t>
            </a:r>
            <a:r>
              <a:rPr lang="bg-BG" sz="2400" dirty="0" smtClean="0"/>
              <a:t>, да показва високо ниво на творчество, както и отдаденост на задачата или мотивация да преследване на определени цели.</a:t>
            </a:r>
          </a:p>
          <a:p>
            <a:pPr marL="361950" indent="-361950" algn="just">
              <a:buNone/>
            </a:pPr>
            <a:endParaRPr lang="bg-BG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r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54365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6" name="Oval 5"/>
          <p:cNvSpPr/>
          <p:nvPr/>
        </p:nvSpPr>
        <p:spPr>
          <a:xfrm>
            <a:off x="891383" y="1659724"/>
            <a:ext cx="4320480" cy="2376264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3851920" y="1659724"/>
            <a:ext cx="4104456" cy="237626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  <a:alpha val="0"/>
                  <a:lumMod val="89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2987534" y="2551729"/>
            <a:ext cx="3456384" cy="3181525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  <a:alpha val="0"/>
                </a:srgbClr>
              </a:gs>
              <a:gs pos="10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2356164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НАД СРЕДНИТЕ </a:t>
            </a:r>
          </a:p>
          <a:p>
            <a:pPr algn="ctr"/>
            <a:r>
              <a:rPr lang="bg-BG" dirty="0" smtClean="0"/>
              <a:t>СПОСОБНОСТИ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5904148" y="2356164"/>
            <a:ext cx="1625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АНГАЖИРАНЕ</a:t>
            </a:r>
            <a:br>
              <a:rPr lang="bg-BG" dirty="0" smtClean="0"/>
            </a:br>
            <a:r>
              <a:rPr lang="bg-BG" dirty="0" smtClean="0"/>
              <a:t>СЪС ЗАДАЧАТА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3963308" y="4313737"/>
            <a:ext cx="150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ТВОРЧЕСТВО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3790031" y="2812126"/>
            <a:ext cx="151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НАДАРЕНОСТ</a:t>
            </a:r>
            <a:endParaRPr lang="bg-BG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13629" y="796062"/>
            <a:ext cx="566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Моделът на Рензули с трите пръстена на надареността.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087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5404" y="260648"/>
            <a:ext cx="8686800" cy="60212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Преподаване на надарени деца.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b="1" dirty="0" smtClean="0"/>
              <a:t>Програми с изваждане </a:t>
            </a:r>
            <a:r>
              <a:rPr lang="bg-BG" dirty="0" smtClean="0"/>
              <a:t>– една от най-известните и най-широко използваните техники. Децата се разпределят в редовни паралелки, но се изваждат през определени интервали за да бъдат обучавани от преподаватели със специална подготовка за работа с надарени деца.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b="1" dirty="0" smtClean="0"/>
              <a:t>Ускоравяне</a:t>
            </a:r>
            <a:r>
              <a:rPr lang="bg-BG" dirty="0" smtClean="0"/>
              <a:t>. При този подход, надарените ученици учат по специална програма, при която, представянето на материала е ускорено.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b="1" dirty="0" smtClean="0"/>
              <a:t>Обогатяване</a:t>
            </a:r>
            <a:r>
              <a:rPr lang="bg-BG" dirty="0" smtClean="0"/>
              <a:t> – преподава се редовния материал, но се добавят допълнителни дейности с цел засилване на разбирането на учениците. </a:t>
            </a:r>
            <a:r>
              <a:rPr lang="bg-BG" dirty="0" smtClean="0"/>
              <a:t>Често </a:t>
            </a:r>
            <a:r>
              <a:rPr lang="bg-BG" dirty="0" smtClean="0"/>
              <a:t>тази програма се използва </a:t>
            </a:r>
            <a:r>
              <a:rPr lang="bg-BG" dirty="0" smtClean="0"/>
              <a:t>като </a:t>
            </a:r>
            <a:r>
              <a:rPr lang="bg-BG" dirty="0" smtClean="0"/>
              <a:t>допълваща </a:t>
            </a:r>
            <a:r>
              <a:rPr lang="bg-BG" dirty="0" smtClean="0"/>
              <a:t>програмата </a:t>
            </a:r>
            <a:r>
              <a:rPr lang="bg-BG" dirty="0" smtClean="0"/>
              <a:t>с ускоряване. </a:t>
            </a:r>
            <a:endParaRPr lang="bg-BG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r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93088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5404" y="260648"/>
            <a:ext cx="8686800" cy="60212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Последици за преподаването.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Поощрявайте мотивацията на надарените ученици да учат повече.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Помагайте на надарените ученици да откриват проблеми за решаване.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Поддържайте предизвикателството на надарените ученици.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Работете със семействата на надарените ученици.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bg-BG" dirty="0" smtClean="0"/>
              <a:t>Подкрепяйте самооценката на надарените ученици.</a:t>
            </a:r>
            <a:endParaRPr lang="bg-BG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r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1651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7504" y="188640"/>
            <a:ext cx="8856984" cy="64807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2</a:t>
            </a:r>
            <a:r>
              <a:rPr lang="bg-BG" sz="2400" b="1" dirty="0" smtClean="0"/>
              <a:t>. ИНДИВИДУАЛНИ РАЗЛИЧИЯ НА УЧЕНИЦИТЕ – ДЕЦА СЪС ЗАТРУДНЕНИЯ.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596" y="1268760"/>
            <a:ext cx="8686800" cy="5184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За да получи специални образователни услуги, ученикът трябва да има една от категорията увреждания или заболявания: „</a:t>
            </a:r>
            <a:r>
              <a:rPr lang="bg-BG" sz="2400" dirty="0"/>
              <a:t>умствена </a:t>
            </a:r>
            <a:r>
              <a:rPr lang="bg-BG" sz="2400" dirty="0" smtClean="0"/>
              <a:t>изостаналост“, „специфични нарушения на ученето“,  и „физически увреждания“.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just">
              <a:buNone/>
            </a:pPr>
            <a:r>
              <a:rPr lang="bg-BG" sz="2000" b="1" dirty="0" smtClean="0"/>
              <a:t>2.1. УЧЕНИЦИ С ИНТЕЛЕКТУАЛНИ ЗАТРУДНЕНИЯ.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Около 2</a:t>
            </a:r>
            <a:r>
              <a:rPr lang="bg-BG" sz="2400" dirty="0" smtClean="0"/>
              <a:t>% </a:t>
            </a:r>
            <a:r>
              <a:rPr lang="bg-BG" sz="2400" dirty="0" smtClean="0"/>
              <a:t>от всички ученици на възраст между 6-21 г. страдат от интелектуални затруднения </a:t>
            </a:r>
            <a:r>
              <a:rPr lang="en-US" sz="2400" dirty="0" smtClean="0"/>
              <a:t>(</a:t>
            </a:r>
            <a:r>
              <a:rPr lang="bg-BG" sz="2400" dirty="0" smtClean="0"/>
              <a:t>известни и като умствена изостаналост</a:t>
            </a:r>
            <a:r>
              <a:rPr lang="en-US" sz="2400" dirty="0" smtClean="0"/>
              <a:t>)</a:t>
            </a:r>
            <a:r>
              <a:rPr lang="bg-BG" sz="2400" dirty="0" smtClean="0"/>
              <a:t>. Интелектуалните затруднения възникват преди 18 г. възраст и се характеризират с ограничения както в интелектуалното функциониране, така и в адаптивното поведение.</a:t>
            </a:r>
          </a:p>
          <a:p>
            <a:pPr marL="0" indent="0" algn="just">
              <a:buNone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r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96951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3401" y="404664"/>
            <a:ext cx="8686800" cy="59046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Причините за умственото изоставане са многобройни: наследственост, хромозомни аномалии, заболяване на майката по време на бременност </a:t>
            </a:r>
            <a:r>
              <a:rPr lang="en-US" sz="2400" dirty="0" smtClean="0"/>
              <a:t>(</a:t>
            </a:r>
            <a:r>
              <a:rPr lang="bg-BG" sz="2400" dirty="0" smtClean="0"/>
              <a:t>рубеола и сифилис</a:t>
            </a:r>
            <a:r>
              <a:rPr lang="en-US" sz="2400" dirty="0" smtClean="0"/>
              <a:t>)</a:t>
            </a:r>
            <a:r>
              <a:rPr lang="bg-BG" sz="2400" dirty="0" smtClean="0"/>
              <a:t>, злоупотреба с алкохол и наркотици, мозъчна травма и др.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just">
              <a:buNone/>
            </a:pPr>
            <a:r>
              <a:rPr lang="bg-BG" sz="2000" b="1" dirty="0" smtClean="0"/>
              <a:t>2.1. УЧЕНИЦИ С ИНТЕЛЕКТУАЛНИ ЗАТРУДНЕНИЯ.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За </a:t>
            </a:r>
            <a:r>
              <a:rPr lang="bg-BG" sz="2400" dirty="0" smtClean="0"/>
              <a:t>да се разбере каква е тежестта на увреждането, първото нещо е да се определи коефициента на интелигентност, получен от резултатите на стандартизираните тестове. </a:t>
            </a:r>
            <a:r>
              <a:rPr lang="bg-BG" sz="2400" dirty="0" smtClean="0"/>
              <a:t>За ученици</a:t>
            </a:r>
            <a:r>
              <a:rPr lang="bg-BG" sz="2400" dirty="0" smtClean="0"/>
              <a:t>, с </a:t>
            </a:r>
            <a:r>
              <a:rPr lang="en-US" sz="2400" dirty="0" smtClean="0"/>
              <a:t>IQ</a:t>
            </a:r>
            <a:r>
              <a:rPr lang="bg-BG" sz="2400" dirty="0" smtClean="0"/>
              <a:t> над 70, обикновено се </a:t>
            </a:r>
            <a:r>
              <a:rPr lang="bg-BG" sz="2400" dirty="0" smtClean="0"/>
              <a:t>приема</a:t>
            </a:r>
            <a:r>
              <a:rPr lang="bg-BG" sz="2400" dirty="0" smtClean="0"/>
              <a:t>, </a:t>
            </a:r>
            <a:r>
              <a:rPr lang="bg-BG" sz="2400" dirty="0" smtClean="0"/>
              <a:t>че са в границите на нормата.</a:t>
            </a:r>
          </a:p>
          <a:p>
            <a:pPr marL="0" indent="0" algn="just">
              <a:buNone/>
            </a:pP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0" indent="0" algn="r">
              <a:buNone/>
            </a:pPr>
            <a:endParaRPr lang="bg-BG" sz="2400" dirty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933306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6459</TotalTime>
  <Words>1458</Words>
  <Application>Microsoft Office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 ТЕМА XI.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639</cp:revision>
  <cp:lastPrinted>2014-10-14T12:35:20Z</cp:lastPrinted>
  <dcterms:created xsi:type="dcterms:W3CDTF">2014-10-02T09:07:00Z</dcterms:created>
  <dcterms:modified xsi:type="dcterms:W3CDTF">2015-01-09T10:18:03Z</dcterms:modified>
</cp:coreProperties>
</file>