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21.1.2015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21.1.2015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1/21/2015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XII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060848"/>
            <a:ext cx="8458200" cy="936104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УПРАВЛЕНИЕ НА КЛАСА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6439" y="1340768"/>
            <a:ext cx="8686800" cy="5176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Доброто общуване лежи в основата на доброто преподаване. Учителите, които комуникират ефективно с учениците, имат по-добри резултати в управлението им, отколкото по-малко ефективните, които прилагат същите </a:t>
            </a:r>
            <a:r>
              <a:rPr lang="bg-BG" sz="2400" dirty="0" smtClean="0"/>
              <a:t>правила </a:t>
            </a:r>
            <a:r>
              <a:rPr lang="bg-BG" sz="2400" dirty="0" smtClean="0"/>
              <a:t>и процедури. Голяма част от умението да си добър комуникатор се състои в това да си добър слушател, който е способен да изпитва емпатия към другите.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Реагиране на лошото поведение на учениците. Независимо от това, че всеки ученик и всяка ситуация са уникални, има няколко основни подхода, които </a:t>
            </a:r>
            <a:r>
              <a:rPr lang="bg-BG" sz="2400" dirty="0" smtClean="0"/>
              <a:t>могат </a:t>
            </a:r>
            <a:r>
              <a:rPr lang="bg-BG" sz="2400" dirty="0" smtClean="0"/>
              <a:t>да се използват за справяне с лошото поведение на учениците.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endParaRPr lang="bg-BG" sz="20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5. ПОДДЪРЖАНЕ НА КОНТРОЛ И ПРЕДОТВРАТЯВАНЕ НА ПРОБЛЕМИ.</a:t>
            </a:r>
          </a:p>
        </p:txBody>
      </p:sp>
    </p:spTree>
    <p:extLst>
      <p:ext uri="{BB962C8B-B14F-4D97-AF65-F5344CB8AC3E}">
        <p14:creationId xmlns:p14="http://schemas.microsoft.com/office/powerpoint/2010/main" val="315241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7493" y="188640"/>
            <a:ext cx="8686800" cy="64807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b="1" dirty="0" smtClean="0"/>
              <a:t>Аз-съобщения</a:t>
            </a:r>
            <a:r>
              <a:rPr lang="bg-BG" sz="2000" dirty="0" smtClean="0"/>
              <a:t> – чрез тях се заявява по какъв начин лошото поведение влияе върху способността на учителя да преподава и как учителят се чувства. Целта е да се предизвика доброволна промяна в поведението на ученика, като се апелира към неговата съвест и желание да направи правилното нещо.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b="1" dirty="0" smtClean="0"/>
              <a:t>Утвърждаваща дисциплина </a:t>
            </a:r>
            <a:r>
              <a:rPr lang="bg-BG" sz="2000" dirty="0" smtClean="0"/>
              <a:t>– програмата е разработена от Лий </a:t>
            </a:r>
            <a:r>
              <a:rPr lang="bg-BG" sz="2000" dirty="0" smtClean="0"/>
              <a:t>Кантър</a:t>
            </a:r>
            <a:r>
              <a:rPr lang="bg-BG" sz="2000" dirty="0" smtClean="0"/>
              <a:t>. В случая е налице метод на реагиране, който е твърд, ясен и директен. Учителите дават на учениците ясно да разберат очакванията им и категорично заявяват последиците от лошото поведение. Според </a:t>
            </a:r>
            <a:r>
              <a:rPr lang="bg-BG" sz="2000" dirty="0" smtClean="0"/>
              <a:t>Кантър </a:t>
            </a:r>
            <a:r>
              <a:rPr lang="bg-BG" sz="2000" dirty="0" smtClean="0"/>
              <a:t>има 2 неефективни стила при управлението на класа: пасивният и враждебният. Ефективният стил според него се състои от 3 части: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Учителят учи учениците как да се държат;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Учителят осигурява положително подкрепление;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Учителят се позовава на план за дисциплиниране.</a:t>
            </a:r>
            <a:endParaRPr lang="bg-BG" dirty="0"/>
          </a:p>
          <a:p>
            <a:pPr marL="441325" lvl="3" indent="284163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 </a:t>
            </a:r>
            <a:r>
              <a:rPr lang="bg-BG" b="1" dirty="0" smtClean="0"/>
              <a:t>Решаване чий е проблемът</a:t>
            </a:r>
            <a:r>
              <a:rPr lang="bg-BG" dirty="0" smtClean="0"/>
              <a:t>. Ако поведението на ученика създава проблем на вас, трябва да вземете мерки за да бъде отстранен – </a:t>
            </a:r>
            <a:r>
              <a:rPr lang="bg-BG" b="1" dirty="0" smtClean="0"/>
              <a:t>метод без загуба</a:t>
            </a:r>
            <a:r>
              <a:rPr lang="bg-BG" dirty="0" smtClean="0"/>
              <a:t>. Ако проблемът е на ученика, трябва да проявите съчувствие и да му помогнете да открие собствено решение.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endParaRPr lang="bg-BG" sz="20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50111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944519"/>
            <a:ext cx="8686800" cy="5775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2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Система от групови последствия – учителят следи поведението на учениците, като събира точки към обща сума. Класът може да работи за спечелването на желана привилегия, като се опитва да събере определен брой точки.</a:t>
            </a:r>
          </a:p>
          <a:p>
            <a:pPr marL="349250" lvl="2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Система за символно подкрепление – учениците печелят символи </a:t>
            </a:r>
            <a:r>
              <a:rPr lang="en-US" dirty="0" smtClean="0"/>
              <a:t>(</a:t>
            </a:r>
            <a:r>
              <a:rPr lang="bg-BG" dirty="0" smtClean="0"/>
              <a:t>точки, звезди, жетони и др</a:t>
            </a:r>
            <a:r>
              <a:rPr lang="en-US" dirty="0" smtClean="0"/>
              <a:t>)</a:t>
            </a:r>
            <a:r>
              <a:rPr lang="bg-BG" dirty="0" smtClean="0"/>
              <a:t> за добро поведение или постижения в училище. По-късно могат да ги </a:t>
            </a:r>
            <a:r>
              <a:rPr lang="bg-BG" dirty="0" smtClean="0"/>
              <a:t>разменят </a:t>
            </a:r>
            <a:r>
              <a:rPr lang="bg-BG" dirty="0" smtClean="0"/>
              <a:t>за награда или привилегия.</a:t>
            </a:r>
          </a:p>
          <a:p>
            <a:pPr marL="349250" lvl="2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Система с условни договори – споразумение между учителя и всеки отделен ученик за </a:t>
            </a:r>
            <a:r>
              <a:rPr lang="bg-BG" smtClean="0"/>
              <a:t>точната </a:t>
            </a:r>
            <a:r>
              <a:rPr lang="bg-BG" smtClean="0"/>
              <a:t>цел</a:t>
            </a:r>
            <a:r>
              <a:rPr lang="bg-BG" dirty="0" smtClean="0"/>
              <a:t>, която ученикът трябва да постигне, за да спечели награда.</a:t>
            </a:r>
            <a:endParaRPr lang="bg-BG" dirty="0"/>
          </a:p>
          <a:p>
            <a:pPr marL="6350" lvl="2" indent="0" algn="just">
              <a:buNone/>
            </a:pPr>
            <a:r>
              <a:rPr lang="bg-BG" dirty="0" smtClean="0"/>
              <a:t>Всяка една от тези системи има своите предимства и недостатъци. Поради тази причина не бива да се прилагат без да се обръща внимание на възможните отрицателни последици от използването им.</a:t>
            </a: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6</a:t>
            </a:r>
            <a:r>
              <a:rPr lang="bg-BG" sz="2400" b="1" dirty="0" smtClean="0"/>
              <a:t>. СПЕЦИАЛНИ ПОДХОДИ КЪМ УПРАВЛЕНИЕТО НА КЛАСА.</a:t>
            </a:r>
          </a:p>
        </p:txBody>
      </p:sp>
    </p:spTree>
    <p:extLst>
      <p:ext uri="{BB962C8B-B14F-4D97-AF65-F5344CB8AC3E}">
        <p14:creationId xmlns:p14="http://schemas.microsoft.com/office/powerpoint/2010/main" val="38813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19" y="1772816"/>
            <a:ext cx="8686800" cy="417646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/>
              <a:t> </a:t>
            </a:r>
            <a:r>
              <a:rPr lang="bg-BG" sz="2400" dirty="0" smtClean="0"/>
              <a:t>Управлението на класа се отнася до уменията и стратегиите, които учителите използват за организиране на обучението и максимално продуктивното използване на времето за инструкции.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Лошото управление на класната стая е налице тогава, когато учениците са разрушителни или невнимателни, когато създават враждебна среда, изпълнена със страх и неловкост.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just">
              <a:buNone/>
            </a:pPr>
            <a:endParaRPr lang="bg-BG" sz="2400" dirty="0"/>
          </a:p>
          <a:p>
            <a:pPr marL="0" indent="0" algn="just">
              <a:buNone/>
            </a:pPr>
            <a:endParaRPr lang="bg-BG" sz="2400" dirty="0"/>
          </a:p>
          <a:p>
            <a:pPr marL="0" indent="0" algn="r"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4051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1. КАКВО ПРЕДСТАВЛЯВА УПРАВЛЕНИЕТО НА КЛАСА?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060558"/>
            <a:ext cx="8686800" cy="5775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 Първата основна цел на управлението на класа е </a:t>
            </a:r>
            <a:r>
              <a:rPr lang="bg-BG" sz="2400" b="1" dirty="0" smtClean="0"/>
              <a:t>да се създаде среда, която да максимизира ученето</a:t>
            </a:r>
            <a:r>
              <a:rPr lang="bg-BG" sz="2400" dirty="0" smtClean="0"/>
              <a:t>. Техниките на доброто управление на свой ред ще доведат до засилено учене.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Ефективното преподаване, което адаптира управлението към потребностите на учениците, ще приведе поведението на почти всички ученици в по-голямо съответствие с очакванията.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Следенето на количеството време, което учениците прекарват в качествено учене е един от начините по които учителите могат да оценят успеха на своите управленски техники.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bg-BG" sz="1800" b="1" dirty="0" smtClean="0"/>
              <a:t>Заделено време </a:t>
            </a:r>
            <a:r>
              <a:rPr lang="bg-BG" sz="1800" dirty="0" smtClean="0"/>
              <a:t>– времето, което планирате да използвате за учене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bg-BG" sz="1800" b="1" dirty="0" smtClean="0"/>
              <a:t>Ангажирано време </a:t>
            </a:r>
            <a:r>
              <a:rPr lang="bg-BG" sz="1800" dirty="0" smtClean="0"/>
              <a:t>– времето, което учениците действително прекарват в качествено  учене.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2</a:t>
            </a:r>
            <a:r>
              <a:rPr lang="bg-BG" sz="2400" b="1" dirty="0" smtClean="0"/>
              <a:t>. ЦЕЛИ НА УПРАВЛЕНИЕТО НА КЛАСА</a:t>
            </a:r>
            <a:r>
              <a:rPr lang="bg-BG" sz="2400" b="1" dirty="0"/>
              <a:t>.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756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0519" y="260648"/>
            <a:ext cx="8686800" cy="64087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Друга важна цел на управлението на класа е </a:t>
            </a:r>
            <a:r>
              <a:rPr lang="bg-BG" sz="2400" b="1" dirty="0" smtClean="0"/>
              <a:t>подпомагането на учениците да постигнат зрялост</a:t>
            </a:r>
            <a:r>
              <a:rPr lang="bg-BG" sz="2400" dirty="0" smtClean="0"/>
              <a:t>, така че да се научат как да се самоуправляват.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Важно е и учителите да показват на </a:t>
            </a:r>
            <a:r>
              <a:rPr lang="bg-BG" sz="2400" b="1" dirty="0" smtClean="0"/>
              <a:t>ученицит как да интернализират правилата и процедурите</a:t>
            </a:r>
            <a:r>
              <a:rPr lang="bg-BG" sz="2400" dirty="0" smtClean="0"/>
              <a:t>, които подпомагат ученето.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bg-BG" sz="2400" dirty="0" smtClean="0"/>
          </a:p>
          <a:p>
            <a:pPr marL="0" indent="0" algn="just">
              <a:buNone/>
            </a:pPr>
            <a:r>
              <a:rPr lang="bg-BG" sz="2400" b="1" i="1" dirty="0"/>
              <a:t>	</a:t>
            </a:r>
            <a:r>
              <a:rPr lang="bg-BG" sz="2400" b="1" i="1" dirty="0" smtClean="0"/>
              <a:t>ПОСЛЕДИЦИ ЗА ПРЕПОДАВАНЕТО</a:t>
            </a:r>
            <a:endParaRPr lang="bg-BG" sz="24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Насърчавайте учениците да разсъждават върху поведението си и представянето си в училище.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Награждавайте смислените усилия.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Давайте примери с успешни техники на учениците.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Ако учениците успяват, позволявайте разнообразие в методите за самоуправление.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Моделирайте добри техники за самоуправление.</a:t>
            </a:r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71747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060558"/>
            <a:ext cx="8686800" cy="5775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sz="2400" dirty="0" smtClean="0"/>
              <a:t>Един от първите изследователи изучаващи този въпрос е Джейкъб Кунин </a:t>
            </a:r>
            <a:r>
              <a:rPr lang="en-US" sz="2400" dirty="0" smtClean="0"/>
              <a:t>(</a:t>
            </a:r>
            <a:r>
              <a:rPr lang="bg-BG" sz="2400" dirty="0" smtClean="0"/>
              <a:t>1970</a:t>
            </a:r>
            <a:r>
              <a:rPr lang="en-US" sz="2400" dirty="0" smtClean="0"/>
              <a:t>). </a:t>
            </a:r>
            <a:r>
              <a:rPr lang="bg-BG" sz="2400" dirty="0" smtClean="0"/>
              <a:t>Той провежда поредица от изследвания, изучаващи реакциите на учениците към различни методи на контрол от страна на учителите. Той установява че са налице някои ключови умения, полезни и до днес, които лежат в основата на опитността в управлението на класа.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„Да си в час“ – учителят наблюдава и </a:t>
            </a:r>
            <a:r>
              <a:rPr lang="bg-BG" sz="2400" dirty="0" smtClean="0"/>
              <a:t>обр</a:t>
            </a:r>
            <a:r>
              <a:rPr lang="bg-BG" sz="2400" dirty="0"/>
              <a:t>ъ</a:t>
            </a:r>
            <a:r>
              <a:rPr lang="bg-BG" sz="2400" dirty="0" smtClean="0"/>
              <a:t>ща </a:t>
            </a:r>
            <a:r>
              <a:rPr lang="bg-BG" sz="2400" dirty="0" smtClean="0"/>
              <a:t>внимание на всичко, което се случва в класната стая.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Едновременно справяне с множество ситуации.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Той трябва да осъзнава какво става около него – „да е в час“.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Трябва да води урока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Трябва да следи кои ученици разбират материала и кои не.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Трябва да знае колко време им остава преди да бие звънецът.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Трябва да знае дори, че отвореният прозорец в задната част на стаята разсейва ученика, който седи до него.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bg-BG" sz="20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/>
              <a:t>3. ИЗСЛЕДВАНЕ НА УПРАВЛЕНИЕТО НА КЛАСА</a:t>
            </a:r>
            <a:r>
              <a:rPr lang="bg-BG" sz="2400" b="1" dirty="0"/>
              <a:t>.</a:t>
            </a:r>
            <a:endParaRPr lang="bg-B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231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793" y="404664"/>
            <a:ext cx="8686800" cy="61926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Създаване на инерция и гарантиране на плавни преходи. Някои основни грешки, които допускат учителите са: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Прекъсват една дейност или дискусия, за да представят нещо друго, за да смъмрят ученик или да пренасочат поведението на друг.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Следват неотлъчно плана на урока, без значение какво е психичното състояние на учениците им.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Може да имат проблем с разграничаване на важното от травиалното и по този начин отегчават учениците.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Включване на всеки ученик – основни техники.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Ангажиране на целия клас в проблема, който се решава на дъската от един ученик.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Материала се раздробява на части и няколко ученици отговарят на въпроси свързани с него. 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Вдигат </a:t>
            </a:r>
            <a:r>
              <a:rPr lang="bg-BG" sz="2000" dirty="0" smtClean="0"/>
              <a:t>се няколко ученици на случаен принцип като първо се задава въпроса, а след това се вдига ученика.</a:t>
            </a:r>
          </a:p>
          <a:p>
            <a:pPr marL="0" lvl="1" indent="0" algn="just">
              <a:buNone/>
            </a:pPr>
            <a:endParaRPr lang="bg-BG" sz="20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52612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0519" y="188640"/>
            <a:ext cx="8686800" cy="65253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Предизвикване на ентусиазъм и поддържане на интереса на учениците към урока. Ентусиазираното преподаване води не само до по-добро обучение, но и до по-малко проблеми в класната стая.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Конструктивно критикуване на учениците. Конструктивната критика е конкретна и ясна и се фокусира върху неподходящото поведение, а не върху ученика който го демострира. При конструктивната критика няма гняв, викове, сарказъм и т.н. Тя е ефективна за повече хора, а не само за критикувания ученик. Кунин описва няколко техники за реакция към лошото поведение на учениците: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Кажете името на ученика, който се държи зле, и ясно опишете нежеланото поведение.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Дайте причина поради която поведението е неприемливо.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Опишете желаното поведение, което би трябвало да замени нежеланото.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Бъдете твърди и контролирани и не действайте по открито гневен или заплашителен начин</a:t>
            </a:r>
          </a:p>
          <a:p>
            <a:pPr marL="0" lvl="1" indent="0" algn="just">
              <a:buNone/>
            </a:pPr>
            <a:endParaRPr lang="bg-BG" sz="20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118459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060558"/>
            <a:ext cx="8686800" cy="5775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Ефективните учители използват доброто планиране, за да предотвратят развитието на проблеми с управлението на класа. Най-добрият начин за справяне с проблемите в класната стая е да се предотврати появата им.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Процедурите са методи за изпълняване на дейности по определен начин. Например: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Процедури за присъствие и </a:t>
            </a:r>
            <a:r>
              <a:rPr lang="bg-BG" sz="2000" dirty="0" smtClean="0"/>
              <a:t>гарантиране, </a:t>
            </a:r>
            <a:r>
              <a:rPr lang="bg-BG" sz="2000" dirty="0" smtClean="0"/>
              <a:t>че се изготвя домашната работа;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Процедури, ръководещи учениците, които искат да напуснат класната стая;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Процедури за поддържане на чиста и подредена класна стая;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Прицедури за събиране и връщане на задачи, тестове и домашни работи;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Процедури, ръководещи </a:t>
            </a:r>
            <a:r>
              <a:rPr lang="bg-BG" sz="2000" dirty="0" smtClean="0"/>
              <a:t>как </a:t>
            </a:r>
            <a:r>
              <a:rPr lang="bg-BG" sz="2000" dirty="0" smtClean="0"/>
              <a:t>учениците взаимодействат едни с други и как ще взаимодействат с вас.</a:t>
            </a:r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4</a:t>
            </a:r>
            <a:r>
              <a:rPr lang="bg-BG" sz="2400" b="1" dirty="0" smtClean="0"/>
              <a:t>. РАЗРАБОТВАНЕ И ПРИЛАГАНЕ НА ПРАВИЛА И ПРОЦЕДУРИ.</a:t>
            </a:r>
          </a:p>
        </p:txBody>
      </p:sp>
    </p:spTree>
    <p:extLst>
      <p:ext uri="{BB962C8B-B14F-4D97-AF65-F5344CB8AC3E}">
        <p14:creationId xmlns:p14="http://schemas.microsoft.com/office/powerpoint/2010/main" val="211794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4122" y="46750"/>
            <a:ext cx="8686800" cy="68112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Процедурите конкретизират как се правят нещата в класната стая, а правилата са твърдения, които конкретизират приемливото и неприемливото поведение в час.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Наличието на кратък списък от ясни правила, които се отнасят до различни типове ситуации е за предпочитане пред пространен списък, който никой не може да запомни.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Ефективните учители често включват учениците в създаването, пренаписването и преработването на правилата и последиците от нарушаването им.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За дребни нарушения на правилата учителят може да изисква от ученика да повтори дейноствието си, но </a:t>
            </a:r>
            <a:r>
              <a:rPr lang="bg-BG" sz="2400" dirty="0" smtClean="0"/>
              <a:t>правилно. </a:t>
            </a:r>
            <a:r>
              <a:rPr lang="bg-BG" sz="2400" dirty="0" smtClean="0"/>
              <a:t>При повторни нарушения, той може да премахне някаква привилегия, която се цени от ученика, да го накара да напише обяснение, в което се извинява за лошото си поведение. При по-сериозни нарушения – може да включи директори и родители или ученикът да бъде изключен от училище.</a:t>
            </a:r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133726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6954</TotalTime>
  <Words>1376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 ТЕМА XII.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679</cp:revision>
  <cp:lastPrinted>2014-10-14T12:35:20Z</cp:lastPrinted>
  <dcterms:created xsi:type="dcterms:W3CDTF">2014-10-02T09:07:00Z</dcterms:created>
  <dcterms:modified xsi:type="dcterms:W3CDTF">2015-01-21T09:56:06Z</dcterms:modified>
</cp:coreProperties>
</file>