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9979025" cy="68341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52473" y="0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68F4D-8801-4262-8A05-9F759E6C7494}" type="datetimeFigureOut">
              <a:rPr lang="bg-BG" smtClean="0"/>
              <a:pPr/>
              <a:t>27.1.2015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52473" y="6491293"/>
            <a:ext cx="4324243" cy="3417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12279-F2CE-4151-A4D3-A751339128AE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123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3" y="0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25811-0EAE-4359-A585-043279A8B01C}" type="datetimeFigureOut">
              <a:rPr lang="bg-BG" smtClean="0"/>
              <a:pPr/>
              <a:t>27.1.2015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2763"/>
            <a:ext cx="3417887" cy="2562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46402"/>
            <a:ext cx="7983219" cy="30757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91718"/>
            <a:ext cx="4325403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3" y="6491718"/>
            <a:ext cx="4323084" cy="3413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770EA-36FD-4AD3-91C0-3ABB895143B0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9606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E4D3742-E67E-4CFA-B17C-1393D26F926C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3DD43D0-2B19-4D01-BC94-6A6EE2153D09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16E40D2-4EC5-4419-A912-821947C25CF1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60C28-8287-4832-BD68-C834D5574F1E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79AEE-DBD2-4734-B598-34F3A5BF99CF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1859FC2-CA96-4EA3-AAAE-FB970C5CD906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45BABE0-86DC-446B-84CC-8137C45C922B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8365B3-1468-4D49-8E8E-7102B6301A0F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D21CCF-9121-4324-A942-548717A47210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362BDB-DCFE-40C7-8938-93CE2D33FF45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51C32CF-8C2C-4163-B744-605AC4DBF209}" type="datetime1">
              <a:rPr lang="en-US" smtClean="0"/>
              <a:pPr eaLnBrk="1" latinLnBrk="0" hangingPunct="1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E928B218-9827-42B3-8280-B7C45D982784}" type="datetime1">
              <a:rPr lang="en-US" smtClean="0"/>
              <a:pPr algn="l" eaLnBrk="1" latinLnBrk="0" hangingPunct="1"/>
              <a:t>1/27/2015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458200" cy="1222375"/>
          </a:xfrm>
        </p:spPr>
        <p:txBody>
          <a:bodyPr/>
          <a:lstStyle/>
          <a:p>
            <a:pPr algn="ctr"/>
            <a:r>
              <a:rPr lang="bg-BG" cap="none" dirty="0" smtClean="0"/>
              <a:t> ТЕМА </a:t>
            </a:r>
            <a:r>
              <a:rPr lang="en-US" cap="none" dirty="0" smtClean="0"/>
              <a:t>XII</a:t>
            </a:r>
            <a:r>
              <a:rPr lang="en-US" cap="none" dirty="0"/>
              <a:t>I</a:t>
            </a:r>
            <a:r>
              <a:rPr lang="bg-BG" cap="none" dirty="0" smtClean="0"/>
              <a:t>.</a:t>
            </a:r>
            <a:endParaRPr lang="bg-BG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12" y="2060848"/>
            <a:ext cx="8458200" cy="1656184"/>
          </a:xfrm>
        </p:spPr>
        <p:txBody>
          <a:bodyPr>
            <a:noAutofit/>
          </a:bodyPr>
          <a:lstStyle/>
          <a:p>
            <a:pPr algn="ctr"/>
            <a:r>
              <a:rPr lang="bg-BG" sz="4000" b="1" dirty="0" smtClean="0">
                <a:solidFill>
                  <a:schemeClr val="tx1"/>
                </a:solidFill>
              </a:rPr>
              <a:t>ПРЕПОДАВАНЕТО В КЛАСНАТА СТАЯ: ПРИНЦИПИ И МЕТОДИ.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2016919" y="6186488"/>
            <a:ext cx="5360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bg-BG" altLang="bg-BG" dirty="0"/>
              <a:t>Преподавател: </a:t>
            </a:r>
            <a:r>
              <a:rPr lang="bg-BG" altLang="bg-BG" dirty="0" smtClean="0"/>
              <a:t>гл. </a:t>
            </a:r>
            <a:r>
              <a:rPr lang="bg-BG" altLang="bg-BG" dirty="0"/>
              <a:t>а</a:t>
            </a:r>
            <a:r>
              <a:rPr lang="bg-BG" altLang="bg-BG" dirty="0" smtClean="0"/>
              <a:t>с. д-р Албена Крумова</a:t>
            </a:r>
            <a:endParaRPr lang="bg-BG" alt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97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1877" y="62516"/>
            <a:ext cx="8686800" cy="67954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b="1" dirty="0" smtClean="0"/>
              <a:t>Сътрудническо учене – </a:t>
            </a:r>
            <a:r>
              <a:rPr lang="bg-BG" dirty="0" smtClean="0"/>
              <a:t>подобно е на груповата работа, но е по-силно структурирано от преподавателя и включва по-силен учителски контрол. Групите са съставени от 3-5 ученика, като за предпочитане е група от 4 човека. Групите трябва да са балансирани по пол, </a:t>
            </a:r>
            <a:r>
              <a:rPr lang="bg-BG" dirty="0" smtClean="0"/>
              <a:t>етническа принадлежност </a:t>
            </a:r>
            <a:r>
              <a:rPr lang="bg-BG" dirty="0" smtClean="0"/>
              <a:t>и способности. При сътрудническото учене могат да се използват 2 основни подхода: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sz="2000" b="1" dirty="0" smtClean="0"/>
              <a:t>Метод на Славин – „Раздели за постижния на ученическите екипи“.</a:t>
            </a:r>
            <a:r>
              <a:rPr lang="bg-BG" sz="2000" dirty="0" smtClean="0"/>
              <a:t> Учителите започват с директно преподаване, последвано от екипно учене. Учениците правят упражнения, обсъждат отговорите си, сравняват ги, премислят различията, след което екипното учене приключва. Следват кратки тестове за оценяване на ученето.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b="1" dirty="0" smtClean="0"/>
              <a:t>Пъзел – </a:t>
            </a:r>
            <a:r>
              <a:rPr lang="bg-BG" dirty="0" smtClean="0"/>
              <a:t>насърчава се взаимозависимостта на членовете в групата. Учителят раздава на всеки член от групата част от материла, който трябва да се изучи. Всеки от учениците се опитва да стане експерт по своята тема и след това да предаде материала и на останалите членове на групата. Това води до научаването на всички теми. След това учениците полагат индивидуални тестове.</a:t>
            </a:r>
            <a:endParaRPr lang="bg-BG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82626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1877" y="260648"/>
            <a:ext cx="8686800" cy="62468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b="1" dirty="0" smtClean="0"/>
              <a:t>Реципрочно преподаване – </a:t>
            </a:r>
            <a:r>
              <a:rPr lang="bg-BG" dirty="0" smtClean="0"/>
              <a:t>използва се за засилване на разбирането на учениците на онова, което четат. Учениците са учени на 4 стратегии за засилване на разбирането от прочетеното: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Обобщаване на това, което са прочели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Задаване на въпроси за важен пунк от текста;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Изясняване на трудни части от материала;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Прогнозиране на това какво следва от материала.</a:t>
            </a:r>
          </a:p>
        </p:txBody>
      </p:sp>
    </p:spTree>
    <p:extLst>
      <p:ext uri="{BB962C8B-B14F-4D97-AF65-F5344CB8AC3E}">
        <p14:creationId xmlns:p14="http://schemas.microsoft.com/office/powerpoint/2010/main" val="19931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1060558"/>
            <a:ext cx="8686800" cy="57759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Центрираното върху учителя преподаване разглежда учителите като изнасящи уроци, задаващи въпроси, водещи дискусии и контролиращи събитията в класната стая. 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Доброто преподаване зависи от доброто планиране. Ефективното планиране и разпределението на времето помага на учителите да избягват да лишават учениците си от време и внимание за определени предмети.</a:t>
            </a:r>
          </a:p>
          <a:p>
            <a:pPr marL="1068388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Първото нещо, което трябва да направите е да решите, кои общи теми </a:t>
            </a:r>
            <a:r>
              <a:rPr lang="bg-BG" sz="2400" dirty="0" smtClean="0"/>
              <a:t>ще покриете</a:t>
            </a:r>
            <a:r>
              <a:rPr lang="bg-BG" sz="2400" dirty="0" smtClean="0"/>
              <a:t>.</a:t>
            </a:r>
          </a:p>
          <a:p>
            <a:pPr marL="1068388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Разработете преподавателски </a:t>
            </a:r>
            <a:r>
              <a:rPr lang="bg-BG" sz="2400" dirty="0" smtClean="0"/>
              <a:t>план, който да очертава обучението за седмиците и месеците от учебната година.</a:t>
            </a:r>
          </a:p>
          <a:p>
            <a:pPr marL="1068388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Ефективните учители умеят да променят тактиката на </a:t>
            </a:r>
            <a:r>
              <a:rPr lang="bg-BG" sz="2400" dirty="0" smtClean="0"/>
              <a:t>преподаване, </a:t>
            </a:r>
            <a:r>
              <a:rPr lang="bg-BG" sz="2400" dirty="0" smtClean="0"/>
              <a:t>когато се </a:t>
            </a:r>
            <a:r>
              <a:rPr lang="bg-BG" sz="2400" dirty="0" smtClean="0"/>
              <a:t>налага.  </a:t>
            </a:r>
            <a:endParaRPr lang="bg-BG" sz="2400" dirty="0" smtClean="0"/>
          </a:p>
          <a:p>
            <a:pPr marL="0" indent="0" algn="just">
              <a:buFont typeface="Wingdings 2"/>
              <a:buNone/>
            </a:pPr>
            <a:endParaRPr lang="bg-BG" sz="2400" dirty="0" smtClean="0"/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1</a:t>
            </a:r>
            <a:r>
              <a:rPr lang="bg-BG" sz="2400" b="1" dirty="0" smtClean="0"/>
              <a:t>. ПРИНЦИПИ НА ЦЕНТРИРАНОТО ВЪРХУ УЧИТЕЛЯ ПРЕПОДАВАНЕ.</a:t>
            </a:r>
          </a:p>
        </p:txBody>
      </p:sp>
    </p:spTree>
    <p:extLst>
      <p:ext uri="{BB962C8B-B14F-4D97-AF65-F5344CB8AC3E}">
        <p14:creationId xmlns:p14="http://schemas.microsoft.com/office/powerpoint/2010/main" val="211794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1060558"/>
            <a:ext cx="8686800" cy="57759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След като учителите са направили планирането за онова, което </a:t>
            </a:r>
            <a:r>
              <a:rPr lang="bg-BG" sz="2400" dirty="0" smtClean="0"/>
              <a:t>ще преподават, </a:t>
            </a:r>
            <a:r>
              <a:rPr lang="bg-BG" sz="2400" dirty="0" smtClean="0"/>
              <a:t>те преминават към изясняване на въпроса „как ще представят материала“. Един от основните подходи е чрез </a:t>
            </a:r>
            <a:r>
              <a:rPr lang="bg-BG" sz="2400" b="1" dirty="0" smtClean="0"/>
              <a:t>директно преподаване</a:t>
            </a:r>
            <a:r>
              <a:rPr lang="bg-BG" sz="2400" dirty="0" smtClean="0"/>
              <a:t>. Той включва следните методи:</a:t>
            </a:r>
          </a:p>
          <a:p>
            <a:pPr marL="1068388" lvl="2" indent="-342900" algn="just">
              <a:buFont typeface="Wingdings" panose="05000000000000000000" pitchFamily="2" charset="2"/>
              <a:buChar char="v"/>
            </a:pPr>
            <a:r>
              <a:rPr lang="bg-BG" b="1" i="1" dirty="0" smtClean="0"/>
              <a:t>Изнасяне на урок </a:t>
            </a:r>
            <a:r>
              <a:rPr lang="en-US" dirty="0" smtClean="0"/>
              <a:t>(</a:t>
            </a:r>
            <a:r>
              <a:rPr lang="bg-BG" dirty="0" smtClean="0"/>
              <a:t>лекция</a:t>
            </a:r>
            <a:r>
              <a:rPr lang="en-US" dirty="0" smtClean="0"/>
              <a:t>)</a:t>
            </a:r>
            <a:r>
              <a:rPr lang="bg-BG" dirty="0" smtClean="0"/>
              <a:t>. За ефективното изнасяне на урок са в сила 3 правила – Кажете им за какво ще им говорите, говорете им и след това им кажете за какво сте им говорили“, т.е. </a:t>
            </a:r>
          </a:p>
          <a:p>
            <a:pPr marL="1525588" lvl="3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Заявявате вашите цели</a:t>
            </a:r>
          </a:p>
          <a:p>
            <a:pPr marL="1525588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Представяте съдържанието стъпка по стъпка</a:t>
            </a:r>
          </a:p>
          <a:p>
            <a:pPr marL="1525588" lvl="3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Правите </a:t>
            </a:r>
            <a:r>
              <a:rPr lang="bg-BG" sz="2000" dirty="0" smtClean="0"/>
              <a:t>преглед на това, което сте представили и </a:t>
            </a:r>
            <a:r>
              <a:rPr lang="bg-BG" sz="2000" dirty="0" smtClean="0"/>
              <a:t>показвате </a:t>
            </a:r>
            <a:r>
              <a:rPr lang="bg-BG" sz="2000" dirty="0" smtClean="0"/>
              <a:t>как то се свързва с другия материал, който учениците са учили или ще учат.</a:t>
            </a:r>
          </a:p>
          <a:p>
            <a:pPr marL="800100" lvl="8" indent="-342900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1068388" algn="just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800100"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1</a:t>
            </a:r>
            <a:r>
              <a:rPr lang="bg-BG" sz="2400" b="1" dirty="0" smtClean="0"/>
              <a:t>.1. МЕТОДИ ЗА ДИРЕКТНО ПРЕПОДАВАНЕ</a:t>
            </a:r>
          </a:p>
        </p:txBody>
      </p:sp>
    </p:spTree>
    <p:extLst>
      <p:ext uri="{BB962C8B-B14F-4D97-AF65-F5344CB8AC3E}">
        <p14:creationId xmlns:p14="http://schemas.microsoft.com/office/powerpoint/2010/main" val="24703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566" y="332656"/>
            <a:ext cx="8686800" cy="59766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8388" lvl="2" indent="-342900" algn="just">
              <a:buFont typeface="Wingdings" panose="05000000000000000000" pitchFamily="2" charset="2"/>
              <a:buChar char="v"/>
            </a:pPr>
            <a:r>
              <a:rPr lang="bg-BG" b="1" i="1" dirty="0" smtClean="0"/>
              <a:t>Задаване на въпроси. </a:t>
            </a:r>
            <a:r>
              <a:rPr lang="bg-BG" dirty="0" smtClean="0"/>
              <a:t>Изнасянето на лекция, комбинирана с дискусия, подобрява запаметяването от страна на учениците, развива мисленето от по-висок ред и засилва нагласите и мотивацията им. При задаването на въпроси използвайте:</a:t>
            </a:r>
          </a:p>
          <a:p>
            <a:pPr marL="1525588" lvl="3" indent="-342900" algn="just">
              <a:buFont typeface="Wingdings" panose="05000000000000000000" pitchFamily="2" charset="2"/>
              <a:buChar char="v"/>
            </a:pPr>
            <a:endParaRPr lang="en-US" sz="200" dirty="0" smtClean="0"/>
          </a:p>
          <a:p>
            <a:pPr marL="1468438"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Различни типове въпроси</a:t>
            </a:r>
          </a:p>
          <a:p>
            <a:pPr marL="1468438"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Давайте време на учениците да мислят. Времето за изчакване е този период на мълчание, както преди, така и след като ученикът отговори на въпроса, което дава възможност на учениците да мислят.</a:t>
            </a:r>
          </a:p>
          <a:p>
            <a:pPr marL="1468438" lvl="1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Задавайте добри въпроси, но и отговаряйте на въпросите на учениците ви. По този начин насърчавате допълнителното учене. Според когнитивните психолози, често е по-важно учениците да се научат какви въпроси да задават и как да ги задават, отколкото какви са отговорите на въпросите. Способността да се задават добри въпроси и да се знае как да се задават е съществена част от интелигентността.</a:t>
            </a:r>
            <a:endParaRPr lang="en-US" sz="2000" dirty="0" smtClean="0"/>
          </a:p>
          <a:p>
            <a:pPr marL="800100"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353801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2187" y="188640"/>
            <a:ext cx="8686800" cy="666936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8388" lvl="2" indent="-342900" algn="just">
              <a:buFont typeface="Wingdings" panose="05000000000000000000" pitchFamily="2" charset="2"/>
              <a:buChar char="v"/>
            </a:pPr>
            <a:r>
              <a:rPr lang="bg-BG" b="1" i="1" dirty="0" smtClean="0"/>
              <a:t>Работа от място и домашна работа. </a:t>
            </a:r>
          </a:p>
          <a:p>
            <a:pPr marL="1525588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Работата от място дава на учениците възможността да практикуват това, което току-що са научили. Този тип работа не бива да се използва за да учите учениците си на напълно нов материал.</a:t>
            </a:r>
          </a:p>
          <a:p>
            <a:pPr marL="1525588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Ефективната домашна работа подкрепя ученето в час, подпомага учениците да успяват </a:t>
            </a:r>
            <a:r>
              <a:rPr lang="en-US" dirty="0" smtClean="0"/>
              <a:t>(</a:t>
            </a:r>
            <a:r>
              <a:rPr lang="bg-BG" dirty="0" smtClean="0"/>
              <a:t>като не е твърде трудна</a:t>
            </a:r>
            <a:r>
              <a:rPr lang="en-US" dirty="0" smtClean="0"/>
              <a:t>)</a:t>
            </a:r>
            <a:r>
              <a:rPr lang="bg-BG" dirty="0" smtClean="0"/>
              <a:t>, използва се като </a:t>
            </a:r>
            <a:r>
              <a:rPr lang="bg-BG" dirty="0" smtClean="0"/>
              <a:t>част </a:t>
            </a:r>
            <a:r>
              <a:rPr lang="bg-BG" dirty="0" smtClean="0"/>
              <a:t>от обучението, оценява се и се връща на учениците веднага. По-честите и по-малки домашни работи са по-ефективни от по-редките и по-големи домашни.</a:t>
            </a:r>
          </a:p>
          <a:p>
            <a:pPr marL="1525588" lvl="3" indent="-342900" algn="just">
              <a:buFont typeface="Wingdings" panose="05000000000000000000" pitchFamily="2" charset="2"/>
              <a:buChar char="v"/>
            </a:pPr>
            <a:endParaRPr lang="bg-BG" dirty="0"/>
          </a:p>
          <a:p>
            <a:pPr marL="0" lvl="3" indent="361950" algn="just">
              <a:buNone/>
            </a:pPr>
            <a:r>
              <a:rPr lang="bg-BG" sz="2400" dirty="0" smtClean="0"/>
              <a:t>Опитните учители винаги използват комбинация от техниките за преподаване, за да варират подхода си и да поддържат учениците си активно включени в ученето. </a:t>
            </a:r>
          </a:p>
          <a:p>
            <a:pPr marL="0" lvl="3" indent="361950" algn="just">
              <a:buNone/>
            </a:pPr>
            <a:r>
              <a:rPr lang="bg-BG" sz="2400" dirty="0" smtClean="0"/>
              <a:t>Директното преподаване е било критикувано като ограничаващо типовете мислене, в което се ангажират учениците. Един отрицателен резултат </a:t>
            </a:r>
            <a:r>
              <a:rPr lang="bg-BG" sz="2400" dirty="0" smtClean="0"/>
              <a:t>е, </a:t>
            </a:r>
            <a:r>
              <a:rPr lang="bg-BG" sz="2400" dirty="0" smtClean="0"/>
              <a:t>че то подчертава изпълнението пред разбирането на учениците.</a:t>
            </a:r>
          </a:p>
        </p:txBody>
      </p:sp>
    </p:spTree>
    <p:extLst>
      <p:ext uri="{BB962C8B-B14F-4D97-AF65-F5344CB8AC3E}">
        <p14:creationId xmlns:p14="http://schemas.microsoft.com/office/powerpoint/2010/main" val="394219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2</a:t>
            </a:r>
            <a:r>
              <a:rPr lang="bg-BG" sz="2400" b="1" dirty="0" smtClean="0"/>
              <a:t>. ПРИНЦИПИ НА ЦЕНТРИРАНОТО ВЪРХУ УЧЕНИКА ПРЕПОДАВАНЕ.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0519" y="1060558"/>
            <a:ext cx="8686800" cy="577599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Центрираното върху ученика преподаване, наречено още конструктивистко, разглежда учениците като конструиращи собственото си разбиране.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Центрираното върху ученика преподаване включва даването на възможност на учениците да решават проблеми от реалния свят.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Центрираното върху ученика преподаване често включва социални взаимодействия с другите ученици в различни форми, включително и групово преподаване, при което учениците учат, преподават и обсъждат материала на групи.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Центрираното върху ученика преподаване включва използването </a:t>
            </a:r>
            <a:r>
              <a:rPr lang="bg-BG" sz="2000" dirty="0"/>
              <a:t>н</a:t>
            </a:r>
            <a:r>
              <a:rPr lang="bg-BG" sz="2000" dirty="0" smtClean="0"/>
              <a:t>а няколко вида представяне на съдържанието, за да </a:t>
            </a:r>
            <a:r>
              <a:rPr lang="bg-BG" sz="2000" dirty="0" smtClean="0"/>
              <a:t>се помогне на  </a:t>
            </a:r>
            <a:r>
              <a:rPr lang="bg-BG" sz="2000" dirty="0" smtClean="0"/>
              <a:t>учениците да обобщават и да пренасят това, което са научили. 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endParaRPr lang="bg-BG" sz="2000" dirty="0"/>
          </a:p>
          <a:p>
            <a:pPr marL="400050" lvl="2" indent="0" algn="just">
              <a:buNone/>
            </a:pPr>
            <a:r>
              <a:rPr lang="bg-BG" dirty="0" smtClean="0"/>
              <a:t>Когато се прилагат правилно, центрираните върху ученика учебни дейности могат да подпомогнат развитието на умения като критично мислене и решаване на проблеми.</a:t>
            </a:r>
          </a:p>
          <a:p>
            <a:pPr marL="0" indent="0" algn="r">
              <a:buFont typeface="Wingdings 2"/>
              <a:buNone/>
            </a:pPr>
            <a:endParaRPr lang="bg-BG" sz="2400" dirty="0" smtClean="0"/>
          </a:p>
          <a:p>
            <a:pPr lvl="8" algn="just">
              <a:buFont typeface="Wingdings" panose="05000000000000000000" pitchFamily="2" charset="2"/>
              <a:buChar char="v"/>
            </a:pPr>
            <a:endParaRPr lang="en-US" sz="600" dirty="0" smtClean="0"/>
          </a:p>
          <a:p>
            <a:pPr marL="0" indent="0" algn="just">
              <a:buFont typeface="Wingdings 2"/>
              <a:buNone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40228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0519" y="1340768"/>
            <a:ext cx="8686800" cy="518457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Доброто планиране винаги е важно за доброто преподаване. При конструктивисткият подход също се дефинират главни теми и различни цели, но вместо да се очертава прецизен план на урока, учителите могат да включат учениците в процеса на планиране на обучението.</a:t>
            </a:r>
          </a:p>
          <a:p>
            <a:pPr marL="342900" lvl="1" indent="-342900"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След като са дефинирани темите и целите, учителят определя </a:t>
            </a:r>
            <a:r>
              <a:rPr lang="bg-BG" sz="2400" dirty="0" smtClean="0"/>
              <a:t>методите, </a:t>
            </a:r>
            <a:r>
              <a:rPr lang="bg-BG" sz="2400" dirty="0" smtClean="0"/>
              <a:t>по които ще преподава. Тук ще споменем някои от най-полезните:</a:t>
            </a:r>
          </a:p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b="1" dirty="0" smtClean="0"/>
              <a:t>Индивидуално обучение</a:t>
            </a:r>
            <a:r>
              <a:rPr lang="bg-BG" dirty="0" smtClean="0"/>
              <a:t>. Това е форма на обучение, отговаряща на индивидуалните потребности на учениците. Учителите се съобразяват с нивото на способности на учениците, </a:t>
            </a:r>
            <a:r>
              <a:rPr lang="bg-BG" dirty="0" smtClean="0"/>
              <a:t>ускоряват темпа </a:t>
            </a:r>
            <a:r>
              <a:rPr lang="bg-BG" dirty="0" smtClean="0"/>
              <a:t>на надарените и т.н.</a:t>
            </a:r>
            <a:endParaRPr lang="en-US" dirty="0" smtClean="0"/>
          </a:p>
          <a:p>
            <a:pPr marL="800100" algn="just">
              <a:buFont typeface="Wingdings" panose="05000000000000000000" pitchFamily="2" charset="2"/>
              <a:buChar char="v"/>
            </a:pPr>
            <a:endParaRPr lang="bg-BG" sz="2800" dirty="0" smtClean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26439" y="260648"/>
            <a:ext cx="8686800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/>
              <a:t>2</a:t>
            </a:r>
            <a:r>
              <a:rPr lang="bg-BG" sz="2400" b="1" dirty="0" smtClean="0"/>
              <a:t>.1. МЕТОДИ ЗА КОНСТРУКТИВИСТКО ПРЕПОДАВАНЕ</a:t>
            </a:r>
          </a:p>
        </p:txBody>
      </p:sp>
    </p:spTree>
    <p:extLst>
      <p:ext uri="{BB962C8B-B14F-4D97-AF65-F5344CB8AC3E}">
        <p14:creationId xmlns:p14="http://schemas.microsoft.com/office/powerpoint/2010/main" val="386187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1877" y="476672"/>
            <a:ext cx="8686800" cy="59046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b="1" dirty="0" smtClean="0"/>
              <a:t>Подходи на откриването. </a:t>
            </a:r>
            <a:r>
              <a:rPr lang="bg-BG" dirty="0" smtClean="0"/>
              <a:t>Ученето чрез откриването е процес, в който учениците използват наличната им информация, за да формират собственото си разбиране. Откриването </a:t>
            </a:r>
            <a:r>
              <a:rPr lang="bg-BG" dirty="0" smtClean="0"/>
              <a:t>може </a:t>
            </a:r>
            <a:r>
              <a:rPr lang="bg-BG" dirty="0" smtClean="0"/>
              <a:t>да бъде неструктурирано или насочвано.</a:t>
            </a:r>
          </a:p>
          <a:p>
            <a:pPr marL="1657350" lvl="4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Неструктурирано откриване – учениците правят открития самостоятелно.</a:t>
            </a:r>
          </a:p>
          <a:p>
            <a:pPr marL="1657350" lvl="4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Насочвано откриване – учителят подпомага учениците в правенето на открития.</a:t>
            </a:r>
          </a:p>
          <a:p>
            <a:pPr marL="1657350" lvl="4" indent="-342900" algn="just">
              <a:buFont typeface="Wingdings" panose="05000000000000000000" pitchFamily="2" charset="2"/>
              <a:buChar char="v"/>
            </a:pPr>
            <a:endParaRPr lang="bg-BG" sz="2000" dirty="0" smtClean="0"/>
          </a:p>
          <a:p>
            <a:pPr marL="804863" lvl="4" indent="-342900" algn="just">
              <a:buFont typeface="Wingdings" panose="05000000000000000000" pitchFamily="2" charset="2"/>
              <a:buChar char="v"/>
            </a:pPr>
            <a:r>
              <a:rPr lang="bg-BG" sz="2400" b="1" dirty="0" smtClean="0"/>
              <a:t>Групова дискусия. </a:t>
            </a:r>
            <a:r>
              <a:rPr lang="bg-BG" sz="2400" dirty="0" smtClean="0"/>
              <a:t>При груповите дискусии в центрирания върху ученика подход учениците не просто отговарят на въпроси зададени от учителя, а отговарят на въпроси, зададени от съучениците си. Ролята на учителя е да определя основни правила за създаване на работеща атмосфера.</a:t>
            </a:r>
          </a:p>
        </p:txBody>
      </p:sp>
    </p:spTree>
    <p:extLst>
      <p:ext uri="{BB962C8B-B14F-4D97-AF65-F5344CB8AC3E}">
        <p14:creationId xmlns:p14="http://schemas.microsoft.com/office/powerpoint/2010/main" val="152583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1877" y="476672"/>
            <a:ext cx="8686800" cy="532859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2" indent="-342900" algn="just">
              <a:buFont typeface="Wingdings" panose="05000000000000000000" pitchFamily="2" charset="2"/>
              <a:buChar char="v"/>
            </a:pPr>
            <a:r>
              <a:rPr lang="bg-BG" b="1" dirty="0" smtClean="0"/>
              <a:t>Методи на изследване. </a:t>
            </a:r>
            <a:r>
              <a:rPr lang="bg-BG" dirty="0" smtClean="0"/>
              <a:t>При този подход са налице 3 основни стъпки: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Учителят задава въпрос;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dirty="0" smtClean="0"/>
              <a:t>Учениците формулират различни хипотези и достигат до подходящи заключения;</a:t>
            </a:r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r>
              <a:rPr lang="bg-BG" sz="2000" dirty="0" smtClean="0"/>
              <a:t>Учениците </a:t>
            </a:r>
            <a:r>
              <a:rPr lang="bg-BG" sz="2000" dirty="0" smtClean="0"/>
              <a:t>оценяват резултатите.</a:t>
            </a:r>
            <a:endParaRPr lang="bg-BG" sz="2000" dirty="0" smtClean="0"/>
          </a:p>
          <a:p>
            <a:pPr marL="1200150" lvl="3" indent="-342900" algn="just">
              <a:buFont typeface="Wingdings" panose="05000000000000000000" pitchFamily="2" charset="2"/>
              <a:buChar char="v"/>
            </a:pPr>
            <a:endParaRPr lang="bg-BG" sz="2000" dirty="0" smtClean="0"/>
          </a:p>
          <a:p>
            <a:pPr marL="727075" lvl="3" indent="-342900" algn="just">
              <a:buFont typeface="Wingdings" panose="05000000000000000000" pitchFamily="2" charset="2"/>
              <a:buChar char="v"/>
            </a:pPr>
            <a:r>
              <a:rPr lang="bg-BG" sz="2400" b="1" dirty="0" smtClean="0"/>
              <a:t>Групова работа</a:t>
            </a:r>
            <a:r>
              <a:rPr lang="bg-BG" sz="2400" dirty="0" smtClean="0"/>
              <a:t>. При някои учебни дейности може да е по-ефективно класа да бъде разделен на няколко групи. Използването на такива по-малки групи позволява по-задълбочено общуване между учениците. Основно предимство на груповата работа е, че тя принуждава всеки ученик да стане активен участник в процеса.</a:t>
            </a:r>
          </a:p>
        </p:txBody>
      </p:sp>
    </p:spTree>
    <p:extLst>
      <p:ext uri="{BB962C8B-B14F-4D97-AF65-F5344CB8AC3E}">
        <p14:creationId xmlns:p14="http://schemas.microsoft.com/office/powerpoint/2010/main" val="2029204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7512</TotalTime>
  <Words>1201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 ТЕМА XIII.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I.</dc:title>
  <dc:creator>Albena</dc:creator>
  <cp:lastModifiedBy>Albena</cp:lastModifiedBy>
  <cp:revision>732</cp:revision>
  <cp:lastPrinted>2014-10-14T12:35:20Z</cp:lastPrinted>
  <dcterms:created xsi:type="dcterms:W3CDTF">2014-10-02T09:07:00Z</dcterms:created>
  <dcterms:modified xsi:type="dcterms:W3CDTF">2015-01-27T08:06:42Z</dcterms:modified>
</cp:coreProperties>
</file>