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0"/>
  </p:notesMasterIdLst>
  <p:sldIdLst>
    <p:sldId id="278" r:id="rId2"/>
    <p:sldId id="257" r:id="rId3"/>
    <p:sldId id="258" r:id="rId4"/>
    <p:sldId id="259" r:id="rId5"/>
    <p:sldId id="262" r:id="rId6"/>
    <p:sldId id="260" r:id="rId7"/>
    <p:sldId id="261" r:id="rId8"/>
    <p:sldId id="290" r:id="rId9"/>
    <p:sldId id="289" r:id="rId10"/>
    <p:sldId id="291" r:id="rId11"/>
    <p:sldId id="293" r:id="rId12"/>
    <p:sldId id="294" r:id="rId13"/>
    <p:sldId id="292" r:id="rId14"/>
    <p:sldId id="263" r:id="rId15"/>
    <p:sldId id="264" r:id="rId16"/>
    <p:sldId id="283" r:id="rId17"/>
    <p:sldId id="265" r:id="rId18"/>
    <p:sldId id="266" r:id="rId19"/>
    <p:sldId id="267" r:id="rId20"/>
    <p:sldId id="268" r:id="rId21"/>
    <p:sldId id="269" r:id="rId22"/>
    <p:sldId id="276" r:id="rId23"/>
    <p:sldId id="270" r:id="rId24"/>
    <p:sldId id="284" r:id="rId25"/>
    <p:sldId id="271" r:id="rId26"/>
    <p:sldId id="281" r:id="rId27"/>
    <p:sldId id="287" r:id="rId28"/>
    <p:sldId id="288" r:id="rId29"/>
    <p:sldId id="277" r:id="rId30"/>
    <p:sldId id="286" r:id="rId31"/>
    <p:sldId id="272" r:id="rId32"/>
    <p:sldId id="273" r:id="rId33"/>
    <p:sldId id="285" r:id="rId34"/>
    <p:sldId id="295" r:id="rId35"/>
    <p:sldId id="274" r:id="rId36"/>
    <p:sldId id="275" r:id="rId37"/>
    <p:sldId id="280" r:id="rId38"/>
    <p:sldId id="27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EEF95-2ED5-4B03-8D8D-725923E316DC}" type="datetimeFigureOut">
              <a:rPr lang="en-US" smtClean="0"/>
              <a:t>7/14/2021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31999-F96C-4DD1-B2E9-BBFEB140FAB4}" type="slidenum">
              <a:rPr lang="en-US" smtClean="0"/>
              <a:t>‹#›</a:t>
            </a:fld>
            <a:endParaRPr lang="en-US"/>
          </a:p>
        </p:txBody>
      </p:sp>
    </p:spTree>
    <p:extLst>
      <p:ext uri="{BB962C8B-B14F-4D97-AF65-F5344CB8AC3E}">
        <p14:creationId xmlns:p14="http://schemas.microsoft.com/office/powerpoint/2010/main" val="330493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5C6B8D-CD39-49A2-860E-F881BDE7CE69}" type="datetimeFigureOut">
              <a:rPr lang="en-US" smtClean="0"/>
              <a:t>7/14/2021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1F2AB18-EAD0-4BF2-8F0B-70AD49824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F2AB18-EAD0-4BF2-8F0B-70AD49824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F2AB18-EAD0-4BF2-8F0B-70AD49824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F2AB18-EAD0-4BF2-8F0B-70AD49824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F2AB18-EAD0-4BF2-8F0B-70AD49824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F2AB18-EAD0-4BF2-8F0B-70AD49824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1F2AB18-EAD0-4BF2-8F0B-70AD49824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1F2AB18-EAD0-4BF2-8F0B-70AD49824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E5C6B8D-CD39-49A2-860E-F881BDE7CE69}" type="datetimeFigureOut">
              <a:rPr lang="en-US" smtClean="0"/>
              <a:t>7/14/2021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1F2AB18-EAD0-4BF2-8F0B-70AD49824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E5C6B8D-CD39-49A2-860E-F881BDE7CE69}" type="datetimeFigureOut">
              <a:rPr lang="en-US" smtClean="0"/>
              <a:t>7/14/2021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F2AB18-EAD0-4BF2-8F0B-70AD49824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5C6B8D-CD39-49A2-860E-F881BDE7CE69}" type="datetimeFigureOut">
              <a:rPr lang="en-US" smtClean="0"/>
              <a:t>7/14/2021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1F2AB18-EAD0-4BF2-8F0B-70AD49824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5C6B8D-CD39-49A2-860E-F881BDE7CE69}" type="datetimeFigureOut">
              <a:rPr lang="en-US" smtClean="0"/>
              <a:t>7/14/2021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1F2AB18-EAD0-4BF2-8F0B-70AD49824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525963"/>
          </a:xfrm>
        </p:spPr>
        <p:txBody>
          <a:bodyPr/>
          <a:lstStyle/>
          <a:p>
            <a:r>
              <a:rPr lang="en-US" dirty="0" smtClean="0"/>
              <a:t>Sdlc Models</a:t>
            </a:r>
          </a:p>
          <a:p>
            <a:r>
              <a:rPr lang="en-US" dirty="0" smtClean="0"/>
              <a:t>Testing</a:t>
            </a:r>
          </a:p>
          <a:p>
            <a:r>
              <a:rPr lang="en-US" dirty="0" smtClean="0"/>
              <a:t>Type Of Testing</a:t>
            </a:r>
          </a:p>
          <a:p>
            <a:r>
              <a:rPr lang="en-US" dirty="0" smtClean="0"/>
              <a:t>Testing Methods</a:t>
            </a:r>
          </a:p>
          <a:p>
            <a:r>
              <a:rPr lang="en-US" dirty="0" smtClean="0"/>
              <a:t>Test Scenario</a:t>
            </a:r>
          </a:p>
          <a:p>
            <a:r>
              <a:rPr lang="en-US" dirty="0" smtClean="0"/>
              <a:t>Test Case</a:t>
            </a:r>
          </a:p>
          <a:p>
            <a:r>
              <a:rPr lang="en-US" dirty="0" smtClean="0"/>
              <a:t>Test Case Writing</a:t>
            </a:r>
          </a:p>
          <a:p>
            <a:endParaRPr lang="en-US" dirty="0" smtClean="0"/>
          </a:p>
          <a:p>
            <a:endParaRPr lang="en-US" dirty="0" smtClean="0"/>
          </a:p>
          <a:p>
            <a:pPr marL="109728" indent="0">
              <a:buNone/>
            </a:pPr>
            <a:r>
              <a:rPr lang="en-US" sz="1400" dirty="0" smtClean="0"/>
              <a:t>             </a:t>
            </a:r>
            <a:endParaRPr lang="en-US" dirty="0" smtClean="0"/>
          </a:p>
        </p:txBody>
      </p:sp>
      <p:sp>
        <p:nvSpPr>
          <p:cNvPr id="3" name="Title 2"/>
          <p:cNvSpPr>
            <a:spLocks noGrp="1"/>
          </p:cNvSpPr>
          <p:nvPr>
            <p:ph type="title"/>
          </p:nvPr>
        </p:nvSpPr>
        <p:spPr>
          <a:xfrm>
            <a:off x="533400" y="609600"/>
            <a:ext cx="8229600" cy="1143000"/>
          </a:xfrm>
        </p:spPr>
        <p:txBody>
          <a:bodyPr/>
          <a:lstStyle/>
          <a:p>
            <a:r>
              <a:rPr lang="en-IN" dirty="0"/>
              <a:t>KT Session: Topics Covered</a:t>
            </a:r>
            <a:endParaRPr lang="en-US" dirty="0"/>
          </a:p>
        </p:txBody>
      </p:sp>
    </p:spTree>
    <p:extLst>
      <p:ext uri="{BB962C8B-B14F-4D97-AF65-F5344CB8AC3E}">
        <p14:creationId xmlns:p14="http://schemas.microsoft.com/office/powerpoint/2010/main" val="17763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6200"/>
            <a:ext cx="7696200" cy="5772150"/>
          </a:xfrm>
        </p:spPr>
      </p:pic>
    </p:spTree>
    <p:extLst>
      <p:ext uri="{BB962C8B-B14F-4D97-AF65-F5344CB8AC3E}">
        <p14:creationId xmlns:p14="http://schemas.microsoft.com/office/powerpoint/2010/main" val="3265352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096000"/>
          </a:xfrm>
        </p:spPr>
        <p:txBody>
          <a:bodyPr>
            <a:noAutofit/>
          </a:bodyPr>
          <a:lstStyle/>
          <a:p>
            <a:endParaRPr lang="en-US" sz="1400" dirty="0" smtClean="0"/>
          </a:p>
          <a:p>
            <a:endParaRPr lang="en-US" sz="1400" dirty="0"/>
          </a:p>
          <a:p>
            <a:endParaRPr lang="en-US" sz="1400" dirty="0" smtClean="0"/>
          </a:p>
          <a:p>
            <a:endParaRPr lang="en-US" sz="1400" dirty="0"/>
          </a:p>
          <a:p>
            <a:endParaRPr lang="en-US" sz="1400" dirty="0" smtClean="0"/>
          </a:p>
          <a:p>
            <a:pPr marL="109728" indent="0">
              <a:buNone/>
            </a:pPr>
            <a:endParaRPr lang="en-US" sz="1400" dirty="0"/>
          </a:p>
          <a:p>
            <a:endParaRPr lang="en-US" sz="1400" dirty="0" smtClean="0"/>
          </a:p>
          <a:p>
            <a:endParaRPr lang="en-US" sz="1400" dirty="0"/>
          </a:p>
          <a:p>
            <a:pPr marL="109728" indent="0">
              <a:buNone/>
            </a:pPr>
            <a:endParaRPr lang="en-US" sz="1400" dirty="0" smtClean="0"/>
          </a:p>
          <a:p>
            <a:r>
              <a:rPr lang="en-US" sz="1400" dirty="0" smtClean="0"/>
              <a:t>A </a:t>
            </a:r>
            <a:r>
              <a:rPr lang="en-US" sz="1400" dirty="0"/>
              <a:t>product owner creates a prioritized wish list called a </a:t>
            </a:r>
            <a:r>
              <a:rPr lang="en-US" sz="1400" dirty="0">
                <a:solidFill>
                  <a:srgbClr val="FF0000"/>
                </a:solidFill>
              </a:rPr>
              <a:t>product </a:t>
            </a:r>
            <a:r>
              <a:rPr lang="en-US" sz="1400" dirty="0" smtClean="0">
                <a:solidFill>
                  <a:srgbClr val="FF0000"/>
                </a:solidFill>
              </a:rPr>
              <a:t>backlog(</a:t>
            </a:r>
            <a:r>
              <a:rPr lang="en-US" sz="1400" dirty="0">
                <a:solidFill>
                  <a:srgbClr val="FF0000"/>
                </a:solidFill>
              </a:rPr>
              <a:t>list </a:t>
            </a:r>
            <a:r>
              <a:rPr lang="en-US" sz="1400" dirty="0"/>
              <a:t>of all things that needs to be done within the </a:t>
            </a:r>
            <a:r>
              <a:rPr lang="en-US" sz="1400" dirty="0" smtClean="0"/>
              <a:t>project or we can say </a:t>
            </a:r>
            <a:r>
              <a:rPr lang="en-US" sz="1400" dirty="0"/>
              <a:t>kind of bucket or source where all the user stories are kept</a:t>
            </a:r>
            <a:r>
              <a:rPr lang="en-US" sz="1400" dirty="0" smtClean="0"/>
              <a:t>).</a:t>
            </a:r>
            <a:endParaRPr lang="en-US" sz="1400" dirty="0"/>
          </a:p>
          <a:p>
            <a:r>
              <a:rPr lang="en-US" sz="1400" dirty="0"/>
              <a:t>During sprint planning, the team pulls a </a:t>
            </a:r>
            <a:r>
              <a:rPr lang="en-US" sz="1400" dirty="0">
                <a:solidFill>
                  <a:srgbClr val="FF0000"/>
                </a:solidFill>
              </a:rPr>
              <a:t>small chunk from the top of that wish list</a:t>
            </a:r>
            <a:r>
              <a:rPr lang="en-US" sz="1400" dirty="0"/>
              <a:t>, a sprint </a:t>
            </a:r>
            <a:r>
              <a:rPr lang="en-US" sz="1400" dirty="0" smtClean="0"/>
              <a:t>backlog(</a:t>
            </a:r>
            <a:r>
              <a:rPr lang="en-US" sz="1400" dirty="0"/>
              <a:t>The sprint backlog is a list of tasks identified by the Scrum team to be completed during the </a:t>
            </a:r>
            <a:r>
              <a:rPr lang="en-US" sz="1400" dirty="0" smtClean="0"/>
              <a:t>sprint), </a:t>
            </a:r>
            <a:r>
              <a:rPr lang="en-US" sz="1400" dirty="0"/>
              <a:t>and decides how to implement those pieces.</a:t>
            </a:r>
          </a:p>
          <a:p>
            <a:r>
              <a:rPr lang="en-US" sz="1400" dirty="0"/>
              <a:t>The team has a certain amount of time — a sprint (</a:t>
            </a:r>
            <a:r>
              <a:rPr lang="en-US" sz="1400" dirty="0">
                <a:solidFill>
                  <a:srgbClr val="FF0000"/>
                </a:solidFill>
              </a:rPr>
              <a:t>usually two to four weeks</a:t>
            </a:r>
            <a:r>
              <a:rPr lang="en-US" sz="1400" dirty="0"/>
              <a:t>) — to complete its work, but it meets each day to assess its progress (daily Scrum).</a:t>
            </a:r>
          </a:p>
          <a:p>
            <a:r>
              <a:rPr lang="en-US" sz="1400" dirty="0"/>
              <a:t>Along the way, the </a:t>
            </a:r>
            <a:r>
              <a:rPr lang="en-US" sz="1400" dirty="0" smtClean="0"/>
              <a:t>Scrum Master </a:t>
            </a:r>
            <a:r>
              <a:rPr lang="en-US" sz="1400" dirty="0"/>
              <a:t>keeps the team focused on its goal.</a:t>
            </a:r>
          </a:p>
          <a:p>
            <a:r>
              <a:rPr lang="en-US" sz="1400" dirty="0"/>
              <a:t>At the end of the sprint, the work should be potentially shippable: ready to hand to a customer, put on a store shelf, or show to a stakeholder.</a:t>
            </a:r>
          </a:p>
          <a:p>
            <a:r>
              <a:rPr lang="en-US" sz="1400" dirty="0">
                <a:solidFill>
                  <a:srgbClr val="FF0000"/>
                </a:solidFill>
              </a:rPr>
              <a:t>The sprint ends with a sprint review and retrospective</a:t>
            </a:r>
            <a:r>
              <a:rPr lang="en-US" sz="1400" dirty="0"/>
              <a:t>.</a:t>
            </a:r>
          </a:p>
          <a:p>
            <a:r>
              <a:rPr lang="en-US" sz="1400" dirty="0"/>
              <a:t>As the next sprint begins, </a:t>
            </a:r>
            <a:r>
              <a:rPr lang="en-US" sz="1400" dirty="0">
                <a:solidFill>
                  <a:srgbClr val="FF0000"/>
                </a:solidFill>
              </a:rPr>
              <a:t>the team chooses another chunk </a:t>
            </a:r>
            <a:r>
              <a:rPr lang="en-US" sz="1400" dirty="0"/>
              <a:t>of the product backlog and begins working again</a:t>
            </a:r>
            <a:r>
              <a:rPr lang="en-US" sz="1400" dirty="0" smtClean="0"/>
              <a:t>.</a:t>
            </a: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04800"/>
            <a:ext cx="6756400" cy="2286000"/>
          </a:xfrm>
          <a:prstGeom prst="rect">
            <a:avLst/>
          </a:prstGeom>
        </p:spPr>
      </p:pic>
    </p:spTree>
    <p:extLst>
      <p:ext uri="{BB962C8B-B14F-4D97-AF65-F5344CB8AC3E}">
        <p14:creationId xmlns:p14="http://schemas.microsoft.com/office/powerpoint/2010/main" val="2585591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447800"/>
            <a:ext cx="6490323" cy="2590800"/>
          </a:xfrm>
        </p:spPr>
      </p:pic>
      <p:sp>
        <p:nvSpPr>
          <p:cNvPr id="3" name="Title 2"/>
          <p:cNvSpPr>
            <a:spLocks noGrp="1"/>
          </p:cNvSpPr>
          <p:nvPr>
            <p:ph type="title"/>
          </p:nvPr>
        </p:nvSpPr>
        <p:spPr>
          <a:xfrm>
            <a:off x="609600" y="274638"/>
            <a:ext cx="8077200" cy="487362"/>
          </a:xfrm>
        </p:spPr>
        <p:txBody>
          <a:bodyPr>
            <a:normAutofit fontScale="90000"/>
          </a:bodyPr>
          <a:lstStyle/>
          <a:p>
            <a:r>
              <a:rPr lang="en-US" sz="3200" dirty="0" smtClean="0"/>
              <a:t>Sprint backlog</a:t>
            </a:r>
            <a:endParaRPr lang="en-US" sz="3200" dirty="0"/>
          </a:p>
        </p:txBody>
      </p:sp>
      <p:sp>
        <p:nvSpPr>
          <p:cNvPr id="5" name="Rectangle 4"/>
          <p:cNvSpPr/>
          <p:nvPr/>
        </p:nvSpPr>
        <p:spPr>
          <a:xfrm>
            <a:off x="1143000" y="4267200"/>
            <a:ext cx="6781800" cy="1477328"/>
          </a:xfrm>
          <a:prstGeom prst="rect">
            <a:avLst/>
          </a:prstGeom>
        </p:spPr>
        <p:txBody>
          <a:bodyPr wrap="square">
            <a:spAutoFit/>
          </a:bodyPr>
          <a:lstStyle/>
          <a:p>
            <a:r>
              <a:rPr lang="en-US" dirty="0">
                <a:solidFill>
                  <a:srgbClr val="FF0000"/>
                </a:solidFill>
                <a:latin typeface="interface"/>
              </a:rPr>
              <a:t>The Scrum team is the car itself, ready to speed along in whatever direction it is pointed. The product owner is the driver, making sure that the car is always going in the right direction. And the </a:t>
            </a:r>
            <a:r>
              <a:rPr lang="en-US" dirty="0" smtClean="0">
                <a:solidFill>
                  <a:srgbClr val="FF0000"/>
                </a:solidFill>
                <a:latin typeface="interface"/>
              </a:rPr>
              <a:t>Scrum Master </a:t>
            </a:r>
            <a:r>
              <a:rPr lang="en-US" dirty="0">
                <a:solidFill>
                  <a:srgbClr val="FF0000"/>
                </a:solidFill>
                <a:latin typeface="interface"/>
              </a:rPr>
              <a:t>is the chief mechanic, keeping the car well tuned and performing at its best.</a:t>
            </a:r>
            <a:endParaRPr lang="en-US" dirty="0">
              <a:solidFill>
                <a:srgbClr val="FF0000"/>
              </a:solidFill>
            </a:endParaRPr>
          </a:p>
        </p:txBody>
      </p:sp>
    </p:spTree>
    <p:extLst>
      <p:ext uri="{BB962C8B-B14F-4D97-AF65-F5344CB8AC3E}">
        <p14:creationId xmlns:p14="http://schemas.microsoft.com/office/powerpoint/2010/main" val="1817100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52600"/>
            <a:ext cx="2828925" cy="2743200"/>
          </a:xfrm>
        </p:spPr>
      </p:pic>
      <p:sp>
        <p:nvSpPr>
          <p:cNvPr id="3" name="Title 2"/>
          <p:cNvSpPr>
            <a:spLocks noGrp="1"/>
          </p:cNvSpPr>
          <p:nvPr>
            <p:ph type="title"/>
          </p:nvPr>
        </p:nvSpPr>
        <p:spPr>
          <a:xfrm rot="10800000" flipV="1">
            <a:off x="540798" y="320357"/>
            <a:ext cx="8146002" cy="670243"/>
          </a:xfrm>
        </p:spPr>
        <p:txBody>
          <a:bodyPr>
            <a:normAutofit fontScale="90000"/>
          </a:bodyPr>
          <a:lstStyle/>
          <a:p>
            <a:r>
              <a:rPr lang="en-US" dirty="0" smtClean="0"/>
              <a:t>Scrum Master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905000"/>
            <a:ext cx="4419600" cy="2865834"/>
          </a:xfrm>
          <a:prstGeom prst="rect">
            <a:avLst/>
          </a:prstGeom>
        </p:spPr>
      </p:pic>
    </p:spTree>
    <p:extLst>
      <p:ext uri="{BB962C8B-B14F-4D97-AF65-F5344CB8AC3E}">
        <p14:creationId xmlns:p14="http://schemas.microsoft.com/office/powerpoint/2010/main" val="925969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r>
              <a:rPr lang="en-US" sz="2000" dirty="0"/>
              <a:t>Software testing is a process of executing a program or application with the </a:t>
            </a:r>
            <a:r>
              <a:rPr lang="en-US" sz="2000" dirty="0" smtClean="0"/>
              <a:t>intent </a:t>
            </a:r>
            <a:r>
              <a:rPr lang="en-US" sz="2000" dirty="0"/>
              <a:t>of finding the software </a:t>
            </a:r>
            <a:r>
              <a:rPr lang="en-US" sz="2000" dirty="0" smtClean="0"/>
              <a:t>bugs.</a:t>
            </a:r>
          </a:p>
          <a:p>
            <a:pPr marL="109728" indent="0">
              <a:buNone/>
            </a:pPr>
            <a:endParaRPr lang="en-US" sz="2000" dirty="0"/>
          </a:p>
        </p:txBody>
      </p:sp>
      <p:sp>
        <p:nvSpPr>
          <p:cNvPr id="3" name="Title 2"/>
          <p:cNvSpPr>
            <a:spLocks noGrp="1"/>
          </p:cNvSpPr>
          <p:nvPr>
            <p:ph type="title"/>
          </p:nvPr>
        </p:nvSpPr>
        <p:spPr/>
        <p:txBody>
          <a:bodyPr/>
          <a:lstStyle/>
          <a:p>
            <a:pPr algn="ctr"/>
            <a:r>
              <a:rPr lang="en-US" dirty="0" smtClean="0"/>
              <a:t>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911927"/>
            <a:ext cx="4648200" cy="4405809"/>
          </a:xfrm>
          <a:prstGeom prst="rect">
            <a:avLst/>
          </a:prstGeom>
        </p:spPr>
      </p:pic>
    </p:spTree>
    <p:extLst>
      <p:ext uri="{BB962C8B-B14F-4D97-AF65-F5344CB8AC3E}">
        <p14:creationId xmlns:p14="http://schemas.microsoft.com/office/powerpoint/2010/main" val="337917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209800"/>
            <a:ext cx="8229600" cy="5854891"/>
          </a:xfrm>
        </p:spPr>
        <p:txBody>
          <a:bodyPr>
            <a:normAutofit/>
          </a:bodyPr>
          <a:lstStyle/>
          <a:p>
            <a:r>
              <a:rPr lang="en-US" sz="2400" dirty="0" smtClean="0"/>
              <a:t>To find and correct defects.</a:t>
            </a:r>
          </a:p>
          <a:p>
            <a:pPr marL="109728" indent="0">
              <a:buNone/>
            </a:pPr>
            <a:endParaRPr lang="en-US" sz="2400" dirty="0" smtClean="0"/>
          </a:p>
          <a:p>
            <a:r>
              <a:rPr lang="en-US" sz="2400" dirty="0" smtClean="0"/>
              <a:t>To provide Quality </a:t>
            </a:r>
            <a:r>
              <a:rPr lang="en-US" sz="2400" dirty="0"/>
              <a:t>of the product</a:t>
            </a:r>
            <a:r>
              <a:rPr lang="en-US" sz="2400" dirty="0" smtClean="0"/>
              <a:t>.</a:t>
            </a:r>
          </a:p>
          <a:p>
            <a:pPr marL="109728" indent="0">
              <a:buNone/>
            </a:pPr>
            <a:endParaRPr lang="en-US" sz="2400" dirty="0" smtClean="0"/>
          </a:p>
          <a:p>
            <a:r>
              <a:rPr lang="en-US" sz="2400" dirty="0"/>
              <a:t>It’s required to stay in the </a:t>
            </a:r>
            <a:r>
              <a:rPr lang="en-US" sz="2400" dirty="0" smtClean="0"/>
              <a:t>business.</a:t>
            </a:r>
          </a:p>
          <a:p>
            <a:endParaRPr lang="en-US" sz="2000" dirty="0"/>
          </a:p>
          <a:p>
            <a:pPr marL="109728" indent="0">
              <a:buNone/>
            </a:pPr>
            <a:endParaRPr lang="en-US" sz="2000" b="1" u="sng" dirty="0"/>
          </a:p>
        </p:txBody>
      </p:sp>
      <p:sp>
        <p:nvSpPr>
          <p:cNvPr id="3" name="Title 2"/>
          <p:cNvSpPr>
            <a:spLocks noGrp="1"/>
          </p:cNvSpPr>
          <p:nvPr>
            <p:ph type="title"/>
          </p:nvPr>
        </p:nvSpPr>
        <p:spPr/>
        <p:txBody>
          <a:bodyPr/>
          <a:lstStyle/>
          <a:p>
            <a:r>
              <a:rPr lang="en-US" dirty="0" smtClean="0"/>
              <a:t>Why 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81000"/>
            <a:ext cx="2819400" cy="2773180"/>
          </a:xfrm>
          <a:prstGeom prst="rect">
            <a:avLst/>
          </a:prstGeom>
        </p:spPr>
      </p:pic>
    </p:spTree>
    <p:extLst>
      <p:ext uri="{BB962C8B-B14F-4D97-AF65-F5344CB8AC3E}">
        <p14:creationId xmlns:p14="http://schemas.microsoft.com/office/powerpoint/2010/main" val="380448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Manual Testing:</a:t>
            </a:r>
          </a:p>
          <a:p>
            <a:pPr marL="109728" indent="0">
              <a:buNone/>
            </a:pPr>
            <a:r>
              <a:rPr lang="en-US" sz="2200" dirty="0" smtClean="0"/>
              <a:t>Manual </a:t>
            </a:r>
            <a:r>
              <a:rPr lang="en-US" sz="2200" dirty="0"/>
              <a:t>Testing is a type of Software Testing where Testers manually execute test cases without using any automation tools. Any new application must be manually tested before its testing can be automated</a:t>
            </a:r>
            <a:r>
              <a:rPr lang="en-US" sz="2200" dirty="0" smtClean="0"/>
              <a:t>.</a:t>
            </a:r>
          </a:p>
          <a:p>
            <a:pPr marL="109728" indent="0">
              <a:buNone/>
            </a:pPr>
            <a:endParaRPr lang="en-US" dirty="0"/>
          </a:p>
          <a:p>
            <a:r>
              <a:rPr lang="en-US" dirty="0" smtClean="0"/>
              <a:t>Automation Testing:</a:t>
            </a:r>
          </a:p>
          <a:p>
            <a:pPr marL="109728" indent="0">
              <a:buNone/>
            </a:pPr>
            <a:r>
              <a:rPr lang="en-US" sz="2000" dirty="0"/>
              <a:t>Automation Testing means using an automation tool to execute your test case suite</a:t>
            </a:r>
            <a:r>
              <a:rPr lang="en-US" sz="2000" dirty="0" smtClean="0"/>
              <a:t>.</a:t>
            </a:r>
            <a:endParaRPr lang="en-US" dirty="0"/>
          </a:p>
          <a:p>
            <a:pPr marL="109728" indent="0">
              <a:buNone/>
            </a:pPr>
            <a:r>
              <a:rPr lang="en-US" sz="1800" dirty="0" smtClean="0"/>
              <a:t>Example: </a:t>
            </a:r>
            <a:r>
              <a:rPr lang="en-US" sz="1800" b="1" dirty="0" smtClean="0"/>
              <a:t>Selenium,</a:t>
            </a:r>
            <a:r>
              <a:rPr lang="en-US" sz="1800" b="1" dirty="0"/>
              <a:t> </a:t>
            </a:r>
            <a:r>
              <a:rPr lang="en-US" sz="1800" b="1" dirty="0" smtClean="0"/>
              <a:t>TestComplete etc.</a:t>
            </a:r>
            <a:endParaRPr lang="en-US" sz="1800" b="1" dirty="0"/>
          </a:p>
          <a:p>
            <a:pPr marL="109728" indent="0">
              <a:buNone/>
            </a:pPr>
            <a:endParaRPr lang="en-US" dirty="0" smtClean="0"/>
          </a:p>
          <a:p>
            <a:endParaRPr lang="en-US" dirty="0" smtClean="0"/>
          </a:p>
          <a:p>
            <a:pPr marL="109728" indent="0">
              <a:buNone/>
            </a:pPr>
            <a:endParaRPr lang="en-US" sz="2000" dirty="0"/>
          </a:p>
          <a:p>
            <a:pPr marL="109728" indent="0">
              <a:buNone/>
            </a:pPr>
            <a:endParaRPr lang="en-US" sz="2000" dirty="0" smtClean="0"/>
          </a:p>
          <a:p>
            <a:pPr marL="109728" indent="0">
              <a:buNone/>
            </a:pPr>
            <a:endParaRPr lang="en-US" sz="2000" dirty="0"/>
          </a:p>
        </p:txBody>
      </p:sp>
      <p:sp>
        <p:nvSpPr>
          <p:cNvPr id="3" name="Title 2"/>
          <p:cNvSpPr>
            <a:spLocks noGrp="1"/>
          </p:cNvSpPr>
          <p:nvPr>
            <p:ph type="title"/>
          </p:nvPr>
        </p:nvSpPr>
        <p:spPr/>
        <p:txBody>
          <a:bodyPr/>
          <a:lstStyle/>
          <a:p>
            <a:r>
              <a:rPr lang="en-US" dirty="0"/>
              <a:t>Types of Testing:</a:t>
            </a:r>
          </a:p>
        </p:txBody>
      </p:sp>
    </p:spTree>
    <p:extLst>
      <p:ext uri="{BB962C8B-B14F-4D97-AF65-F5344CB8AC3E}">
        <p14:creationId xmlns:p14="http://schemas.microsoft.com/office/powerpoint/2010/main" val="2711788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609600"/>
            <a:ext cx="8229600" cy="4940491"/>
          </a:xfrm>
        </p:spPr>
        <p:txBody>
          <a:bodyPr/>
          <a:lstStyle/>
          <a:p>
            <a:r>
              <a:rPr lang="en-US" b="1" dirty="0" smtClean="0"/>
              <a:t>Unit Testing:</a:t>
            </a:r>
          </a:p>
          <a:p>
            <a:pPr marL="109728" indent="0">
              <a:buNone/>
            </a:pPr>
            <a:endParaRPr lang="en-US" b="1" dirty="0" smtClean="0"/>
          </a:p>
          <a:p>
            <a:pPr>
              <a:buFont typeface="Wingdings" pitchFamily="2" charset="2"/>
              <a:buChar char="§"/>
            </a:pPr>
            <a:r>
              <a:rPr lang="en-US" sz="2000" dirty="0"/>
              <a:t>Unit testing of </a:t>
            </a:r>
            <a:r>
              <a:rPr lang="en-US" sz="2000" dirty="0" smtClean="0"/>
              <a:t>software </a:t>
            </a:r>
            <a:r>
              <a:rPr lang="en-US" sz="2000" dirty="0"/>
              <a:t>is done during the </a:t>
            </a:r>
            <a:r>
              <a:rPr lang="en-US" sz="2000" dirty="0" smtClean="0"/>
              <a:t>development </a:t>
            </a:r>
            <a:r>
              <a:rPr lang="en-US" sz="2000" dirty="0"/>
              <a:t>(coding) of an </a:t>
            </a:r>
            <a:r>
              <a:rPr lang="en-US" sz="2000" dirty="0" smtClean="0"/>
              <a:t>application.</a:t>
            </a:r>
          </a:p>
          <a:p>
            <a:pPr marL="109728" indent="0">
              <a:buNone/>
            </a:pPr>
            <a:endParaRPr lang="en-US" sz="2000" dirty="0" smtClean="0"/>
          </a:p>
          <a:p>
            <a:pPr>
              <a:buFont typeface="Wingdings" pitchFamily="2" charset="2"/>
              <a:buChar char="§"/>
            </a:pPr>
            <a:r>
              <a:rPr lang="en-US" sz="2000" dirty="0"/>
              <a:t>Unit testing is a method by which individual </a:t>
            </a:r>
            <a:r>
              <a:rPr lang="en-US" sz="2000" dirty="0" smtClean="0"/>
              <a:t>modules </a:t>
            </a:r>
            <a:r>
              <a:rPr lang="en-US" sz="2000" dirty="0"/>
              <a:t>of source code are </a:t>
            </a:r>
            <a:r>
              <a:rPr lang="en-US" sz="2000" dirty="0" smtClean="0"/>
              <a:t>tested.</a:t>
            </a:r>
          </a:p>
          <a:p>
            <a:pPr>
              <a:buFont typeface="Wingdings" pitchFamily="2" charset="2"/>
              <a:buChar char="§"/>
            </a:pPr>
            <a:endParaRPr lang="en-US" sz="2000" dirty="0"/>
          </a:p>
          <a:p>
            <a:pPr>
              <a:buFont typeface="Wingdings" pitchFamily="2" charset="2"/>
              <a:buChar char="§"/>
            </a:pPr>
            <a:r>
              <a:rPr lang="en-US" sz="2000" dirty="0"/>
              <a:t>Unit testing is usually performed by the developer.</a:t>
            </a:r>
            <a:endParaRPr lang="en-US" sz="2000" dirty="0" smtClean="0"/>
          </a:p>
          <a:p>
            <a:pPr marL="109728"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800600"/>
            <a:ext cx="1905000" cy="1895475"/>
          </a:xfrm>
          <a:prstGeom prst="rect">
            <a:avLst/>
          </a:prstGeom>
        </p:spPr>
      </p:pic>
    </p:spTree>
    <p:extLst>
      <p:ext uri="{BB962C8B-B14F-4D97-AF65-F5344CB8AC3E}">
        <p14:creationId xmlns:p14="http://schemas.microsoft.com/office/powerpoint/2010/main" val="266879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702491"/>
          </a:xfrm>
        </p:spPr>
        <p:txBody>
          <a:bodyPr/>
          <a:lstStyle/>
          <a:p>
            <a:r>
              <a:rPr lang="en-US" b="1" dirty="0" smtClean="0"/>
              <a:t>Integration Testing:</a:t>
            </a:r>
          </a:p>
          <a:p>
            <a:pPr marL="109728" indent="0">
              <a:buNone/>
            </a:pPr>
            <a:endParaRPr lang="en-US" b="1" dirty="0" smtClean="0"/>
          </a:p>
          <a:p>
            <a:pPr>
              <a:buFont typeface="Wingdings" pitchFamily="2" charset="2"/>
              <a:buChar char="§"/>
            </a:pPr>
            <a:r>
              <a:rPr lang="en-US" sz="2000" dirty="0"/>
              <a:t>In Integration Testing, individual software modules are integrated logically and tested as a group</a:t>
            </a:r>
            <a:r>
              <a:rPr lang="en-US" sz="2000" dirty="0" smtClean="0"/>
              <a:t>.</a:t>
            </a:r>
          </a:p>
          <a:p>
            <a:pPr>
              <a:buFont typeface="Wingdings" pitchFamily="2" charset="2"/>
              <a:buChar char="§"/>
            </a:pPr>
            <a:endParaRPr lang="en-US" sz="2000" dirty="0"/>
          </a:p>
          <a:p>
            <a:pPr>
              <a:buFont typeface="Wingdings" pitchFamily="2" charset="2"/>
              <a:buChar char="§"/>
            </a:pPr>
            <a:r>
              <a:rPr lang="en-US" sz="2000" dirty="0"/>
              <a:t>Integration testing focuses on checking data communication amongst these modules</a:t>
            </a:r>
            <a:r>
              <a:rPr lang="en-US" sz="2000" dirty="0" smtClean="0"/>
              <a:t>.</a:t>
            </a:r>
          </a:p>
          <a:p>
            <a:pPr marL="109728" indent="0">
              <a:buNone/>
            </a:pPr>
            <a:endParaRPr lang="en-US" sz="2000" dirty="0" smtClean="0"/>
          </a:p>
          <a:p>
            <a:pPr>
              <a:buFont typeface="Wingdings" pitchFamily="2" charset="2"/>
              <a:buChar char="§"/>
            </a:pPr>
            <a:r>
              <a:rPr lang="en-US" sz="2000" dirty="0"/>
              <a:t>Integration testing can be done in two ways: Bottom-up integration testing and Top-down integration testing.</a:t>
            </a:r>
          </a:p>
          <a:p>
            <a:pPr>
              <a:buFont typeface="Wingdings" pitchFamily="2" charset="2"/>
              <a:buChar char="§"/>
            </a:pPr>
            <a:endParaRPr lang="en-US" sz="2000" dirty="0" smtClean="0"/>
          </a:p>
          <a:p>
            <a:pPr>
              <a:buFont typeface="Wingdings" pitchFamily="2" charset="2"/>
              <a:buChar char="§"/>
            </a:pPr>
            <a:endParaRPr lang="en-US" sz="2000" dirty="0"/>
          </a:p>
          <a:p>
            <a:pPr>
              <a:buFont typeface="Wingdings" pitchFamily="2" charset="2"/>
              <a:buChar char="§"/>
            </a:pP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267200"/>
            <a:ext cx="30480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08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229600" cy="5778691"/>
          </a:xfrm>
        </p:spPr>
        <p:txBody>
          <a:bodyPr/>
          <a:lstStyle/>
          <a:p>
            <a:r>
              <a:rPr lang="en-US" b="1" dirty="0" smtClean="0"/>
              <a:t>System Testing</a:t>
            </a:r>
          </a:p>
          <a:p>
            <a:pPr marL="109728" indent="0">
              <a:buNone/>
            </a:pPr>
            <a:endParaRPr lang="en-US" b="1" dirty="0" smtClean="0"/>
          </a:p>
          <a:p>
            <a:pPr>
              <a:buFont typeface="Wingdings" pitchFamily="2" charset="2"/>
              <a:buChar char="§"/>
            </a:pPr>
            <a:r>
              <a:rPr lang="en-US" sz="2000" dirty="0" smtClean="0"/>
              <a:t>In System testing behavior of whole system is tested.</a:t>
            </a:r>
          </a:p>
          <a:p>
            <a:pPr>
              <a:buFont typeface="Wingdings" pitchFamily="2" charset="2"/>
              <a:buChar char="§"/>
            </a:pPr>
            <a:endParaRPr lang="en-US" sz="2000" b="1" dirty="0"/>
          </a:p>
          <a:p>
            <a:pPr>
              <a:buFont typeface="Wingdings" pitchFamily="2" charset="2"/>
              <a:buChar char="§"/>
            </a:pPr>
            <a:r>
              <a:rPr lang="en-US" sz="2000" dirty="0"/>
              <a:t>System testing should investigate both </a:t>
            </a:r>
            <a:r>
              <a:rPr lang="en-US" sz="2000" dirty="0" smtClean="0"/>
              <a:t>functional( authentication, functionality etc.) </a:t>
            </a:r>
            <a:r>
              <a:rPr lang="en-US" sz="2000" dirty="0"/>
              <a:t>and </a:t>
            </a:r>
            <a:r>
              <a:rPr lang="en-US" sz="2000" dirty="0" smtClean="0"/>
              <a:t>non-functional( security, performance ,stability etc.) </a:t>
            </a:r>
            <a:r>
              <a:rPr lang="en-US" sz="2000" dirty="0"/>
              <a:t>requirements of the testing</a:t>
            </a:r>
            <a:r>
              <a:rPr lang="en-US" sz="2000" dirty="0" smtClean="0"/>
              <a:t>.</a:t>
            </a:r>
          </a:p>
          <a:p>
            <a:pPr marL="109728" indent="0">
              <a:buNone/>
            </a:pPr>
            <a:endParaRPr lang="en-US" sz="2000" dirty="0" smtClean="0"/>
          </a:p>
          <a:p>
            <a:pPr>
              <a:buFont typeface="Wingdings" pitchFamily="2" charset="2"/>
              <a:buChar char="§"/>
            </a:pPr>
            <a:r>
              <a:rPr lang="en-US" sz="2000" dirty="0"/>
              <a:t>The application is tested in an environment that is very close to the production environment where the application will be </a:t>
            </a:r>
            <a:r>
              <a:rPr lang="en-US" sz="2000" dirty="0" smtClean="0"/>
              <a:t>deployed.</a:t>
            </a:r>
            <a:endParaRPr lang="en-US"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88835"/>
            <a:ext cx="3698298" cy="196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24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It is software development life cycle model.</a:t>
            </a:r>
          </a:p>
          <a:p>
            <a:pPr marL="109728" indent="0">
              <a:buNone/>
            </a:pPr>
            <a:endParaRPr lang="en-US" dirty="0" smtClean="0"/>
          </a:p>
          <a:p>
            <a:r>
              <a:rPr lang="en-US" sz="2400" dirty="0"/>
              <a:t>Software Development Life Cycle (SDLC) is a process used by the software industry to design, develop and test high quality softwares.</a:t>
            </a:r>
          </a:p>
        </p:txBody>
      </p:sp>
      <p:sp>
        <p:nvSpPr>
          <p:cNvPr id="2" name="Title 1"/>
          <p:cNvSpPr>
            <a:spLocks noGrp="1"/>
          </p:cNvSpPr>
          <p:nvPr>
            <p:ph type="title"/>
          </p:nvPr>
        </p:nvSpPr>
        <p:spPr/>
        <p:txBody>
          <a:bodyPr/>
          <a:lstStyle/>
          <a:p>
            <a:pPr algn="ctr"/>
            <a:r>
              <a:rPr lang="en-US" u="sng" dirty="0" smtClean="0"/>
              <a:t>SDLC</a:t>
            </a:r>
            <a:endParaRPr lang="en-US"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435" y="3733800"/>
            <a:ext cx="5880847" cy="2743200"/>
          </a:xfrm>
          <a:prstGeom prst="rect">
            <a:avLst/>
          </a:prstGeom>
        </p:spPr>
      </p:pic>
    </p:spTree>
    <p:extLst>
      <p:ext uri="{BB962C8B-B14F-4D97-AF65-F5344CB8AC3E}">
        <p14:creationId xmlns:p14="http://schemas.microsoft.com/office/powerpoint/2010/main" val="30441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702491"/>
          </a:xfrm>
        </p:spPr>
        <p:txBody>
          <a:bodyPr/>
          <a:lstStyle/>
          <a:p>
            <a:r>
              <a:rPr lang="en-US" b="1" dirty="0" smtClean="0"/>
              <a:t>Acceptance Testing</a:t>
            </a:r>
          </a:p>
          <a:p>
            <a:pPr marL="109728" indent="0">
              <a:buNone/>
            </a:pPr>
            <a:endParaRPr lang="en-US" b="1" dirty="0" smtClean="0"/>
          </a:p>
          <a:p>
            <a:pPr>
              <a:buFont typeface="Wingdings" pitchFamily="2" charset="2"/>
              <a:buChar char="§"/>
            </a:pPr>
            <a:r>
              <a:rPr lang="en-US" sz="2000" dirty="0"/>
              <a:t>After the system test has corrected all or most defects, the system will be delivered to the user or customer for Acceptance Testing or User Acceptance Testing (UAT</a:t>
            </a:r>
            <a:r>
              <a:rPr lang="en-US" sz="2000" dirty="0" smtClean="0"/>
              <a:t>).</a:t>
            </a:r>
          </a:p>
          <a:p>
            <a:pPr>
              <a:buFont typeface="Wingdings" pitchFamily="2" charset="2"/>
              <a:buChar char="§"/>
            </a:pPr>
            <a:endParaRPr lang="en-US" sz="2000" b="1" dirty="0"/>
          </a:p>
          <a:p>
            <a:pPr>
              <a:buFont typeface="Wingdings" pitchFamily="2" charset="2"/>
              <a:buChar char="§"/>
            </a:pPr>
            <a:r>
              <a:rPr lang="en-US" sz="2000" dirty="0"/>
              <a:t>Acceptance testing is </a:t>
            </a:r>
            <a:r>
              <a:rPr lang="en-US" sz="2000" dirty="0" smtClean="0"/>
              <a:t>basically </a:t>
            </a:r>
            <a:r>
              <a:rPr lang="en-US" sz="2000" dirty="0"/>
              <a:t>done by the user or </a:t>
            </a:r>
            <a:r>
              <a:rPr lang="en-US" sz="2000" dirty="0" smtClean="0"/>
              <a:t>customer.</a:t>
            </a:r>
          </a:p>
          <a:p>
            <a:pPr>
              <a:buFont typeface="Wingdings" pitchFamily="2" charset="2"/>
              <a:buChar char="§"/>
            </a:pPr>
            <a:endParaRPr lang="en-US" sz="2000" b="1" dirty="0"/>
          </a:p>
          <a:p>
            <a:pPr>
              <a:buFont typeface="Wingdings" pitchFamily="2" charset="2"/>
              <a:buChar char="§"/>
            </a:pPr>
            <a:endParaRPr lang="en-US" sz="20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809305"/>
            <a:ext cx="2962275" cy="268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76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533400"/>
            <a:ext cx="8229600" cy="5702491"/>
          </a:xfrm>
        </p:spPr>
        <p:txBody>
          <a:bodyPr/>
          <a:lstStyle/>
          <a:p>
            <a:r>
              <a:rPr lang="en-US" b="1" dirty="0" smtClean="0"/>
              <a:t>Regression Testing</a:t>
            </a:r>
          </a:p>
          <a:p>
            <a:pPr marL="109728" indent="0">
              <a:buNone/>
            </a:pPr>
            <a:endParaRPr lang="en-US" b="1" dirty="0" smtClean="0"/>
          </a:p>
          <a:p>
            <a:pPr>
              <a:buFont typeface="Wingdings" pitchFamily="2" charset="2"/>
              <a:buChar char="§"/>
            </a:pPr>
            <a:r>
              <a:rPr lang="en-US" sz="2000" dirty="0"/>
              <a:t>Regression testing is defined as a type of software testing to confirm that a recent program or code change has not adversely affected existing </a:t>
            </a:r>
            <a:r>
              <a:rPr lang="en-US" sz="2000" dirty="0" smtClean="0"/>
              <a:t>features.</a:t>
            </a:r>
          </a:p>
          <a:p>
            <a:pPr>
              <a:buFont typeface="Wingdings" pitchFamily="2" charset="2"/>
              <a:buChar char="§"/>
            </a:pPr>
            <a:r>
              <a:rPr lang="en-US" sz="2000" dirty="0"/>
              <a:t>It ensures that old code still works once the new code changes are done. </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1400"/>
            <a:ext cx="4181475" cy="2260831"/>
          </a:xfrm>
          <a:prstGeom prst="rect">
            <a:avLst/>
          </a:prstGeom>
        </p:spPr>
      </p:pic>
    </p:spTree>
    <p:extLst>
      <p:ext uri="{BB962C8B-B14F-4D97-AF65-F5344CB8AC3E}">
        <p14:creationId xmlns:p14="http://schemas.microsoft.com/office/powerpoint/2010/main" val="155208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sz="2000" dirty="0"/>
              <a:t>Smoke testing covers most of the major functions of the </a:t>
            </a:r>
            <a:r>
              <a:rPr lang="en-US" sz="2000" dirty="0" smtClean="0"/>
              <a:t>software. This testing </a:t>
            </a:r>
            <a:r>
              <a:rPr lang="en-US" sz="2000" dirty="0"/>
              <a:t>is performed by the developers or </a:t>
            </a:r>
            <a:r>
              <a:rPr lang="en-US" sz="2000" dirty="0" smtClean="0"/>
              <a:t>testers.</a:t>
            </a:r>
            <a:endParaRPr lang="en-US" sz="2000" dirty="0"/>
          </a:p>
        </p:txBody>
      </p:sp>
      <p:sp>
        <p:nvSpPr>
          <p:cNvPr id="3" name="Title 2"/>
          <p:cNvSpPr>
            <a:spLocks noGrp="1"/>
          </p:cNvSpPr>
          <p:nvPr>
            <p:ph type="title"/>
          </p:nvPr>
        </p:nvSpPr>
        <p:spPr/>
        <p:txBody>
          <a:bodyPr>
            <a:normAutofit/>
          </a:bodyPr>
          <a:lstStyle/>
          <a:p>
            <a:r>
              <a:rPr lang="en-US" sz="2800" dirty="0" smtClean="0">
                <a:solidFill>
                  <a:schemeClr val="tx1"/>
                </a:solidFill>
                <a:effectLst/>
              </a:rPr>
              <a:t>Smoke Testing</a:t>
            </a:r>
            <a:endParaRPr lang="en-US" sz="2800" dirty="0">
              <a:solidFill>
                <a:schemeClr val="tx1"/>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590800"/>
            <a:ext cx="5223807" cy="2744539"/>
          </a:xfrm>
          <a:prstGeom prst="rect">
            <a:avLst/>
          </a:prstGeom>
        </p:spPr>
      </p:pic>
    </p:spTree>
    <p:extLst>
      <p:ext uri="{BB962C8B-B14F-4D97-AF65-F5344CB8AC3E}">
        <p14:creationId xmlns:p14="http://schemas.microsoft.com/office/powerpoint/2010/main" val="259511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Black Box</a:t>
            </a:r>
          </a:p>
          <a:p>
            <a:pPr marL="109728" indent="0">
              <a:buNone/>
            </a:pPr>
            <a:endParaRPr lang="en-US" b="1" dirty="0" smtClean="0"/>
          </a:p>
          <a:p>
            <a:pPr>
              <a:buFont typeface="Wingdings" pitchFamily="2" charset="2"/>
              <a:buChar char="§"/>
            </a:pPr>
            <a:r>
              <a:rPr lang="en-US" sz="2000" dirty="0"/>
              <a:t>Black box testing is a software testing techniques in which functionality of the </a:t>
            </a:r>
            <a:r>
              <a:rPr lang="en-US" sz="2000" dirty="0" smtClean="0"/>
              <a:t>software is </a:t>
            </a:r>
            <a:r>
              <a:rPr lang="en-US" sz="2000" dirty="0"/>
              <a:t>tested without looking at the internal code structure, implementation details and knowledge of internal paths of the software</a:t>
            </a:r>
            <a:r>
              <a:rPr lang="en-US" sz="2000" dirty="0" smtClean="0"/>
              <a:t>.</a:t>
            </a:r>
          </a:p>
          <a:p>
            <a:pPr>
              <a:buFont typeface="Wingdings" pitchFamily="2" charset="2"/>
              <a:buChar char="§"/>
            </a:pPr>
            <a:endParaRPr lang="en-US" sz="2000" dirty="0" smtClean="0"/>
          </a:p>
          <a:p>
            <a:pPr>
              <a:buFont typeface="Wingdings" pitchFamily="2" charset="2"/>
              <a:buChar char="§"/>
            </a:pPr>
            <a:r>
              <a:rPr lang="en-US" sz="2000" dirty="0"/>
              <a:t>In </a:t>
            </a:r>
            <a:r>
              <a:rPr lang="en-US" sz="2000" dirty="0" smtClean="0"/>
              <a:t>Black Box </a:t>
            </a:r>
            <a:r>
              <a:rPr lang="en-US" sz="2000" dirty="0"/>
              <a:t>Testing we just focus on inputs and output of the software </a:t>
            </a:r>
            <a:r>
              <a:rPr lang="en-US" sz="2000" dirty="0" smtClean="0"/>
              <a:t>system</a:t>
            </a:r>
            <a:r>
              <a:rPr lang="en-US" sz="2000" dirty="0"/>
              <a:t>.</a:t>
            </a:r>
          </a:p>
        </p:txBody>
      </p:sp>
      <p:sp>
        <p:nvSpPr>
          <p:cNvPr id="3" name="Title 2"/>
          <p:cNvSpPr>
            <a:spLocks noGrp="1"/>
          </p:cNvSpPr>
          <p:nvPr>
            <p:ph type="title"/>
          </p:nvPr>
        </p:nvSpPr>
        <p:spPr/>
        <p:txBody>
          <a:bodyPr/>
          <a:lstStyle/>
          <a:p>
            <a:pPr algn="ctr"/>
            <a:r>
              <a:rPr lang="en-US" dirty="0" smtClean="0"/>
              <a:t>Software Testing Methods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800600"/>
            <a:ext cx="5600700" cy="1647825"/>
          </a:xfrm>
          <a:prstGeom prst="rect">
            <a:avLst/>
          </a:prstGeom>
        </p:spPr>
      </p:pic>
    </p:spTree>
    <p:extLst>
      <p:ext uri="{BB962C8B-B14F-4D97-AF65-F5344CB8AC3E}">
        <p14:creationId xmlns:p14="http://schemas.microsoft.com/office/powerpoint/2010/main" val="5272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 y="457200"/>
            <a:ext cx="8229600" cy="5257800"/>
          </a:xfrm>
        </p:spPr>
        <p:txBody>
          <a:bodyPr/>
          <a:lstStyle/>
          <a:p>
            <a:pPr marL="109728" indent="0">
              <a:buNone/>
            </a:pPr>
            <a:r>
              <a:rPr lang="en-US" dirty="0" smtClean="0"/>
              <a:t>Boundary value analysis:</a:t>
            </a:r>
          </a:p>
          <a:p>
            <a:pPr marL="109728" indent="0">
              <a:buNone/>
            </a:pPr>
            <a:r>
              <a:rPr lang="en-US" sz="1800" dirty="0"/>
              <a:t>Boundary testing is the process of testing between extreme ends or boundaries between partitions of the input </a:t>
            </a:r>
            <a:r>
              <a:rPr lang="en-US" sz="1800" dirty="0" smtClean="0"/>
              <a:t>values.</a:t>
            </a:r>
          </a:p>
          <a:p>
            <a:pPr marL="109728" indent="0">
              <a:buNone/>
            </a:pPr>
            <a:endParaRPr lang="en-US" sz="1800" dirty="0" smtClean="0"/>
          </a:p>
          <a:p>
            <a:pPr marL="109728" indent="0">
              <a:buNone/>
            </a:pPr>
            <a:endParaRPr lang="en-US" sz="1800" dirty="0"/>
          </a:p>
          <a:p>
            <a:pPr marL="109728" indent="0">
              <a:buNone/>
            </a:pPr>
            <a:endParaRPr lang="en-US" sz="1800" dirty="0" smtClean="0"/>
          </a:p>
          <a:p>
            <a:pPr marL="109728" indent="0">
              <a:buNone/>
            </a:pPr>
            <a:endParaRPr lang="en-US" sz="1800" dirty="0"/>
          </a:p>
          <a:p>
            <a:pPr marL="109728" indent="0">
              <a:buNone/>
            </a:pPr>
            <a:r>
              <a:rPr lang="en-US" sz="2800" dirty="0" smtClean="0"/>
              <a:t>Equivalence partitioning:</a:t>
            </a:r>
          </a:p>
          <a:p>
            <a:pPr marL="109728" indent="0">
              <a:buNone/>
            </a:pPr>
            <a:r>
              <a:rPr lang="en-US" sz="1800" dirty="0"/>
              <a:t>Equivalence partitioning is a Test Case Design Technique to divide the input data of software into different equivalence data classes.</a:t>
            </a:r>
            <a:r>
              <a:rPr lang="en-US" sz="2800" dirty="0"/>
              <a:t> </a:t>
            </a:r>
            <a:endParaRPr lang="en-US" sz="2800" dirty="0" smtClean="0"/>
          </a:p>
          <a:p>
            <a:pPr marL="109728" indent="0">
              <a:buNone/>
            </a:pPr>
            <a:r>
              <a:rPr lang="en-US" sz="1400" dirty="0" smtClean="0"/>
              <a:t>Example: Text field take input a numeric value, length </a:t>
            </a:r>
            <a:r>
              <a:rPr lang="en-US" sz="1400" dirty="0"/>
              <a:t>must be 6-10 characters long</a:t>
            </a:r>
          </a:p>
          <a:p>
            <a:pPr marL="109728" indent="0">
              <a:buNone/>
            </a:pPr>
            <a:endParaRPr lang="en-US" sz="2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33908"/>
            <a:ext cx="4273916" cy="9425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495800"/>
            <a:ext cx="3876675" cy="763511"/>
          </a:xfrm>
          <a:prstGeom prst="rect">
            <a:avLst/>
          </a:prstGeom>
        </p:spPr>
      </p:pic>
    </p:spTree>
    <p:extLst>
      <p:ext uri="{BB962C8B-B14F-4D97-AF65-F5344CB8AC3E}">
        <p14:creationId xmlns:p14="http://schemas.microsoft.com/office/powerpoint/2010/main" val="3057698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550091"/>
          </a:xfrm>
        </p:spPr>
        <p:txBody>
          <a:bodyPr/>
          <a:lstStyle/>
          <a:p>
            <a:r>
              <a:rPr lang="en-US" b="1" dirty="0" smtClean="0"/>
              <a:t>White box</a:t>
            </a:r>
          </a:p>
          <a:p>
            <a:pPr marL="109728" indent="0">
              <a:buNone/>
            </a:pPr>
            <a:endParaRPr lang="en-US" b="1" dirty="0" smtClean="0"/>
          </a:p>
          <a:p>
            <a:pPr>
              <a:buFont typeface="Wingdings" pitchFamily="2" charset="2"/>
              <a:buChar char="§"/>
            </a:pPr>
            <a:r>
              <a:rPr lang="en-US" sz="2000" dirty="0"/>
              <a:t>White-box testing is the detailed investigation of internal logic and structure of </a:t>
            </a:r>
            <a:r>
              <a:rPr lang="en-US" sz="2000" dirty="0" smtClean="0"/>
              <a:t>the code.</a:t>
            </a:r>
          </a:p>
          <a:p>
            <a:pPr marL="109728" indent="0">
              <a:buNone/>
            </a:pPr>
            <a:endParaRPr lang="en-US" sz="2000" dirty="0" smtClean="0"/>
          </a:p>
          <a:p>
            <a:pPr>
              <a:buFont typeface="Wingdings" pitchFamily="2" charset="2"/>
              <a:buChar char="§"/>
            </a:pPr>
            <a:r>
              <a:rPr lang="en-US" sz="2000" dirty="0"/>
              <a:t>In order to perform </a:t>
            </a:r>
            <a:r>
              <a:rPr lang="en-US" sz="2000" b="1" dirty="0"/>
              <a:t>white-box</a:t>
            </a:r>
            <a:r>
              <a:rPr lang="en-US" sz="2000" dirty="0"/>
              <a:t> testing on an application, a tester needs to know the internal workings of the code.</a:t>
            </a:r>
            <a:endParaRPr lang="en-US" sz="2000" dirty="0" smtClean="0"/>
          </a:p>
          <a:p>
            <a:pPr>
              <a:buFont typeface="Wingdings" pitchFamily="2" charset="2"/>
              <a:buChar char="§"/>
            </a:pPr>
            <a:endParaRPr lang="en-US" sz="2000" dirty="0"/>
          </a:p>
          <a:p>
            <a:pPr>
              <a:buFont typeface="Wingdings" pitchFamily="2" charset="2"/>
              <a:buChar char="§"/>
            </a:pPr>
            <a:endParaRPr lang="en-US" sz="2000" dirty="0" smtClean="0"/>
          </a:p>
          <a:p>
            <a:pPr>
              <a:buFont typeface="Wingdings" pitchFamily="2" charset="2"/>
              <a:buChar char="§"/>
            </a:pPr>
            <a:endParaRPr lang="en-US" sz="2000" b="1" dirty="0"/>
          </a:p>
          <a:p>
            <a:pPr>
              <a:buFont typeface="Wingdings" pitchFamily="2" charset="2"/>
              <a:buChar char="§"/>
            </a:pPr>
            <a:endParaRPr lang="en-US"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3733800"/>
            <a:ext cx="5153836" cy="2608248"/>
          </a:xfrm>
          <a:prstGeom prst="rect">
            <a:avLst/>
          </a:prstGeom>
        </p:spPr>
      </p:pic>
    </p:spTree>
    <p:extLst>
      <p:ext uri="{BB962C8B-B14F-4D97-AF65-F5344CB8AC3E}">
        <p14:creationId xmlns:p14="http://schemas.microsoft.com/office/powerpoint/2010/main" val="55311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229600" cy="4525963"/>
          </a:xfrm>
        </p:spPr>
        <p:txBody>
          <a:bodyPr/>
          <a:lstStyle/>
          <a:p>
            <a:r>
              <a:rPr lang="en-US" b="1" dirty="0" smtClean="0"/>
              <a:t>Grey Box</a:t>
            </a:r>
          </a:p>
          <a:p>
            <a:pPr marL="109728" indent="0">
              <a:buNone/>
            </a:pPr>
            <a:endParaRPr lang="en-US" b="1" dirty="0" smtClean="0"/>
          </a:p>
          <a:p>
            <a:pPr>
              <a:buFont typeface="Wingdings" panose="05000000000000000000" pitchFamily="2" charset="2"/>
              <a:buChar char="§"/>
            </a:pPr>
            <a:r>
              <a:rPr lang="en-US" sz="1800" dirty="0" smtClean="0"/>
              <a:t>Grey </a:t>
            </a:r>
            <a:r>
              <a:rPr lang="en-US" sz="1800" dirty="0"/>
              <a:t>Box Testing is a software testing method, which is a combination of both White Box Testing and Black Box Testing method</a:t>
            </a:r>
            <a:r>
              <a:rPr lang="en-US" sz="1800" dirty="0" smtClean="0"/>
              <a:t>.</a:t>
            </a:r>
          </a:p>
          <a:p>
            <a:pPr>
              <a:buFont typeface="Wingdings" panose="05000000000000000000" pitchFamily="2" charset="2"/>
              <a:buChar char="§"/>
            </a:pPr>
            <a:endParaRPr lang="en-US" sz="1800" b="1" dirty="0"/>
          </a:p>
          <a:p>
            <a:r>
              <a:rPr lang="en-US" sz="1800" dirty="0"/>
              <a:t>In Grey Box Testing internal structure (code) is partially </a:t>
            </a:r>
            <a:r>
              <a:rPr lang="en-US" sz="1800" dirty="0" smtClean="0"/>
              <a:t>known.</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114800"/>
            <a:ext cx="4719638" cy="1457325"/>
          </a:xfrm>
          <a:prstGeom prst="rect">
            <a:avLst/>
          </a:prstGeom>
        </p:spPr>
      </p:pic>
    </p:spTree>
    <p:extLst>
      <p:ext uri="{BB962C8B-B14F-4D97-AF65-F5344CB8AC3E}">
        <p14:creationId xmlns:p14="http://schemas.microsoft.com/office/powerpoint/2010/main" val="218883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9118"/>
            <a:ext cx="8229600" cy="4940491"/>
          </a:xfrm>
        </p:spPr>
        <p:txBody>
          <a:bodyPr/>
          <a:lstStyle/>
          <a:p>
            <a:pPr marL="109728" indent="0">
              <a:buNone/>
            </a:pPr>
            <a:r>
              <a:rPr lang="en-US" sz="1400" dirty="0"/>
              <a:t>The user stories should be written by the business in the language of the customer so that it is clear to both the business and the development team what the customer wants and why he wants </a:t>
            </a:r>
            <a:r>
              <a:rPr lang="en-US" sz="1400" dirty="0" smtClean="0"/>
              <a:t>it.</a:t>
            </a:r>
          </a:p>
          <a:p>
            <a:pPr marL="109728" indent="0">
              <a:buNone/>
            </a:pPr>
            <a:endParaRPr lang="en-US" sz="1400" dirty="0" smtClean="0"/>
          </a:p>
          <a:p>
            <a:pPr marL="109728" indent="0">
              <a:buNone/>
            </a:pPr>
            <a:endParaRPr lang="en-US" sz="1400" dirty="0"/>
          </a:p>
          <a:p>
            <a:pPr marL="109728" indent="0">
              <a:buNone/>
            </a:pPr>
            <a:r>
              <a:rPr lang="en-US" sz="1400" dirty="0"/>
              <a:t>The user story describes the type of user, what they want and why. </a:t>
            </a:r>
            <a:r>
              <a:rPr lang="en-US" sz="1400" dirty="0">
                <a:solidFill>
                  <a:srgbClr val="00B0F0"/>
                </a:solidFill>
              </a:rPr>
              <a:t>A user story helps to create a simplified description of a requirement</a:t>
            </a:r>
            <a:r>
              <a:rPr lang="en-US" sz="1400" dirty="0" smtClean="0">
                <a:solidFill>
                  <a:srgbClr val="00B0F0"/>
                </a:solidFill>
              </a:rPr>
              <a:t>.</a:t>
            </a:r>
          </a:p>
          <a:p>
            <a:pPr marL="109728" indent="0">
              <a:buNone/>
            </a:pPr>
            <a:endParaRPr lang="en-US" sz="1400" dirty="0" smtClean="0">
              <a:solidFill>
                <a:srgbClr val="00B0F0"/>
              </a:solidFill>
            </a:endParaRPr>
          </a:p>
          <a:p>
            <a:pPr marL="109728" indent="0">
              <a:buNone/>
            </a:pPr>
            <a:r>
              <a:rPr lang="en-US" sz="1400" dirty="0" smtClean="0"/>
              <a:t>A </a:t>
            </a:r>
            <a:r>
              <a:rPr lang="en-US" sz="1400" dirty="0"/>
              <a:t>user story template often uses the following type of format:</a:t>
            </a:r>
          </a:p>
          <a:p>
            <a:pPr marL="109728" indent="0">
              <a:buNone/>
            </a:pPr>
            <a:r>
              <a:rPr lang="en-US" sz="1400" dirty="0">
                <a:solidFill>
                  <a:srgbClr val="FF0000"/>
                </a:solidFill>
              </a:rPr>
              <a:t>As a &lt;role&gt;, I want &lt;feature&gt; so that &lt;reason&gt;.</a:t>
            </a:r>
          </a:p>
          <a:p>
            <a:pPr marL="109728" indent="0">
              <a:buNone/>
            </a:pPr>
            <a:r>
              <a:rPr lang="en-US" sz="1400" dirty="0"/>
              <a:t>Examples of user stories are:</a:t>
            </a:r>
          </a:p>
          <a:p>
            <a:pPr marL="109728" indent="0">
              <a:buNone/>
            </a:pPr>
            <a:r>
              <a:rPr lang="en-US" sz="1400" dirty="0"/>
              <a:t>As a </a:t>
            </a:r>
            <a:r>
              <a:rPr lang="en-US" sz="1400" b="1" dirty="0"/>
              <a:t>user,</a:t>
            </a:r>
            <a:r>
              <a:rPr lang="en-US" sz="1400" dirty="0"/>
              <a:t> I want </a:t>
            </a:r>
            <a:r>
              <a:rPr lang="en-US" sz="1400" b="1" dirty="0"/>
              <a:t>to upload photos</a:t>
            </a:r>
            <a:r>
              <a:rPr lang="en-US" sz="1400" dirty="0"/>
              <a:t> so that </a:t>
            </a:r>
            <a:r>
              <a:rPr lang="en-US" sz="1400" b="1" dirty="0"/>
              <a:t>I can share photos with others</a:t>
            </a:r>
            <a:r>
              <a:rPr lang="en-US" sz="1400" dirty="0" smtClean="0"/>
              <a:t>.</a:t>
            </a:r>
          </a:p>
          <a:p>
            <a:pPr marL="109728" indent="0">
              <a:buNone/>
            </a:pPr>
            <a:endParaRPr lang="en-US" sz="1400" dirty="0" smtClean="0"/>
          </a:p>
          <a:p>
            <a:r>
              <a:rPr lang="en-US" sz="1400" dirty="0">
                <a:solidFill>
                  <a:srgbClr val="00B0F0"/>
                </a:solidFill>
              </a:rPr>
              <a:t>User stories are nothing but the requirements or feature which has to be implemented. In scrum, we don’t have those huge requirements documents, rather the requirements are defined in a single paragraph, typically having the format as:</a:t>
            </a:r>
          </a:p>
          <a:p>
            <a:r>
              <a:rPr lang="en-US" sz="1400" i="1" dirty="0">
                <a:solidFill>
                  <a:srgbClr val="00B0F0"/>
                </a:solidFill>
              </a:rPr>
              <a:t>As a &lt;User / type of user&gt;</a:t>
            </a:r>
            <a:r>
              <a:rPr lang="en-US" sz="1400" dirty="0">
                <a:solidFill>
                  <a:srgbClr val="00B0F0"/>
                </a:solidFill>
              </a:rPr>
              <a:t/>
            </a:r>
            <a:br>
              <a:rPr lang="en-US" sz="1400" dirty="0">
                <a:solidFill>
                  <a:srgbClr val="00B0F0"/>
                </a:solidFill>
              </a:rPr>
            </a:br>
            <a:r>
              <a:rPr lang="en-US" sz="1400" i="1" dirty="0">
                <a:solidFill>
                  <a:srgbClr val="00B0F0"/>
                </a:solidFill>
              </a:rPr>
              <a:t>I want to &lt;Some achievable goal / target&gt;</a:t>
            </a:r>
            <a:r>
              <a:rPr lang="en-US" sz="1400" dirty="0">
                <a:solidFill>
                  <a:srgbClr val="00B0F0"/>
                </a:solidFill>
              </a:rPr>
              <a:t/>
            </a:r>
            <a:br>
              <a:rPr lang="en-US" sz="1400" dirty="0">
                <a:solidFill>
                  <a:srgbClr val="00B0F0"/>
                </a:solidFill>
              </a:rPr>
            </a:br>
            <a:r>
              <a:rPr lang="en-US" sz="1400" i="1" dirty="0">
                <a:solidFill>
                  <a:srgbClr val="00B0F0"/>
                </a:solidFill>
              </a:rPr>
              <a:t>To achieve &lt;some result or reason of doing the thing&gt;</a:t>
            </a:r>
            <a:endParaRPr lang="en-US" sz="1400" dirty="0">
              <a:solidFill>
                <a:srgbClr val="00B0F0"/>
              </a:solidFill>
            </a:endParaRPr>
          </a:p>
          <a:p>
            <a:pPr marL="109728" indent="0">
              <a:buNone/>
            </a:pPr>
            <a:endParaRPr lang="en-US" sz="1400" dirty="0"/>
          </a:p>
          <a:p>
            <a:endParaRPr lang="en-US" dirty="0"/>
          </a:p>
        </p:txBody>
      </p:sp>
      <p:sp>
        <p:nvSpPr>
          <p:cNvPr id="3" name="Title 2"/>
          <p:cNvSpPr>
            <a:spLocks noGrp="1"/>
          </p:cNvSpPr>
          <p:nvPr>
            <p:ph type="title"/>
          </p:nvPr>
        </p:nvSpPr>
        <p:spPr/>
        <p:txBody>
          <a:bodyPr>
            <a:normAutofit/>
          </a:bodyPr>
          <a:lstStyle/>
          <a:p>
            <a:r>
              <a:rPr lang="en-US" sz="2400" dirty="0" smtClean="0"/>
              <a:t>User Story:</a:t>
            </a:r>
            <a:endParaRPr lang="en-US" sz="2400" dirty="0"/>
          </a:p>
        </p:txBody>
      </p:sp>
    </p:spTree>
    <p:extLst>
      <p:ext uri="{BB962C8B-B14F-4D97-AF65-F5344CB8AC3E}">
        <p14:creationId xmlns:p14="http://schemas.microsoft.com/office/powerpoint/2010/main" val="3059824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r>
              <a:rPr lang="en-US" sz="1600" dirty="0"/>
              <a:t>Define the </a:t>
            </a:r>
            <a:r>
              <a:rPr lang="en-US" sz="1600" b="1" dirty="0" smtClean="0"/>
              <a:t>boundaries</a:t>
            </a:r>
            <a:r>
              <a:rPr lang="en-US" sz="1600" dirty="0"/>
              <a:t> for a user </a:t>
            </a:r>
            <a:r>
              <a:rPr lang="en-US" sz="1600" dirty="0" smtClean="0"/>
              <a:t>story/feature.</a:t>
            </a:r>
          </a:p>
          <a:p>
            <a:r>
              <a:rPr lang="en-US" sz="1600" dirty="0"/>
              <a:t>Help the team gain a </a:t>
            </a:r>
            <a:r>
              <a:rPr lang="en-US" sz="1600" b="1" dirty="0"/>
              <a:t>shared understanding</a:t>
            </a:r>
            <a:r>
              <a:rPr lang="en-US" sz="1600" dirty="0"/>
              <a:t> of the </a:t>
            </a:r>
            <a:r>
              <a:rPr lang="en-US" sz="1600" dirty="0" smtClean="0"/>
              <a:t>story/feature</a:t>
            </a:r>
          </a:p>
          <a:p>
            <a:r>
              <a:rPr lang="en-US" sz="1600" dirty="0"/>
              <a:t>Help developers and testers to derive </a:t>
            </a:r>
            <a:r>
              <a:rPr lang="en-US" sz="1600" b="1" dirty="0" smtClean="0"/>
              <a:t>tests.</a:t>
            </a:r>
          </a:p>
          <a:p>
            <a:r>
              <a:rPr lang="en-US" sz="1600" dirty="0"/>
              <a:t>Help </a:t>
            </a:r>
            <a:r>
              <a:rPr lang="en-US" sz="1600" dirty="0" smtClean="0"/>
              <a:t>developers </a:t>
            </a:r>
            <a:r>
              <a:rPr lang="en-US" sz="1600" dirty="0"/>
              <a:t>know when to </a:t>
            </a:r>
            <a:r>
              <a:rPr lang="en-US" sz="1600" b="1" dirty="0"/>
              <a:t>stop</a:t>
            </a:r>
            <a:r>
              <a:rPr lang="en-US" sz="1600" dirty="0"/>
              <a:t> adding  more functionality to a </a:t>
            </a:r>
            <a:r>
              <a:rPr lang="en-US" sz="1600" dirty="0" smtClean="0"/>
              <a:t>story.</a:t>
            </a:r>
          </a:p>
          <a:p>
            <a:pPr marL="109728" indent="0">
              <a:buNone/>
            </a:pPr>
            <a:endParaRPr lang="en-US" sz="1600" dirty="0" smtClean="0"/>
          </a:p>
          <a:p>
            <a:pPr fontAlgn="base"/>
            <a:r>
              <a:rPr lang="en-US" sz="1600" b="1" dirty="0"/>
              <a:t>Example user story:</a:t>
            </a:r>
            <a:br>
              <a:rPr lang="en-US" sz="1600" b="1" dirty="0"/>
            </a:br>
            <a:r>
              <a:rPr lang="en-US" sz="1600" b="1" i="1" dirty="0"/>
              <a:t>As an</a:t>
            </a:r>
            <a:r>
              <a:rPr lang="en-US" sz="1600" dirty="0"/>
              <a:t> internet banking customer</a:t>
            </a:r>
            <a:br>
              <a:rPr lang="en-US" sz="1600" dirty="0"/>
            </a:br>
            <a:r>
              <a:rPr lang="en-US" sz="1600" b="1" i="1" dirty="0"/>
              <a:t>I want</a:t>
            </a:r>
            <a:r>
              <a:rPr lang="en-US" sz="1600" dirty="0"/>
              <a:t> to see a rolling balance for my everyday accounts</a:t>
            </a:r>
            <a:br>
              <a:rPr lang="en-US" sz="1600" dirty="0"/>
            </a:br>
            <a:r>
              <a:rPr lang="en-US" sz="1600" b="1" i="1" dirty="0"/>
              <a:t>so that</a:t>
            </a:r>
            <a:r>
              <a:rPr lang="en-US" sz="1600" dirty="0"/>
              <a:t> I know the balance of my account after each transaction is applied</a:t>
            </a:r>
            <a:br>
              <a:rPr lang="en-US" sz="1600" dirty="0"/>
            </a:br>
            <a:r>
              <a:rPr lang="en-US" sz="1600" b="1" dirty="0"/>
              <a:t/>
            </a:r>
            <a:br>
              <a:rPr lang="en-US" sz="1600" b="1" dirty="0"/>
            </a:br>
            <a:endParaRPr lang="en-US" sz="1600" dirty="0"/>
          </a:p>
          <a:p>
            <a:pPr fontAlgn="base"/>
            <a:r>
              <a:rPr lang="en-US" sz="1600" b="1" dirty="0"/>
              <a:t>Example acceptance criteria:</a:t>
            </a:r>
            <a:endParaRPr lang="en-US" sz="1600" dirty="0"/>
          </a:p>
          <a:p>
            <a:pPr marL="109728" indent="0" fontAlgn="base">
              <a:buNone/>
            </a:pPr>
            <a:r>
              <a:rPr lang="en-US" sz="1600" dirty="0"/>
              <a:t> </a:t>
            </a:r>
          </a:p>
          <a:p>
            <a:pPr marL="109728" indent="0" fontAlgn="base">
              <a:buNone/>
            </a:pPr>
            <a:r>
              <a:rPr lang="en-US" sz="1600" dirty="0"/>
              <a:t>The rolling balance is displayed</a:t>
            </a:r>
          </a:p>
          <a:p>
            <a:pPr marL="109728" indent="0" fontAlgn="base">
              <a:buNone/>
            </a:pPr>
            <a:r>
              <a:rPr lang="en-US" sz="1600" dirty="0"/>
              <a:t>The rolling balance is calculated for each transaction</a:t>
            </a:r>
          </a:p>
          <a:p>
            <a:pPr marL="109728" indent="0" fontAlgn="base">
              <a:buNone/>
            </a:pPr>
            <a:r>
              <a:rPr lang="en-US" sz="1600" dirty="0"/>
              <a:t>The balance is displayed for every transaction for the full period of time transactions are </a:t>
            </a:r>
            <a:r>
              <a:rPr lang="en-US" sz="1600" dirty="0" smtClean="0"/>
              <a:t>available The </a:t>
            </a:r>
            <a:r>
              <a:rPr lang="en-US" sz="1600" dirty="0"/>
              <a:t>balance is not displayed if a filter has been </a:t>
            </a:r>
            <a:r>
              <a:rPr lang="en-US" sz="1600" dirty="0" err="1"/>
              <a:t>applie</a:t>
            </a:r>
            <a:endParaRPr lang="en-US" sz="1600" dirty="0"/>
          </a:p>
          <a:p>
            <a:pPr marL="109728" indent="0">
              <a:buNone/>
            </a:pPr>
            <a:endParaRPr lang="en-US" sz="1600" dirty="0"/>
          </a:p>
        </p:txBody>
      </p:sp>
      <p:sp>
        <p:nvSpPr>
          <p:cNvPr id="3" name="Title 2"/>
          <p:cNvSpPr>
            <a:spLocks noGrp="1"/>
          </p:cNvSpPr>
          <p:nvPr>
            <p:ph type="title"/>
          </p:nvPr>
        </p:nvSpPr>
        <p:spPr>
          <a:xfrm>
            <a:off x="304800" y="-228600"/>
            <a:ext cx="8382000" cy="1189038"/>
          </a:xfrm>
        </p:spPr>
        <p:txBody>
          <a:bodyPr>
            <a:normAutofit/>
          </a:bodyPr>
          <a:lstStyle/>
          <a:p>
            <a:r>
              <a:rPr lang="en-US" sz="2400" dirty="0" smtClean="0"/>
              <a:t>Acceptance Criteria</a:t>
            </a:r>
            <a:endParaRPr lang="en-US" sz="2400" dirty="0"/>
          </a:p>
        </p:txBody>
      </p:sp>
    </p:spTree>
    <p:extLst>
      <p:ext uri="{BB962C8B-B14F-4D97-AF65-F5344CB8AC3E}">
        <p14:creationId xmlns:p14="http://schemas.microsoft.com/office/powerpoint/2010/main" val="3841040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A Test </a:t>
            </a:r>
            <a:r>
              <a:rPr lang="en-US" sz="2000" dirty="0" smtClean="0"/>
              <a:t>Scenario </a:t>
            </a:r>
            <a:r>
              <a:rPr lang="en-US" sz="2000" dirty="0"/>
              <a:t>is any functionality that can be </a:t>
            </a:r>
            <a:r>
              <a:rPr lang="en-US" sz="2000" dirty="0" smtClean="0"/>
              <a:t>tested.</a:t>
            </a:r>
          </a:p>
          <a:p>
            <a:pPr marL="109728" indent="0">
              <a:buNone/>
            </a:pPr>
            <a:endParaRPr lang="en-US" sz="2000" dirty="0"/>
          </a:p>
          <a:p>
            <a:pPr marL="109728" indent="0">
              <a:buNone/>
            </a:pPr>
            <a:r>
              <a:rPr lang="en-US" sz="2000" dirty="0" smtClean="0"/>
              <a:t>Example: </a:t>
            </a:r>
            <a:r>
              <a:rPr lang="en-US" sz="1600" dirty="0"/>
              <a:t>Test Scenarios for a Banking Site</a:t>
            </a:r>
          </a:p>
          <a:p>
            <a:pPr marL="109728" indent="0">
              <a:buNone/>
            </a:pPr>
            <a:endParaRPr lang="en-US" sz="2000" dirty="0" smtClean="0"/>
          </a:p>
          <a:p>
            <a:pPr marL="109728" indent="0">
              <a:buNone/>
            </a:pPr>
            <a:endParaRPr lang="en-US" sz="2000" dirty="0"/>
          </a:p>
        </p:txBody>
      </p:sp>
      <p:sp>
        <p:nvSpPr>
          <p:cNvPr id="3" name="Title 2"/>
          <p:cNvSpPr>
            <a:spLocks noGrp="1"/>
          </p:cNvSpPr>
          <p:nvPr>
            <p:ph type="title"/>
          </p:nvPr>
        </p:nvSpPr>
        <p:spPr/>
        <p:txBody>
          <a:bodyPr>
            <a:normAutofit/>
          </a:bodyPr>
          <a:lstStyle/>
          <a:p>
            <a:pPr algn="ctr"/>
            <a:r>
              <a:rPr lang="en-US" sz="3600" dirty="0" smtClean="0">
                <a:effectLst/>
              </a:rPr>
              <a:t>Test Scenario</a:t>
            </a:r>
            <a:endParaRPr lang="en-US" sz="3600" dirty="0">
              <a:effectLst/>
            </a:endParaRPr>
          </a:p>
        </p:txBody>
      </p:sp>
      <p:pic>
        <p:nvPicPr>
          <p:cNvPr id="4" name="Picture 3"/>
          <p:cNvPicPr>
            <a:picLocks noChangeAspect="1"/>
          </p:cNvPicPr>
          <p:nvPr/>
        </p:nvPicPr>
        <p:blipFill>
          <a:blip r:embed="rId2"/>
          <a:stretch>
            <a:fillRect/>
          </a:stretch>
        </p:blipFill>
        <p:spPr>
          <a:xfrm>
            <a:off x="1109662" y="2971800"/>
            <a:ext cx="6924675" cy="2362200"/>
          </a:xfrm>
          <a:prstGeom prst="rect">
            <a:avLst/>
          </a:prstGeom>
        </p:spPr>
      </p:pic>
    </p:spTree>
    <p:extLst>
      <p:ext uri="{BB962C8B-B14F-4D97-AF65-F5344CB8AC3E}">
        <p14:creationId xmlns:p14="http://schemas.microsoft.com/office/powerpoint/2010/main" val="43564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Waterfall </a:t>
            </a:r>
            <a:r>
              <a:rPr lang="en-US" dirty="0" smtClean="0"/>
              <a:t>Model</a:t>
            </a:r>
            <a:endParaRPr lang="en-US" dirty="0"/>
          </a:p>
          <a:p>
            <a:r>
              <a:rPr lang="en-US" dirty="0" smtClean="0"/>
              <a:t>V-shaped Model</a:t>
            </a:r>
            <a:endParaRPr lang="en-US" dirty="0"/>
          </a:p>
          <a:p>
            <a:r>
              <a:rPr lang="en-US" dirty="0" smtClean="0"/>
              <a:t>Agile Model</a:t>
            </a:r>
          </a:p>
          <a:p>
            <a:pPr marL="109728" indent="0">
              <a:buNone/>
            </a:pPr>
            <a:endParaRPr lang="en-US" dirty="0"/>
          </a:p>
          <a:p>
            <a:pPr marL="109728" indent="0">
              <a:buNone/>
            </a:pPr>
            <a:r>
              <a:rPr lang="en-US" u="sng" dirty="0" smtClean="0"/>
              <a:t>Waterfall Model:</a:t>
            </a:r>
          </a:p>
          <a:p>
            <a:pPr>
              <a:buFont typeface="Arial" pitchFamily="34" charset="0"/>
              <a:buChar char="•"/>
            </a:pPr>
            <a:r>
              <a:rPr lang="en-US" sz="2000" dirty="0"/>
              <a:t>It is also referred to as a linear-sequential life cycle </a:t>
            </a:r>
            <a:r>
              <a:rPr lang="en-US" sz="2000" dirty="0" smtClean="0"/>
              <a:t>model.</a:t>
            </a:r>
          </a:p>
          <a:p>
            <a:pPr>
              <a:buFont typeface="Arial" pitchFamily="34" charset="0"/>
              <a:buChar char="•"/>
            </a:pPr>
            <a:r>
              <a:rPr lang="en-US" sz="2000" dirty="0"/>
              <a:t>In a waterfall model, </a:t>
            </a:r>
            <a:r>
              <a:rPr lang="en-US" sz="2000" dirty="0" smtClean="0"/>
              <a:t>each </a:t>
            </a:r>
            <a:r>
              <a:rPr lang="en-US" sz="2000" dirty="0"/>
              <a:t>phase must be completed before the next phase begins</a:t>
            </a:r>
            <a:r>
              <a:rPr lang="en-US" sz="2000" dirty="0" smtClean="0"/>
              <a:t>.</a:t>
            </a:r>
          </a:p>
          <a:p>
            <a:pPr>
              <a:buFont typeface="Arial" pitchFamily="34" charset="0"/>
              <a:buChar char="•"/>
            </a:pPr>
            <a:r>
              <a:rPr lang="en-US" sz="2000" dirty="0" smtClean="0"/>
              <a:t>In </a:t>
            </a:r>
            <a:r>
              <a:rPr lang="en-US" sz="2000" dirty="0"/>
              <a:t>this model software testing starts only after the development is complete.</a:t>
            </a:r>
            <a:endParaRPr lang="en-US" sz="2000" dirty="0" smtClean="0"/>
          </a:p>
          <a:p>
            <a:pPr marL="109728" indent="0">
              <a:buNone/>
            </a:pPr>
            <a:endParaRPr lang="en-US" sz="2000" u="sng" dirty="0" smtClean="0"/>
          </a:p>
          <a:p>
            <a:pPr marL="109728" indent="0">
              <a:buNone/>
            </a:pPr>
            <a:endParaRPr lang="en-US" u="sng" dirty="0"/>
          </a:p>
        </p:txBody>
      </p:sp>
      <p:sp>
        <p:nvSpPr>
          <p:cNvPr id="3" name="Title 2"/>
          <p:cNvSpPr>
            <a:spLocks noGrp="1"/>
          </p:cNvSpPr>
          <p:nvPr>
            <p:ph type="title"/>
          </p:nvPr>
        </p:nvSpPr>
        <p:spPr/>
        <p:txBody>
          <a:bodyPr/>
          <a:lstStyle/>
          <a:p>
            <a:pPr algn="ctr"/>
            <a:r>
              <a:rPr lang="en-US" u="sng" dirty="0" smtClean="0"/>
              <a:t>SDLC MODELS</a:t>
            </a:r>
            <a:endParaRPr lang="en-US" u="sng" dirty="0"/>
          </a:p>
        </p:txBody>
      </p:sp>
    </p:spTree>
    <p:extLst>
      <p:ext uri="{BB962C8B-B14F-4D97-AF65-F5344CB8AC3E}">
        <p14:creationId xmlns:p14="http://schemas.microsoft.com/office/powerpoint/2010/main" val="326092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a:t>Basic principles used to identify scenarios</a:t>
            </a:r>
          </a:p>
          <a:p>
            <a:pPr marL="109728" indent="0">
              <a:buNone/>
            </a:pPr>
            <a:r>
              <a:rPr lang="en-US" sz="1600" dirty="0"/>
              <a:t>User stories and associated acceptance criteria</a:t>
            </a:r>
          </a:p>
          <a:p>
            <a:pPr marL="109728" indent="0">
              <a:buNone/>
            </a:pPr>
            <a:r>
              <a:rPr lang="en-US" sz="1600" dirty="0"/>
              <a:t>Impacted user stories</a:t>
            </a:r>
          </a:p>
          <a:p>
            <a:pPr marL="109728" indent="0">
              <a:buNone/>
            </a:pPr>
            <a:r>
              <a:rPr lang="en-US" sz="1600" dirty="0"/>
              <a:t>Impacted components/modules</a:t>
            </a:r>
          </a:p>
          <a:p>
            <a:endParaRPr lang="en-US" dirty="0"/>
          </a:p>
        </p:txBody>
      </p:sp>
    </p:spTree>
    <p:extLst>
      <p:ext uri="{BB962C8B-B14F-4D97-AF65-F5344CB8AC3E}">
        <p14:creationId xmlns:p14="http://schemas.microsoft.com/office/powerpoint/2010/main" val="203851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940491"/>
          </a:xfrm>
        </p:spPr>
        <p:txBody>
          <a:bodyPr>
            <a:normAutofit/>
          </a:bodyPr>
          <a:lstStyle/>
          <a:p>
            <a:r>
              <a:rPr lang="en-US" sz="2000" dirty="0"/>
              <a:t>A Test Case is a set of actions executed to verify a particular feature or functionality of your software application</a:t>
            </a:r>
            <a:r>
              <a:rPr lang="en-US" sz="2000" dirty="0" smtClean="0"/>
              <a:t>.</a:t>
            </a:r>
          </a:p>
          <a:p>
            <a:pPr marL="109728" indent="0">
              <a:buNone/>
            </a:pPr>
            <a:endParaRPr lang="en-US" sz="2000" dirty="0" smtClean="0"/>
          </a:p>
          <a:p>
            <a:r>
              <a:rPr lang="en-US" sz="2000" dirty="0"/>
              <a:t>A Test Case is split </a:t>
            </a:r>
            <a:r>
              <a:rPr lang="en-US" sz="2000" dirty="0" smtClean="0"/>
              <a:t>into:</a:t>
            </a:r>
            <a:endParaRPr lang="en-US" sz="2000" dirty="0"/>
          </a:p>
          <a:p>
            <a:pPr marL="109728" indent="0">
              <a:buNone/>
            </a:pPr>
            <a:r>
              <a:rPr lang="en-US" sz="2000" dirty="0"/>
              <a:t>Prerequisites</a:t>
            </a:r>
          </a:p>
          <a:p>
            <a:pPr marL="109728" indent="0">
              <a:buNone/>
            </a:pPr>
            <a:r>
              <a:rPr lang="en-US" sz="2000" dirty="0"/>
              <a:t>Test Procedure</a:t>
            </a:r>
          </a:p>
          <a:p>
            <a:pPr marL="109728" indent="0">
              <a:buNone/>
            </a:pPr>
            <a:r>
              <a:rPr lang="en-US" sz="2000" dirty="0"/>
              <a:t>Test Data</a:t>
            </a:r>
          </a:p>
          <a:p>
            <a:pPr marL="109728" indent="0">
              <a:buNone/>
            </a:pPr>
            <a:r>
              <a:rPr lang="en-US" sz="2000" dirty="0"/>
              <a:t>Expected </a:t>
            </a:r>
            <a:r>
              <a:rPr lang="en-US" sz="2000" dirty="0" smtClean="0"/>
              <a:t>results</a:t>
            </a:r>
          </a:p>
          <a:p>
            <a:endParaRPr lang="en-US" sz="2000" b="1" dirty="0" smtClean="0"/>
          </a:p>
          <a:p>
            <a:pPr marL="109728" indent="0">
              <a:buNone/>
            </a:pPr>
            <a:r>
              <a:rPr lang="en-US" sz="2000" b="1" dirty="0" smtClean="0"/>
              <a:t>Format of Standard Test Cases:</a:t>
            </a:r>
          </a:p>
          <a:p>
            <a:endParaRPr lang="en-US" sz="2000" dirty="0"/>
          </a:p>
        </p:txBody>
      </p:sp>
      <p:sp>
        <p:nvSpPr>
          <p:cNvPr id="3" name="Title 2"/>
          <p:cNvSpPr>
            <a:spLocks noGrp="1"/>
          </p:cNvSpPr>
          <p:nvPr>
            <p:ph type="title"/>
          </p:nvPr>
        </p:nvSpPr>
        <p:spPr/>
        <p:txBody>
          <a:bodyPr>
            <a:normAutofit/>
          </a:bodyPr>
          <a:lstStyle/>
          <a:p>
            <a:pPr algn="ctr"/>
            <a:r>
              <a:rPr lang="en-US" sz="3600" dirty="0" smtClean="0"/>
              <a:t>Test Case</a:t>
            </a:r>
            <a:endParaRPr 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29200"/>
            <a:ext cx="71056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77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525963"/>
          </a:xfrm>
        </p:spPr>
        <p:txBody>
          <a:bodyPr>
            <a:normAutofit/>
          </a:bodyPr>
          <a:lstStyle/>
          <a:p>
            <a:pPr marL="109728" indent="0">
              <a:buNone/>
            </a:pPr>
            <a:r>
              <a:rPr lang="en-US" sz="2000" dirty="0"/>
              <a:t>Example:</a:t>
            </a:r>
          </a:p>
          <a:p>
            <a:pPr marL="109728" indent="0">
              <a:buNone/>
            </a:pPr>
            <a:r>
              <a:rPr lang="en-US" sz="2000" b="1" dirty="0" smtClean="0"/>
              <a:t>Check </a:t>
            </a:r>
            <a:r>
              <a:rPr lang="en-US" sz="2000" b="1" dirty="0"/>
              <a:t>Login Functionality there many possible cases like</a:t>
            </a:r>
          </a:p>
          <a:p>
            <a:pPr marL="109728" indent="0">
              <a:buNone/>
            </a:pPr>
            <a:r>
              <a:rPr lang="en-US" sz="2000" dirty="0"/>
              <a:t> </a:t>
            </a:r>
          </a:p>
          <a:p>
            <a:pPr marL="109728" indent="0">
              <a:buNone/>
            </a:pPr>
            <a:r>
              <a:rPr lang="en-US" sz="2000" dirty="0"/>
              <a:t>Test Case 1: Check results on entering valid User Id &amp;     Password</a:t>
            </a:r>
          </a:p>
          <a:p>
            <a:pPr marL="109728" indent="0">
              <a:buNone/>
            </a:pPr>
            <a:endParaRPr lang="en-US" sz="2000" dirty="0"/>
          </a:p>
          <a:p>
            <a:pPr marL="109728" indent="0">
              <a:buNone/>
            </a:pPr>
            <a:r>
              <a:rPr lang="en-US" sz="2000" dirty="0"/>
              <a:t>Test Case 2: Check results on entering Invalid User ID &amp; Password</a:t>
            </a:r>
          </a:p>
          <a:p>
            <a:pPr marL="109728" indent="0">
              <a:buNone/>
            </a:pPr>
            <a:endParaRPr lang="en-US" sz="2000" dirty="0"/>
          </a:p>
          <a:p>
            <a:pPr marL="109728" indent="0">
              <a:buNone/>
            </a:pPr>
            <a:r>
              <a:rPr lang="en-US" sz="2000" dirty="0"/>
              <a:t>Test Case 3: Check response when User ID is Empty &amp; Login Button is pressed, and many more..</a:t>
            </a:r>
          </a:p>
          <a:p>
            <a:endParaRPr lang="en-US" dirty="0"/>
          </a:p>
        </p:txBody>
      </p:sp>
    </p:spTree>
    <p:extLst>
      <p:ext uri="{BB962C8B-B14F-4D97-AF65-F5344CB8AC3E}">
        <p14:creationId xmlns:p14="http://schemas.microsoft.com/office/powerpoint/2010/main" val="148002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r>
              <a:rPr lang="en-US" sz="1800" dirty="0">
                <a:solidFill>
                  <a:schemeClr val="accent3"/>
                </a:solidFill>
              </a:rPr>
              <a:t>Easy way to understand functionality</a:t>
            </a:r>
          </a:p>
          <a:p>
            <a:r>
              <a:rPr lang="en-US" sz="1800" dirty="0">
                <a:solidFill>
                  <a:schemeClr val="accent3"/>
                </a:solidFill>
              </a:rPr>
              <a:t>Captures thought process went in a tester</a:t>
            </a:r>
          </a:p>
          <a:p>
            <a:r>
              <a:rPr lang="en-US" sz="1800" dirty="0">
                <a:solidFill>
                  <a:schemeClr val="accent3"/>
                </a:solidFill>
              </a:rPr>
              <a:t>Less KT to other team members</a:t>
            </a:r>
          </a:p>
          <a:p>
            <a:r>
              <a:rPr lang="en-US" sz="1800" dirty="0">
                <a:solidFill>
                  <a:schemeClr val="accent3"/>
                </a:solidFill>
              </a:rPr>
              <a:t>Creates less dependency between team members</a:t>
            </a:r>
          </a:p>
          <a:p>
            <a:r>
              <a:rPr lang="en-US" sz="1800" dirty="0">
                <a:solidFill>
                  <a:schemeClr val="accent3"/>
                </a:solidFill>
              </a:rPr>
              <a:t>Builds confidence</a:t>
            </a:r>
          </a:p>
          <a:p>
            <a:r>
              <a:rPr lang="en-US" sz="1800" dirty="0">
                <a:solidFill>
                  <a:schemeClr val="accent3"/>
                </a:solidFill>
              </a:rPr>
              <a:t>Facilitates to cross check if there are any gaps in validating </a:t>
            </a:r>
            <a:r>
              <a:rPr lang="en-US" sz="1800" dirty="0" smtClean="0">
                <a:solidFill>
                  <a:schemeClr val="accent3"/>
                </a:solidFill>
              </a:rPr>
              <a:t>functionality.</a:t>
            </a:r>
          </a:p>
          <a:p>
            <a:pPr marL="109728" indent="0">
              <a:buNone/>
            </a:pPr>
            <a:endParaRPr lang="en-US" sz="1800" dirty="0" smtClean="0">
              <a:solidFill>
                <a:schemeClr val="accent3"/>
              </a:solidFill>
            </a:endParaRPr>
          </a:p>
          <a:p>
            <a:pPr marL="109728" indent="0">
              <a:buNone/>
            </a:pPr>
            <a:r>
              <a:rPr lang="en-US" sz="1800" dirty="0" smtClean="0"/>
              <a:t>Point to be note before drafting Test case:</a:t>
            </a:r>
          </a:p>
          <a:p>
            <a:pPr>
              <a:buFont typeface="Wingdings" panose="05000000000000000000" pitchFamily="2" charset="2"/>
              <a:buChar char="§"/>
            </a:pPr>
            <a:r>
              <a:rPr lang="en-US" sz="1600" dirty="0" smtClean="0"/>
              <a:t>need </a:t>
            </a:r>
            <a:r>
              <a:rPr lang="en-US" sz="1600" dirty="0"/>
              <a:t>to be kept in mind </a:t>
            </a:r>
            <a:r>
              <a:rPr lang="en-US" sz="1600" dirty="0" smtClean="0"/>
              <a:t>anyone </a:t>
            </a:r>
            <a:r>
              <a:rPr lang="en-US" sz="1600" dirty="0"/>
              <a:t>can easily </a:t>
            </a:r>
            <a:r>
              <a:rPr lang="en-US" sz="1600" dirty="0" smtClean="0"/>
              <a:t>execute.</a:t>
            </a:r>
          </a:p>
          <a:p>
            <a:pPr>
              <a:buFont typeface="Wingdings" panose="05000000000000000000" pitchFamily="2" charset="2"/>
              <a:buChar char="§"/>
            </a:pPr>
            <a:r>
              <a:rPr lang="en-US" sz="1600" dirty="0"/>
              <a:t>e</a:t>
            </a:r>
            <a:r>
              <a:rPr lang="en-US" sz="1600" dirty="0" smtClean="0"/>
              <a:t>ach test should be independent to each other.</a:t>
            </a:r>
          </a:p>
          <a:p>
            <a:pPr>
              <a:buFont typeface="Wingdings" panose="05000000000000000000" pitchFamily="2" charset="2"/>
              <a:buChar char="§"/>
            </a:pPr>
            <a:r>
              <a:rPr lang="en-US" sz="1600" dirty="0"/>
              <a:t>Write clear assumptions and preconditions in prerequisite step</a:t>
            </a:r>
          </a:p>
          <a:p>
            <a:pPr>
              <a:buFont typeface="Wingdings" panose="05000000000000000000" pitchFamily="2" charset="2"/>
              <a:buChar char="§"/>
            </a:pPr>
            <a:r>
              <a:rPr lang="en-US" sz="1600" dirty="0"/>
              <a:t>Prefix "Manual:" for manual test cases and "API:" for </a:t>
            </a:r>
            <a:r>
              <a:rPr lang="en-US" sz="1600" dirty="0" err="1"/>
              <a:t>api</a:t>
            </a:r>
            <a:r>
              <a:rPr lang="en-US" sz="1600" dirty="0"/>
              <a:t> test </a:t>
            </a:r>
            <a:r>
              <a:rPr lang="en-US" sz="1600" dirty="0" smtClean="0"/>
              <a:t>cases</a:t>
            </a:r>
          </a:p>
          <a:p>
            <a:pPr>
              <a:buFont typeface="Wingdings" panose="05000000000000000000" pitchFamily="2" charset="2"/>
              <a:buChar char="§"/>
            </a:pPr>
            <a:r>
              <a:rPr lang="en-US" sz="1600" dirty="0" smtClean="0"/>
              <a:t>Avoid test case repetitions</a:t>
            </a:r>
          </a:p>
          <a:p>
            <a:pPr>
              <a:buFont typeface="Wingdings" panose="05000000000000000000" pitchFamily="2" charset="2"/>
              <a:buChar char="§"/>
            </a:pPr>
            <a:r>
              <a:rPr lang="en-US" sz="1600" dirty="0" smtClean="0"/>
              <a:t>Ensure 100% coverage(Use </a:t>
            </a:r>
            <a:r>
              <a:rPr lang="en-US" sz="1600" dirty="0" err="1" smtClean="0"/>
              <a:t>tracebility</a:t>
            </a:r>
            <a:r>
              <a:rPr lang="en-US" sz="1600" dirty="0" smtClean="0"/>
              <a:t> matrix)</a:t>
            </a:r>
            <a:endParaRPr lang="en-US" sz="1600" dirty="0"/>
          </a:p>
          <a:p>
            <a:pPr>
              <a:buFont typeface="Wingdings" panose="05000000000000000000" pitchFamily="2" charset="2"/>
              <a:buChar char="§"/>
            </a:pPr>
            <a:endParaRPr lang="en-US" sz="1600" dirty="0" smtClean="0"/>
          </a:p>
          <a:p>
            <a:pPr>
              <a:buFont typeface="Wingdings" panose="05000000000000000000" pitchFamily="2" charset="2"/>
              <a:buChar char="§"/>
            </a:pPr>
            <a:endParaRPr lang="en-US" sz="1600" dirty="0" smtClean="0"/>
          </a:p>
          <a:p>
            <a:pPr>
              <a:buFont typeface="Wingdings" panose="05000000000000000000" pitchFamily="2" charset="2"/>
              <a:buChar char="§"/>
            </a:pPr>
            <a:endParaRPr lang="en-US" sz="1600" dirty="0"/>
          </a:p>
        </p:txBody>
      </p:sp>
      <p:sp>
        <p:nvSpPr>
          <p:cNvPr id="3" name="Title 2"/>
          <p:cNvSpPr>
            <a:spLocks noGrp="1"/>
          </p:cNvSpPr>
          <p:nvPr>
            <p:ph type="title"/>
          </p:nvPr>
        </p:nvSpPr>
        <p:spPr>
          <a:xfrm>
            <a:off x="457200" y="33291"/>
            <a:ext cx="8229600" cy="1143000"/>
          </a:xfrm>
        </p:spPr>
        <p:txBody>
          <a:bodyPr>
            <a:normAutofit/>
          </a:bodyPr>
          <a:lstStyle/>
          <a:p>
            <a:r>
              <a:rPr lang="en-US" sz="2800" dirty="0" smtClean="0"/>
              <a:t>Why Test Case?</a:t>
            </a:r>
            <a:endParaRPr lang="en-US" sz="2800" dirty="0"/>
          </a:p>
        </p:txBody>
      </p:sp>
    </p:spTree>
    <p:extLst>
      <p:ext uri="{BB962C8B-B14F-4D97-AF65-F5344CB8AC3E}">
        <p14:creationId xmlns:p14="http://schemas.microsoft.com/office/powerpoint/2010/main" val="2033409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Functionality Test Cases</a:t>
            </a:r>
            <a:endParaRPr lang="en-US" dirty="0"/>
          </a:p>
          <a:p>
            <a:r>
              <a:rPr lang="en-US" b="1" dirty="0"/>
              <a:t>User Interface Test Cases</a:t>
            </a:r>
          </a:p>
          <a:p>
            <a:r>
              <a:rPr lang="en-US" b="1" dirty="0"/>
              <a:t>Performance Test Cases</a:t>
            </a:r>
          </a:p>
          <a:p>
            <a:r>
              <a:rPr lang="en-US" b="1" dirty="0"/>
              <a:t>Security Test Cases</a:t>
            </a:r>
          </a:p>
          <a:p>
            <a:r>
              <a:rPr lang="en-US" b="1" dirty="0"/>
              <a:t>Usability Test </a:t>
            </a:r>
            <a:r>
              <a:rPr lang="en-US" b="1" dirty="0" smtClean="0"/>
              <a:t>Cases</a:t>
            </a:r>
          </a:p>
          <a:p>
            <a:endParaRPr lang="en-US" b="1" dirty="0"/>
          </a:p>
          <a:p>
            <a:endParaRPr lang="en-US" b="1" dirty="0"/>
          </a:p>
          <a:p>
            <a:pPr marL="109728" indent="0">
              <a:buNone/>
            </a:pPr>
            <a:r>
              <a:rPr lang="en-US" sz="1800" dirty="0" smtClean="0"/>
              <a:t> </a:t>
            </a:r>
            <a:r>
              <a:rPr lang="en-US" sz="1800" dirty="0" err="1" smtClean="0"/>
              <a:t>Refer:https</a:t>
            </a:r>
            <a:r>
              <a:rPr lang="en-US" sz="1800" dirty="0"/>
              <a:t>://blog.testlodge.com/types-of-test-cases-in-software-testing/</a:t>
            </a:r>
          </a:p>
        </p:txBody>
      </p:sp>
      <p:sp>
        <p:nvSpPr>
          <p:cNvPr id="3" name="Title 2"/>
          <p:cNvSpPr>
            <a:spLocks noGrp="1"/>
          </p:cNvSpPr>
          <p:nvPr>
            <p:ph type="title"/>
          </p:nvPr>
        </p:nvSpPr>
        <p:spPr/>
        <p:txBody>
          <a:bodyPr/>
          <a:lstStyle/>
          <a:p>
            <a:r>
              <a:rPr lang="en-US" dirty="0" smtClean="0"/>
              <a:t>Types of Test case:</a:t>
            </a:r>
            <a:endParaRPr lang="en-US" dirty="0"/>
          </a:p>
        </p:txBody>
      </p:sp>
    </p:spTree>
    <p:extLst>
      <p:ext uri="{BB962C8B-B14F-4D97-AF65-F5344CB8AC3E}">
        <p14:creationId xmlns:p14="http://schemas.microsoft.com/office/powerpoint/2010/main" val="2827843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510" y="1417638"/>
            <a:ext cx="8852474" cy="4318148"/>
          </a:xfrm>
        </p:spPr>
      </p:pic>
      <p:sp>
        <p:nvSpPr>
          <p:cNvPr id="3" name="Title 2"/>
          <p:cNvSpPr>
            <a:spLocks noGrp="1"/>
          </p:cNvSpPr>
          <p:nvPr>
            <p:ph type="title"/>
          </p:nvPr>
        </p:nvSpPr>
        <p:spPr/>
        <p:txBody>
          <a:bodyPr/>
          <a:lstStyle/>
          <a:p>
            <a:r>
              <a:rPr lang="en-US" dirty="0" smtClean="0"/>
              <a:t>Test Case Using Excel</a:t>
            </a:r>
            <a:endParaRPr lang="en-US" dirty="0"/>
          </a:p>
        </p:txBody>
      </p:sp>
    </p:spTree>
    <p:extLst>
      <p:ext uri="{BB962C8B-B14F-4D97-AF65-F5344CB8AC3E}">
        <p14:creationId xmlns:p14="http://schemas.microsoft.com/office/powerpoint/2010/main" val="386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 Using Zephyr</a:t>
            </a:r>
            <a:endParaRPr lang="en-US" dirty="0"/>
          </a:p>
        </p:txBody>
      </p:sp>
      <p:pic>
        <p:nvPicPr>
          <p:cNvPr id="5" name="Content Placeholder 4"/>
          <p:cNvPicPr>
            <a:picLocks noGrp="1" noChangeAspect="1"/>
          </p:cNvPicPr>
          <p:nvPr>
            <p:ph idx="1"/>
          </p:nvPr>
        </p:nvPicPr>
        <p:blipFill>
          <a:blip r:embed="rId2"/>
          <a:stretch>
            <a:fillRect/>
          </a:stretch>
        </p:blipFill>
        <p:spPr>
          <a:xfrm>
            <a:off x="318117" y="1417638"/>
            <a:ext cx="4267200" cy="4280930"/>
          </a:xfrm>
          <a:prstGeom prst="rect">
            <a:avLst/>
          </a:prstGeom>
        </p:spPr>
      </p:pic>
      <p:pic>
        <p:nvPicPr>
          <p:cNvPr id="6" name="Picture 5"/>
          <p:cNvPicPr>
            <a:picLocks noChangeAspect="1"/>
          </p:cNvPicPr>
          <p:nvPr/>
        </p:nvPicPr>
        <p:blipFill>
          <a:blip r:embed="rId3"/>
          <a:stretch>
            <a:fillRect/>
          </a:stretch>
        </p:blipFill>
        <p:spPr>
          <a:xfrm>
            <a:off x="4724400" y="1487760"/>
            <a:ext cx="4197657" cy="4140685"/>
          </a:xfrm>
          <a:prstGeom prst="rect">
            <a:avLst/>
          </a:prstGeom>
        </p:spPr>
      </p:pic>
    </p:spTree>
    <p:extLst>
      <p:ext uri="{BB962C8B-B14F-4D97-AF65-F5344CB8AC3E}">
        <p14:creationId xmlns:p14="http://schemas.microsoft.com/office/powerpoint/2010/main" val="35320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90600"/>
            <a:ext cx="7315200" cy="4632324"/>
          </a:xfrm>
        </p:spPr>
      </p:pic>
    </p:spTree>
    <p:extLst>
      <p:ext uri="{BB962C8B-B14F-4D97-AF65-F5344CB8AC3E}">
        <p14:creationId xmlns:p14="http://schemas.microsoft.com/office/powerpoint/2010/main" val="307354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020" y="1481138"/>
            <a:ext cx="5969959" cy="3700462"/>
          </a:xfrm>
        </p:spPr>
      </p:pic>
    </p:spTree>
    <p:extLst>
      <p:ext uri="{BB962C8B-B14F-4D97-AF65-F5344CB8AC3E}">
        <p14:creationId xmlns:p14="http://schemas.microsoft.com/office/powerpoint/2010/main" val="38771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8601"/>
            <a:ext cx="8153400" cy="5638800"/>
          </a:xfrm>
        </p:spPr>
        <p:txBody>
          <a:bodyPr>
            <a:normAutofit/>
          </a:bodyPr>
          <a:lstStyle/>
          <a:p>
            <a:pPr marL="109728" indent="0">
              <a:buNone/>
            </a:pPr>
            <a:endParaRPr lang="en-US" dirty="0"/>
          </a:p>
          <a:p>
            <a:endParaRPr lang="en-US" dirty="0" smtClean="0"/>
          </a:p>
          <a:p>
            <a:pPr marL="109728" indent="0">
              <a:buNone/>
            </a:pPr>
            <a:endParaRPr lang="en-US" dirty="0"/>
          </a:p>
          <a:p>
            <a:endParaRPr lang="en-US" dirty="0" smtClean="0"/>
          </a:p>
          <a:p>
            <a:endParaRPr lang="en-US" dirty="0"/>
          </a:p>
          <a:p>
            <a:endParaRPr lang="en-US" dirty="0" smtClean="0"/>
          </a:p>
          <a:p>
            <a:endParaRPr lang="en-US" dirty="0"/>
          </a:p>
          <a:p>
            <a:pPr marL="109728" indent="0">
              <a:buNone/>
            </a:pPr>
            <a:endParaRPr lang="en-US" dirty="0" smtClean="0"/>
          </a:p>
          <a:p>
            <a:pPr marL="109728" indent="0">
              <a:buNone/>
            </a:pPr>
            <a:r>
              <a:rPr lang="en-US" dirty="0" smtClean="0"/>
              <a:t>Disadvantage:</a:t>
            </a:r>
          </a:p>
          <a:p>
            <a:pPr>
              <a:buFont typeface="Arial" pitchFamily="34" charset="0"/>
              <a:buChar char="•"/>
            </a:pPr>
            <a:r>
              <a:rPr lang="en-US" sz="2000" dirty="0"/>
              <a:t>Not a good </a:t>
            </a:r>
            <a:r>
              <a:rPr lang="en-US" sz="2000" dirty="0" smtClean="0"/>
              <a:t>model </a:t>
            </a:r>
            <a:r>
              <a:rPr lang="en-US" sz="2000" dirty="0"/>
              <a:t>for complex </a:t>
            </a:r>
            <a:r>
              <a:rPr lang="en-US" sz="2000" dirty="0" smtClean="0"/>
              <a:t>projects.</a:t>
            </a:r>
          </a:p>
          <a:p>
            <a:pPr>
              <a:buFont typeface="Arial" pitchFamily="34" charset="0"/>
              <a:buChar char="•"/>
            </a:pPr>
            <a:r>
              <a:rPr lang="en-US" sz="2000" dirty="0" smtClean="0"/>
              <a:t>All requirement should be known in starting.</a:t>
            </a:r>
          </a:p>
          <a:p>
            <a:pPr>
              <a:buFont typeface="Arial" pitchFamily="34" charset="0"/>
              <a:buChar char="•"/>
            </a:pPr>
            <a:r>
              <a:rPr lang="en-US" sz="2000" dirty="0"/>
              <a:t>No working software is produced until late during the life cycle.</a:t>
            </a:r>
            <a:endParaRPr lang="en-US" sz="2000" dirty="0" smtClean="0"/>
          </a:p>
          <a:p>
            <a:pPr>
              <a:buFont typeface="Arial" pitchFamily="34" charset="0"/>
              <a:buChar char="•"/>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81000"/>
            <a:ext cx="5229226" cy="3585087"/>
          </a:xfrm>
          <a:prstGeom prst="rect">
            <a:avLst/>
          </a:prstGeom>
        </p:spPr>
      </p:pic>
    </p:spTree>
    <p:extLst>
      <p:ext uri="{BB962C8B-B14F-4D97-AF65-F5344CB8AC3E}">
        <p14:creationId xmlns:p14="http://schemas.microsoft.com/office/powerpoint/2010/main" val="385637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V- model means Verification and Validation model</a:t>
            </a:r>
            <a:r>
              <a:rPr lang="en-US" sz="2400" dirty="0" smtClean="0"/>
              <a:t>.</a:t>
            </a:r>
          </a:p>
          <a:p>
            <a:r>
              <a:rPr lang="en-US" sz="2400" dirty="0"/>
              <a:t>Testing of the product is planned in parallel with a corresponding phase of development in V-model.</a:t>
            </a:r>
          </a:p>
        </p:txBody>
      </p:sp>
      <p:sp>
        <p:nvSpPr>
          <p:cNvPr id="3" name="Title 2"/>
          <p:cNvSpPr>
            <a:spLocks noGrp="1"/>
          </p:cNvSpPr>
          <p:nvPr>
            <p:ph type="title"/>
          </p:nvPr>
        </p:nvSpPr>
        <p:spPr/>
        <p:txBody>
          <a:bodyPr/>
          <a:lstStyle/>
          <a:p>
            <a:pPr algn="ctr"/>
            <a:r>
              <a:rPr lang="en-US" dirty="0" smtClean="0"/>
              <a:t>V-shaped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3" y="2971800"/>
            <a:ext cx="7696200" cy="2995735"/>
          </a:xfrm>
          <a:prstGeom prst="rect">
            <a:avLst/>
          </a:prstGeom>
        </p:spPr>
      </p:pic>
    </p:spTree>
    <p:extLst>
      <p:ext uri="{BB962C8B-B14F-4D97-AF65-F5344CB8AC3E}">
        <p14:creationId xmlns:p14="http://schemas.microsoft.com/office/powerpoint/2010/main" val="176253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pPr marL="109728" indent="0">
              <a:buNone/>
            </a:pPr>
            <a:r>
              <a:rPr lang="en-US" sz="1800" dirty="0" smtClean="0"/>
              <a:t>Software </a:t>
            </a:r>
            <a:r>
              <a:rPr lang="en-US" sz="1800" dirty="0"/>
              <a:t>is developed in incremental, rapid cycles.</a:t>
            </a:r>
          </a:p>
          <a:p>
            <a:r>
              <a:rPr lang="en-US" sz="1800" dirty="0" smtClean="0"/>
              <a:t>Both </a:t>
            </a:r>
            <a:r>
              <a:rPr lang="en-US" sz="1800" dirty="0"/>
              <a:t>development and testing activities are concurrent unlike the Waterfall </a:t>
            </a:r>
            <a:r>
              <a:rPr lang="en-US" sz="1800" dirty="0" smtClean="0"/>
              <a:t>model.</a:t>
            </a:r>
          </a:p>
          <a:p>
            <a:r>
              <a:rPr lang="en-US" sz="1800" dirty="0"/>
              <a:t>Testers and developers work </a:t>
            </a:r>
            <a:r>
              <a:rPr lang="en-US" sz="1800" dirty="0" smtClean="0"/>
              <a:t>together.</a:t>
            </a:r>
            <a:endParaRPr lang="en-US" sz="1800" dirty="0"/>
          </a:p>
          <a:p>
            <a:r>
              <a:rPr lang="en-US" sz="1800" dirty="0"/>
              <a:t>Unlike the waterfall model in agile model very limited planning is required to get started with the project</a:t>
            </a:r>
            <a:r>
              <a:rPr lang="en-US" sz="1800" dirty="0" smtClean="0"/>
              <a:t>.</a:t>
            </a:r>
          </a:p>
          <a:p>
            <a:pPr marL="109728" indent="0">
              <a:buNone/>
            </a:pPr>
            <a:endParaRPr lang="en-US" dirty="0"/>
          </a:p>
        </p:txBody>
      </p:sp>
      <p:sp>
        <p:nvSpPr>
          <p:cNvPr id="3" name="Title 2"/>
          <p:cNvSpPr>
            <a:spLocks noGrp="1"/>
          </p:cNvSpPr>
          <p:nvPr>
            <p:ph type="title"/>
          </p:nvPr>
        </p:nvSpPr>
        <p:spPr/>
        <p:txBody>
          <a:bodyPr/>
          <a:lstStyle/>
          <a:p>
            <a:pPr algn="ctr"/>
            <a:r>
              <a:rPr lang="en-US" dirty="0" smtClean="0"/>
              <a:t>Agile Model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300" y="2971800"/>
            <a:ext cx="5867400" cy="3903853"/>
          </a:xfrm>
          <a:prstGeom prst="rect">
            <a:avLst/>
          </a:prstGeom>
        </p:spPr>
      </p:pic>
    </p:spTree>
    <p:extLst>
      <p:ext uri="{BB962C8B-B14F-4D97-AF65-F5344CB8AC3E}">
        <p14:creationId xmlns:p14="http://schemas.microsoft.com/office/powerpoint/2010/main" val="22491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8600" y="685799"/>
            <a:ext cx="7239000" cy="4173107"/>
          </a:xfrm>
          <a:prstGeom prst="rect">
            <a:avLst/>
          </a:prstGeom>
        </p:spPr>
      </p:pic>
    </p:spTree>
    <p:extLst>
      <p:ext uri="{BB962C8B-B14F-4D97-AF65-F5344CB8AC3E}">
        <p14:creationId xmlns:p14="http://schemas.microsoft.com/office/powerpoint/2010/main" val="159471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455368"/>
            <a:ext cx="6438900" cy="3733800"/>
          </a:xfrm>
        </p:spPr>
      </p:pic>
      <p:sp>
        <p:nvSpPr>
          <p:cNvPr id="3" name="Title 2"/>
          <p:cNvSpPr>
            <a:spLocks noGrp="1"/>
          </p:cNvSpPr>
          <p:nvPr>
            <p:ph type="title"/>
          </p:nvPr>
        </p:nvSpPr>
        <p:spPr/>
        <p:txBody>
          <a:bodyPr>
            <a:normAutofit/>
          </a:bodyPr>
          <a:lstStyle/>
          <a:p>
            <a:r>
              <a:rPr lang="en-US" sz="2800" dirty="0" smtClean="0"/>
              <a:t>Agile Testing </a:t>
            </a:r>
            <a:r>
              <a:rPr lang="en-US" sz="2800" dirty="0" err="1" smtClean="0"/>
              <a:t>Methadology</a:t>
            </a:r>
            <a:r>
              <a:rPr lang="en-US" sz="2800" dirty="0" smtClean="0"/>
              <a:t> </a:t>
            </a:r>
            <a:endParaRPr lang="en-US" sz="2800" dirty="0"/>
          </a:p>
        </p:txBody>
      </p:sp>
    </p:spTree>
    <p:extLst>
      <p:ext uri="{BB962C8B-B14F-4D97-AF65-F5344CB8AC3E}">
        <p14:creationId xmlns:p14="http://schemas.microsoft.com/office/powerpoint/2010/main" val="397522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838200"/>
            <a:ext cx="8229600" cy="6464491"/>
          </a:xfrm>
        </p:spPr>
        <p:txBody>
          <a:bodyPr>
            <a:normAutofit/>
          </a:bodyPr>
          <a:lstStyle/>
          <a:p>
            <a:r>
              <a:rPr lang="en-US" sz="1800" dirty="0"/>
              <a:t>Scrum is a subset of Agile. It is a </a:t>
            </a:r>
            <a:r>
              <a:rPr lang="en-US" sz="1800" dirty="0">
                <a:solidFill>
                  <a:srgbClr val="FF0000"/>
                </a:solidFill>
              </a:rPr>
              <a:t>lightweight process framework </a:t>
            </a:r>
            <a:r>
              <a:rPr lang="en-US" sz="1800" dirty="0"/>
              <a:t>for agile development, and the most widely-used one</a:t>
            </a:r>
            <a:r>
              <a:rPr lang="en-US" sz="1800" dirty="0" smtClean="0"/>
              <a:t>. A </a:t>
            </a:r>
            <a:r>
              <a:rPr lang="en-US" sz="1800" dirty="0"/>
              <a:t>“process framework” is a particular set of practices that must be followed in order for a process to be consistent with the framework. (For example, the </a:t>
            </a:r>
            <a:r>
              <a:rPr lang="en-US" sz="1800" dirty="0">
                <a:solidFill>
                  <a:srgbClr val="FF0000"/>
                </a:solidFill>
              </a:rPr>
              <a:t>Scrum process framework requires the use of development cycles called Sprints</a:t>
            </a:r>
            <a:r>
              <a:rPr lang="en-US" sz="1800" dirty="0"/>
              <a:t>, the XP framework requires pair programming, and so forth.)</a:t>
            </a:r>
          </a:p>
          <a:p>
            <a:r>
              <a:rPr lang="en-US" sz="1800" dirty="0">
                <a:solidFill>
                  <a:srgbClr val="FF0000"/>
                </a:solidFill>
              </a:rPr>
              <a:t>“Lightweight” means that the overhead of the process is kept as small as possible</a:t>
            </a:r>
            <a:r>
              <a:rPr lang="en-US" sz="1800" dirty="0"/>
              <a:t>, to maximize the amount of productive time available for getting useful work done</a:t>
            </a:r>
            <a:r>
              <a:rPr lang="en-US" sz="1800" dirty="0" smtClean="0"/>
              <a:t>.</a:t>
            </a:r>
          </a:p>
          <a:p>
            <a:r>
              <a:rPr lang="en-US" sz="1800" dirty="0" smtClean="0"/>
              <a:t>It </a:t>
            </a:r>
            <a:r>
              <a:rPr lang="en-US" sz="1800" dirty="0"/>
              <a:t>consists of three roles, and their responsibilities are explained as follows</a:t>
            </a:r>
            <a:r>
              <a:rPr lang="en-US" sz="1800" dirty="0" smtClean="0"/>
              <a:t>:</a:t>
            </a:r>
          </a:p>
          <a:p>
            <a:r>
              <a:rPr lang="en-US" sz="1200" dirty="0"/>
              <a:t>Scrum Master</a:t>
            </a:r>
          </a:p>
          <a:p>
            <a:pPr lvl="1"/>
            <a:r>
              <a:rPr lang="en-US" sz="1100" dirty="0"/>
              <a:t>Master is responsible for setting up the team, sprint meeting and removes obstacles to </a:t>
            </a:r>
            <a:r>
              <a:rPr lang="en-US" sz="1100" dirty="0" smtClean="0"/>
              <a:t>progress.</a:t>
            </a:r>
            <a:r>
              <a:rPr lang="en-US" sz="1100" dirty="0"/>
              <a:t> He / she make sure that the scrum team is productive and progressive.</a:t>
            </a:r>
          </a:p>
          <a:p>
            <a:r>
              <a:rPr lang="en-US" sz="1200" dirty="0"/>
              <a:t>Product owner</a:t>
            </a:r>
          </a:p>
          <a:p>
            <a:pPr lvl="1"/>
            <a:r>
              <a:rPr lang="en-US" sz="1100" dirty="0"/>
              <a:t>The Product Owner creates product backlog, prioritizes the backlog and is responsible for the delivery of the functionality at each iteration</a:t>
            </a:r>
          </a:p>
          <a:p>
            <a:r>
              <a:rPr lang="en-US" sz="1200" dirty="0"/>
              <a:t>Scrum Team</a:t>
            </a:r>
          </a:p>
          <a:p>
            <a:pPr lvl="1"/>
            <a:r>
              <a:rPr lang="en-US" sz="1100" dirty="0"/>
              <a:t>Team manages its own work and organizes the work to complete the sprint or cycle</a:t>
            </a:r>
          </a:p>
          <a:p>
            <a:pPr marL="109728" indent="0">
              <a:buNone/>
            </a:pPr>
            <a:endParaRPr lang="en-US" sz="1800" dirty="0"/>
          </a:p>
        </p:txBody>
      </p:sp>
      <p:sp>
        <p:nvSpPr>
          <p:cNvPr id="3" name="Title 2"/>
          <p:cNvSpPr>
            <a:spLocks noGrp="1"/>
          </p:cNvSpPr>
          <p:nvPr>
            <p:ph type="title"/>
          </p:nvPr>
        </p:nvSpPr>
        <p:spPr>
          <a:xfrm>
            <a:off x="533400" y="0"/>
            <a:ext cx="8153400" cy="609600"/>
          </a:xfrm>
        </p:spPr>
        <p:txBody>
          <a:bodyPr>
            <a:normAutofit/>
          </a:bodyPr>
          <a:lstStyle/>
          <a:p>
            <a:r>
              <a:rPr lang="en-US" sz="2800" dirty="0" smtClean="0"/>
              <a:t>Scrum</a:t>
            </a:r>
            <a:endParaRPr lang="en-US" sz="2800" dirty="0"/>
          </a:p>
        </p:txBody>
      </p:sp>
    </p:spTree>
    <p:extLst>
      <p:ext uri="{BB962C8B-B14F-4D97-AF65-F5344CB8AC3E}">
        <p14:creationId xmlns:p14="http://schemas.microsoft.com/office/powerpoint/2010/main" val="37650570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1035</TotalTime>
  <Words>1477</Words>
  <Application>Microsoft Office PowerPoint</Application>
  <PresentationFormat>On-screen Show (4:3)</PresentationFormat>
  <Paragraphs>230</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interface</vt:lpstr>
      <vt:lpstr>Lucida Sans Unicode</vt:lpstr>
      <vt:lpstr>Verdana</vt:lpstr>
      <vt:lpstr>Wingdings</vt:lpstr>
      <vt:lpstr>Wingdings 2</vt:lpstr>
      <vt:lpstr>Wingdings 3</vt:lpstr>
      <vt:lpstr>Concourse</vt:lpstr>
      <vt:lpstr>KT Session: Topics Covered</vt:lpstr>
      <vt:lpstr>SDLC</vt:lpstr>
      <vt:lpstr>SDLC MODELS</vt:lpstr>
      <vt:lpstr>PowerPoint Presentation</vt:lpstr>
      <vt:lpstr>V-shaped Model</vt:lpstr>
      <vt:lpstr>Agile Model</vt:lpstr>
      <vt:lpstr>PowerPoint Presentation</vt:lpstr>
      <vt:lpstr>Agile Testing Methadology </vt:lpstr>
      <vt:lpstr>Scrum</vt:lpstr>
      <vt:lpstr>PowerPoint Presentation</vt:lpstr>
      <vt:lpstr>PowerPoint Presentation</vt:lpstr>
      <vt:lpstr>Sprint backlog</vt:lpstr>
      <vt:lpstr>Scrum Master</vt:lpstr>
      <vt:lpstr>Testing</vt:lpstr>
      <vt:lpstr>Why Testing?</vt:lpstr>
      <vt:lpstr>Types of Testing:</vt:lpstr>
      <vt:lpstr>PowerPoint Presentation</vt:lpstr>
      <vt:lpstr>PowerPoint Presentation</vt:lpstr>
      <vt:lpstr>PowerPoint Presentation</vt:lpstr>
      <vt:lpstr>PowerPoint Presentation</vt:lpstr>
      <vt:lpstr>PowerPoint Presentation</vt:lpstr>
      <vt:lpstr>Smoke Testing</vt:lpstr>
      <vt:lpstr>Software Testing Methods</vt:lpstr>
      <vt:lpstr>PowerPoint Presentation</vt:lpstr>
      <vt:lpstr>PowerPoint Presentation</vt:lpstr>
      <vt:lpstr>PowerPoint Presentation</vt:lpstr>
      <vt:lpstr>User Story:</vt:lpstr>
      <vt:lpstr>Acceptance Criteria</vt:lpstr>
      <vt:lpstr>Test Scenario</vt:lpstr>
      <vt:lpstr>PowerPoint Presentation</vt:lpstr>
      <vt:lpstr>Test Case</vt:lpstr>
      <vt:lpstr>PowerPoint Presentation</vt:lpstr>
      <vt:lpstr>Why Test Case?</vt:lpstr>
      <vt:lpstr>Types of Test case:</vt:lpstr>
      <vt:lpstr>Test Case Using Excel</vt:lpstr>
      <vt:lpstr>Test Case Using Zephyr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Ashiwani</dc:creator>
  <cp:lastModifiedBy>Tuntun</cp:lastModifiedBy>
  <cp:revision>67</cp:revision>
  <dcterms:created xsi:type="dcterms:W3CDTF">2017-07-03T14:25:06Z</dcterms:created>
  <dcterms:modified xsi:type="dcterms:W3CDTF">2021-07-14T09:12:55Z</dcterms:modified>
</cp:coreProperties>
</file>