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8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7" r:id="rId12"/>
    <p:sldId id="298" r:id="rId13"/>
    <p:sldId id="294" r:id="rId14"/>
    <p:sldId id="295" r:id="rId15"/>
    <p:sldId id="296" r:id="rId16"/>
    <p:sldId id="28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ranklin Gothic Book" panose="020B0604020202020204" charset="0"/>
      <p:regular r:id="rId23"/>
      <p:italic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黑体" panose="02010609060101010101" pitchFamily="49" charset="-122"/>
      <p:regular r:id="rId31"/>
    </p:embeddedFont>
    <p:embeddedFont>
      <p:font typeface="Franklin Gothic Medium" panose="020B0603020102020204" pitchFamily="34" charset="0"/>
      <p:regular r:id="rId32"/>
      <p:italic r:id="rId33"/>
    </p:embeddedFont>
    <p:embeddedFont>
      <p:font typeface="方正喵呜体" panose="02010600030101010101" charset="-122"/>
      <p:regular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5499051" y="3326714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8063488" y="2031353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9275448" y="4952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喵呜体" panose="02010600010101010101" pitchFamily="2" charset="-122"/>
                <a:ea typeface="方正喵呜体" panose="02010600010101010101" pitchFamily="2" charset="-122"/>
              </a:rPr>
              <a:t>霍沛</a:t>
            </a:r>
            <a:endParaRPr lang="en-US" altLang="zh-CN" dirty="0" smtClean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02571" y="2895356"/>
            <a:ext cx="5633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算法进行关联分析</a:t>
            </a:r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31861"/>
              </p:ext>
            </p:extLst>
          </p:nvPr>
        </p:nvGraphicFramePr>
        <p:xfrm>
          <a:off x="7640222" y="45539"/>
          <a:ext cx="455177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559"/>
                <a:gridCol w="932104"/>
                <a:gridCol w="834832"/>
                <a:gridCol w="834832"/>
                <a:gridCol w="1212451"/>
              </a:tblGrid>
              <a:tr h="36761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某超市商品记录表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r>
                        <a:rPr lang="en-US" altLang="zh-CN" dirty="0" smtClean="0"/>
                        <a:t>ID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03200" y="420692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Microsoft YaHei"/>
              </a:rPr>
              <a:t>对于</a:t>
            </a:r>
            <a:r>
              <a:rPr lang="zh-CN" altLang="en-US" dirty="0" smtClean="0">
                <a:solidFill>
                  <a:srgbClr val="4B4B4B"/>
                </a:solidFill>
                <a:latin typeface="Microsoft YaHei"/>
              </a:rPr>
              <a:t>集合</a:t>
            </a:r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{S2,S3,S4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</a:rPr>
              <a:t>}</a:t>
            </a:r>
          </a:p>
          <a:p>
            <a:endParaRPr lang="en-US" altLang="zh-CN" dirty="0">
              <a:solidFill>
                <a:srgbClr val="4B4B4B"/>
              </a:solidFill>
              <a:latin typeface="Microsoft YaHei"/>
            </a:endParaRPr>
          </a:p>
          <a:p>
            <a:r>
              <a:rPr lang="zh-CN" altLang="en-US" dirty="0">
                <a:solidFill>
                  <a:srgbClr val="4B4B4B"/>
                </a:solidFill>
                <a:latin typeface="Microsoft YaHei"/>
              </a:rPr>
              <a:t>　　先生成</a:t>
            </a:r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1-</a:t>
            </a:r>
            <a:r>
              <a:rPr lang="zh-CN" altLang="en-US" dirty="0">
                <a:solidFill>
                  <a:srgbClr val="4B4B4B"/>
                </a:solidFill>
                <a:latin typeface="Microsoft YaHei"/>
              </a:rPr>
              <a:t>后件的关联</a:t>
            </a:r>
            <a:r>
              <a:rPr lang="zh-CN" altLang="en-US" dirty="0" smtClean="0">
                <a:solidFill>
                  <a:srgbClr val="4B4B4B"/>
                </a:solidFill>
                <a:latin typeface="Microsoft YaHei"/>
              </a:rPr>
              <a:t>规则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</a:rPr>
              <a:t>:</a:t>
            </a:r>
          </a:p>
          <a:p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 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</a:rPr>
              <a:t>      </a:t>
            </a:r>
          </a:p>
          <a:p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 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</a:rPr>
              <a:t>      </a:t>
            </a:r>
          </a:p>
          <a:p>
            <a:endParaRPr lang="en-US" altLang="zh-CN" dirty="0" smtClean="0">
              <a:solidFill>
                <a:srgbClr val="4B4B4B"/>
              </a:solidFill>
              <a:latin typeface="Microsoft YaHei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      </a:t>
            </a:r>
            <a:endParaRPr lang="en-US" altLang="zh-CN" dirty="0" smtClean="0">
              <a:solidFill>
                <a:srgbClr val="4B4B4B"/>
              </a:solidFill>
              <a:latin typeface="Microsoft YaHei"/>
            </a:endParaRPr>
          </a:p>
          <a:p>
            <a:endParaRPr lang="zh-CN" altLang="en-US" b="0" i="0" dirty="0">
              <a:solidFill>
                <a:srgbClr val="4B4B4B"/>
              </a:solidFill>
              <a:effectLst/>
              <a:latin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59340"/>
              </p:ext>
            </p:extLst>
          </p:nvPr>
        </p:nvGraphicFramePr>
        <p:xfrm>
          <a:off x="130965" y="1574854"/>
          <a:ext cx="3149599" cy="259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2"/>
                <a:gridCol w="1277257"/>
              </a:tblGrid>
              <a:tr h="6300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关联规则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置信度</a:t>
                      </a:r>
                      <a:endParaRPr lang="zh-CN" altLang="en-US" dirty="0"/>
                    </a:p>
                  </a:txBody>
                  <a:tcPr/>
                </a:tc>
              </a:tr>
              <a:tr h="683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{S2,S3}---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{S4}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4/4=1</a:t>
                      </a:r>
                      <a:endParaRPr lang="zh-CN" altLang="en-US" dirty="0"/>
                    </a:p>
                  </a:txBody>
                  <a:tcPr/>
                </a:tc>
              </a:tr>
              <a:tr h="630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{S2,S4}---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{S3}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3/5</a:t>
                      </a:r>
                      <a:endParaRPr lang="zh-CN" altLang="en-US" dirty="0"/>
                    </a:p>
                  </a:txBody>
                  <a:tcPr/>
                </a:tc>
              </a:tr>
              <a:tr h="630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{S3,S4}---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{S2}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定义最低置信度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0.75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113" y="4497696"/>
            <a:ext cx="272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后件的关联规则：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309257" y="2982850"/>
            <a:ext cx="1190172" cy="2538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88832"/>
              </p:ext>
            </p:extLst>
          </p:nvPr>
        </p:nvGraphicFramePr>
        <p:xfrm>
          <a:off x="4499429" y="1851894"/>
          <a:ext cx="3004457" cy="228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059"/>
                <a:gridCol w="1218398"/>
              </a:tblGrid>
              <a:tr h="4987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关联规则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置信度</a:t>
                      </a:r>
                      <a:endParaRPr lang="zh-CN" altLang="en-US" dirty="0"/>
                    </a:p>
                  </a:txBody>
                  <a:tcPr/>
                </a:tc>
              </a:tr>
              <a:tr h="89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{S2,S3}---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{S4}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4/4=1</a:t>
                      </a:r>
                      <a:endParaRPr lang="zh-CN" altLang="en-US" dirty="0"/>
                    </a:p>
                  </a:txBody>
                  <a:tcPr/>
                </a:tc>
              </a:tr>
              <a:tr h="89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{S3,S4}---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{S2}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7783" y="2244186"/>
            <a:ext cx="109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后件的集合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{S2},{S4}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4558"/>
              </p:ext>
            </p:extLst>
          </p:nvPr>
        </p:nvGraphicFramePr>
        <p:xfrm>
          <a:off x="348342" y="5066808"/>
          <a:ext cx="3004457" cy="139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059"/>
                <a:gridCol w="1218398"/>
              </a:tblGrid>
              <a:tr h="4987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关联规则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置信度</a:t>
                      </a:r>
                      <a:endParaRPr lang="zh-CN" altLang="en-US" dirty="0"/>
                    </a:p>
                  </a:txBody>
                  <a:tcPr/>
                </a:tc>
              </a:tr>
              <a:tr h="89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</a:rPr>
                        <a:t>{S3}---</a:t>
                      </a:r>
                      <a:r>
                        <a:rPr lang="en-US" altLang="zh-CN" dirty="0" smtClean="0">
                          <a:solidFill>
                            <a:srgbClr val="4B4B4B"/>
                          </a:solidFill>
                          <a:latin typeface="Microsoft YaHei"/>
                          <a:sym typeface="Wingdings" panose="05000000000000000000" pitchFamily="2" charset="2"/>
                        </a:rPr>
                        <a:t>{S2,S4}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4/4=1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182040" y="4826675"/>
            <a:ext cx="4092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B4B4B"/>
                </a:solidFill>
                <a:latin typeface="Microsoft YaHei"/>
              </a:rPr>
              <a:t>强关联规则：</a:t>
            </a:r>
            <a:endParaRPr lang="en-US" altLang="zh-CN" dirty="0">
              <a:solidFill>
                <a:srgbClr val="4B4B4B"/>
              </a:solidFill>
              <a:latin typeface="Microsoft YaHei"/>
            </a:endParaRPr>
          </a:p>
          <a:p>
            <a:r>
              <a:rPr lang="en-US" altLang="zh-CN" dirty="0" smtClean="0">
                <a:solidFill>
                  <a:srgbClr val="4B4B4B"/>
                </a:solidFill>
                <a:latin typeface="Microsoft YaHei"/>
              </a:rPr>
              <a:t>{</a:t>
            </a:r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S3}---</a:t>
            </a:r>
            <a:r>
              <a:rPr lang="en-US" altLang="zh-CN" dirty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{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S2,S4}</a:t>
            </a:r>
          </a:p>
          <a:p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{S2,S3}---</a:t>
            </a:r>
            <a:r>
              <a:rPr lang="en-US" altLang="zh-CN" dirty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{S4</a:t>
            </a:r>
            <a:r>
              <a:rPr lang="en-US" altLang="zh-CN" dirty="0" smtClean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}</a:t>
            </a:r>
          </a:p>
          <a:p>
            <a:r>
              <a:rPr lang="en-US" altLang="zh-CN" dirty="0">
                <a:solidFill>
                  <a:srgbClr val="4B4B4B"/>
                </a:solidFill>
                <a:latin typeface="Microsoft YaHei"/>
              </a:rPr>
              <a:t>{S3,S4}---</a:t>
            </a:r>
            <a:r>
              <a:rPr lang="en-US" altLang="zh-CN" dirty="0">
                <a:solidFill>
                  <a:srgbClr val="4B4B4B"/>
                </a:solidFill>
                <a:latin typeface="Microsoft YaHei"/>
                <a:sym typeface="Wingdings" panose="05000000000000000000" pitchFamily="2" charset="2"/>
              </a:rPr>
              <a:t>{S2}</a:t>
            </a:r>
          </a:p>
          <a:p>
            <a:endParaRPr lang="en-US" altLang="zh-CN" dirty="0">
              <a:solidFill>
                <a:srgbClr val="4B4B4B"/>
              </a:solidFill>
              <a:latin typeface="Microsoft YaHei"/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4B4B4B"/>
              </a:solidFill>
              <a:latin typeface="Microsoft YaHei"/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4097" y="1803791"/>
            <a:ext cx="25555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算法的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优缺点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1394097" y="2753809"/>
            <a:ext cx="9418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优点</a:t>
            </a:r>
          </a:p>
          <a:p>
            <a:r>
              <a:rPr lang="zh-CN" altLang="en-US" dirty="0"/>
              <a:t>使用先验性质，大大提高了频繁项集逐层产生的效率；简单易理解；数据集要求低。</a:t>
            </a:r>
          </a:p>
          <a:p>
            <a:endParaRPr lang="zh-CN" altLang="en-US" dirty="0"/>
          </a:p>
          <a:p>
            <a:r>
              <a:rPr lang="zh-CN" altLang="en-US" dirty="0"/>
              <a:t>缺点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、候选频繁</a:t>
            </a:r>
            <a:r>
              <a:rPr lang="en-US" altLang="zh-CN" dirty="0"/>
              <a:t>K</a:t>
            </a:r>
            <a:r>
              <a:rPr lang="zh-CN" altLang="en-US" dirty="0"/>
              <a:t>项集数量巨大。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、在验证候选频繁</a:t>
            </a:r>
            <a:r>
              <a:rPr lang="en-US" altLang="zh-CN" dirty="0"/>
              <a:t>K</a:t>
            </a:r>
            <a:r>
              <a:rPr lang="zh-CN" altLang="en-US" dirty="0"/>
              <a:t>项集的时候，需要对整个数据库进行扫描</a:t>
            </a:r>
            <a:r>
              <a:rPr lang="zh-CN" altLang="en-US" dirty="0" smtClean="0"/>
              <a:t>，</a:t>
            </a:r>
            <a:r>
              <a:rPr lang="zh-CN" altLang="en-US" dirty="0"/>
              <a:t>比较</a:t>
            </a:r>
            <a:r>
              <a:rPr lang="zh-CN" altLang="en-US" dirty="0" smtClean="0"/>
              <a:t>耗时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43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4097" y="1803791"/>
            <a:ext cx="20938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565" y="2852166"/>
            <a:ext cx="9407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数据量过大时，由于在统计候选频繁项集时，会有内存不够用的现象，一种改进的算法是先</a:t>
            </a:r>
            <a:r>
              <a:rPr lang="zh-CN" altLang="en-US" dirty="0"/>
              <a:t>把数据库从逻辑上分成几个互不相交的块，每次单独考虑一个分块并对它生成所有的频集，然后把产生的频集合并，用来生成所有可能的频集，最后计算这些项集的支持度。</a:t>
            </a:r>
          </a:p>
        </p:txBody>
      </p:sp>
    </p:spTree>
    <p:extLst>
      <p:ext uri="{BB962C8B-B14F-4D97-AF65-F5344CB8AC3E}">
        <p14:creationId xmlns:p14="http://schemas.microsoft.com/office/powerpoint/2010/main" val="1255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48719" y="2774210"/>
            <a:ext cx="101988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算法广泛应用于各种领域，通过对数据的关联性进行了分析和挖掘，挖掘出的这些信息在决策制定过程中具有重要的参考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Apriori</a:t>
            </a:r>
            <a:r>
              <a:rPr lang="zh-CN" altLang="en-US" dirty="0"/>
              <a:t>算法广泛应用于商业中，应用于消费市场价格分析中，它能够很快的求出各种产品之间的价格关系和它们之间的影响。通过数据挖掘，市场商人可以瞄准目标客户，采用个人股票行市、最新信息、特殊的市场推广活动或其他一些特殊的信息手段，从而极大地减少广告预算和增加收入。百货商场、超市和一些老字型大小的零售店也在进行数据挖掘，以便猜测这些年来顾客的消费习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4097" y="1803791"/>
            <a:ext cx="27863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算法的市场应用：</a:t>
            </a:r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30" y="308820"/>
            <a:ext cx="8771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571" y="10379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" y="2180377"/>
            <a:ext cx="9877497" cy="288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228" y="5292129"/>
            <a:ext cx="971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算法，来完成关联分析，给定最小支持度和置信度，找出频繁项集和关联规则</a:t>
            </a:r>
          </a:p>
        </p:txBody>
      </p:sp>
      <p:sp>
        <p:nvSpPr>
          <p:cNvPr id="6" name="矩形 5"/>
          <p:cNvSpPr/>
          <p:nvPr/>
        </p:nvSpPr>
        <p:spPr>
          <a:xfrm>
            <a:off x="427227" y="1429243"/>
            <a:ext cx="1011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</a:t>
            </a:r>
            <a:r>
              <a:rPr lang="zh-CN" altLang="en-US" dirty="0"/>
              <a:t>某个杂货店一个月真实的交易记录，共有</a:t>
            </a:r>
            <a:r>
              <a:rPr lang="en-US" altLang="zh-CN" dirty="0"/>
              <a:t>9835</a:t>
            </a:r>
            <a:r>
              <a:rPr lang="zh-CN" altLang="en-US" dirty="0"/>
              <a:t>条消费记录，</a:t>
            </a:r>
            <a:r>
              <a:rPr lang="en-US" altLang="zh-CN" dirty="0"/>
              <a:t>169</a:t>
            </a:r>
            <a:r>
              <a:rPr lang="zh-CN" altLang="en-US" dirty="0"/>
              <a:t>个商品</a:t>
            </a:r>
          </a:p>
        </p:txBody>
      </p:sp>
    </p:spTree>
    <p:extLst>
      <p:ext uri="{BB962C8B-B14F-4D97-AF65-F5344CB8AC3E}">
        <p14:creationId xmlns:p14="http://schemas.microsoft.com/office/powerpoint/2010/main" val="89295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686" y="89988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811386" y="15748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minSupport</a:t>
            </a:r>
            <a:r>
              <a:rPr lang="en-US" altLang="zh-CN" dirty="0"/>
              <a:t> = 0.05</a:t>
            </a:r>
          </a:p>
          <a:p>
            <a:r>
              <a:rPr lang="en-US" altLang="zh-CN" dirty="0" err="1" smtClean="0"/>
              <a:t>minConfidence</a:t>
            </a:r>
            <a:r>
              <a:rPr lang="en-US" altLang="zh-CN" dirty="0" smtClean="0"/>
              <a:t> </a:t>
            </a:r>
            <a:r>
              <a:rPr lang="en-US" altLang="zh-CN" dirty="0"/>
              <a:t>= 0.2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816" y="696686"/>
            <a:ext cx="8719555" cy="60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1816" y="130628"/>
            <a:ext cx="7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570" y="3280229"/>
            <a:ext cx="2380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评分标准：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准时提交作业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代码合理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结果准确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酌情扣分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提交作业部分：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2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85888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7640" y="142511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1009" y="2398564"/>
            <a:ext cx="10590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在超市或者电商平台，商家常常需要去想，如何最大可能的实现商品的连带销售，增加营业利润。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通过对顾客的购买记录数据库进行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挖掘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，最终目的是发现顾客群体的购买习惯的内在共性，例如购买产品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的同时也连带购买产品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的概率，根据挖掘结果，调整货架的布局陈列、设计促销组合方案，实现销量的提升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09" y="4423448"/>
            <a:ext cx="3350441" cy="2271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33401" y="3598622"/>
            <a:ext cx="1040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频繁项</a:t>
            </a:r>
            <a:r>
              <a:rPr lang="zh-CN" altLang="en-US" dirty="0" smtClean="0"/>
              <a:t>集 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是</a:t>
            </a:r>
            <a:r>
              <a:rPr lang="zh-CN" altLang="en-US" dirty="0"/>
              <a:t>经常出现在一块的物品的集合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关联规则  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</a:t>
            </a:r>
            <a:r>
              <a:rPr lang="zh-CN" altLang="en-US" dirty="0"/>
              <a:t>反映一个事物与其他事物之间的相互依存性和</a:t>
            </a:r>
            <a:r>
              <a:rPr lang="zh-CN" altLang="en-US" dirty="0" smtClean="0"/>
              <a:t>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9209" y="2194560"/>
            <a:ext cx="9028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从大规模的数据集中寻找物品的隐含关系被称为</a:t>
            </a:r>
            <a:r>
              <a:rPr lang="zh-CN" altLang="en-US" b="1" dirty="0"/>
              <a:t>关联分析</a:t>
            </a:r>
            <a:r>
              <a:rPr lang="zh-CN" altLang="en-US" dirty="0"/>
              <a:t>或者</a:t>
            </a:r>
            <a:r>
              <a:rPr lang="zh-CN" altLang="en-US" b="1" dirty="0"/>
              <a:t>关联</a:t>
            </a:r>
            <a:r>
              <a:rPr lang="zh-CN" altLang="en-US" b="1" dirty="0" smtClean="0"/>
              <a:t>规则学习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算法是一种最有影响力的挖掘布尔关联规则的频繁项集的 算法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61996" y="71229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87861"/>
              </p:ext>
            </p:extLst>
          </p:nvPr>
        </p:nvGraphicFramePr>
        <p:xfrm>
          <a:off x="1701174" y="2246350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189"/>
                <a:gridCol w="1815011"/>
                <a:gridCol w="1625600"/>
                <a:gridCol w="1625600"/>
                <a:gridCol w="1625600"/>
              </a:tblGrid>
              <a:tr h="515817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某超市商品记录表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r>
                        <a:rPr lang="en-US" altLang="zh-CN" dirty="0" smtClean="0"/>
                        <a:t>ID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雪碧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薯片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趣多多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双大括号 5"/>
          <p:cNvSpPr/>
          <p:nvPr/>
        </p:nvSpPr>
        <p:spPr>
          <a:xfrm>
            <a:off x="1930399" y="5667828"/>
            <a:ext cx="2714172" cy="39188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啤酒</a:t>
            </a:r>
            <a:r>
              <a:rPr lang="zh-CN" altLang="en-US" dirty="0" smtClean="0"/>
              <a:t>，花生，奥利奥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6571387" y="5863771"/>
            <a:ext cx="917329" cy="1959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5055" y="5777076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啤酒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8716" y="5777076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花生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529643" y="75693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云形 1"/>
          <p:cNvSpPr/>
          <p:nvPr/>
        </p:nvSpPr>
        <p:spPr>
          <a:xfrm>
            <a:off x="1378857" y="1005479"/>
            <a:ext cx="3367314" cy="1233715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频繁的定义是什么？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6443665" y="1243611"/>
            <a:ext cx="3135763" cy="115809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支持度和置信度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24" y="2401708"/>
            <a:ext cx="6417141" cy="4524315"/>
          </a:xfrm>
          <a:prstGeom prst="rect">
            <a:avLst/>
          </a:prstGeom>
        </p:spPr>
        <p:style>
          <a:lnRef idx="2">
            <a:schemeClr val="accent3"/>
          </a:lnRef>
          <a:fillRef idx="1003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一个项集的支持度被定义为数据集中包含该项集所占的比例。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啤酒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的支持度是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4/5,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啤酒，花生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的支持度是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3/5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而置信度是针对一条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花生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{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啤酒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关联规则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来定义的，这条规则的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置信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度被定义为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frequence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{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花生，啤酒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}/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frequence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{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花生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”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所以这条规则的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置信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度就是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3/4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定义一个最小支持度，大于等于最小支持度的集合就是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频繁项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定义一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个最低置信度，满足最低置信度就是强关联规则。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34012"/>
              </p:ext>
            </p:extLst>
          </p:nvPr>
        </p:nvGraphicFramePr>
        <p:xfrm>
          <a:off x="5774571" y="2991425"/>
          <a:ext cx="631371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059"/>
                <a:gridCol w="1292910"/>
                <a:gridCol w="1157985"/>
                <a:gridCol w="1157985"/>
                <a:gridCol w="1681775"/>
              </a:tblGrid>
              <a:tr h="40931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某超市商品记录表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r>
                        <a:rPr lang="en-US" altLang="zh-CN" dirty="0" smtClean="0"/>
                        <a:t>ID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雪碧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薯片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趣多多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71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奥利奥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花生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大白兔奶糖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19390" y="4948450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52409" y="1898340"/>
            <a:ext cx="9257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的原理就是说如果某个项集是频繁的，那么它的所有子集也是频繁的。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反过来就是说某个如果某个项集是非频繁的集，那么所有它的超集也是非频繁的。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409" y="4655036"/>
            <a:ext cx="7474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关联分析的 目标包括两项：发现频繁项集和发现关联规则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1032237" y="3270061"/>
            <a:ext cx="3657600" cy="125869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Apriori</a:t>
            </a:r>
            <a:r>
              <a:rPr lang="zh-CN" altLang="en-US" dirty="0" smtClean="0"/>
              <a:t> 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先验的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92497" y="1701896"/>
            <a:ext cx="36133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算法发现频繁项集：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2497" y="2481944"/>
            <a:ext cx="104329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输入：最小支持度和数据集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首先生成所有单个物品的项集列表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接着扫描交易记录来查看那些项集满足最小支持度，把不满足最小支持度的集合去掉，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然后对剩下的集合进行组合以生成包含两个元素的项集，再重新扫描交易记录，去掉不满足最小支持度的项集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以上过程重复进行，直至不会有新的项集生成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17207"/>
              </p:ext>
            </p:extLst>
          </p:nvPr>
        </p:nvGraphicFramePr>
        <p:xfrm>
          <a:off x="7416799" y="0"/>
          <a:ext cx="4736875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552"/>
                <a:gridCol w="970008"/>
                <a:gridCol w="868780"/>
                <a:gridCol w="868780"/>
                <a:gridCol w="1261755"/>
              </a:tblGrid>
              <a:tr h="36761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某超市商品记录表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r>
                        <a:rPr lang="en-US" altLang="zh-CN" dirty="0" smtClean="0"/>
                        <a:t>ID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00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4175"/>
              </p:ext>
            </p:extLst>
          </p:nvPr>
        </p:nvGraphicFramePr>
        <p:xfrm>
          <a:off x="1756228" y="723752"/>
          <a:ext cx="1771080" cy="298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40"/>
                <a:gridCol w="885540"/>
              </a:tblGrid>
              <a:tr h="3736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支持度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{S1}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{S3}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{S4}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{S5}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{S6}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138" y="2407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定义最小支持度是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-32658" y="1886857"/>
            <a:ext cx="1756229" cy="406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65315" y="1084872"/>
            <a:ext cx="1821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生成单个物品的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候选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列表统计它的支持度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585280" y="1611085"/>
            <a:ext cx="1015663" cy="406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43253" y="723752"/>
            <a:ext cx="899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依次与最小支持度比较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L1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85556"/>
              </p:ext>
            </p:extLst>
          </p:nvPr>
        </p:nvGraphicFramePr>
        <p:xfrm>
          <a:off x="4600943" y="743739"/>
          <a:ext cx="1771080" cy="18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40"/>
                <a:gridCol w="885540"/>
              </a:tblGrid>
              <a:tr h="3736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支持度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{S3}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{S4}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36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0" y="5072743"/>
            <a:ext cx="1364343" cy="406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92766" y="3544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C1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9510" y="3544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496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C2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03"/>
              </p:ext>
            </p:extLst>
          </p:nvPr>
        </p:nvGraphicFramePr>
        <p:xfrm>
          <a:off x="1364343" y="3995783"/>
          <a:ext cx="190137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14"/>
                <a:gridCol w="972457"/>
              </a:tblGrid>
              <a:tr h="30151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项集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支持度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{S2,S3}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{S2,S4}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{S2,S7}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{S3,S4}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{S3,S7}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{S4,S7}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右箭头 25"/>
          <p:cNvSpPr/>
          <p:nvPr/>
        </p:nvSpPr>
        <p:spPr>
          <a:xfrm>
            <a:off x="3257534" y="5094515"/>
            <a:ext cx="1364343" cy="406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56589" y="4748963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7524" y="34875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81487"/>
              </p:ext>
            </p:extLst>
          </p:nvPr>
        </p:nvGraphicFramePr>
        <p:xfrm>
          <a:off x="4621877" y="4566195"/>
          <a:ext cx="19013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14"/>
                <a:gridCol w="972457"/>
              </a:tblGrid>
              <a:tr h="30151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项集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支持度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{S2,S3}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{S2,S4}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  <a:tr h="30151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{S3,S4}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47727" y="40047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45020" y="5080001"/>
            <a:ext cx="1364343" cy="406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1413"/>
              </p:ext>
            </p:extLst>
          </p:nvPr>
        </p:nvGraphicFramePr>
        <p:xfrm>
          <a:off x="7909363" y="4542971"/>
          <a:ext cx="2540923" cy="120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94"/>
                <a:gridCol w="1349829"/>
              </a:tblGrid>
              <a:tr h="551543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项集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支持度</a:t>
                      </a:r>
                      <a:endParaRPr lang="zh-CN" altLang="en-US" sz="1800" dirty="0"/>
                    </a:p>
                  </a:txBody>
                  <a:tcPr/>
                </a:tc>
              </a:tr>
              <a:tr h="6548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{S2,S3,S4}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5245" y="85888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1867" y="1654038"/>
            <a:ext cx="52969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Apriori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频繁项集中找出关联规则：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866" y="2481943"/>
            <a:ext cx="1008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原理：如果某条规则不满足最小置信度要求，那么该规则的所有子集也不会满足最小置信度要求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{S2,S4}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{S3}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不满足最小置信度要求，那么就知道在该频繁项集中所有，有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S3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作为后件的集合都不满足最低置信度要求，如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{S2}—&gt;{S3,S4}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100" y="4016438"/>
            <a:ext cx="1008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步骤： 首先从一个频繁项集开始，接着创建一个规则列表，其中规则的右边只包含一个元素，然后计算这些规则的置信度，只保留大于等于最低置信度的规则。接下来合并所有剩 余规则来创建一个新的规则列表，其中规则右部包含两个元素，同样对规则测试，满足的保留，依次进行下去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1432</Words>
  <Application>Microsoft Office PowerPoint</Application>
  <PresentationFormat>自定义</PresentationFormat>
  <Paragraphs>299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Calibri</vt:lpstr>
      <vt:lpstr>Franklin Gothic Book</vt:lpstr>
      <vt:lpstr>微软雅黑</vt:lpstr>
      <vt:lpstr>Verdana</vt:lpstr>
      <vt:lpstr>黑体</vt:lpstr>
      <vt:lpstr>Wingdings</vt:lpstr>
      <vt:lpstr>Franklin Gothic Medium</vt:lpstr>
      <vt:lpstr>方正喵呜体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make</cp:lastModifiedBy>
  <cp:revision>76</cp:revision>
  <dcterms:created xsi:type="dcterms:W3CDTF">2015-02-02T13:33:48Z</dcterms:created>
  <dcterms:modified xsi:type="dcterms:W3CDTF">2018-11-08T06:00:44Z</dcterms:modified>
  <cp:category>店铺： BOSSPPT顶尖职业文案</cp:category>
  <cp:contentStatus>BOSSPPT</cp:contentStatus>
</cp:coreProperties>
</file>