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sldIdLst>
    <p:sldId id="258" r:id="rId2"/>
    <p:sldId id="301" r:id="rId3"/>
    <p:sldId id="280" r:id="rId4"/>
    <p:sldId id="297" r:id="rId5"/>
    <p:sldId id="259" r:id="rId6"/>
    <p:sldId id="299" r:id="rId7"/>
    <p:sldId id="261" r:id="rId8"/>
    <p:sldId id="262" r:id="rId9"/>
    <p:sldId id="264" r:id="rId10"/>
    <p:sldId id="278" r:id="rId11"/>
    <p:sldId id="265" r:id="rId12"/>
    <p:sldId id="300" r:id="rId13"/>
    <p:sldId id="302" r:id="rId14"/>
    <p:sldId id="303" r:id="rId15"/>
    <p:sldId id="281" r:id="rId16"/>
    <p:sldId id="282" r:id="rId17"/>
    <p:sldId id="283" r:id="rId18"/>
    <p:sldId id="284" r:id="rId19"/>
    <p:sldId id="285" r:id="rId20"/>
    <p:sldId id="266" r:id="rId21"/>
    <p:sldId id="267" r:id="rId22"/>
    <p:sldId id="268" r:id="rId23"/>
    <p:sldId id="305" r:id="rId24"/>
    <p:sldId id="304" r:id="rId25"/>
    <p:sldId id="306" r:id="rId26"/>
    <p:sldId id="307" r:id="rId27"/>
    <p:sldId id="270" r:id="rId28"/>
    <p:sldId id="308" r:id="rId29"/>
    <p:sldId id="286" r:id="rId30"/>
    <p:sldId id="309" r:id="rId31"/>
    <p:sldId id="271" r:id="rId32"/>
    <p:sldId id="310" r:id="rId33"/>
    <p:sldId id="287" r:id="rId34"/>
    <p:sldId id="311" r:id="rId35"/>
    <p:sldId id="312" r:id="rId36"/>
    <p:sldId id="313" r:id="rId37"/>
    <p:sldId id="314" r:id="rId38"/>
    <p:sldId id="272" r:id="rId39"/>
    <p:sldId id="298" r:id="rId40"/>
    <p:sldId id="296" r:id="rId41"/>
    <p:sldId id="288" r:id="rId42"/>
    <p:sldId id="318" r:id="rId43"/>
    <p:sldId id="289" r:id="rId44"/>
    <p:sldId id="290" r:id="rId45"/>
    <p:sldId id="291" r:id="rId46"/>
    <p:sldId id="315" r:id="rId47"/>
    <p:sldId id="292" r:id="rId48"/>
    <p:sldId id="316" r:id="rId49"/>
    <p:sldId id="317" r:id="rId50"/>
    <p:sldId id="293" r:id="rId51"/>
    <p:sldId id="294" r:id="rId52"/>
    <p:sldId id="295" r:id="rId53"/>
    <p:sldId id="319" r:id="rId54"/>
    <p:sldId id="320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</inkml:traceFormat>
        <inkml:channelProperties>
          <inkml:channelProperty channel="X" name="resolution" value="56.63717" units="1/cm"/>
          <inkml:channelProperty channel="Y" name="resolution" value="28.36565" units="1/cm"/>
        </inkml:channelProperties>
      </inkml:inkSource>
      <inkml:timestamp xml:id="ts0" timeString="2018-09-21T11:44:03.9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8652 6826,'0'0,"0"20,0 20,0-21,0 41,0-20,0-21,-20 1,20 0,0 0,0 0,0 0,0 0,0-1,0 41,0-40,0 0,0 19,0 1,0-40,-20 40,20-21,-20-19,20 40,0-20,-20 0,1 0,19 0,-20-1,0 1,20 0,-20 0,0 0,0 0,1-1,-1 1,-20 0,40-20,-40 20,40 0,-39-20,19 0,0 20,-20-1,40-19,-59 20,39-20,0 20,20 0,-40-20,21 0,-1 20,0 0,20-20,-20 20,0-20,20 0,-20 19,20-19,-19 40,-1-20,20 20,-20-21,0 1,20 0,-20 0,0 0,20 0,-20 0,1 19,19-39,-40 40,40-40,0 40,-20-40,20 39,-20-19,0-20,20 40,0-20,-19 0,19-1,0 1,-20 20,20-20,0 0,0-1,0 1,0 0,0 0,0 0,0 0,0-1,0 1,0 20,0-40,0 40,0-20,0-20,0 19,0 1,0 0,0 0,0 0,0 19,0-19,0 0,0 0,0 0,0 0,0-1,0 1,0 0,0 0,0 0,0 0,0 0,0 19,0-39,0 20,0 20,0-40,0 39,0-19,0 0,-20 0,20 0,0 0,-20 0,20-1,-20 1,20 0,-20 0,0 0,-19 19,19-19,-20 0,40 0,-39 0,19-20,0 20,0 0,0-20,-39 19,39-19,20 20,-40-20,0 0,21 20,-21-20,-20 20,21-20,-1 20,20-20,-39 0,39 0,-20 0,20 0,-19 0,19 0,0 0,0 0,0 0,0-20,1 20,-1 0,-40 0,20 0,1 0,-1 0,20 0,0 0,-19 0,19 0,-20 0,40 0,-20 0,-19 0,19 0,-20 0,0 20,-19 0,-21-1,41-19,-60 20,19 0,41 0,-21-20,20 0,1 20,-21 0,1 19,59-39,-60 40,40-40,-39 60,59-60,-40 39,0-19,20 0,-19 20,-1-21,0 41,-39-20,39 19,20-39,-19 40,-1-41,0 21,21 0,-21-1,20-19,0-20,0 40,0-40,1 20,-1 0,0 0,-20-1,20 21,1-20,-1-20,0 20,-20 0,40-1,-39 1,-1 0,20 0,-20-20,1 40,-1-20,40-20,-20 0,-39 39,59-39,-40 40,20-40,-39 59,39-39,-20 0,0 20,1-20,-1 39,0-39,20 0,-39 39,-1-19,21 20,19-41,0 21,-20 20,20-21,20-19,0 40,-19-1,19 1,0 19,-20-39,20 39,0 1,-20-21,20-19,-20 0,0-1,20 1,0 19,0-19,0 39,0-39,20 20,-20 19,40-19,-20-21,-1 21,1-1,40 1,-21 19,1-39,0 0,39 39,20 20,-59-39,59-21,-39-19,-20 0,19 0,-19-20,-1 0,21 20,39 0,-59 0,39-20,-19 19,-1-19,21 0,-41 0,1 0,0 0,19-19,-19 19,20-20,-60 20,39-20,1 20,-40-20,20 20,0 0,-1 0,1-20,0 20,20-20,19 20,-39 0,20 0,-20 0,39 0,1 0,-60 0,59 40,-19-40,20 20,-60-20,19 20,-19-20,0 0,20 0,0 39,20-19,-40 0,39 0,-19 20,20 19,-20-59,19 79,1-39,-20 0,20 0,-20-40,-20 39,19-39,1 40,-20-20,20 0,0-1,-20 1,20 0,-20 0,0 0,20 19,-1-19,-19 0,0 0,40 20,-20-1,-20-39,0 20,0 0,20 0,0 20,-20-1,0-19,20 20,-1 0,-19-40,20 19,0 1,-20 20,60 39,19 40,-59-79,20 39,98 100,-98-119,-40-41,60 41,-41-20,21 19,0-19,0-1,-40 1,19-40,21 40,-20 0,-20-21,40 1,-40 0,59 40,-39-41,0 1,39 20,-39-20,20 20,0-40,19 39,-39-19,20 0,-21 0,21-20,0 59,-20-59,39 40,-39-20,20-20,-1 20,21 0,19-1,21 21,-21 0,20-40,0 39,-19-19,19 20,-20-20,-19 0,39-1,-59-19,39 0,-19 20,-21-20,41 0,19 0,-59 0,39 0,0 0,21 0,-21 0,0 0,1 0,-1 0,20 0,-19 0,-1 0,60 0,-20 0,0 0,0 0,20-20,-20-19,-20-1,40 0,-59 21,39 19,-40 0,60-20,-79 20,-1-20,-19 0,-20 0,39 0,-59-19,20 39,-20-20,20 0,0 0,0 0,-1 0,21 1,-40-1,40 20,-40-20,39 0,-19-20,0 21,0-41,-20 20,0-39,0 39,0 20,0-19,0-1,0 20,20-39,-20 59,0-40,0-20,0 60,0-59,0 19,-20 1,0-1,0 0,0 0,1 1,-1-1,0-19,0 39,0-20,0 20,20 0,-59-39,59 39,-20 0,0 0,20 0,-20 1,20-1,-20 0,1 20,-1-20,0 0,0-19,-20-1,1-20,19 40,20 1,-40-41,20 40,20 0,-20-19,1 19,19 0,0 0,-20-39,0 39,0-40,0 21,20 19,-20-40,20 40,-19-19,-1-1,20 0,-20 20,20-19,0 19,-40-40,40 60,0-39,0 39,-20-40,0 40,20-20,0-19,-19 39,19-40,-20 40,20-20,-20-20,20 40,-20-39,20 19,-20 0,20 20,0-20,-20 20,1-40,19 21,0-1,-20 0,0 0,20 0,0 20,0-40,0 21,0-1,0 0,0 20,40-40,-40 40,19-20,21 1,20-21,-41 20,1 20,0 0,40-20,-40 20,19-20,-19 20,40 0,-41 0,21 0,-20 0,0 0,20 0,-21 0,21 0,20 0,-21-20,21 20,-20 0,39 0,-20 0,1 0,-20 0,-1 0,1 0,20 20,-1-20,-59 0,60 0,-21 0,-19 0,40 0,-21 20,-39-20,60 0,-40 0,0 0,39 0,-19 0,19 0,21 0,-41 0,80 0,-59 0,19 0,-39 0,59 0,0 0,-19-20,-40 20,39-20,20 1,-59 19,39 0,-39 0,19 0,-19 0,0 0,-20 0,19 0,1 0,0 0,19 0,-19 0,19 0,-19 0,20 0,-21 0,-19 0,20 0,-20 0,0 0,-1 0,21 0,-40 0,40-20,-20 20,-1 0,41-20,-20 20,-1 0,1-20,0 20,-1 0,1 0,-40 0,40 0,-40 0,39 0,-39 0,20 0,-20 0,40-20,-40 0,20 20,20-19,-21 19,1-20,-20 20,20-40,0 40,0-20,0 20,-1 0,-19 0,20 0,0 0,0-20,20 1,-20 19,19-20,-39 20,40-20,-40 20,20 0,-20 0,20-40,-1 20,-19 0,20 1,0-1,-20-20,0 20,0 0,20 1,-20-1,0 0,20-20,-20 40,0-39,20 19,-20 0,0 0,0-20,0 20,0 1,0-1,0 0,0 0,0 20,0-40,0 21,0-1,0 0,-20 0,0-20,0-19,20 39,-20-40,0 1,1 19,19 0,-40-19,40 39,-20-20,20 21,-20-1,20 0,-20 0,20 0,-19 0,19 1,-20-1,20 20,-20-40,0 20,20 0,-20 20,0 0,0-20,-19 20,19 0,-40-19,21 19,-21 0,20 0,-59 0,40 0,-21 0,41 0,-1 0,20 0,-20 0,40 0,-19 0,-21 0,20 0,0 0,0 0,1 0,-21 0,0 0,20 0,-79 0,59 0,-39 0,20 0,-21-20,21 20,-1-20,-19-20,19 1,1 19,-1 0,20 0,1-20,-1 21,20-21,0 40,20-20,-39 0,39 0,-40-19,40 39,0-20,-20 0,0-20,20 20,0 1,-20-1,20 0,0 0,0 20,0-40,0 40,0-20,0-19,0 19,0 0,0 0,0-39,0 39,0 0,0 0,0 0,0 0,0 1,0-1,0 0,0 0,0 0,0 0,0-19,0 39,0-20,0 0,0 0,0-19,0 39,0-20,0-20,0 40,20-40,-20 20,0 20,0-39,0 19,0 0,0 0,0 0,0 1,0-1,0 0,0 0,0 0,0 0,0 20,0-19,0-21,0 40,0-40,-20 20,20 0,-19 1,19-1,-40 0,40 0,-40-20,20 21,1-1,-1 0,-20 0,20-20,-19 20,-1-19,20-1,0 40,0-20,20 0,-39 20,39-39,-40 39,40-20,-40 0,1 0,19 0,0 20,20-20,-40 1,40-1,-40 0,21-20,-1 40,0-39,-20 39,40-20,-20 0,-19 0,-21-20,40 40,0-19,1-1,-21 0,40 0,-40 20,40-20,-39 0,39 20,-20-20,0 20,0 0,20-19,-20-1,0 20,1-20,-41 0,20-20,20 21,-39 19,39-20,-20 0,21 20,-1-20,0 0,0 20,0-20,0 20,1-19,-1 19,0-20,-20 20,20-20,20 0,-39 20,39-20,-20 20,0-20,20 20,-20 0,-20-20,21 1,-21 19,40-20,-20 20,-20-20,20 20,-19 0,-1-20,20 20,-19-20,19 20,0 0,0 0,0-20,0 20,0-19,1 19,-21 0,40-20,-20 20,20-20,-20 0,0 0,1 0,-1-19,20 19,-20 0,20 0,-20 0,20 0,0 1,0-21,0 0,0 40,0-40,-20 21,20-41,0 40,0 0,-20-19,20 19,0 0,0 0,0 0,0 1,-19-1,19-20,0 40,0-60,0 41,0-1,0 20,0-40,0 40,0-40,0 21,0-1,0 0,0 0,0 0,0-19,0 39,0-20,0 0,0 0,0 0,0 0,0 0,0 1,0-1,0 0,0 0,0 0,0 20,0-20,0 20,0-39,-20 19,0 0,20-20,-20 40,20 0,-20-20,20 1,-40 19,21-20,-21 0,20 20,0 0,0 0,1-20,-1 20,0-20,-20 20,20 0,20-20,-39 20,19 0,0 0,0 0,20 0,-20 0,0 0,-39 0,-1 0,1 0,-1 0,21 0,-41 0,41 0,-1 0,-20 0,40 0,-39 0,19 0,1 0,-21 0,20 0,1 0,19 0,-40 0,60 0,-39 0,-1 0,20 0,-20 0,1 0,39 0,-20 0,-40 0,60 0,-19 0,19 0,-40 0,-20 0,1 0,19 20,0-20,21 0,-41 0,20 0,20 0,1 0,19 0,-20 0,0 40,0-40,20 20,0-20,-40 20,40 19,-19-39,-1 20,20 20,-20-40,0 20,20 0,0-20,0 0,0 19</inkml:trace>
  <inkml:trace contextRef="#ctx0" brushRef="#br0" timeOffset="23600.3498">8513 7620,'0'20,"0"-1,20 21,-20-20,20 0,-20 0,0-1,19 1,-19 0,0 0,20 0,-20-20,20 20,-20 0,0-1,20 21,0-40,-20 20,40 20,-40-21,19 1,1 0,0 0,-20-20,40 20,-20 0,19 0,-19-1,0-19,40 20,-41-20,1 0,0 0,0 20,0-20,0 20,-1-20,21 0,-40 0,40 0,-40 20,20-20,19 0,-19 0,0 0,0 0,-20 0,20 0,0 0,-1 0,21 0,-20 0,0 0,0 0,-1 0,1 0,20 0,-20 0,20 0,-21 0,1 0,0 0,-20 0,20 0,0 0,0 0,-1 0,21 0,-20 0,0 0,19 0,1 0,-40 0,20 0,0 0,0 0,0 0,-1 0,-19 0,20 0,-20 0,40 0,-20 0,0 0,-1-20,1 20,0 0,0 0,0 0,0 0,-20 0,20 0,-1 0,21 0,-20 0,-20 0,40 0,-21-20,1 20,40 0,-40 0,-20 0,39 0,-19-20,0 20,0 0,0 0,19-20,-19 1,0 19,0 0,0-20,0 0,-20 20,39-20,-39 20,40-20,-40 0,20 0,-20 20,20-19,0-1,-20 0,19 0,-19 20,0-20,20 20,-20-20,0 20,20-19,-20-1,20 0,-20 20,0-20,0 0,0 0,0 20,0-20,0 1,0-1,-20 20,20-20,0 20,0-20,-20 20,20 0,0 0</inkml:trace>
  <inkml:trace contextRef="#ctx0" brushRef="#br0" timeOffset="38348.1929">10894 7997,'0'59,"-39"1,19-20,20 19,-40 40,-20 1,41-41,-41 40,20-19,1 19,-1-20,-19 1,19 19,0 0,-19 40,19-80,20 21,-20-1,-19 20,19 1,0-21,-19 20,39 0,-20-19,1-1,-21 20,40-59,0 39,-19-19,19-20,0 19,-20-19,21 19,-1 1,-20 19,20-19,0-20,-19 39,19-19,-20-1,0-19,21-1,-21 41,20-41,-20 41,-19-1,39-39,-39 39,19-19,0-21,0 21,-19-20,19 39,1-39,-1 19,0 1,-19-1,19 1,-39 19,39-19,0-40,20 39,-39-19,59 0,-60-1,40 21,-19-1,19-19,0 0,0-1,-19 1,39-40,-20 40,0-40,-40 79,60-59,-20 0,1 39,-21-19,20-20,20 0,-40 0,40-20,-39 39,-1 1,40-20,-59 39,19 1,-20-1,40 1,-39-20,39-1,-39 21,59-60,-40 59,20-19,0-40,20 20,-20 0,0 0,1-1,19-19,-40 40,20-20,0 20,0-21,-19 1,-1 20,20-20,20-20,-40 40,21-21,-1 1,0 0,-20 20,40-20,-39-1,39 1,-20 20,-20-40,40 40,-40-40,40 39,-39-39,39 40,-20-40,0 20,20 0,-20 0,0-1,-19 21,39-40,-20 20,0 79,0-39,0-40,20 19,-20-19,1 0,-1 0,20 0,-20-20,20 0,-20 0,0 0,20 0,-20 0</inkml:trace>
  <inkml:trace contextRef="#ctx0" brushRef="#br0" timeOffset="40421.312">6608 9961,'20'0,"0"20,79 20,-40 0,60 59,-19-20,58 20,41 1,-60 19,39-20,-59-40,80 60,-80-59,60 19,-80-19,20-1,-40-19,20 0,40 19,-59-39,-1 20,-19-20,19 19,-39-19,-1 0,41 0,-41 0,-19 0,79 39,-59-39,20 0,39 19,-59-39,39 40,-20-40,-19 20,0-20,19 20,1 0,-20 0,19-1,-19 21,19-20,1-20,19 40,-19-21,19 21,1-20,-1 20,-20-1,41 1,-41-20,1 20,39 19,-59-39,19 0,-19 0,19 19,-39-39,20 20,-20 0,0-20,-1 20,1-20,0 0,0 20,20 0,-40-20,59 39,-39-19,0-20,20 20,-40 0,19-20,41 39,-40-39,0 0,0 20,-1 0,1-20,0 20,20 0,-40-20,59 40,-19-21,0 1,-21 0,41 0,-60-20,20 0,0 20,0-20,-20 0,0 20</inkml:trace>
  <inkml:trace contextRef="#ctx0" brushRef="#br0" timeOffset="42719.4433">8394 8513,'20'0,"19"39,1-19,20 20,39 39,0 1,40 19,20-20,0 40,19 0,-19-19,19-1,-19 20,-20-40,20 21,0-21,19 40,-59-20,60 20,-40-20,-20-19,40 39,-40-40,-20-19,20 39,-20-39,0-1,-59-19,59 19,-39 1,19-1,-39-19,19-20,-19 20,0-1,-1-19,1 20,-20-20,39 19,1 21,0-40,-21 19,21 1,39 20,0 19,0 0,1-19,39 39,-60-39,20 19,0-19,-19-21,19 21,-40-21,21-19,-40 20,-1-20,-19 0,0-20,20 39,-1-19,-39-20,40 0,-40 0</inkml:trace>
  <inkml:trace contextRef="#ctx0" brushRef="#br0" timeOffset="44131.5242">5278 11033,'60'0,"19"40,21 19,98 20,-19 21,19-21,0 40,1-40,19 41,20-21,-19 20,78 40,-98-80,59 60,-40-40,-20 0,40 1,-99-21,0 0,-20-19,20 19,-59-19,19-1,-59-19,19-20,-19 19,-1 1,21 0,0 0,-41-21,41 21,-20 0,-21-1,41 1,-1 0,1 0,-20-1,-1 1,41 19,-41-39,21 40,39 19,0 1,60 19,-60-40,-19 1,-1-21,20 41,-99-60,40 0,-20-20,20 39,-1-19,-39 0,20-20,-20 20,20-20</inkml:trace>
  <inkml:trace contextRef="#ctx0" brushRef="#br0" timeOffset="45419.5974">4564 12224,'0'-20,"0"20,79 20,60 59,20 0,20 40,19 20,-39-59,79 58,-40 1,21-39,19 19,-40-20,1 0,19 20,-20-39,1 39,-1-20,-19 0,0-20,-41 1,-19-21,-39 1,-1-20,-19-21,-21 21,21 0,-1-20,1 19,-20-19,-1 0,21 20,-1-20,-19 39,59 1,20 19,-39-59,-1 39,80 21,-60-21,40 40,-60-59,1 0,79 39,-80-19,20-1,0-19,1 19,-61-39,-19 0,40 0,-60-20,20 0,-1 0,1 20,0 0,-20-20,20 0,0 0</inkml:trace>
  <inkml:trace contextRef="#ctx0" brushRef="#br0" timeOffset="47195.699">8354 15795,'0'-19,"0"-21,0-20,0 40,0-39,40 39,-20-20,19-59,1 59,20-39,-1 39,40-59,-59 60,20-41,39-19,0 0,-59 59,59-59,-20 0,-19-1,-1 1,1 0,-1 39,1-19,19 19,-39 21,0 19,-1-20,1 1,20-41,19-19,-39 59,19-39,21-20,-41 59,41-59,-41 59,41-59,-21-20,1 20,-20 39,-21-19,21 19,20-39,-21 59,-19-19,20-40,-1 59,1-59,-20 59,20-20,-1-19,1 20,-20-1,20 20,-21 20,21-39,20-60,-21 79,-39 0,60-59,-20 40,-21-1,21-19,0 39,-1 20,1-19,20-41,-21 41,1-21,0 0,-1 21,1-1,0-19,-20-1,0 40,-1-19,1 19,0-40,0 40,0-39,0 39,-1-20,-19 1,40-1,-40 40,20-40,-20 40,20-40,-20 40,20-19,-20-1,19-20,1 20,0 0,0-19,0 19,-20 0,20 0,-20 0,20-19,19-21,-19 20,0 1,0 39,-20-20,20 0,-20 0,19 0,1 1,-20-21,20 20,20-20,-40 1,20-1,-1 20,-19 0,20 0,0 1,-20-1,20 0,0 0,-20 0,0 0,20 20,-20-39,20 19</inkml:trace>
  <inkml:trace contextRef="#ctx0" brushRef="#br0" timeOffset="49101.8085">5020 13196,'40'-40,"20"0,-60 40,59-59,1-1,-1 1,41-40,-61 39,80-39,-20 20,-19-1,39 1,-60 39,21-39,19-1,0-19,-19 40,19-21,0 21,0-60,1 59,-1-19,0-1,-59 21,39-40,-19 39,39-39,-20 0,-59 59,59-39,-39 59,0-40,-1 60,1-79,20 39,-41 0,21 1,20-1,-40 0,39 1,-19-21,-20 40,39-19,-19-41,59-19,-39 59,19-99,-39 100,39-60,-39 59,39-59,-19 59,-21 0,-19 1,20-1,-1-20,21 1,-40 39,20-59,-1 19,-39 20,40 1,0-21,-1 1,-19 39,20-20,-20 20,39-39,-39 39,20-60,19 41,-19-1,-20 0,20 1,19-41,-19 41,-20 19,-20 20,39-20,-39 20,20-40,0 40,0-20,0 1,-20 19,0-20,19 20,-19 0,0-40,40 20,-20 0,0-19,0 19,-20 0,20 20,-20-40,0 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7F0C9-A8E3-4681-95D2-D114806E5660}" type="datetimeFigureOut">
              <a:rPr lang="zh-CN" altLang="en-US" smtClean="0"/>
              <a:t>2018-09-25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3CA8A-2AFB-48E2-B98A-AF663844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16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3CA8A-2AFB-48E2-B98A-AF663844F67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2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02CDE64-4F4E-407E-BAE2-4D63FB2DB6B9}" type="datetime1">
              <a:rPr lang="zh-CN" altLang="en-US" smtClean="0">
                <a:solidFill>
                  <a:srgbClr val="333333"/>
                </a:solidFill>
              </a:rPr>
              <a:t>2018-09-25</a:t>
            </a:fld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333333"/>
                </a:solidFill>
              </a:rPr>
              <a:t>机器学习导论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B3C5A7F-F833-4459-9A85-357A3044CDC1}" type="slidenum">
              <a:rPr lang="en-US" altLang="zh-CN">
                <a:solidFill>
                  <a:srgbClr val="3333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7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CF695-021A-469E-BBD6-6F4C1254EC7A}" type="datetime1">
              <a:rPr lang="zh-CN" altLang="en-US" smtClean="0">
                <a:solidFill>
                  <a:srgbClr val="000000"/>
                </a:solidFill>
              </a:rPr>
              <a:t>2018-09-25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73700-E53C-4BE1-90AF-C264006825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36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5C521-0202-4D6A-940E-12EE7E81FAC6}" type="datetime1">
              <a:rPr lang="zh-CN" altLang="en-US" smtClean="0">
                <a:solidFill>
                  <a:srgbClr val="000000"/>
                </a:solidFill>
              </a:rPr>
              <a:t>2018-09-25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E75D9-EE00-4A15-8075-34D4EE7907B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70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986B6-F49F-4CF2-98E7-694DC2CDD7D9}" type="datetime1">
              <a:rPr lang="zh-CN" altLang="en-US" smtClean="0">
                <a:solidFill>
                  <a:srgbClr val="000000"/>
                </a:solidFill>
              </a:rPr>
              <a:t>2018-09-25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2CCEF-25BF-4DDB-BBE6-413E481E1BF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94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AFF48-9729-4ABC-B44D-66DE54CE46FD}" type="datetime1">
              <a:rPr lang="zh-CN" altLang="en-US" smtClean="0">
                <a:solidFill>
                  <a:srgbClr val="000000"/>
                </a:solidFill>
              </a:rPr>
              <a:t>2018-09-25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BDE8D-7172-410F-ABBC-3982E19E7EB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20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F7A49-3A62-4FB3-A475-899B0975DF4A}" type="datetime1">
              <a:rPr lang="zh-CN" altLang="en-US" smtClean="0">
                <a:solidFill>
                  <a:srgbClr val="000000"/>
                </a:solidFill>
              </a:rPr>
              <a:t>2018-09-25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DBF39-70BC-4C7A-B6D6-BC91FE641C1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93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BDBB7-8EB3-423F-B4EE-2DE930E76BA9}" type="datetime1">
              <a:rPr lang="zh-CN" altLang="en-US" smtClean="0">
                <a:solidFill>
                  <a:srgbClr val="000000"/>
                </a:solidFill>
              </a:rPr>
              <a:t>2018-09-25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3AF2E-258E-4A0B-8B09-315CA70F42C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72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E8AC6-384B-42CB-AC9F-D28F44C5997B}" type="datetime1">
              <a:rPr lang="zh-CN" altLang="en-US" smtClean="0">
                <a:solidFill>
                  <a:srgbClr val="000000"/>
                </a:solidFill>
              </a:rPr>
              <a:t>2018-09-25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D7C6E-B65B-47B0-845A-EA061397D45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5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CEC41-F237-4B7A-B1F0-2830815A4250}" type="datetime1">
              <a:rPr lang="zh-CN" altLang="en-US" smtClean="0">
                <a:solidFill>
                  <a:srgbClr val="000000"/>
                </a:solidFill>
              </a:rPr>
              <a:t>2018-09-25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9126D-0AFC-4BE4-8A4C-37459F8B817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1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4005F-EBE4-4080-ABDE-02FF57EF06E4}" type="datetime1">
              <a:rPr lang="zh-CN" altLang="en-US" smtClean="0">
                <a:solidFill>
                  <a:srgbClr val="000000"/>
                </a:solidFill>
              </a:rPr>
              <a:t>2018-09-25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99990-C4A4-460E-ACE2-9BD2ED9093B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75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95B44-3F8A-488A-923D-590F1D3684AD}" type="datetime1">
              <a:rPr lang="zh-CN" altLang="en-US" smtClean="0">
                <a:solidFill>
                  <a:srgbClr val="000000"/>
                </a:solidFill>
              </a:rPr>
              <a:t>2018-09-25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CC24F-789A-4A17-BA32-DE809571727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0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97496-F413-4CF2-B9B7-8BA9536F5FBF}" type="datetime1">
              <a:rPr lang="zh-CN" altLang="en-US" smtClean="0">
                <a:solidFill>
                  <a:srgbClr val="000000"/>
                </a:solidFill>
              </a:rPr>
              <a:t>2018-09-25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3AEBC-0C39-4ED8-BBF7-649E425A91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3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5CA41-C343-4A9B-BA93-1E204C1F87C6}" type="datetime1">
              <a:rPr lang="zh-CN" altLang="en-US" smtClean="0">
                <a:solidFill>
                  <a:srgbClr val="000000"/>
                </a:solidFill>
              </a:rPr>
              <a:t>2018-09-25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D2C20-8F76-4C90-8925-A23544AD928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8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D29-4BC8-44C8-A3BA-E67C4727D5E5}" type="datetime1">
              <a:rPr lang="zh-CN" altLang="en-US" smtClean="0">
                <a:solidFill>
                  <a:srgbClr val="000000"/>
                </a:solidFill>
              </a:rPr>
              <a:t>2018-09-25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D4185-E99E-4445-8AA6-E370E94E115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5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4D3484-06AD-40B2-BA03-0B598C1D014A}" type="datetime1">
              <a:rPr lang="zh-CN" altLang="en-US" smtClean="0">
                <a:solidFill>
                  <a:srgbClr val="000000"/>
                </a:solidFill>
              </a:rPr>
              <a:t>2018-09-25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633D05-2C7E-42C1-A2C3-7CA29C7A9DF6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9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6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5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7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slide" Target="sl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tmp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7" Type="http://schemas.openxmlformats.org/officeDocument/2006/relationships/image" Target="../media/image50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tmp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2803" y="1808163"/>
            <a:ext cx="5851525" cy="1981200"/>
          </a:xfrm>
        </p:spPr>
        <p:txBody>
          <a:bodyPr/>
          <a:lstStyle/>
          <a:p>
            <a:pPr algn="ctr" eaLnBrk="1" hangingPunct="1"/>
            <a:r>
              <a:rPr lang="zh-CN" altLang="en-US" sz="4800" dirty="0" smtClean="0">
                <a:solidFill>
                  <a:srgbClr val="000000"/>
                </a:solidFill>
                <a:ea typeface="方正启体简体" pitchFamily="65" charset="-122"/>
              </a:rPr>
              <a:t>决策树和随机森林</a:t>
            </a:r>
            <a:r>
              <a:rPr lang="en-US" altLang="zh-CN" sz="4800" dirty="0" smtClean="0">
                <a:solidFill>
                  <a:srgbClr val="000000"/>
                </a:solidFill>
                <a:ea typeface="方正启体简体" pitchFamily="65" charset="-122"/>
              </a:rPr>
              <a:t/>
            </a:r>
            <a:br>
              <a:rPr lang="en-US" altLang="zh-CN" sz="4800" dirty="0" smtClean="0">
                <a:solidFill>
                  <a:srgbClr val="000000"/>
                </a:solidFill>
                <a:ea typeface="方正启体简体" pitchFamily="65" charset="-122"/>
              </a:rPr>
            </a:br>
            <a:r>
              <a:rPr lang="en-US" altLang="zh-CN" sz="2800" dirty="0" smtClean="0">
                <a:solidFill>
                  <a:srgbClr val="000000"/>
                </a:solidFill>
                <a:latin typeface="Monotype Corsiva" pitchFamily="66" charset="0"/>
                <a:ea typeface="方正启体简体" pitchFamily="65" charset="-122"/>
              </a:rPr>
              <a:t>Decision Tree and Randomized Forest</a:t>
            </a:r>
          </a:p>
        </p:txBody>
      </p:sp>
    </p:spTree>
    <p:extLst>
      <p:ext uri="{BB962C8B-B14F-4D97-AF65-F5344CB8AC3E}">
        <p14:creationId xmlns:p14="http://schemas.microsoft.com/office/powerpoint/2010/main" val="13366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熵（</a:t>
            </a:r>
            <a:r>
              <a:rPr lang="en-US" altLang="zh-CN" sz="3600" kern="1200" dirty="0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Microsoft Himalaya" panose="01010100010101010101" pitchFamily="2" charset="0"/>
              </a:rPr>
              <a:t>entropy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）概念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4699" y="2277923"/>
                <a:ext cx="752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9" y="2277923"/>
                <a:ext cx="75219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27584" y="2656329"/>
                <a:ext cx="752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𝑌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656329"/>
                <a:ext cx="75219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60535" y="1913006"/>
                <a:ext cx="1267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zh-CN" altLang="en-US" dirty="0" smtClean="0">
                    <a:latin typeface="田氏保钓体简" panose="02010800040101010101" pitchFamily="2" charset="-122"/>
                    <a:ea typeface="田氏保钓体简" panose="02010800040101010101" pitchFamily="2" charset="-122"/>
                  </a:rPr>
                  <a:t>独立</a:t>
                </a:r>
                <a:endParaRPr lang="zh-CN" altLang="en-US" dirty="0">
                  <a:latin typeface="田氏保钓体简" panose="02010800040101010101" pitchFamily="2" charset="-122"/>
                  <a:ea typeface="田氏保钓体简" panose="02010800040101010101" pitchFamily="2" charset="-12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535" y="1913006"/>
                <a:ext cx="126730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8527" y="2413337"/>
                <a:ext cx="2533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)×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527" y="2413337"/>
                <a:ext cx="253332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曲线连接符 9"/>
          <p:cNvCxnSpPr/>
          <p:nvPr/>
        </p:nvCxnSpPr>
        <p:spPr>
          <a:xfrm rot="16200000" flipH="1">
            <a:off x="3620675" y="2890681"/>
            <a:ext cx="720080" cy="50405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16200000" flipH="1">
            <a:off x="4277131" y="2856636"/>
            <a:ext cx="720080" cy="504056"/>
          </a:xfrm>
          <a:prstGeom prst="curvedConnector3">
            <a:avLst>
              <a:gd name="adj1" fmla="val 1989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59747" y="3522551"/>
                <a:ext cx="778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747" y="3522551"/>
                <a:ext cx="778931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36799" y="3523499"/>
                <a:ext cx="769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𝑌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799" y="3523499"/>
                <a:ext cx="76931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04751" y="3358733"/>
                <a:ext cx="6639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751" y="3358733"/>
                <a:ext cx="663963" cy="6463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36214" y="2656329"/>
                <a:ext cx="2582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𝐴𝐵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zh-CN" b="0" i="0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214" y="2656329"/>
                <a:ext cx="2582245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曲线连接符 18"/>
          <p:cNvCxnSpPr>
            <a:stCxn id="17" idx="1"/>
          </p:cNvCxnSpPr>
          <p:nvPr/>
        </p:nvCxnSpPr>
        <p:spPr>
          <a:xfrm rot="10800000" flipV="1">
            <a:off x="4538680" y="2840995"/>
            <a:ext cx="1397534" cy="301712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15582" y="3358733"/>
                <a:ext cx="2613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/>
                            </a:rPr>
                            <m:t>X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582" y="3358733"/>
                <a:ext cx="261333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418610" y="4202313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10" y="4202313"/>
                <a:ext cx="41152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413678" y="4653136"/>
                <a:ext cx="405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678" y="4653136"/>
                <a:ext cx="405111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08677" y="5085184"/>
                <a:ext cx="914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CN" b="0" i="0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77" y="5085184"/>
                <a:ext cx="914866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230589" y="4211796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89" y="4211796"/>
                <a:ext cx="385042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310709" y="4211796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709" y="4211796"/>
                <a:ext cx="385042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270283" y="4643844"/>
                <a:ext cx="561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0.1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283" y="4643844"/>
                <a:ext cx="561372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278395" y="4653136"/>
                <a:ext cx="561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0.9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95" y="4653136"/>
                <a:ext cx="561372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980365" y="5085184"/>
                <a:ext cx="1071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CN" b="0" i="0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0.1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365" y="5085184"/>
                <a:ext cx="107112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128680" y="5085184"/>
                <a:ext cx="1071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CN" b="0" i="0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0.9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80" y="5085184"/>
                <a:ext cx="1071127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连接符 36"/>
          <p:cNvCxnSpPr/>
          <p:nvPr/>
        </p:nvCxnSpPr>
        <p:spPr>
          <a:xfrm>
            <a:off x="959447" y="4643844"/>
            <a:ext cx="32525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967559" y="4169803"/>
            <a:ext cx="0" cy="13474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385143" y="4293096"/>
                <a:ext cx="4363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𝐸</m:t>
                      </m:r>
                      <m:r>
                        <a:rPr lang="en-US" altLang="zh-CN" b="0" i="1" smtClean="0">
                          <a:latin typeface="Cambria Math"/>
                        </a:rPr>
                        <m:t>(−</m:t>
                      </m:r>
                      <m:r>
                        <a:rPr lang="en-US" altLang="zh-CN" b="0" i="1" smtClean="0">
                          <a:latin typeface="Cambria Math"/>
                        </a:rPr>
                        <m:t>𝑙𝑜𝑔𝑃</m:t>
                      </m:r>
                      <m:r>
                        <a:rPr lang="en-US" altLang="zh-CN" b="0" i="1" smtClean="0">
                          <a:latin typeface="Cambria Math"/>
                        </a:rPr>
                        <m:t>)=−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/>
                            </a:rPr>
                            <m:t>0.1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0.1−0.9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0.9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143" y="4293096"/>
                <a:ext cx="4363321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283968" y="5085184"/>
                <a:ext cx="778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085184"/>
                <a:ext cx="7789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曲线连接符 43"/>
          <p:cNvCxnSpPr>
            <a:stCxn id="43" idx="0"/>
          </p:cNvCxnSpPr>
          <p:nvPr/>
        </p:nvCxnSpPr>
        <p:spPr>
          <a:xfrm rot="5400000" flipH="1" flipV="1">
            <a:off x="4591665" y="4725613"/>
            <a:ext cx="441340" cy="27780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23528" y="3933056"/>
            <a:ext cx="8496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130799" y="4932524"/>
                <a:ext cx="3782897" cy="80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={0,1}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/>
                            </a:rPr>
                            <m:t>X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799" y="4932524"/>
                <a:ext cx="3782897" cy="8007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3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联合熵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600" y="2564904"/>
            <a:ext cx="7488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两个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变量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和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Y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的联合熵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定义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为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:</a:t>
            </a:r>
          </a:p>
          <a:p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对于两个以上的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变量                ，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该式的一般形式为：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9792" y="3140968"/>
                <a:ext cx="3782897" cy="795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/>
                            </a:rPr>
                            <m:t>X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140968"/>
                <a:ext cx="3782897" cy="7954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07904" y="4077072"/>
                <a:ext cx="1413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,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⋯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077072"/>
                <a:ext cx="141320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18591" y="4805839"/>
                <a:ext cx="7441841" cy="433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>
                            <a:latin typeface="Cambria Math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 smtClean="0">
                        <a:latin typeface="Cambria Math"/>
                      </a:rPr>
                      <m:t>=</m:t>
                    </m:r>
                    <m:r>
                      <a:rPr lang="en-US" altLang="zh-CN" sz="2000" b="0" i="1" smtClean="0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>
                            <a:latin typeface="Cambria Math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/>
                                <a:ea typeface="Cambria Math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altLang="zh-CN" sz="2000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/>
                                    <a:ea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/>
                                <a:ea typeface="Cambria Math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altLang="zh-CN" sz="2000" dirty="0" smtClean="0"/>
                  <a:t>)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91" y="4805839"/>
                <a:ext cx="7441841" cy="433067"/>
              </a:xfrm>
              <a:prstGeom prst="rect">
                <a:avLst/>
              </a:prstGeom>
              <a:blipFill rotWithShape="1">
                <a:blip r:embed="rId4"/>
                <a:stretch>
                  <a:fillRect t="-112676" b="-163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3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例子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2204864"/>
            <a:ext cx="74888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Question: 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猜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世界杯冠军，假如一无所知，猜多少次？</a:t>
            </a:r>
          </a:p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     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每个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队夺冠的几率不是相等的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比特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(bit)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来衡量信息的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多少          </a:t>
            </a: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     </a:t>
            </a:r>
          </a:p>
          <a:p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变量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的不确定性越大，熵也就越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大</a:t>
            </a: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47664" y="4067780"/>
                <a:ext cx="5832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−(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067780"/>
                <a:ext cx="583264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3808" y="4509120"/>
                <a:ext cx="3190297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509120"/>
                <a:ext cx="3190297" cy="7645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4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决策树和熵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635896" y="2204864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ge?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63688" y="3665838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student?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508104" y="3642007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</a:t>
            </a:r>
            <a:r>
              <a:rPr lang="en-US" altLang="zh-CN" dirty="0" err="1" smtClean="0"/>
              <a:t>redit_rating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7784" y="292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youth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7090" y="3131676"/>
            <a:ext cx="171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iddle-aged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07290" y="2852936"/>
            <a:ext cx="171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senior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851920" y="3717032"/>
            <a:ext cx="864096" cy="3990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059832" y="5190179"/>
            <a:ext cx="864096" cy="3990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7236296" y="5190179"/>
            <a:ext cx="864096" cy="3990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4932040" y="5190179"/>
            <a:ext cx="864096" cy="3990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904667" y="5190179"/>
            <a:ext cx="864096" cy="3990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31640" y="44371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59832" y="44371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36096" y="44371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fair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92280" y="44278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excellent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3" idx="2"/>
            <a:endCxn id="6" idx="0"/>
          </p:cNvCxnSpPr>
          <p:nvPr/>
        </p:nvCxnSpPr>
        <p:spPr>
          <a:xfrm flipH="1">
            <a:off x="2411760" y="2708920"/>
            <a:ext cx="1872208" cy="9569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3" idx="2"/>
            <a:endCxn id="8" idx="0"/>
          </p:cNvCxnSpPr>
          <p:nvPr/>
        </p:nvCxnSpPr>
        <p:spPr>
          <a:xfrm>
            <a:off x="4283968" y="2708920"/>
            <a:ext cx="0" cy="10081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3" idx="2"/>
            <a:endCxn id="7" idx="0"/>
          </p:cNvCxnSpPr>
          <p:nvPr/>
        </p:nvCxnSpPr>
        <p:spPr>
          <a:xfrm>
            <a:off x="4283968" y="2708920"/>
            <a:ext cx="2232248" cy="9330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6" idx="2"/>
            <a:endCxn id="15" idx="0"/>
          </p:cNvCxnSpPr>
          <p:nvPr/>
        </p:nvCxnSpPr>
        <p:spPr>
          <a:xfrm flipH="1">
            <a:off x="1336715" y="4169894"/>
            <a:ext cx="1075045" cy="10202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2"/>
            <a:endCxn id="12" idx="0"/>
          </p:cNvCxnSpPr>
          <p:nvPr/>
        </p:nvCxnSpPr>
        <p:spPr>
          <a:xfrm>
            <a:off x="2411760" y="4169894"/>
            <a:ext cx="1080120" cy="10202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5436096" y="4146063"/>
            <a:ext cx="1080120" cy="1044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7" idx="2"/>
            <a:endCxn id="13" idx="0"/>
          </p:cNvCxnSpPr>
          <p:nvPr/>
        </p:nvCxnSpPr>
        <p:spPr>
          <a:xfrm>
            <a:off x="6516216" y="4146063"/>
            <a:ext cx="1152128" cy="1044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形标注 10"/>
          <p:cNvSpPr/>
          <p:nvPr/>
        </p:nvSpPr>
        <p:spPr>
          <a:xfrm>
            <a:off x="6084168" y="1858681"/>
            <a:ext cx="2520280" cy="1003466"/>
          </a:xfrm>
          <a:prstGeom prst="wedgeEllipseCallout">
            <a:avLst>
              <a:gd name="adj1" fmla="val -40283"/>
              <a:gd name="adj2" fmla="val 5874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算一下</a:t>
            </a:r>
            <a:endParaRPr lang="zh-CN" altLang="en-US" sz="36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179512" y="2360414"/>
            <a:ext cx="648072" cy="338437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熵逐渐减少</a:t>
            </a:r>
            <a:endParaRPr lang="zh-CN" altLang="en-US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决策树的思想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204864"/>
            <a:ext cx="7992888" cy="39604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贪心算法</a:t>
            </a:r>
            <a:r>
              <a:rPr lang="en-US" altLang="zh-CN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greedy:</a:t>
            </a:r>
          </a:p>
          <a:p>
            <a:pPr marL="0" indent="0">
              <a:buNone/>
            </a:pPr>
            <a:r>
              <a:rPr lang="zh-CN" altLang="en-US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决策树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学习采用的是自顶向下的递归方法</a:t>
            </a:r>
            <a:r>
              <a:rPr lang="zh-CN" altLang="en-US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，其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基本思想是以信息熵为度量构造一棵熵</a:t>
            </a:r>
            <a:r>
              <a:rPr lang="zh-CN" altLang="en-US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值下降</a:t>
            </a:r>
            <a:r>
              <a:rPr lang="zh-CN" altLang="en-US" sz="28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最快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的树，到叶子节点处的熵值为零</a:t>
            </a:r>
            <a:r>
              <a:rPr lang="zh-CN" altLang="en-US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，此时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每个叶节点中的实例都属于同一类</a:t>
            </a:r>
            <a:r>
              <a:rPr lang="zh-CN" altLang="en-US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lang="en-US" altLang="zh-CN" sz="28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注意：它是一种有监督学习算法</a:t>
            </a:r>
            <a:endParaRPr lang="zh-CN" altLang="en-US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823" y="1052736"/>
            <a:ext cx="147256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eaLnBrk="0" fontAlgn="base" hangingPunct="0">
              <a:lnSpc>
                <a:spcPts val="4435"/>
              </a:lnSpc>
              <a:spcBef>
                <a:spcPct val="0"/>
              </a:spcBef>
              <a:spcAft>
                <a:spcPct val="0"/>
              </a:spcAft>
            </a:pPr>
            <a:r>
              <a:rPr sz="36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</a:rPr>
              <a:t>条件熵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1560" y="2219225"/>
            <a:ext cx="7848872" cy="2923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9580" marR="5080" indent="-437515">
              <a:lnSpc>
                <a:spcPct val="150000"/>
              </a:lnSpc>
              <a:tabLst>
                <a:tab pos="449580" algn="l"/>
              </a:tabLst>
            </a:pPr>
            <a:r>
              <a:rPr lang="en-US" sz="26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      </a:t>
            </a:r>
            <a:r>
              <a:rPr lang="zh-CN" altLang="en-US" sz="26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定义：</a:t>
            </a:r>
            <a:endParaRPr lang="en-US" sz="2600" spc="-5" dirty="0" smtClean="0">
              <a:latin typeface="田氏保钓体简" panose="02010800040101010101" pitchFamily="2" charset="-122"/>
              <a:ea typeface="田氏保钓体简" panose="02010800040101010101" pitchFamily="2" charset="-122"/>
              <a:cs typeface="Times New Roman"/>
            </a:endParaRPr>
          </a:p>
          <a:p>
            <a:pPr marL="449580" marR="5080" indent="-437515">
              <a:lnSpc>
                <a:spcPct val="150000"/>
              </a:lnSpc>
              <a:tabLst>
                <a:tab pos="449580" algn="l"/>
              </a:tabLst>
            </a:pPr>
            <a:r>
              <a:rPr lang="en-US"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  </a:t>
            </a:r>
            <a:r>
              <a:rPr lang="en-US" sz="26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    </a:t>
            </a:r>
            <a:r>
              <a:rPr sz="26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(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X,Y)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发生所包含的熵，减去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X</a:t>
            </a: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单独发生包含的熵：在</a:t>
            </a: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X</a:t>
            </a: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发生的前提下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，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Y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发生“新”</a:t>
            </a: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带来的熵</a:t>
            </a:r>
            <a:r>
              <a:rPr lang="zh-CN" altLang="en-US"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。</a:t>
            </a:r>
            <a:endParaRPr sz="2600" dirty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  <a:p>
            <a:pPr marL="12700">
              <a:lnSpc>
                <a:spcPct val="150000"/>
              </a:lnSpc>
              <a:spcBef>
                <a:spcPts val="625"/>
              </a:spcBef>
              <a:tabLst>
                <a:tab pos="449580" algn="l"/>
              </a:tabLst>
            </a:pPr>
            <a:r>
              <a:rPr sz="2600" spc="-5" dirty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Wingdings"/>
              </a:rPr>
              <a:t></a:t>
            </a:r>
            <a:r>
              <a:rPr sz="2600" spc="-5" dirty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	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该式子定义为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X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发生前提下，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Y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的熵：</a:t>
            </a:r>
            <a:endParaRPr sz="2600" dirty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  <a:p>
            <a:pPr marL="450850">
              <a:lnSpc>
                <a:spcPct val="100000"/>
              </a:lnSpc>
              <a:spcBef>
                <a:spcPts val="570"/>
              </a:spcBef>
              <a:tabLst>
                <a:tab pos="846455" algn="l"/>
              </a:tabLst>
            </a:pPr>
            <a:r>
              <a:rPr sz="2300" spc="-5" dirty="0" smtClean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Wingdings"/>
              </a:rPr>
              <a:t></a:t>
            </a:r>
            <a:r>
              <a:rPr sz="24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条件熵</a:t>
            </a:r>
            <a:r>
              <a:rPr lang="zh-CN" altLang="en-US" sz="24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：</a:t>
            </a:r>
            <a:endParaRPr sz="3200" dirty="0">
              <a:latin typeface="田氏保钓体简" panose="02010800040101010101" pitchFamily="2" charset="-122"/>
              <a:ea typeface="田氏保钓体简" panose="02010800040101010101" pitchFamily="2" charset="-122"/>
              <a:cs typeface="Times New Roman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72434" y="2276872"/>
                <a:ext cx="35316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𝐻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434" y="2276872"/>
                <a:ext cx="3531614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95736" y="4653136"/>
                <a:ext cx="1739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653136"/>
                <a:ext cx="173939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938" y="1112143"/>
            <a:ext cx="7793037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35"/>
              </a:lnSpc>
            </a:pPr>
            <a:r>
              <a:rPr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推导条件熵的定义式</a:t>
            </a:r>
          </a:p>
        </p:txBody>
      </p:sp>
      <p:sp>
        <p:nvSpPr>
          <p:cNvPr id="3" name="object 3"/>
          <p:cNvSpPr/>
          <p:nvPr/>
        </p:nvSpPr>
        <p:spPr>
          <a:xfrm>
            <a:off x="3355680" y="5381022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5811" y="0"/>
                </a:lnTo>
              </a:path>
            </a:pathLst>
          </a:custGeom>
          <a:ln w="12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35491" y="3472299"/>
            <a:ext cx="14097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5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8104" y="3472299"/>
            <a:ext cx="14097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5" dirty="0">
                <a:latin typeface="Symbol"/>
                <a:cs typeface="Symbol"/>
              </a:rPr>
              <a:t>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8104" y="3717032"/>
            <a:ext cx="151828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0015" algn="l"/>
              </a:tabLst>
            </a:pPr>
            <a:r>
              <a:rPr sz="2350" spc="5" dirty="0">
                <a:latin typeface="Symbol"/>
                <a:cs typeface="Symbol"/>
              </a:rPr>
              <a:t></a:t>
            </a:r>
            <a:r>
              <a:rPr sz="2350" spc="5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Symbol"/>
                <a:cs typeface="Symbol"/>
              </a:rPr>
              <a:t></a:t>
            </a:r>
            <a:endParaRPr sz="235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8104" y="3280666"/>
            <a:ext cx="151828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0015" algn="l"/>
              </a:tabLst>
            </a:pPr>
            <a:r>
              <a:rPr sz="2350" spc="5" dirty="0">
                <a:latin typeface="Symbol"/>
                <a:cs typeface="Symbol"/>
              </a:rPr>
              <a:t></a:t>
            </a:r>
            <a:r>
              <a:rPr sz="2350" spc="5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Symbol"/>
                <a:cs typeface="Symbol"/>
              </a:rPr>
              <a:t></a:t>
            </a:r>
            <a:endParaRPr sz="2350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2487" y="3917113"/>
            <a:ext cx="10350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i="1" spc="10" dirty="0">
                <a:latin typeface="Times New Roman"/>
                <a:cs typeface="Times New Roman"/>
              </a:rPr>
              <a:t>y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7155" y="5571063"/>
            <a:ext cx="25971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i="1" spc="50" dirty="0">
                <a:latin typeface="Times New Roman"/>
                <a:cs typeface="Times New Roman"/>
              </a:rPr>
              <a:t>x</a:t>
            </a:r>
            <a:r>
              <a:rPr sz="1350" spc="50" dirty="0">
                <a:latin typeface="Times New Roman"/>
                <a:cs typeface="Times New Roman"/>
              </a:rPr>
              <a:t>,</a:t>
            </a:r>
            <a:r>
              <a:rPr sz="1350" spc="-250" dirty="0">
                <a:latin typeface="Times New Roman"/>
                <a:cs typeface="Times New Roman"/>
              </a:rPr>
              <a:t> </a:t>
            </a:r>
            <a:r>
              <a:rPr sz="1350" i="1" spc="10" dirty="0">
                <a:latin typeface="Times New Roman"/>
                <a:cs typeface="Times New Roman"/>
              </a:rPr>
              <a:t>y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7155" y="3917113"/>
            <a:ext cx="291655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25115" algn="l"/>
              </a:tabLst>
            </a:pPr>
            <a:r>
              <a:rPr sz="1350" i="1" spc="95" dirty="0">
                <a:latin typeface="Times New Roman"/>
                <a:cs typeface="Times New Roman"/>
              </a:rPr>
              <a:t>x</a:t>
            </a:r>
            <a:r>
              <a:rPr sz="1350" spc="5" dirty="0">
                <a:latin typeface="Times New Roman"/>
                <a:cs typeface="Times New Roman"/>
              </a:rPr>
              <a:t>,</a:t>
            </a:r>
            <a:r>
              <a:rPr sz="1350" spc="-155" dirty="0">
                <a:latin typeface="Times New Roman"/>
                <a:cs typeface="Times New Roman"/>
              </a:rPr>
              <a:t> </a:t>
            </a:r>
            <a:r>
              <a:rPr sz="1350" i="1" spc="5" dirty="0">
                <a:latin typeface="Times New Roman"/>
                <a:cs typeface="Times New Roman"/>
              </a:rPr>
              <a:t>y </a:t>
            </a:r>
            <a:r>
              <a:rPr sz="1350" i="1" dirty="0">
                <a:latin typeface="Times New Roman"/>
                <a:cs typeface="Times New Roman"/>
              </a:rPr>
              <a:t>	</a:t>
            </a:r>
            <a:r>
              <a:rPr sz="1350" i="1" spc="10" dirty="0">
                <a:latin typeface="Times New Roman"/>
                <a:cs typeface="Times New Roman"/>
              </a:rPr>
              <a:t>x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6528" y="5740484"/>
            <a:ext cx="299529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-5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Symbol"/>
                <a:cs typeface="Symbol"/>
              </a:rPr>
              <a:t></a:t>
            </a:r>
            <a:r>
              <a:rPr sz="5325" spc="37" baseline="-8607" dirty="0">
                <a:latin typeface="Symbol"/>
                <a:cs typeface="Symbol"/>
              </a:rPr>
              <a:t></a:t>
            </a:r>
            <a:r>
              <a:rPr sz="5325" spc="-434" baseline="-8607" dirty="0">
                <a:latin typeface="Times New Roman"/>
                <a:cs typeface="Times New Roman"/>
              </a:rPr>
              <a:t> </a:t>
            </a:r>
            <a:r>
              <a:rPr sz="2350" i="1" spc="70" dirty="0">
                <a:latin typeface="Times New Roman"/>
                <a:cs typeface="Times New Roman"/>
              </a:rPr>
              <a:t>p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i="1" spc="70" dirty="0">
                <a:latin typeface="Times New Roman"/>
                <a:cs typeface="Times New Roman"/>
              </a:rPr>
              <a:t>x</a:t>
            </a:r>
            <a:r>
              <a:rPr sz="2350" spc="70" dirty="0">
                <a:latin typeface="Times New Roman"/>
                <a:cs typeface="Times New Roman"/>
              </a:rPr>
              <a:t>,</a:t>
            </a:r>
            <a:r>
              <a:rPr sz="2350" spc="-85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y</a:t>
            </a:r>
            <a:r>
              <a:rPr sz="2350" spc="50" dirty="0">
                <a:latin typeface="Times New Roman"/>
                <a:cs typeface="Times New Roman"/>
              </a:rPr>
              <a:t>)</a:t>
            </a:r>
            <a:r>
              <a:rPr sz="2350" spc="-31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log</a:t>
            </a:r>
            <a:r>
              <a:rPr sz="2350" spc="105" dirty="0">
                <a:latin typeface="Times New Roman"/>
                <a:cs typeface="Times New Roman"/>
              </a:rPr>
              <a:t> </a:t>
            </a:r>
            <a:r>
              <a:rPr sz="2350" i="1" spc="40" dirty="0">
                <a:latin typeface="Times New Roman"/>
                <a:cs typeface="Times New Roman"/>
              </a:rPr>
              <a:t>p</a:t>
            </a:r>
            <a:r>
              <a:rPr sz="2350" spc="40" dirty="0">
                <a:latin typeface="Times New Roman"/>
                <a:cs typeface="Times New Roman"/>
              </a:rPr>
              <a:t>(</a:t>
            </a:r>
            <a:r>
              <a:rPr sz="2350" spc="-310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Times New Roman"/>
                <a:cs typeface="Times New Roman"/>
              </a:rPr>
              <a:t>y</a:t>
            </a:r>
            <a:r>
              <a:rPr sz="2350" i="1" spc="-13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|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2350" i="1" spc="30" dirty="0">
                <a:latin typeface="Times New Roman"/>
                <a:cs typeface="Times New Roman"/>
              </a:rPr>
              <a:t>x</a:t>
            </a:r>
            <a:r>
              <a:rPr sz="2350" spc="30" dirty="0">
                <a:latin typeface="Times New Roman"/>
                <a:cs typeface="Times New Roman"/>
              </a:rPr>
              <a:t>)</a:t>
            </a:r>
            <a:endParaRPr sz="2350" dirty="0">
              <a:latin typeface="Times New Roman"/>
              <a:cs typeface="Times New Roman"/>
            </a:endParaRPr>
          </a:p>
          <a:p>
            <a:pPr marL="462915">
              <a:lnSpc>
                <a:spcPct val="100000"/>
              </a:lnSpc>
              <a:spcBef>
                <a:spcPts val="200"/>
              </a:spcBef>
            </a:pPr>
            <a:r>
              <a:rPr sz="1350" i="1" spc="50" dirty="0">
                <a:latin typeface="Times New Roman"/>
                <a:cs typeface="Times New Roman"/>
              </a:rPr>
              <a:t>x</a:t>
            </a:r>
            <a:r>
              <a:rPr sz="1350" spc="50" dirty="0">
                <a:latin typeface="Times New Roman"/>
                <a:cs typeface="Times New Roman"/>
              </a:rPr>
              <a:t>,</a:t>
            </a:r>
            <a:r>
              <a:rPr sz="1350" spc="-250" dirty="0">
                <a:latin typeface="Times New Roman"/>
                <a:cs typeface="Times New Roman"/>
              </a:rPr>
              <a:t> </a:t>
            </a:r>
            <a:r>
              <a:rPr sz="1350" i="1" spc="10" dirty="0">
                <a:latin typeface="Times New Roman"/>
                <a:cs typeface="Times New Roman"/>
              </a:rPr>
              <a:t>y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1590" y="5391899"/>
            <a:ext cx="54864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80" dirty="0">
                <a:latin typeface="Times New Roman"/>
                <a:cs typeface="Times New Roman"/>
              </a:rPr>
              <a:t>p</a:t>
            </a:r>
            <a:r>
              <a:rPr sz="2350" spc="175" dirty="0">
                <a:latin typeface="Times New Roman"/>
                <a:cs typeface="Times New Roman"/>
              </a:rPr>
              <a:t>(</a:t>
            </a:r>
            <a:r>
              <a:rPr sz="2350" i="1" spc="65" dirty="0">
                <a:latin typeface="Times New Roman"/>
                <a:cs typeface="Times New Roman"/>
              </a:rPr>
              <a:t>x</a:t>
            </a:r>
            <a:r>
              <a:rPr sz="2350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00692" y="4968537"/>
            <a:ext cx="82931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70" dirty="0">
                <a:latin typeface="Times New Roman"/>
                <a:cs typeface="Times New Roman"/>
              </a:rPr>
              <a:t>p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i="1" spc="70" dirty="0">
                <a:latin typeface="Times New Roman"/>
                <a:cs typeface="Times New Roman"/>
              </a:rPr>
              <a:t>x</a:t>
            </a:r>
            <a:r>
              <a:rPr sz="2350" spc="70" dirty="0">
                <a:latin typeface="Times New Roman"/>
                <a:cs typeface="Times New Roman"/>
              </a:rPr>
              <a:t>,</a:t>
            </a:r>
            <a:r>
              <a:rPr sz="2350" spc="-165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y</a:t>
            </a:r>
            <a:r>
              <a:rPr sz="2350" spc="50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6528" y="5004760"/>
            <a:ext cx="2045970" cy="61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-65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Symbol"/>
                <a:cs typeface="Symbol"/>
              </a:rPr>
              <a:t></a:t>
            </a:r>
            <a:r>
              <a:rPr sz="5325" spc="37" baseline="-8607" dirty="0">
                <a:latin typeface="Symbol"/>
                <a:cs typeface="Symbol"/>
              </a:rPr>
              <a:t></a:t>
            </a:r>
            <a:r>
              <a:rPr sz="5325" spc="-457" baseline="-8607" dirty="0">
                <a:latin typeface="Times New Roman"/>
                <a:cs typeface="Times New Roman"/>
              </a:rPr>
              <a:t> </a:t>
            </a:r>
            <a:r>
              <a:rPr sz="2350" i="1" spc="70" dirty="0">
                <a:latin typeface="Times New Roman"/>
                <a:cs typeface="Times New Roman"/>
              </a:rPr>
              <a:t>p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i="1" spc="70" dirty="0">
                <a:latin typeface="Times New Roman"/>
                <a:cs typeface="Times New Roman"/>
              </a:rPr>
              <a:t>x</a:t>
            </a:r>
            <a:r>
              <a:rPr sz="2350" spc="70" dirty="0">
                <a:latin typeface="Times New Roman"/>
                <a:cs typeface="Times New Roman"/>
              </a:rPr>
              <a:t>,</a:t>
            </a:r>
            <a:r>
              <a:rPr sz="2350" spc="-95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y</a:t>
            </a:r>
            <a:r>
              <a:rPr sz="2350" spc="50" dirty="0">
                <a:latin typeface="Times New Roman"/>
                <a:cs typeface="Times New Roman"/>
              </a:rPr>
              <a:t>)</a:t>
            </a:r>
            <a:r>
              <a:rPr sz="2350" spc="-32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log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6528" y="4111945"/>
            <a:ext cx="5391150" cy="78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Symbol"/>
                <a:cs typeface="Symbol"/>
              </a:rPr>
              <a:t></a:t>
            </a:r>
            <a:r>
              <a:rPr sz="5325" spc="37" baseline="-8607" dirty="0">
                <a:latin typeface="Symbol"/>
                <a:cs typeface="Symbol"/>
              </a:rPr>
              <a:t></a:t>
            </a:r>
            <a:r>
              <a:rPr sz="5325" spc="-427" baseline="-8607" dirty="0">
                <a:latin typeface="Times New Roman"/>
                <a:cs typeface="Times New Roman"/>
              </a:rPr>
              <a:t> </a:t>
            </a:r>
            <a:r>
              <a:rPr sz="2350" i="1" spc="70" dirty="0">
                <a:latin typeface="Times New Roman"/>
                <a:cs typeface="Times New Roman"/>
              </a:rPr>
              <a:t>p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i="1" spc="70" dirty="0">
                <a:latin typeface="Times New Roman"/>
                <a:cs typeface="Times New Roman"/>
              </a:rPr>
              <a:t>x</a:t>
            </a:r>
            <a:r>
              <a:rPr sz="2350" spc="70" dirty="0">
                <a:latin typeface="Times New Roman"/>
                <a:cs typeface="Times New Roman"/>
              </a:rPr>
              <a:t>,</a:t>
            </a:r>
            <a:r>
              <a:rPr sz="2350" spc="-80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y</a:t>
            </a:r>
            <a:r>
              <a:rPr sz="2350" spc="50" dirty="0">
                <a:latin typeface="Times New Roman"/>
                <a:cs typeface="Times New Roman"/>
              </a:rPr>
              <a:t>)</a:t>
            </a:r>
            <a:r>
              <a:rPr sz="2350" spc="-31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log</a:t>
            </a:r>
            <a:r>
              <a:rPr sz="2350" spc="110" dirty="0">
                <a:latin typeface="Times New Roman"/>
                <a:cs typeface="Times New Roman"/>
              </a:rPr>
              <a:t> </a:t>
            </a:r>
            <a:r>
              <a:rPr sz="2350" i="1" spc="70" dirty="0">
                <a:latin typeface="Times New Roman"/>
                <a:cs typeface="Times New Roman"/>
              </a:rPr>
              <a:t>p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i="1" spc="70" dirty="0">
                <a:latin typeface="Times New Roman"/>
                <a:cs typeface="Times New Roman"/>
              </a:rPr>
              <a:t>x</a:t>
            </a:r>
            <a:r>
              <a:rPr sz="2350" spc="70" dirty="0">
                <a:latin typeface="Times New Roman"/>
                <a:cs typeface="Times New Roman"/>
              </a:rPr>
              <a:t>,</a:t>
            </a:r>
            <a:r>
              <a:rPr sz="2350" spc="-75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y</a:t>
            </a:r>
            <a:r>
              <a:rPr sz="2350" spc="50" dirty="0">
                <a:latin typeface="Times New Roman"/>
                <a:cs typeface="Times New Roman"/>
              </a:rPr>
              <a:t>)</a:t>
            </a:r>
            <a:r>
              <a:rPr sz="2350" spc="-200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Symbol"/>
                <a:cs typeface="Symbol"/>
              </a:rPr>
              <a:t></a:t>
            </a:r>
            <a:r>
              <a:rPr sz="5325" spc="67" baseline="-8607" dirty="0">
                <a:latin typeface="Symbol"/>
                <a:cs typeface="Symbol"/>
              </a:rPr>
              <a:t></a:t>
            </a:r>
            <a:r>
              <a:rPr sz="5325" spc="-427" baseline="-8607" dirty="0">
                <a:latin typeface="Times New Roman"/>
                <a:cs typeface="Times New Roman"/>
              </a:rPr>
              <a:t> </a:t>
            </a:r>
            <a:r>
              <a:rPr sz="2350" i="1" spc="70" dirty="0">
                <a:latin typeface="Times New Roman"/>
                <a:cs typeface="Times New Roman"/>
              </a:rPr>
              <a:t>p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i="1" spc="70" dirty="0">
                <a:latin typeface="Times New Roman"/>
                <a:cs typeface="Times New Roman"/>
              </a:rPr>
              <a:t>x</a:t>
            </a:r>
            <a:r>
              <a:rPr sz="2350" spc="70" dirty="0">
                <a:latin typeface="Times New Roman"/>
                <a:cs typeface="Times New Roman"/>
              </a:rPr>
              <a:t>,</a:t>
            </a:r>
            <a:r>
              <a:rPr sz="2350" spc="-75" dirty="0">
                <a:latin typeface="Times New Roman"/>
                <a:cs typeface="Times New Roman"/>
              </a:rPr>
              <a:t> </a:t>
            </a:r>
            <a:r>
              <a:rPr sz="2350" i="1" spc="45" dirty="0">
                <a:latin typeface="Times New Roman"/>
                <a:cs typeface="Times New Roman"/>
              </a:rPr>
              <a:t>y</a:t>
            </a:r>
            <a:r>
              <a:rPr sz="2350" spc="45" dirty="0">
                <a:latin typeface="Times New Roman"/>
                <a:cs typeface="Times New Roman"/>
              </a:rPr>
              <a:t>)</a:t>
            </a:r>
            <a:r>
              <a:rPr sz="2350" spc="-31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log</a:t>
            </a:r>
            <a:r>
              <a:rPr sz="2350" spc="110" dirty="0">
                <a:latin typeface="Times New Roman"/>
                <a:cs typeface="Times New Roman"/>
              </a:rPr>
              <a:t> </a:t>
            </a:r>
            <a:r>
              <a:rPr sz="2350" i="1" spc="80" dirty="0">
                <a:latin typeface="Times New Roman"/>
                <a:cs typeface="Times New Roman"/>
              </a:rPr>
              <a:t>p</a:t>
            </a:r>
            <a:r>
              <a:rPr sz="2350" spc="80" dirty="0">
                <a:latin typeface="Times New Roman"/>
                <a:cs typeface="Times New Roman"/>
              </a:rPr>
              <a:t>(</a:t>
            </a:r>
            <a:r>
              <a:rPr sz="2350" i="1" spc="80" dirty="0">
                <a:latin typeface="Times New Roman"/>
                <a:cs typeface="Times New Roman"/>
              </a:rPr>
              <a:t>x</a:t>
            </a:r>
            <a:r>
              <a:rPr sz="2350" spc="80" dirty="0">
                <a:latin typeface="Times New Roman"/>
                <a:cs typeface="Times New Roman"/>
              </a:rPr>
              <a:t>)</a:t>
            </a:r>
            <a:endParaRPr sz="2350" dirty="0">
              <a:latin typeface="Times New Roman"/>
              <a:cs typeface="Times New Roman"/>
            </a:endParaRPr>
          </a:p>
          <a:p>
            <a:pPr marL="462915">
              <a:lnSpc>
                <a:spcPct val="100000"/>
              </a:lnSpc>
              <a:spcBef>
                <a:spcPts val="195"/>
              </a:spcBef>
              <a:tabLst>
                <a:tab pos="3196590" algn="l"/>
              </a:tabLst>
            </a:pPr>
            <a:r>
              <a:rPr sz="1350" i="1" spc="50" dirty="0">
                <a:latin typeface="Times New Roman"/>
                <a:cs typeface="Times New Roman"/>
              </a:rPr>
              <a:t>x</a:t>
            </a:r>
            <a:r>
              <a:rPr sz="1350" spc="50" dirty="0">
                <a:latin typeface="Times New Roman"/>
                <a:cs typeface="Times New Roman"/>
              </a:rPr>
              <a:t>,</a:t>
            </a:r>
            <a:r>
              <a:rPr sz="1350" spc="-155" dirty="0">
                <a:latin typeface="Times New Roman"/>
                <a:cs typeface="Times New Roman"/>
              </a:rPr>
              <a:t> </a:t>
            </a:r>
            <a:r>
              <a:rPr sz="1350" i="1" spc="10" dirty="0">
                <a:latin typeface="Times New Roman"/>
                <a:cs typeface="Times New Roman"/>
              </a:rPr>
              <a:t>y	</a:t>
            </a:r>
            <a:r>
              <a:rPr sz="1350" i="1" spc="50" dirty="0">
                <a:latin typeface="Times New Roman"/>
                <a:cs typeface="Times New Roman"/>
              </a:rPr>
              <a:t>x</a:t>
            </a:r>
            <a:r>
              <a:rPr sz="1350" spc="50" dirty="0">
                <a:latin typeface="Times New Roman"/>
                <a:cs typeface="Times New Roman"/>
              </a:rPr>
              <a:t>,</a:t>
            </a:r>
            <a:r>
              <a:rPr sz="1350" spc="-250" dirty="0">
                <a:latin typeface="Times New Roman"/>
                <a:cs typeface="Times New Roman"/>
              </a:rPr>
              <a:t> </a:t>
            </a:r>
            <a:r>
              <a:rPr sz="1350" i="1" spc="10" dirty="0">
                <a:latin typeface="Times New Roman"/>
                <a:cs typeface="Times New Roman"/>
              </a:rPr>
              <a:t>y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6528" y="3351258"/>
            <a:ext cx="7121896" cy="546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Symbol"/>
                <a:cs typeface="Symbol"/>
              </a:rPr>
              <a:t></a:t>
            </a:r>
            <a:r>
              <a:rPr sz="5325" spc="37" baseline="-8607" dirty="0">
                <a:latin typeface="Symbol"/>
                <a:cs typeface="Symbol"/>
              </a:rPr>
              <a:t></a:t>
            </a:r>
            <a:r>
              <a:rPr sz="5325" spc="-427" baseline="-8607" dirty="0">
                <a:latin typeface="Times New Roman"/>
                <a:cs typeface="Times New Roman"/>
              </a:rPr>
              <a:t> </a:t>
            </a:r>
            <a:r>
              <a:rPr sz="2350" i="1" spc="70" dirty="0">
                <a:latin typeface="Times New Roman"/>
                <a:cs typeface="Times New Roman"/>
              </a:rPr>
              <a:t>p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i="1" spc="70" dirty="0">
                <a:latin typeface="Times New Roman"/>
                <a:cs typeface="Times New Roman"/>
              </a:rPr>
              <a:t>x</a:t>
            </a:r>
            <a:r>
              <a:rPr sz="2350" spc="70" dirty="0">
                <a:latin typeface="Times New Roman"/>
                <a:cs typeface="Times New Roman"/>
              </a:rPr>
              <a:t>,</a:t>
            </a:r>
            <a:r>
              <a:rPr sz="2350" spc="-80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y</a:t>
            </a:r>
            <a:r>
              <a:rPr sz="2350" spc="50" dirty="0">
                <a:latin typeface="Times New Roman"/>
                <a:cs typeface="Times New Roman"/>
              </a:rPr>
              <a:t>)</a:t>
            </a:r>
            <a:r>
              <a:rPr sz="2350" spc="-31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log</a:t>
            </a:r>
            <a:r>
              <a:rPr sz="2350" spc="110" dirty="0">
                <a:latin typeface="Times New Roman"/>
                <a:cs typeface="Times New Roman"/>
              </a:rPr>
              <a:t> </a:t>
            </a:r>
            <a:r>
              <a:rPr sz="2350" i="1" spc="70" dirty="0">
                <a:latin typeface="Times New Roman"/>
                <a:cs typeface="Times New Roman"/>
              </a:rPr>
              <a:t>p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i="1" spc="70" dirty="0">
                <a:latin typeface="Times New Roman"/>
                <a:cs typeface="Times New Roman"/>
              </a:rPr>
              <a:t>x</a:t>
            </a:r>
            <a:r>
              <a:rPr sz="2350" spc="70" dirty="0">
                <a:latin typeface="Times New Roman"/>
                <a:cs typeface="Times New Roman"/>
              </a:rPr>
              <a:t>,</a:t>
            </a:r>
            <a:r>
              <a:rPr sz="2350" spc="-75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y</a:t>
            </a:r>
            <a:r>
              <a:rPr sz="2350" spc="50" dirty="0">
                <a:latin typeface="Times New Roman"/>
                <a:cs typeface="Times New Roman"/>
              </a:rPr>
              <a:t>)</a:t>
            </a:r>
            <a:r>
              <a:rPr sz="2350" spc="-200" dirty="0">
                <a:latin typeface="Times New Roman"/>
                <a:cs typeface="Times New Roman"/>
              </a:rPr>
              <a:t> </a:t>
            </a:r>
            <a:r>
              <a:rPr sz="2350" spc="145" dirty="0" smtClean="0">
                <a:latin typeface="Symbol"/>
                <a:cs typeface="Symbol"/>
              </a:rPr>
              <a:t></a:t>
            </a:r>
            <a:r>
              <a:rPr sz="5325" spc="217" baseline="-8607" dirty="0" smtClean="0">
                <a:latin typeface="Symbol"/>
                <a:cs typeface="Symbol"/>
              </a:rPr>
              <a:t></a:t>
            </a:r>
            <a:r>
              <a:rPr lang="en-US" sz="5325" spc="217" baseline="-8607" dirty="0" smtClean="0">
                <a:latin typeface="Symbol"/>
                <a:cs typeface="Symbol"/>
              </a:rPr>
              <a:t> </a:t>
            </a:r>
            <a:r>
              <a:rPr sz="5325" spc="217" baseline="-8607" dirty="0" smtClean="0">
                <a:latin typeface="Symbol"/>
                <a:cs typeface="Symbol"/>
              </a:rPr>
              <a:t></a:t>
            </a:r>
            <a:r>
              <a:rPr sz="5325" spc="-427" baseline="-8607" dirty="0" smtClean="0">
                <a:latin typeface="Times New Roman"/>
                <a:cs typeface="Times New Roman"/>
              </a:rPr>
              <a:t> </a:t>
            </a:r>
            <a:r>
              <a:rPr sz="2350" i="1" spc="70" dirty="0">
                <a:latin typeface="Times New Roman"/>
                <a:cs typeface="Times New Roman"/>
              </a:rPr>
              <a:t>p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i="1" spc="70" dirty="0">
                <a:latin typeface="Times New Roman"/>
                <a:cs typeface="Times New Roman"/>
              </a:rPr>
              <a:t>x</a:t>
            </a:r>
            <a:r>
              <a:rPr sz="2350" spc="70" dirty="0">
                <a:latin typeface="Times New Roman"/>
                <a:cs typeface="Times New Roman"/>
              </a:rPr>
              <a:t>,</a:t>
            </a:r>
            <a:r>
              <a:rPr sz="2350" spc="-75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y</a:t>
            </a:r>
            <a:r>
              <a:rPr sz="2350" spc="50" dirty="0" smtClean="0">
                <a:latin typeface="Times New Roman"/>
                <a:cs typeface="Times New Roman"/>
              </a:rPr>
              <a:t>)</a:t>
            </a:r>
            <a:r>
              <a:rPr lang="en-US" sz="2350" spc="50" dirty="0" smtClean="0">
                <a:latin typeface="Times New Roman"/>
                <a:cs typeface="Times New Roman"/>
              </a:rPr>
              <a:t>   </a:t>
            </a:r>
            <a:r>
              <a:rPr sz="2350" spc="-385" dirty="0" smtClean="0">
                <a:latin typeface="Times New Roman"/>
                <a:cs typeface="Times New Roman"/>
              </a:rPr>
              <a:t> </a:t>
            </a:r>
            <a:r>
              <a:rPr sz="2350" spc="-20" dirty="0" smtClean="0">
                <a:latin typeface="Times New Roman"/>
                <a:cs typeface="Times New Roman"/>
              </a:rPr>
              <a:t>log</a:t>
            </a:r>
            <a:r>
              <a:rPr sz="2350" spc="110" dirty="0" smtClean="0">
                <a:latin typeface="Times New Roman"/>
                <a:cs typeface="Times New Roman"/>
              </a:rPr>
              <a:t> </a:t>
            </a:r>
            <a:r>
              <a:rPr sz="2350" i="1" spc="80" dirty="0">
                <a:latin typeface="Times New Roman"/>
                <a:cs typeface="Times New Roman"/>
              </a:rPr>
              <a:t>p</a:t>
            </a:r>
            <a:r>
              <a:rPr sz="2350" spc="80" dirty="0">
                <a:latin typeface="Times New Roman"/>
                <a:cs typeface="Times New Roman"/>
              </a:rPr>
              <a:t>(</a:t>
            </a:r>
            <a:r>
              <a:rPr sz="2350" i="1" spc="80" dirty="0">
                <a:latin typeface="Times New Roman"/>
                <a:cs typeface="Times New Roman"/>
              </a:rPr>
              <a:t>x</a:t>
            </a:r>
            <a:r>
              <a:rPr sz="2350" spc="80" dirty="0">
                <a:latin typeface="Times New Roman"/>
                <a:cs typeface="Times New Roman"/>
              </a:rPr>
              <a:t>)</a:t>
            </a:r>
            <a:endParaRPr sz="23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6528" y="2171194"/>
            <a:ext cx="5109210" cy="1113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ts val="2705"/>
              </a:lnSpc>
            </a:pPr>
            <a:r>
              <a:rPr sz="2350" i="1" spc="5" dirty="0">
                <a:latin typeface="Times New Roman"/>
                <a:cs typeface="Times New Roman"/>
              </a:rPr>
              <a:t>H</a:t>
            </a:r>
            <a:r>
              <a:rPr sz="2350" i="1" spc="-27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spc="-34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Times New Roman"/>
                <a:cs typeface="Times New Roman"/>
              </a:rPr>
              <a:t>X</a:t>
            </a:r>
            <a:r>
              <a:rPr sz="2350" i="1" spc="-235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Times New Roman"/>
                <a:cs typeface="Times New Roman"/>
              </a:rPr>
              <a:t>,</a:t>
            </a:r>
            <a:r>
              <a:rPr sz="2350" i="1" spc="75" dirty="0">
                <a:latin typeface="Times New Roman"/>
                <a:cs typeface="Times New Roman"/>
              </a:rPr>
              <a:t>Y</a:t>
            </a:r>
            <a:r>
              <a:rPr sz="2350" i="1" spc="-28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)</a:t>
            </a:r>
            <a:r>
              <a:rPr sz="2350" spc="-204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</a:t>
            </a:r>
            <a:r>
              <a:rPr sz="2350" spc="-12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Times New Roman"/>
                <a:cs typeface="Times New Roman"/>
              </a:rPr>
              <a:t>H</a:t>
            </a:r>
            <a:r>
              <a:rPr sz="2350" i="1" spc="-27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spc="-350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Times New Roman"/>
                <a:cs typeface="Times New Roman"/>
              </a:rPr>
              <a:t>X</a:t>
            </a:r>
            <a:r>
              <a:rPr sz="2350" i="1" spc="-19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)</a:t>
            </a:r>
          </a:p>
          <a:p>
            <a:pPr marL="12700">
              <a:lnSpc>
                <a:spcPts val="4145"/>
              </a:lnSpc>
            </a:pP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Symbol"/>
                <a:cs typeface="Symbol"/>
              </a:rPr>
              <a:t></a:t>
            </a:r>
            <a:r>
              <a:rPr sz="5325" spc="37" baseline="-8607" dirty="0">
                <a:latin typeface="Symbol"/>
                <a:cs typeface="Symbol"/>
              </a:rPr>
              <a:t></a:t>
            </a:r>
            <a:r>
              <a:rPr sz="5325" spc="-427" baseline="-8607" dirty="0">
                <a:latin typeface="Times New Roman"/>
                <a:cs typeface="Times New Roman"/>
              </a:rPr>
              <a:t> </a:t>
            </a:r>
            <a:r>
              <a:rPr sz="2350" i="1" spc="70" dirty="0">
                <a:latin typeface="Times New Roman"/>
                <a:cs typeface="Times New Roman"/>
              </a:rPr>
              <a:t>p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i="1" spc="70" dirty="0">
                <a:latin typeface="Times New Roman"/>
                <a:cs typeface="Times New Roman"/>
              </a:rPr>
              <a:t>x</a:t>
            </a:r>
            <a:r>
              <a:rPr sz="2350" spc="70" dirty="0">
                <a:latin typeface="Times New Roman"/>
                <a:cs typeface="Times New Roman"/>
              </a:rPr>
              <a:t>,</a:t>
            </a:r>
            <a:r>
              <a:rPr sz="2350" spc="-80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y</a:t>
            </a:r>
            <a:r>
              <a:rPr sz="2350" spc="50" dirty="0">
                <a:latin typeface="Times New Roman"/>
                <a:cs typeface="Times New Roman"/>
              </a:rPr>
              <a:t>)</a:t>
            </a:r>
            <a:r>
              <a:rPr sz="2350" spc="-31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log</a:t>
            </a:r>
            <a:r>
              <a:rPr sz="2350" spc="110" dirty="0">
                <a:latin typeface="Times New Roman"/>
                <a:cs typeface="Times New Roman"/>
              </a:rPr>
              <a:t> </a:t>
            </a:r>
            <a:r>
              <a:rPr sz="2350" i="1" spc="70" dirty="0">
                <a:latin typeface="Times New Roman"/>
                <a:cs typeface="Times New Roman"/>
              </a:rPr>
              <a:t>p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i="1" spc="70" dirty="0">
                <a:latin typeface="Times New Roman"/>
                <a:cs typeface="Times New Roman"/>
              </a:rPr>
              <a:t>x</a:t>
            </a:r>
            <a:r>
              <a:rPr sz="2350" spc="70" dirty="0">
                <a:latin typeface="Times New Roman"/>
                <a:cs typeface="Times New Roman"/>
              </a:rPr>
              <a:t>,</a:t>
            </a:r>
            <a:r>
              <a:rPr sz="2350" spc="-75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y</a:t>
            </a:r>
            <a:r>
              <a:rPr sz="2350" spc="50" dirty="0">
                <a:latin typeface="Times New Roman"/>
                <a:cs typeface="Times New Roman"/>
              </a:rPr>
              <a:t>)</a:t>
            </a:r>
            <a:r>
              <a:rPr sz="2350" spc="-200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Symbol"/>
                <a:cs typeface="Symbol"/>
              </a:rPr>
              <a:t></a:t>
            </a:r>
            <a:r>
              <a:rPr sz="5325" spc="67" baseline="-8607" dirty="0">
                <a:latin typeface="Symbol"/>
                <a:cs typeface="Symbol"/>
              </a:rPr>
              <a:t></a:t>
            </a:r>
            <a:r>
              <a:rPr sz="5325" spc="-427" baseline="-8607" dirty="0">
                <a:latin typeface="Times New Roman"/>
                <a:cs typeface="Times New Roman"/>
              </a:rPr>
              <a:t> </a:t>
            </a:r>
            <a:r>
              <a:rPr sz="2350" i="1" spc="80" dirty="0">
                <a:latin typeface="Times New Roman"/>
                <a:cs typeface="Times New Roman"/>
              </a:rPr>
              <a:t>p</a:t>
            </a:r>
            <a:r>
              <a:rPr sz="2350" spc="80" dirty="0">
                <a:latin typeface="Times New Roman"/>
                <a:cs typeface="Times New Roman"/>
              </a:rPr>
              <a:t>(</a:t>
            </a:r>
            <a:r>
              <a:rPr sz="2350" i="1" spc="80" dirty="0">
                <a:latin typeface="Times New Roman"/>
                <a:cs typeface="Times New Roman"/>
              </a:rPr>
              <a:t>x</a:t>
            </a:r>
            <a:r>
              <a:rPr sz="2350" spc="80" dirty="0">
                <a:latin typeface="Times New Roman"/>
                <a:cs typeface="Times New Roman"/>
              </a:rPr>
              <a:t>)</a:t>
            </a:r>
            <a:r>
              <a:rPr sz="2350" spc="-31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log</a:t>
            </a:r>
            <a:r>
              <a:rPr sz="2350" spc="110" dirty="0">
                <a:latin typeface="Times New Roman"/>
                <a:cs typeface="Times New Roman"/>
              </a:rPr>
              <a:t> </a:t>
            </a:r>
            <a:r>
              <a:rPr sz="2350" i="1" spc="80" dirty="0">
                <a:latin typeface="Times New Roman"/>
                <a:cs typeface="Times New Roman"/>
              </a:rPr>
              <a:t>p</a:t>
            </a:r>
            <a:r>
              <a:rPr sz="2350" spc="80" dirty="0">
                <a:latin typeface="Times New Roman"/>
                <a:cs typeface="Times New Roman"/>
              </a:rPr>
              <a:t>(</a:t>
            </a:r>
            <a:r>
              <a:rPr sz="2350" i="1" spc="80" dirty="0">
                <a:latin typeface="Times New Roman"/>
                <a:cs typeface="Times New Roman"/>
              </a:rPr>
              <a:t>x</a:t>
            </a:r>
            <a:r>
              <a:rPr sz="2350" spc="80" dirty="0">
                <a:latin typeface="Times New Roman"/>
                <a:cs typeface="Times New Roman"/>
              </a:rPr>
              <a:t>)</a:t>
            </a:r>
            <a:endParaRPr sz="2350" dirty="0">
              <a:latin typeface="Times New Roman"/>
              <a:cs typeface="Times New Roman"/>
            </a:endParaRPr>
          </a:p>
          <a:p>
            <a:pPr marL="462915">
              <a:lnSpc>
                <a:spcPct val="100000"/>
              </a:lnSpc>
              <a:spcBef>
                <a:spcPts val="200"/>
              </a:spcBef>
              <a:tabLst>
                <a:tab pos="3275965" algn="l"/>
              </a:tabLst>
            </a:pPr>
            <a:r>
              <a:rPr sz="1350" i="1" spc="50" dirty="0">
                <a:latin typeface="Times New Roman"/>
                <a:cs typeface="Times New Roman"/>
              </a:rPr>
              <a:t>x</a:t>
            </a:r>
            <a:r>
              <a:rPr sz="1350" spc="50" dirty="0">
                <a:latin typeface="Times New Roman"/>
                <a:cs typeface="Times New Roman"/>
              </a:rPr>
              <a:t>,</a:t>
            </a:r>
            <a:r>
              <a:rPr sz="1350" spc="-155" dirty="0">
                <a:latin typeface="Times New Roman"/>
                <a:cs typeface="Times New Roman"/>
              </a:rPr>
              <a:t> </a:t>
            </a:r>
            <a:r>
              <a:rPr sz="1350" i="1" spc="10" dirty="0">
                <a:latin typeface="Times New Roman"/>
                <a:cs typeface="Times New Roman"/>
              </a:rPr>
              <a:t>y	x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938" y="1112143"/>
            <a:ext cx="7793037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35"/>
              </a:lnSpc>
            </a:pPr>
            <a:r>
              <a:rPr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根据条件熵的定义式，可以得到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4050" y="5168911"/>
            <a:ext cx="135255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5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4050" y="5445224"/>
            <a:ext cx="135255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5" dirty="0">
                <a:latin typeface="Symbol"/>
                <a:cs typeface="Symbol"/>
              </a:rPr>
              <a:t></a:t>
            </a:r>
            <a:endParaRPr sz="2250" dirty="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2196" y="5168911"/>
            <a:ext cx="135255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5" dirty="0">
                <a:latin typeface="Symbol"/>
                <a:cs typeface="Symbol"/>
              </a:rPr>
              <a:t>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2196" y="5445224"/>
            <a:ext cx="135255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5" dirty="0">
                <a:latin typeface="Symbol"/>
                <a:cs typeface="Symbol"/>
              </a:rPr>
              <a:t></a:t>
            </a:r>
            <a:endParaRPr sz="225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2196" y="4986127"/>
            <a:ext cx="2997200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74010" algn="l"/>
              </a:tabLst>
            </a:pPr>
            <a:r>
              <a:rPr sz="2250" spc="-5" dirty="0">
                <a:latin typeface="Symbol"/>
                <a:cs typeface="Symbol"/>
              </a:rPr>
              <a:t></a:t>
            </a:r>
            <a:r>
              <a:rPr sz="2250" spc="-5" dirty="0">
                <a:latin typeface="Times New Roman"/>
                <a:cs typeface="Times New Roman"/>
              </a:rPr>
              <a:t>	</a:t>
            </a:r>
            <a:r>
              <a:rPr sz="2250" spc="-5" dirty="0">
                <a:latin typeface="Symbol"/>
                <a:cs typeface="Symbol"/>
              </a:rPr>
              <a:t>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5932" y="5591740"/>
            <a:ext cx="9969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dirty="0">
                <a:latin typeface="Times New Roman"/>
                <a:cs typeface="Times New Roman"/>
              </a:rPr>
              <a:t>x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8306" y="5591740"/>
            <a:ext cx="9969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dirty="0">
                <a:latin typeface="Times New Roman"/>
                <a:cs typeface="Times New Roman"/>
              </a:rPr>
              <a:t>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7321" y="5781759"/>
            <a:ext cx="2586990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5" dirty="0">
                <a:latin typeface="Symbol"/>
                <a:cs typeface="Symbol"/>
              </a:rPr>
              <a:t></a:t>
            </a:r>
            <a:r>
              <a:rPr sz="2250" spc="-5" dirty="0">
                <a:latin typeface="Times New Roman"/>
                <a:cs typeface="Times New Roman"/>
              </a:rPr>
              <a:t> </a:t>
            </a:r>
            <a:r>
              <a:rPr sz="5025" spc="15" baseline="-8291" dirty="0">
                <a:latin typeface="Symbol"/>
                <a:cs typeface="Symbol"/>
              </a:rPr>
              <a:t></a:t>
            </a:r>
            <a:r>
              <a:rPr sz="5025" spc="15" baseline="-8291" dirty="0">
                <a:latin typeface="Times New Roman"/>
                <a:cs typeface="Times New Roman"/>
              </a:rPr>
              <a:t> </a:t>
            </a:r>
            <a:r>
              <a:rPr sz="2250" i="1" spc="80" dirty="0">
                <a:latin typeface="Times New Roman"/>
                <a:cs typeface="Times New Roman"/>
              </a:rPr>
              <a:t>p</a:t>
            </a:r>
            <a:r>
              <a:rPr sz="2250" spc="80" dirty="0">
                <a:latin typeface="Times New Roman"/>
                <a:cs typeface="Times New Roman"/>
              </a:rPr>
              <a:t>(</a:t>
            </a:r>
            <a:r>
              <a:rPr sz="2250" i="1" spc="80" dirty="0">
                <a:latin typeface="Times New Roman"/>
                <a:cs typeface="Times New Roman"/>
              </a:rPr>
              <a:t>x</a:t>
            </a:r>
            <a:r>
              <a:rPr sz="2250" spc="80" dirty="0">
                <a:latin typeface="Times New Roman"/>
                <a:cs typeface="Times New Roman"/>
              </a:rPr>
              <a:t>)</a:t>
            </a:r>
            <a:r>
              <a:rPr sz="2250" i="1" spc="80" dirty="0">
                <a:latin typeface="Times New Roman"/>
                <a:cs typeface="Times New Roman"/>
              </a:rPr>
              <a:t>H </a:t>
            </a:r>
            <a:r>
              <a:rPr sz="2950" spc="-215" dirty="0">
                <a:latin typeface="Symbol"/>
                <a:cs typeface="Symbol"/>
              </a:rPr>
              <a:t></a:t>
            </a:r>
            <a:r>
              <a:rPr sz="2250" i="1" spc="-215" dirty="0">
                <a:latin typeface="Times New Roman"/>
                <a:cs typeface="Times New Roman"/>
              </a:rPr>
              <a:t>Y  </a:t>
            </a:r>
            <a:r>
              <a:rPr sz="2250" spc="-5" dirty="0">
                <a:latin typeface="Times New Roman"/>
                <a:cs typeface="Times New Roman"/>
              </a:rPr>
              <a:t>| </a:t>
            </a:r>
            <a:r>
              <a:rPr sz="2250" i="1" spc="-5" dirty="0">
                <a:latin typeface="Times New Roman"/>
                <a:cs typeface="Times New Roman"/>
              </a:rPr>
              <a:t>X </a:t>
            </a:r>
            <a:r>
              <a:rPr sz="2250" spc="-5" dirty="0">
                <a:latin typeface="Symbol"/>
                <a:cs typeface="Symbol"/>
              </a:rPr>
              <a:t></a:t>
            </a:r>
            <a:r>
              <a:rPr sz="2250" spc="-360" dirty="0">
                <a:latin typeface="Times New Roman"/>
                <a:cs typeface="Times New Roman"/>
              </a:rPr>
              <a:t> </a:t>
            </a:r>
            <a:r>
              <a:rPr sz="2250" i="1" spc="-65" dirty="0">
                <a:latin typeface="Times New Roman"/>
                <a:cs typeface="Times New Roman"/>
              </a:rPr>
              <a:t>x</a:t>
            </a:r>
            <a:r>
              <a:rPr sz="2950" spc="-65" dirty="0">
                <a:latin typeface="Symbol"/>
                <a:cs typeface="Symbol"/>
              </a:rPr>
              <a:t></a:t>
            </a:r>
            <a:endParaRPr sz="2950" dirty="0">
              <a:latin typeface="Symbol"/>
              <a:cs typeface="Symbol"/>
            </a:endParaRPr>
          </a:p>
          <a:p>
            <a:pPr marL="351155">
              <a:lnSpc>
                <a:spcPct val="100000"/>
              </a:lnSpc>
              <a:spcBef>
                <a:spcPts val="175"/>
              </a:spcBef>
            </a:pPr>
            <a:r>
              <a:rPr sz="1300" i="1" dirty="0">
                <a:latin typeface="Times New Roman"/>
                <a:cs typeface="Times New Roman"/>
              </a:rPr>
              <a:t>x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7321" y="5059214"/>
            <a:ext cx="4091940" cy="515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5" dirty="0">
                <a:latin typeface="Symbol"/>
                <a:cs typeface="Symbol"/>
              </a:rPr>
              <a:t></a:t>
            </a:r>
            <a:r>
              <a:rPr sz="2250" spc="-65" dirty="0">
                <a:latin typeface="Times New Roman"/>
                <a:cs typeface="Times New Roman"/>
              </a:rPr>
              <a:t> </a:t>
            </a:r>
            <a:r>
              <a:rPr sz="5025" spc="15" baseline="-8291" dirty="0">
                <a:latin typeface="Symbol"/>
                <a:cs typeface="Symbol"/>
              </a:rPr>
              <a:t></a:t>
            </a:r>
            <a:r>
              <a:rPr sz="5025" spc="-397" baseline="-8291" dirty="0">
                <a:latin typeface="Times New Roman"/>
                <a:cs typeface="Times New Roman"/>
              </a:rPr>
              <a:t> </a:t>
            </a:r>
            <a:r>
              <a:rPr sz="2250" i="1" spc="85" dirty="0">
                <a:latin typeface="Times New Roman"/>
                <a:cs typeface="Times New Roman"/>
              </a:rPr>
              <a:t>p</a:t>
            </a:r>
            <a:r>
              <a:rPr sz="2250" spc="85" dirty="0">
                <a:latin typeface="Times New Roman"/>
                <a:cs typeface="Times New Roman"/>
              </a:rPr>
              <a:t>(</a:t>
            </a:r>
            <a:r>
              <a:rPr sz="2250" i="1" spc="85" dirty="0">
                <a:latin typeface="Times New Roman"/>
                <a:cs typeface="Times New Roman"/>
              </a:rPr>
              <a:t>x</a:t>
            </a:r>
            <a:r>
              <a:rPr sz="2250" spc="85" dirty="0" smtClean="0">
                <a:latin typeface="Times New Roman"/>
                <a:cs typeface="Times New Roman"/>
              </a:rPr>
              <a:t>)</a:t>
            </a:r>
            <a:r>
              <a:rPr lang="en-US" sz="2250" spc="85" dirty="0" smtClean="0">
                <a:latin typeface="Times New Roman"/>
                <a:cs typeface="Times New Roman"/>
              </a:rPr>
              <a:t>  </a:t>
            </a:r>
            <a:r>
              <a:rPr sz="2250" spc="85" dirty="0" smtClean="0">
                <a:latin typeface="Symbol"/>
                <a:cs typeface="Symbol"/>
              </a:rPr>
              <a:t></a:t>
            </a:r>
            <a:r>
              <a:rPr sz="2250" spc="-210" dirty="0" smtClean="0">
                <a:latin typeface="Times New Roman"/>
                <a:cs typeface="Times New Roman"/>
              </a:rPr>
              <a:t> </a:t>
            </a:r>
            <a:r>
              <a:rPr sz="5025" spc="15" baseline="-8291" dirty="0">
                <a:latin typeface="Symbol"/>
                <a:cs typeface="Symbol"/>
              </a:rPr>
              <a:t></a:t>
            </a:r>
            <a:r>
              <a:rPr sz="5025" spc="-390" baseline="-8291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p</a:t>
            </a:r>
            <a:r>
              <a:rPr sz="2250" spc="30" dirty="0">
                <a:latin typeface="Times New Roman"/>
                <a:cs typeface="Times New Roman"/>
              </a:rPr>
              <a:t>(</a:t>
            </a:r>
            <a:r>
              <a:rPr sz="2250" spc="-300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y</a:t>
            </a:r>
            <a:r>
              <a:rPr sz="2250" i="1" spc="-12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|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i="1" spc="25" dirty="0">
                <a:latin typeface="Times New Roman"/>
                <a:cs typeface="Times New Roman"/>
              </a:rPr>
              <a:t>x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r>
              <a:rPr sz="2250" spc="-29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log</a:t>
            </a:r>
            <a:r>
              <a:rPr sz="2250" spc="90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p</a:t>
            </a:r>
            <a:r>
              <a:rPr sz="2250" spc="30" dirty="0">
                <a:latin typeface="Times New Roman"/>
                <a:cs typeface="Times New Roman"/>
              </a:rPr>
              <a:t>(</a:t>
            </a:r>
            <a:r>
              <a:rPr sz="2250" spc="-300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y</a:t>
            </a:r>
            <a:r>
              <a:rPr sz="2250" i="1" spc="-12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|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i="1" spc="25" dirty="0">
                <a:latin typeface="Times New Roman"/>
                <a:cs typeface="Times New Roman"/>
              </a:rPr>
              <a:t>x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r>
              <a:rPr sz="2250" spc="-370" dirty="0">
                <a:latin typeface="Times New Roman"/>
                <a:cs typeface="Times New Roman"/>
              </a:rPr>
              <a:t> </a:t>
            </a:r>
            <a:endParaRPr sz="3375" baseline="-24691" dirty="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7321" y="2034778"/>
            <a:ext cx="4841875" cy="284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">
              <a:lnSpc>
                <a:spcPct val="100000"/>
              </a:lnSpc>
            </a:pPr>
            <a:r>
              <a:rPr sz="2250" i="1" spc="-5" dirty="0">
                <a:latin typeface="Times New Roman"/>
                <a:cs typeface="Times New Roman"/>
              </a:rPr>
              <a:t>H</a:t>
            </a:r>
            <a:r>
              <a:rPr sz="2250" i="1" spc="-254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(</a:t>
            </a:r>
            <a:r>
              <a:rPr sz="2250" spc="-335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X</a:t>
            </a:r>
            <a:r>
              <a:rPr sz="2250" i="1" spc="-220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Times New Roman"/>
                <a:cs typeface="Times New Roman"/>
              </a:rPr>
              <a:t>,</a:t>
            </a:r>
            <a:r>
              <a:rPr sz="2250" i="1" spc="65" dirty="0">
                <a:latin typeface="Times New Roman"/>
                <a:cs typeface="Times New Roman"/>
              </a:rPr>
              <a:t>Y</a:t>
            </a:r>
            <a:r>
              <a:rPr sz="2250" i="1" spc="-27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)</a:t>
            </a:r>
            <a:r>
              <a:rPr sz="2250" spc="-19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Symbol"/>
                <a:cs typeface="Symbol"/>
              </a:rPr>
              <a:t>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H</a:t>
            </a:r>
            <a:r>
              <a:rPr sz="2250" i="1" spc="-254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(</a:t>
            </a:r>
            <a:r>
              <a:rPr sz="2250" spc="-335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X</a:t>
            </a:r>
            <a:r>
              <a:rPr sz="2250" i="1" spc="-18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)</a:t>
            </a:r>
            <a:r>
              <a:rPr sz="2250" spc="-5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Symbol"/>
                <a:cs typeface="Symbol"/>
              </a:rPr>
              <a:t>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Symbol"/>
                <a:cs typeface="Symbol"/>
              </a:rPr>
              <a:t></a:t>
            </a:r>
            <a:r>
              <a:rPr sz="5025" spc="37" baseline="-8291" dirty="0">
                <a:latin typeface="Symbol"/>
                <a:cs typeface="Symbol"/>
              </a:rPr>
              <a:t></a:t>
            </a:r>
            <a:r>
              <a:rPr sz="5025" spc="-390" baseline="-8291" dirty="0">
                <a:latin typeface="Times New Roman"/>
                <a:cs typeface="Times New Roman"/>
              </a:rPr>
              <a:t> </a:t>
            </a:r>
            <a:r>
              <a:rPr sz="2250" i="1" spc="60" dirty="0">
                <a:latin typeface="Times New Roman"/>
                <a:cs typeface="Times New Roman"/>
              </a:rPr>
              <a:t>p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60" dirty="0">
                <a:latin typeface="Times New Roman"/>
                <a:cs typeface="Times New Roman"/>
              </a:rPr>
              <a:t>x</a:t>
            </a:r>
            <a:r>
              <a:rPr sz="2250" spc="60" dirty="0">
                <a:latin typeface="Times New Roman"/>
                <a:cs typeface="Times New Roman"/>
              </a:rPr>
              <a:t>,</a:t>
            </a:r>
            <a:r>
              <a:rPr sz="2250" spc="-75" dirty="0">
                <a:latin typeface="Times New Roman"/>
                <a:cs typeface="Times New Roman"/>
              </a:rPr>
              <a:t> </a:t>
            </a:r>
            <a:r>
              <a:rPr sz="2250" i="1" spc="40" dirty="0">
                <a:latin typeface="Times New Roman"/>
                <a:cs typeface="Times New Roman"/>
              </a:rPr>
              <a:t>y</a:t>
            </a:r>
            <a:r>
              <a:rPr sz="2250" spc="40" dirty="0">
                <a:latin typeface="Times New Roman"/>
                <a:cs typeface="Times New Roman"/>
              </a:rPr>
              <a:t>)</a:t>
            </a:r>
            <a:r>
              <a:rPr sz="2250" spc="-29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log</a:t>
            </a:r>
            <a:r>
              <a:rPr sz="2250" spc="100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p</a:t>
            </a:r>
            <a:r>
              <a:rPr sz="2250" spc="30" dirty="0">
                <a:latin typeface="Times New Roman"/>
                <a:cs typeface="Times New Roman"/>
              </a:rPr>
              <a:t>(</a:t>
            </a:r>
            <a:r>
              <a:rPr sz="2250" spc="-300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y</a:t>
            </a:r>
            <a:r>
              <a:rPr sz="2250" i="1" spc="-12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|</a:t>
            </a:r>
            <a:r>
              <a:rPr sz="2250" spc="-35" dirty="0">
                <a:latin typeface="Times New Roman"/>
                <a:cs typeface="Times New Roman"/>
              </a:rPr>
              <a:t> </a:t>
            </a:r>
            <a:r>
              <a:rPr sz="2250" i="1" spc="25" dirty="0">
                <a:latin typeface="Times New Roman"/>
                <a:cs typeface="Times New Roman"/>
              </a:rPr>
              <a:t>x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  <a:p>
            <a:pPr marL="249554" algn="ctr">
              <a:lnSpc>
                <a:spcPts val="1435"/>
              </a:lnSpc>
              <a:spcBef>
                <a:spcPts val="175"/>
              </a:spcBef>
            </a:pPr>
            <a:r>
              <a:rPr sz="1300" i="1" spc="45" dirty="0">
                <a:latin typeface="Times New Roman"/>
                <a:cs typeface="Times New Roman"/>
              </a:rPr>
              <a:t>x</a:t>
            </a:r>
            <a:r>
              <a:rPr sz="1300" spc="45" dirty="0">
                <a:latin typeface="Times New Roman"/>
                <a:cs typeface="Times New Roman"/>
              </a:rPr>
              <a:t>,</a:t>
            </a:r>
            <a:r>
              <a:rPr sz="1300" spc="-254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y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3895"/>
              </a:lnSpc>
            </a:pPr>
            <a:r>
              <a:rPr sz="2250" spc="-5" dirty="0">
                <a:latin typeface="Symbol"/>
                <a:cs typeface="Symbol"/>
              </a:rPr>
              <a:t></a:t>
            </a:r>
            <a:r>
              <a:rPr sz="2250" spc="-55" dirty="0">
                <a:latin typeface="Times New Roman"/>
                <a:cs typeface="Times New Roman"/>
              </a:rPr>
              <a:t> </a:t>
            </a:r>
            <a:r>
              <a:rPr sz="2250" spc="114" dirty="0">
                <a:latin typeface="Symbol"/>
                <a:cs typeface="Symbol"/>
              </a:rPr>
              <a:t></a:t>
            </a:r>
            <a:r>
              <a:rPr sz="5025" spc="172" baseline="-8291" dirty="0">
                <a:latin typeface="Symbol"/>
                <a:cs typeface="Symbol"/>
              </a:rPr>
              <a:t></a:t>
            </a:r>
            <a:r>
              <a:rPr sz="5025" spc="-405" baseline="-8291" dirty="0">
                <a:latin typeface="Times New Roman"/>
                <a:cs typeface="Times New Roman"/>
              </a:rPr>
              <a:t> </a:t>
            </a:r>
            <a:r>
              <a:rPr sz="2250" i="1" spc="60" dirty="0">
                <a:latin typeface="Times New Roman"/>
                <a:cs typeface="Times New Roman"/>
              </a:rPr>
              <a:t>p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60" dirty="0">
                <a:latin typeface="Times New Roman"/>
                <a:cs typeface="Times New Roman"/>
              </a:rPr>
              <a:t>x</a:t>
            </a:r>
            <a:r>
              <a:rPr sz="2250" spc="60" dirty="0">
                <a:latin typeface="Times New Roman"/>
                <a:cs typeface="Times New Roman"/>
              </a:rPr>
              <a:t>,</a:t>
            </a:r>
            <a:r>
              <a:rPr sz="2250" spc="-80" dirty="0">
                <a:latin typeface="Times New Roman"/>
                <a:cs typeface="Times New Roman"/>
              </a:rPr>
              <a:t> </a:t>
            </a:r>
            <a:r>
              <a:rPr sz="2250" i="1" spc="40" dirty="0">
                <a:latin typeface="Times New Roman"/>
                <a:cs typeface="Times New Roman"/>
              </a:rPr>
              <a:t>y</a:t>
            </a:r>
            <a:r>
              <a:rPr sz="2250" spc="40" dirty="0">
                <a:latin typeface="Times New Roman"/>
                <a:cs typeface="Times New Roman"/>
              </a:rPr>
              <a:t>)</a:t>
            </a:r>
            <a:r>
              <a:rPr sz="2250" spc="-29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log</a:t>
            </a:r>
            <a:r>
              <a:rPr sz="2250" spc="85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p</a:t>
            </a:r>
            <a:r>
              <a:rPr sz="2250" spc="30" dirty="0">
                <a:latin typeface="Times New Roman"/>
                <a:cs typeface="Times New Roman"/>
              </a:rPr>
              <a:t>(</a:t>
            </a:r>
            <a:r>
              <a:rPr sz="2250" spc="-300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y</a:t>
            </a:r>
            <a:r>
              <a:rPr sz="2250" i="1" spc="-13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|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i="1" spc="25" dirty="0">
                <a:latin typeface="Times New Roman"/>
                <a:cs typeface="Times New Roman"/>
              </a:rPr>
              <a:t>x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  <a:p>
            <a:pPr marL="516255">
              <a:lnSpc>
                <a:spcPts val="1435"/>
              </a:lnSpc>
              <a:spcBef>
                <a:spcPts val="170"/>
              </a:spcBef>
              <a:tabLst>
                <a:tab pos="859790" algn="l"/>
              </a:tabLst>
            </a:pPr>
            <a:r>
              <a:rPr sz="1300" i="1" dirty="0">
                <a:latin typeface="Times New Roman"/>
                <a:cs typeface="Times New Roman"/>
              </a:rPr>
              <a:t>x	y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3895"/>
              </a:lnSpc>
            </a:pPr>
            <a:r>
              <a:rPr sz="2250" spc="-5" dirty="0">
                <a:latin typeface="Symbol"/>
                <a:cs typeface="Symbol"/>
              </a:rPr>
              <a:t></a:t>
            </a:r>
            <a:r>
              <a:rPr sz="2250" spc="-55" dirty="0">
                <a:latin typeface="Times New Roman"/>
                <a:cs typeface="Times New Roman"/>
              </a:rPr>
              <a:t> </a:t>
            </a:r>
            <a:r>
              <a:rPr sz="2250" spc="114" dirty="0">
                <a:latin typeface="Symbol"/>
                <a:cs typeface="Symbol"/>
              </a:rPr>
              <a:t></a:t>
            </a:r>
            <a:r>
              <a:rPr sz="5025" spc="172" baseline="-8291" dirty="0">
                <a:latin typeface="Symbol"/>
                <a:cs typeface="Symbol"/>
              </a:rPr>
              <a:t></a:t>
            </a:r>
            <a:r>
              <a:rPr sz="5025" spc="-397" baseline="-8291" dirty="0">
                <a:latin typeface="Times New Roman"/>
                <a:cs typeface="Times New Roman"/>
              </a:rPr>
              <a:t> </a:t>
            </a:r>
            <a:r>
              <a:rPr sz="2250" i="1" spc="70" dirty="0">
                <a:latin typeface="Times New Roman"/>
                <a:cs typeface="Times New Roman"/>
              </a:rPr>
              <a:t>p</a:t>
            </a:r>
            <a:r>
              <a:rPr sz="2250" spc="70" dirty="0">
                <a:latin typeface="Times New Roman"/>
                <a:cs typeface="Times New Roman"/>
              </a:rPr>
              <a:t>(</a:t>
            </a:r>
            <a:r>
              <a:rPr sz="2250" i="1" spc="70" dirty="0">
                <a:latin typeface="Times New Roman"/>
                <a:cs typeface="Times New Roman"/>
              </a:rPr>
              <a:t>x</a:t>
            </a:r>
            <a:r>
              <a:rPr sz="2250" spc="70" dirty="0">
                <a:latin typeface="Times New Roman"/>
                <a:cs typeface="Times New Roman"/>
              </a:rPr>
              <a:t>)</a:t>
            </a:r>
            <a:r>
              <a:rPr sz="2250" spc="-229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p</a:t>
            </a:r>
            <a:r>
              <a:rPr sz="2250" spc="30" dirty="0">
                <a:latin typeface="Times New Roman"/>
                <a:cs typeface="Times New Roman"/>
              </a:rPr>
              <a:t>(</a:t>
            </a:r>
            <a:r>
              <a:rPr sz="2250" spc="-300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y</a:t>
            </a:r>
            <a:r>
              <a:rPr sz="2250" i="1" spc="-13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|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i="1" spc="25" dirty="0">
                <a:latin typeface="Times New Roman"/>
                <a:cs typeface="Times New Roman"/>
              </a:rPr>
              <a:t>x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r>
              <a:rPr sz="2250" spc="-30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log</a:t>
            </a:r>
            <a:r>
              <a:rPr sz="2250" spc="95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p</a:t>
            </a:r>
            <a:r>
              <a:rPr sz="2250" spc="30" dirty="0">
                <a:latin typeface="Times New Roman"/>
                <a:cs typeface="Times New Roman"/>
              </a:rPr>
              <a:t>(</a:t>
            </a:r>
            <a:r>
              <a:rPr sz="2250" spc="-295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y</a:t>
            </a:r>
            <a:r>
              <a:rPr sz="2250" i="1" spc="-13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|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i="1" spc="25" dirty="0">
                <a:latin typeface="Times New Roman"/>
                <a:cs typeface="Times New Roman"/>
              </a:rPr>
              <a:t>x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  <a:p>
            <a:pPr marL="516255">
              <a:lnSpc>
                <a:spcPts val="1435"/>
              </a:lnSpc>
              <a:spcBef>
                <a:spcPts val="170"/>
              </a:spcBef>
              <a:tabLst>
                <a:tab pos="859790" algn="l"/>
              </a:tabLst>
            </a:pPr>
            <a:r>
              <a:rPr sz="1300" i="1" dirty="0">
                <a:latin typeface="Times New Roman"/>
                <a:cs typeface="Times New Roman"/>
              </a:rPr>
              <a:t>x	y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3895"/>
              </a:lnSpc>
            </a:pPr>
            <a:r>
              <a:rPr sz="2250" spc="-5" dirty="0">
                <a:latin typeface="Symbol"/>
                <a:cs typeface="Symbol"/>
              </a:rPr>
              <a:t></a:t>
            </a:r>
            <a:r>
              <a:rPr sz="2250" spc="-55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Symbol"/>
                <a:cs typeface="Symbol"/>
              </a:rPr>
              <a:t></a:t>
            </a:r>
            <a:r>
              <a:rPr sz="5025" spc="37" baseline="-8291" dirty="0">
                <a:latin typeface="Symbol"/>
                <a:cs typeface="Symbol"/>
              </a:rPr>
              <a:t></a:t>
            </a:r>
            <a:r>
              <a:rPr sz="5025" spc="-397" baseline="-8291" dirty="0">
                <a:latin typeface="Times New Roman"/>
                <a:cs typeface="Times New Roman"/>
              </a:rPr>
              <a:t> </a:t>
            </a:r>
            <a:r>
              <a:rPr sz="2250" i="1" spc="65" dirty="0">
                <a:latin typeface="Times New Roman"/>
                <a:cs typeface="Times New Roman"/>
              </a:rPr>
              <a:t>p</a:t>
            </a:r>
            <a:r>
              <a:rPr sz="2250" spc="65" dirty="0">
                <a:latin typeface="Times New Roman"/>
                <a:cs typeface="Times New Roman"/>
              </a:rPr>
              <a:t>(</a:t>
            </a:r>
            <a:r>
              <a:rPr sz="2250" i="1" spc="65" dirty="0">
                <a:latin typeface="Times New Roman"/>
                <a:cs typeface="Times New Roman"/>
              </a:rPr>
              <a:t>x</a:t>
            </a:r>
            <a:r>
              <a:rPr sz="2250" spc="65" dirty="0">
                <a:latin typeface="Times New Roman"/>
                <a:cs typeface="Times New Roman"/>
              </a:rPr>
              <a:t>)</a:t>
            </a:r>
            <a:r>
              <a:rPr sz="5025" spc="97" baseline="-8291" dirty="0">
                <a:latin typeface="Symbol"/>
                <a:cs typeface="Symbol"/>
              </a:rPr>
              <a:t></a:t>
            </a:r>
            <a:r>
              <a:rPr sz="5025" spc="-397" baseline="-8291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p</a:t>
            </a:r>
            <a:r>
              <a:rPr sz="2250" spc="30" dirty="0">
                <a:latin typeface="Times New Roman"/>
                <a:cs typeface="Times New Roman"/>
              </a:rPr>
              <a:t>(</a:t>
            </a:r>
            <a:r>
              <a:rPr sz="2250" spc="-300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y</a:t>
            </a:r>
            <a:r>
              <a:rPr sz="2250" i="1" spc="-13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|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i="1" spc="25" dirty="0">
                <a:latin typeface="Times New Roman"/>
                <a:cs typeface="Times New Roman"/>
              </a:rPr>
              <a:t>x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r>
              <a:rPr sz="2250" spc="-30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log</a:t>
            </a:r>
            <a:r>
              <a:rPr sz="2250" spc="100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p</a:t>
            </a:r>
            <a:r>
              <a:rPr sz="2250" spc="30" dirty="0">
                <a:latin typeface="Times New Roman"/>
                <a:cs typeface="Times New Roman"/>
              </a:rPr>
              <a:t>(</a:t>
            </a:r>
            <a:r>
              <a:rPr sz="2250" spc="-295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y</a:t>
            </a:r>
            <a:r>
              <a:rPr sz="2250" i="1" spc="-13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|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i="1" spc="25" dirty="0">
                <a:latin typeface="Times New Roman"/>
                <a:cs typeface="Times New Roman"/>
              </a:rPr>
              <a:t>x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  <a:p>
            <a:pPr marL="516255">
              <a:lnSpc>
                <a:spcPct val="100000"/>
              </a:lnSpc>
              <a:spcBef>
                <a:spcPts val="175"/>
              </a:spcBef>
              <a:tabLst>
                <a:tab pos="1399540" algn="l"/>
              </a:tabLst>
            </a:pPr>
            <a:r>
              <a:rPr sz="1300" i="1" dirty="0">
                <a:latin typeface="Times New Roman"/>
                <a:cs typeface="Times New Roman"/>
              </a:rPr>
              <a:t>x	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4932040" y="5877271"/>
            <a:ext cx="836142" cy="516051"/>
          </a:xfrm>
          <a:prstGeom prst="wedgeRoundRectCallout">
            <a:avLst>
              <a:gd name="adj1" fmla="val -147325"/>
              <a:gd name="adj2" fmla="val 9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期望</a:t>
            </a:r>
            <a:endParaRPr lang="zh-CN" altLang="en-US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6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938" y="1112143"/>
            <a:ext cx="7793037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35"/>
              </a:lnSpc>
            </a:pPr>
            <a:r>
              <a:rPr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信息增益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528" y="2074827"/>
            <a:ext cx="8208912" cy="4234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70534" algn="just">
              <a:lnSpc>
                <a:spcPct val="15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信息增益</a:t>
            </a:r>
            <a:r>
              <a:rPr lang="en-US"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:</a:t>
            </a: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表示得知特征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A</a:t>
            </a: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的信息而使得类</a:t>
            </a:r>
            <a:r>
              <a:rPr lang="en-US" altLang="zh-CN"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Y</a:t>
            </a: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的信息的不确定性减少的程度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。</a:t>
            </a:r>
            <a:endParaRPr sz="2600" dirty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  <a:p>
            <a:pPr marL="482600" marR="50165" indent="-470534" algn="just">
              <a:lnSpc>
                <a:spcPct val="15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定义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：特征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A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对训练数据集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的信息增益</a:t>
            </a:r>
            <a:r>
              <a:rPr lang="en-US"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Gain</a:t>
            </a:r>
            <a:r>
              <a:rPr sz="26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(D,A)</a:t>
            </a:r>
            <a:r>
              <a:rPr sz="26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，</a:t>
            </a: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定义为集合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的经验熵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H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(D)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与特征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A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给定条件下</a:t>
            </a: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的经验条件熵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H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(D</a:t>
            </a:r>
            <a:r>
              <a:rPr sz="2600" spc="-5" dirty="0">
                <a:latin typeface="+mn-ea"/>
                <a:cs typeface="Times New Roman"/>
              </a:rPr>
              <a:t>|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A)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之差，即</a:t>
            </a:r>
            <a:r>
              <a:rPr sz="26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：</a:t>
            </a:r>
            <a:r>
              <a:rPr sz="220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Wingdings"/>
              </a:rPr>
              <a:t></a:t>
            </a:r>
            <a:endParaRPr lang="en-US" sz="2200" dirty="0" smtClean="0">
              <a:latin typeface="田氏保钓体简" panose="02010800040101010101" pitchFamily="2" charset="-122"/>
              <a:ea typeface="田氏保钓体简" panose="02010800040101010101" pitchFamily="2" charset="-122"/>
              <a:cs typeface="Wingdings"/>
            </a:endParaRPr>
          </a:p>
          <a:p>
            <a:pPr marL="483870">
              <a:lnSpc>
                <a:spcPct val="150000"/>
              </a:lnSpc>
              <a:spcBef>
                <a:spcPts val="625"/>
              </a:spcBef>
              <a:tabLst>
                <a:tab pos="920750" algn="l"/>
              </a:tabLst>
            </a:pP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	</a:t>
            </a:r>
            <a:r>
              <a:rPr lang="en-US" sz="220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Gain</a:t>
            </a:r>
            <a:r>
              <a:rPr sz="220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(D,A</a:t>
            </a: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)=H(D) –</a:t>
            </a:r>
            <a:r>
              <a:rPr sz="2200" spc="-9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 </a:t>
            </a: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H(D</a:t>
            </a:r>
            <a:r>
              <a:rPr sz="2200" dirty="0">
                <a:latin typeface="+mn-ea"/>
                <a:cs typeface="Times New Roman"/>
              </a:rPr>
              <a:t>|</a:t>
            </a: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A)</a:t>
            </a:r>
          </a:p>
          <a:p>
            <a:pPr marL="483870">
              <a:lnSpc>
                <a:spcPct val="150000"/>
              </a:lnSpc>
              <a:spcBef>
                <a:spcPts val="455"/>
              </a:spcBef>
              <a:tabLst>
                <a:tab pos="920750" algn="l"/>
              </a:tabLst>
            </a:pP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Wingdings"/>
              </a:rPr>
              <a:t></a:t>
            </a: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	</a:t>
            </a: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显然，这即为训练数据集</a:t>
            </a: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和特征</a:t>
            </a: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A</a:t>
            </a: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的互信息。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1150938" y="1112143"/>
            <a:ext cx="7793037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35"/>
              </a:lnSpc>
            </a:pP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互信息</a:t>
            </a:r>
            <a:endParaRPr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36" y="1945272"/>
            <a:ext cx="6804248" cy="443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例子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" name="Picture 2" descr="212F463Q-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02" y="1916832"/>
            <a:ext cx="4918129" cy="42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05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决策树归纳算法 （</a:t>
            </a:r>
            <a:r>
              <a:rPr lang="en-US" altLang="zh-CN" sz="3200" kern="1200" dirty="0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ID3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）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600" y="2492896"/>
            <a:ext cx="75608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1970-1980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</a:t>
            </a:r>
            <a:r>
              <a:rPr lang="en-US" altLang="zh-CN"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J.Ross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. Quinlan, ID3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算法</a:t>
            </a:r>
          </a:p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选择属性判断结点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信息获取量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(Information Gain)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	Gain(D,A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 = 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H(D)–H(D</a:t>
            </a:r>
            <a:r>
              <a:rPr lang="en-US" altLang="zh-CN" sz="2400" dirty="0" smtClean="0">
                <a:latin typeface="+mn-ea"/>
              </a:rPr>
              <a:t>|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A)=Info D – Info A(D)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通过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来作为节点分类获取了多少信息</a:t>
            </a:r>
          </a:p>
        </p:txBody>
      </p:sp>
    </p:spTree>
    <p:extLst>
      <p:ext uri="{BB962C8B-B14F-4D97-AF65-F5344CB8AC3E}">
        <p14:creationId xmlns:p14="http://schemas.microsoft.com/office/powerpoint/2010/main" val="14139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决策树归纳算法 （</a:t>
            </a:r>
            <a:r>
              <a:rPr lang="en-US" altLang="zh-CN" sz="3200" kern="1200" dirty="0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ID3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）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5112568" cy="54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64904"/>
            <a:ext cx="454123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动作按钮: 开始 4">
            <a:hlinkClick r:id="rId4" action="ppaction://hlinksldjump" highlightClick="1"/>
          </p:cNvPr>
          <p:cNvSpPr/>
          <p:nvPr/>
        </p:nvSpPr>
        <p:spPr>
          <a:xfrm>
            <a:off x="395536" y="6237312"/>
            <a:ext cx="864096" cy="432048"/>
          </a:xfrm>
          <a:prstGeom prst="actionButtonBeginning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612" y="4846896"/>
            <a:ext cx="5954724" cy="31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51520" y="5445224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类似，</a:t>
            </a:r>
            <a:r>
              <a:rPr lang="en-US" altLang="zh-CN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Gain(income) = 0.029, Gain(student) = 0.151, Gain(</a:t>
            </a:r>
            <a:r>
              <a:rPr lang="en-US" altLang="zh-CN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credit_rating</a:t>
            </a:r>
            <a:r>
              <a:rPr lang="en-US" altLang="zh-CN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)=0.048</a:t>
            </a:r>
            <a:endParaRPr lang="zh-CN" altLang="en-US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0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决策树归纳算法 （</a:t>
            </a:r>
            <a:r>
              <a:rPr lang="en-US" altLang="zh-CN" sz="3200" kern="1200" dirty="0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ID3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）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动作按钮: 开始 4">
            <a:hlinkClick r:id="rId2" action="ppaction://hlinksldjump" highlightClick="1"/>
          </p:cNvPr>
          <p:cNvSpPr/>
          <p:nvPr/>
        </p:nvSpPr>
        <p:spPr>
          <a:xfrm>
            <a:off x="395536" y="6237312"/>
            <a:ext cx="864096" cy="432048"/>
          </a:xfrm>
          <a:prstGeom prst="actionButtonBeginning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59632" y="1974031"/>
            <a:ext cx="4633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所以，选择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age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作为第一个根节点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5584500" cy="396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444208" y="573325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重复。。。</a:t>
            </a:r>
          </a:p>
        </p:txBody>
      </p:sp>
    </p:spTree>
    <p:extLst>
      <p:ext uri="{BB962C8B-B14F-4D97-AF65-F5344CB8AC3E}">
        <p14:creationId xmlns:p14="http://schemas.microsoft.com/office/powerpoint/2010/main" val="36661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决策树算法 （</a:t>
            </a:r>
            <a:r>
              <a:rPr lang="en-US" altLang="zh-CN" sz="32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C4.5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）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6270" y="2348880"/>
            <a:ext cx="7560840" cy="161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C4.5:  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Quinlan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</a:t>
            </a: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信息增益率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9872" y="2852936"/>
            <a:ext cx="3528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GainR</a:t>
            </a:r>
            <a:r>
              <a:rPr lang="en-US" altLang="zh-CN" sz="2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(D,A)=Gain(D,A) /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H(A</a:t>
            </a:r>
            <a:r>
              <a:rPr lang="en-US" altLang="zh-CN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01008"/>
            <a:ext cx="434033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755576" y="3717032"/>
            <a:ext cx="288032" cy="2880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92080" y="4289854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考虑：如果用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RID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作为特征，采用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ID3,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会出什么情况？</a:t>
            </a: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75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决策树算法 （</a:t>
            </a:r>
            <a:r>
              <a:rPr lang="en-US" altLang="zh-CN" sz="3200" kern="1200" dirty="0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CART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）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916832"/>
            <a:ext cx="7560840" cy="4052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Classification and Regression Trees : 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(L. 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Breiman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 J. Friedman, R. 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Olshen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 C. Stone)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基尼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系数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在分类问题中，假设有</a:t>
            </a:r>
            <a:r>
              <a:rPr lang="en-US" altLang="zh-CN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zh-CN" altLang="en-US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个类别，第</a:t>
            </a:r>
            <a:r>
              <a:rPr lang="en-US" altLang="zh-CN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zh-CN" altLang="en-US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个类别的概率</a:t>
            </a:r>
            <a:r>
              <a:rPr lang="zh-CN" altLang="en-US" sz="2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为       </a:t>
            </a:r>
            <a:r>
              <a:rPr lang="en-US" altLang="zh-CN" sz="2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 </a:t>
            </a:r>
            <a:r>
              <a:rPr lang="zh-CN" altLang="en-US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则基尼系数的表达式为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如果是二类分类</a:t>
            </a:r>
            <a:r>
              <a:rPr lang="zh-CN" altLang="en-US" sz="2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问题，属于</a:t>
            </a:r>
            <a:r>
              <a:rPr lang="zh-CN" altLang="en-US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第一个样本输出的概率</a:t>
            </a:r>
            <a:r>
              <a:rPr lang="zh-CN" altLang="en-US" sz="2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是      </a:t>
            </a:r>
            <a:r>
              <a:rPr lang="en-US" altLang="zh-CN" sz="2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</a:t>
            </a:r>
            <a:r>
              <a:rPr lang="zh-CN" altLang="en-US" sz="2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则：</a:t>
            </a:r>
            <a:endParaRPr lang="en-US" altLang="zh-CN" sz="20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588224" y="3284984"/>
                <a:ext cx="5982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/>
                              <a:ea typeface="田氏保钓体简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  <a:ea typeface="田氏保钓体简" panose="020108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  <a:ea typeface="田氏保钓体简" panose="02010800040101010101" pitchFamily="2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284984"/>
                <a:ext cx="59824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920913"/>
            <a:ext cx="4752528" cy="992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588224" y="4839543"/>
                <a:ext cx="4561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  <a:ea typeface="田氏保钓体简" panose="020108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4839543"/>
                <a:ext cx="456151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5574368"/>
            <a:ext cx="2772162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决策树算法 （</a:t>
            </a:r>
            <a:r>
              <a:rPr lang="en-US" altLang="zh-CN" sz="3200" kern="1200" dirty="0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CART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）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2062785"/>
            <a:ext cx="7560840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对于个给定的样本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D,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假设有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个类别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 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第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个类别的数量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为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,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则样本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的基尼系数表达式为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ts val="3200"/>
              </a:lnSpc>
            </a:pP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对于样本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D,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如果根据特征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的某个值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a,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把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分成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</a:t>
            </a:r>
            <a:r>
              <a:rPr lang="en-US" altLang="zh-CN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和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</a:t>
            </a:r>
            <a:r>
              <a:rPr lang="en-US" altLang="zh-CN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两部分，则在特征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的条件下，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的基尼系数表达式为：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71600" y="2463279"/>
                <a:ext cx="602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  <a:ea typeface="田氏保钓体简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田氏保钓体简" panose="0201080004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  <a:ea typeface="田氏保钓体简" panose="02010800040101010101" pitchFamily="2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463279"/>
                <a:ext cx="602794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004799"/>
            <a:ext cx="3639058" cy="1000265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153" y="5029541"/>
            <a:ext cx="584916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1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基尼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系数与熵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2060848"/>
            <a:ext cx="7416824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避免对数运算，效率更高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近似关系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将 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f(x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)=-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ln x 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在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x=1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处一阶展开，忽略高阶无穷小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，得到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f(x)≈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1-x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933056"/>
            <a:ext cx="2829320" cy="1914792"/>
          </a:xfrm>
          <a:prstGeom prst="rect">
            <a:avLst/>
          </a:prstGeom>
        </p:spPr>
      </p:pic>
      <p:sp>
        <p:nvSpPr>
          <p:cNvPr id="6" name="object 10"/>
          <p:cNvSpPr/>
          <p:nvPr/>
        </p:nvSpPr>
        <p:spPr>
          <a:xfrm>
            <a:off x="3995936" y="3537140"/>
            <a:ext cx="4032504" cy="2706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7076513" y="381385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熵之半</a:t>
            </a:r>
          </a:p>
        </p:txBody>
      </p:sp>
    </p:spTree>
    <p:extLst>
      <p:ext uri="{BB962C8B-B14F-4D97-AF65-F5344CB8AC3E}">
        <p14:creationId xmlns:p14="http://schemas.microsoft.com/office/powerpoint/2010/main" val="6829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总结比较几种算法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9672" y="2276872"/>
            <a:ext cx="5832648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ID3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、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C4.5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、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CART</a:t>
            </a:r>
          </a:p>
          <a:p>
            <a:pPr>
              <a:lnSpc>
                <a:spcPts val="3200"/>
              </a:lnSpc>
            </a:pP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共同点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：都是贪心算法，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自上而下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区别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：属性选择度量方法不同： 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ID3 (Information Gain)</a:t>
            </a: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C4.5 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（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Gain Ratio)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CART(Gini Index)  </a:t>
            </a:r>
            <a:endParaRPr lang="en-US" altLang="zh-CN" sz="2400" dirty="0" smtClean="0">
              <a:solidFill>
                <a:srgbClr val="FF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剩下的问题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1772816"/>
            <a:ext cx="7632848" cy="4750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二叉树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如何构建？（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CART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连续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特征如何处理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？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回归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树如何建立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？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CART</a:t>
            </a:r>
            <a:r>
              <a:rPr lang="zh-CN" altLang="en-US" sz="16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回归树的度量目标是，对于任意划分特征</a:t>
            </a:r>
            <a:r>
              <a:rPr lang="en-US" altLang="zh-CN" sz="16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</a:t>
            </a:r>
            <a:r>
              <a:rPr lang="zh-CN" altLang="en-US" sz="16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，对应的任意划分点</a:t>
            </a:r>
            <a:r>
              <a:rPr lang="en-US" altLang="zh-CN" sz="16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s</a:t>
            </a:r>
            <a:r>
              <a:rPr lang="zh-CN" altLang="en-US" sz="16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两边划分成的数据集</a:t>
            </a:r>
            <a:r>
              <a:rPr lang="en-US" altLang="zh-CN" sz="16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D1</a:t>
            </a:r>
            <a:r>
              <a:rPr lang="zh-CN" altLang="en-US" sz="16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和</a:t>
            </a:r>
            <a:r>
              <a:rPr lang="en-US" altLang="zh-CN" sz="16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D2</a:t>
            </a:r>
            <a:r>
              <a:rPr lang="zh-CN" altLang="en-US" sz="16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，求出使</a:t>
            </a:r>
            <a:r>
              <a:rPr lang="en-US" altLang="zh-CN" sz="16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D1</a:t>
            </a:r>
            <a:r>
              <a:rPr lang="zh-CN" altLang="en-US" sz="16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和</a:t>
            </a:r>
            <a:r>
              <a:rPr lang="en-US" altLang="zh-CN" sz="16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D2</a:t>
            </a:r>
            <a:r>
              <a:rPr lang="zh-CN" altLang="en-US" sz="16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各自集合的均方差最小，同时</a:t>
            </a:r>
            <a:r>
              <a:rPr lang="en-US" altLang="zh-CN" sz="16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D1</a:t>
            </a:r>
            <a:r>
              <a:rPr lang="zh-CN" altLang="en-US" sz="16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和</a:t>
            </a:r>
            <a:r>
              <a:rPr lang="en-US" altLang="zh-CN" sz="16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D2</a:t>
            </a:r>
            <a:r>
              <a:rPr lang="zh-CN" altLang="en-US" sz="16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的均方差之和最小所对应的特征和特征值划分点。表达式为</a:t>
            </a:r>
            <a:r>
              <a:rPr lang="zh-CN" altLang="en-US" sz="16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endParaRPr lang="en-US" altLang="zh-CN" sz="16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其中，</a:t>
            </a:r>
            <a:r>
              <a:rPr lang="en-US" altLang="zh-CN" sz="16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c1</a:t>
            </a:r>
            <a:r>
              <a:rPr lang="zh-CN" altLang="en-US" sz="16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为</a:t>
            </a:r>
            <a:r>
              <a:rPr lang="en-US" altLang="zh-CN" sz="16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D1</a:t>
            </a:r>
            <a:r>
              <a:rPr lang="zh-CN" altLang="en-US" sz="16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数据集的样本输出均值，</a:t>
            </a:r>
            <a:r>
              <a:rPr lang="en-US" altLang="zh-CN" sz="16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c2</a:t>
            </a:r>
            <a:r>
              <a:rPr lang="zh-CN" altLang="en-US" sz="16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为</a:t>
            </a:r>
            <a:r>
              <a:rPr lang="en-US" altLang="zh-CN" sz="16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D2</a:t>
            </a:r>
            <a:r>
              <a:rPr lang="zh-CN" altLang="en-US" sz="16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数据集的样本输出均值。</a:t>
            </a:r>
            <a:endParaRPr lang="en-US" altLang="zh-CN" sz="16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581128"/>
            <a:ext cx="6687484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6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938" y="1112143"/>
            <a:ext cx="7793037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35"/>
              </a:lnSpc>
            </a:pPr>
            <a:r>
              <a:rPr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决策树的评价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03702" y="2308855"/>
            <a:ext cx="7772400" cy="2785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Tx/>
              <a:tabLst>
                <a:tab pos="482600" algn="l"/>
              </a:tabLst>
            </a:pPr>
            <a:r>
              <a:rPr sz="18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假定样本的总类别为</a:t>
            </a:r>
            <a:r>
              <a:rPr sz="18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1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</a:t>
            </a:r>
            <a:r>
              <a:rPr sz="1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</a:p>
          <a:p>
            <a:pPr marL="482600" marR="5080" indent="-470534">
              <a:lnSpc>
                <a:spcPts val="2270"/>
              </a:lnSpc>
              <a:spcBef>
                <a:spcPts val="535"/>
              </a:spcBef>
              <a:buClrTx/>
              <a:tabLst>
                <a:tab pos="482600" algn="l"/>
              </a:tabLst>
            </a:pPr>
            <a:r>
              <a:rPr sz="18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对于决策树的某叶结点</a:t>
            </a:r>
            <a:r>
              <a:rPr sz="1800" spc="-5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，假定该叶结点含有样本数目为</a:t>
            </a:r>
            <a:r>
              <a:rPr sz="18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n</a:t>
            </a:r>
            <a:r>
              <a:rPr sz="1800" spc="-5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</a:t>
            </a:r>
            <a:r>
              <a:rPr sz="18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其中第</a:t>
            </a:r>
            <a:r>
              <a:rPr sz="18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1800" spc="-5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类的样本点数目为</a:t>
            </a:r>
            <a:r>
              <a:rPr sz="18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n</a:t>
            </a:r>
            <a:r>
              <a:rPr sz="1800" spc="-7" baseline="-19841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1800" spc="-5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</a:t>
            </a:r>
            <a:r>
              <a:rPr sz="18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=1,2,…,K</a:t>
            </a:r>
            <a:r>
              <a:rPr sz="18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sz="1800" dirty="0" smtClean="0">
              <a:latin typeface="田氏保钓体简" panose="02010800040101010101" pitchFamily="2" charset="-122"/>
              <a:ea typeface="田氏保钓体简" panose="02010800040101010101" pitchFamily="2" charset="-122"/>
              <a:cs typeface="Times New Roman"/>
            </a:endParaRPr>
          </a:p>
          <a:p>
            <a:pPr marL="483870">
              <a:lnSpc>
                <a:spcPct val="100000"/>
              </a:lnSpc>
              <a:spcBef>
                <a:spcPts val="215"/>
              </a:spcBef>
              <a:buClrTx/>
              <a:buFont typeface="Wingdings" panose="05000000000000000000" pitchFamily="2" charset="2"/>
              <a:buChar char="l"/>
              <a:tabLst>
                <a:tab pos="920750" algn="l"/>
              </a:tabLst>
            </a:pPr>
            <a:r>
              <a:rPr sz="18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若某类样本</a:t>
            </a:r>
            <a:r>
              <a:rPr sz="18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n</a:t>
            </a:r>
            <a:r>
              <a:rPr sz="1800" baseline="-21367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j</a:t>
            </a:r>
            <a:r>
              <a:rPr sz="1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=n</a:t>
            </a:r>
            <a:r>
              <a:rPr sz="1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而</a:t>
            </a:r>
            <a:r>
              <a:rPr sz="1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n</a:t>
            </a:r>
            <a:r>
              <a:rPr sz="1800" baseline="-21367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1</a:t>
            </a:r>
            <a:r>
              <a:rPr sz="1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,…,n</a:t>
            </a:r>
            <a:r>
              <a:rPr sz="1800" baseline="-21367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j-1</a:t>
            </a:r>
            <a:r>
              <a:rPr sz="1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,n</a:t>
            </a:r>
            <a:r>
              <a:rPr sz="1800" baseline="-21367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j+1</a:t>
            </a:r>
            <a:r>
              <a:rPr sz="1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,…,n</a:t>
            </a:r>
            <a:r>
              <a:rPr sz="1800" baseline="-21367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1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=0</a:t>
            </a:r>
            <a:r>
              <a:rPr sz="1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，称该结点为</a:t>
            </a:r>
            <a:r>
              <a:rPr sz="1800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纯结点</a:t>
            </a:r>
            <a:r>
              <a:rPr sz="1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；</a:t>
            </a:r>
            <a:endParaRPr sz="1800" dirty="0">
              <a:latin typeface="田氏保钓体简" panose="02010800040101010101" pitchFamily="2" charset="-122"/>
              <a:ea typeface="田氏保钓体简" panose="02010800040101010101" pitchFamily="2" charset="-122"/>
              <a:cs typeface="Times New Roman"/>
            </a:endParaRPr>
          </a:p>
          <a:p>
            <a:pPr marL="483870">
              <a:lnSpc>
                <a:spcPct val="100000"/>
              </a:lnSpc>
              <a:spcBef>
                <a:spcPts val="240"/>
              </a:spcBef>
              <a:buClrTx/>
              <a:buFont typeface="Wingdings" panose="05000000000000000000" pitchFamily="2" charset="2"/>
              <a:buChar char="l"/>
              <a:tabLst>
                <a:tab pos="920750" algn="l"/>
              </a:tabLst>
            </a:pPr>
            <a:r>
              <a:rPr sz="18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若各类样本数目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n</a:t>
            </a:r>
            <a:r>
              <a:rPr sz="1800" spc="-7" baseline="-21367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1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=n</a:t>
            </a:r>
            <a:r>
              <a:rPr sz="1800" spc="-7" baseline="-21367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2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=…=n</a:t>
            </a:r>
            <a:r>
              <a:rPr sz="1800" spc="-7" baseline="-21367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=n/K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，称该样本为</a:t>
            </a:r>
            <a:r>
              <a:rPr sz="18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均结点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sz="1800" dirty="0">
              <a:latin typeface="田氏保钓体简" panose="02010800040101010101" pitchFamily="2" charset="-122"/>
              <a:ea typeface="田氏保钓体简" panose="02010800040101010101" pitchFamily="2" charset="-122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buClrTx/>
              <a:tabLst>
                <a:tab pos="482600" algn="l"/>
              </a:tabLst>
            </a:pPr>
            <a:r>
              <a:rPr sz="18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纯结点的熵</a:t>
            </a:r>
            <a:r>
              <a:rPr sz="18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H</a:t>
            </a:r>
            <a:r>
              <a:rPr sz="1800" spc="-7" baseline="-19841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=0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，最小</a:t>
            </a:r>
            <a:endParaRPr sz="1800" dirty="0">
              <a:latin typeface="田氏保钓体简" panose="02010800040101010101" pitchFamily="2" charset="-122"/>
              <a:ea typeface="田氏保钓体简" panose="02010800040101010101" pitchFamily="2" charset="-122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buClrTx/>
              <a:tabLst>
                <a:tab pos="482600" algn="l"/>
              </a:tabLst>
            </a:pPr>
            <a:r>
              <a:rPr sz="18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均结点的熵</a:t>
            </a:r>
            <a:r>
              <a:rPr sz="18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H</a:t>
            </a:r>
            <a:r>
              <a:rPr sz="1800" spc="-7" baseline="-19841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u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=lnK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，最大</a:t>
            </a:r>
            <a:endParaRPr sz="1800" dirty="0">
              <a:latin typeface="田氏保钓体简" panose="02010800040101010101" pitchFamily="2" charset="-122"/>
              <a:ea typeface="田氏保钓体简" panose="02010800040101010101" pitchFamily="2" charset="-122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buClrTx/>
              <a:tabLst>
                <a:tab pos="482600" algn="l"/>
              </a:tabLst>
            </a:pPr>
            <a:r>
              <a:rPr sz="18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对所有叶结点的熵求和</a:t>
            </a:r>
            <a:r>
              <a:rPr sz="1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，该值越小说明对样本的分类越精确</a:t>
            </a:r>
            <a:r>
              <a:rPr sz="1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lang="en-US" sz="18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buClrTx/>
              <a:tabLst>
                <a:tab pos="482600" algn="l"/>
              </a:tabLst>
            </a:pPr>
            <a:r>
              <a:rPr sz="18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各叶结点包含的样本数目不同</a:t>
            </a:r>
            <a:r>
              <a:rPr sz="1800" spc="-5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，可使用样本数加权求熵和</a:t>
            </a:r>
            <a:endParaRPr sz="1800" dirty="0">
              <a:latin typeface="田氏保钓体简" panose="02010800040101010101" pitchFamily="2" charset="-122"/>
              <a:ea typeface="田氏保钓体简" panose="02010800040101010101" pitchFamily="2" charset="-122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9278" y="5185921"/>
            <a:ext cx="1829435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1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评价函数</a:t>
            </a:r>
            <a:r>
              <a:rPr sz="21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：</a:t>
            </a:r>
            <a:endParaRPr sz="2100" dirty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544" y="5517232"/>
            <a:ext cx="7316470" cy="49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2685">
              <a:lnSpc>
                <a:spcPct val="100000"/>
              </a:lnSpc>
            </a:pPr>
            <a:r>
              <a:rPr sz="1250" i="1" dirty="0">
                <a:latin typeface="Times New Roman"/>
                <a:cs typeface="Times New Roman"/>
              </a:rPr>
              <a:t>t</a:t>
            </a:r>
            <a:r>
              <a:rPr sz="1250" dirty="0">
                <a:latin typeface="Symbol"/>
                <a:cs typeface="Symbol"/>
              </a:rPr>
              <a:t></a:t>
            </a:r>
            <a:r>
              <a:rPr sz="1250" i="1" dirty="0">
                <a:latin typeface="Times New Roman"/>
                <a:cs typeface="Times New Roman"/>
              </a:rPr>
              <a:t>leaf</a:t>
            </a: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  <a:tabLst>
                <a:tab pos="449580" algn="l"/>
              </a:tabLst>
            </a:pPr>
            <a:r>
              <a:rPr lang="en-US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            </a:t>
            </a:r>
            <a:r>
              <a:rPr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由于该评价函数越小越好</a:t>
            </a:r>
            <a:r>
              <a:rPr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，所以，可以称之为“损失函数</a:t>
            </a:r>
            <a:r>
              <a:rPr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”。</a:t>
            </a:r>
            <a:endParaRPr dirty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3414" y="5106863"/>
            <a:ext cx="219329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-70" dirty="0">
                <a:latin typeface="Times New Roman"/>
                <a:cs typeface="Times New Roman"/>
              </a:rPr>
              <a:t>C</a:t>
            </a:r>
            <a:r>
              <a:rPr sz="2000" spc="-70" dirty="0">
                <a:latin typeface="Symbol"/>
                <a:cs typeface="Symbol"/>
              </a:rPr>
              <a:t></a:t>
            </a:r>
            <a:r>
              <a:rPr sz="1600" i="1" spc="-70" dirty="0">
                <a:latin typeface="Times New Roman"/>
                <a:cs typeface="Times New Roman"/>
              </a:rPr>
              <a:t>T</a:t>
            </a:r>
            <a:r>
              <a:rPr sz="1600" i="1" spc="-22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Symbol"/>
                <a:cs typeface="Symbol"/>
              </a:rPr>
              <a:t></a:t>
            </a:r>
            <a:r>
              <a:rPr sz="1600" spc="25" dirty="0">
                <a:latin typeface="Symbol"/>
                <a:cs typeface="Symbol"/>
              </a:rPr>
              <a:t></a:t>
            </a:r>
            <a:r>
              <a:rPr sz="1600" spc="415" dirty="0">
                <a:latin typeface="Times New Roman"/>
                <a:cs typeface="Times New Roman"/>
              </a:rPr>
              <a:t> </a:t>
            </a:r>
            <a:r>
              <a:rPr sz="4000" spc="97" baseline="-8547" dirty="0">
                <a:latin typeface="Symbol"/>
                <a:cs typeface="Symbol"/>
              </a:rPr>
              <a:t></a:t>
            </a:r>
            <a:r>
              <a:rPr sz="4000" spc="-727" baseline="-8547" dirty="0">
                <a:latin typeface="Times New Roman"/>
                <a:cs typeface="Times New Roman"/>
              </a:rPr>
              <a:t> </a:t>
            </a:r>
            <a:r>
              <a:rPr sz="1600" i="1" spc="65" dirty="0">
                <a:latin typeface="Times New Roman"/>
                <a:cs typeface="Times New Roman"/>
              </a:rPr>
              <a:t>N</a:t>
            </a:r>
            <a:r>
              <a:rPr sz="1400" i="1" spc="97" baseline="-24444" dirty="0">
                <a:latin typeface="Times New Roman"/>
                <a:cs typeface="Times New Roman"/>
              </a:rPr>
              <a:t>t</a:t>
            </a:r>
            <a:r>
              <a:rPr sz="1400" i="1" spc="337" baseline="-24444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Symbol"/>
                <a:cs typeface="Symbol"/>
              </a:rPr>
              <a:t></a:t>
            </a:r>
            <a:r>
              <a:rPr sz="1600" spc="-220" dirty="0">
                <a:latin typeface="Times New Roman"/>
                <a:cs typeface="Times New Roman"/>
              </a:rPr>
              <a:t> </a:t>
            </a:r>
            <a:r>
              <a:rPr sz="1600" i="1" spc="55" dirty="0">
                <a:latin typeface="Times New Roman"/>
                <a:cs typeface="Times New Roman"/>
              </a:rPr>
              <a:t>H</a:t>
            </a:r>
            <a:r>
              <a:rPr sz="1600" i="1" spc="-295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Symbol"/>
                <a:cs typeface="Symbol"/>
              </a:rPr>
              <a:t></a:t>
            </a:r>
            <a:r>
              <a:rPr sz="1600" i="1" spc="-160" dirty="0">
                <a:latin typeface="Times New Roman"/>
                <a:cs typeface="Times New Roman"/>
              </a:rPr>
              <a:t>t</a:t>
            </a:r>
            <a:r>
              <a:rPr sz="1600" i="1" spc="-345" dirty="0">
                <a:latin typeface="Times New Roman"/>
                <a:cs typeface="Times New Roman"/>
              </a:rPr>
              <a:t> </a:t>
            </a:r>
            <a:r>
              <a:rPr sz="2000" spc="-220" dirty="0">
                <a:latin typeface="Symbol"/>
                <a:cs typeface="Symbol"/>
              </a:rPr>
              <a:t></a:t>
            </a:r>
            <a:endParaRPr sz="2000" dirty="0">
              <a:latin typeface="Symbol"/>
              <a:cs typeface="Symbol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8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5616" y="2132856"/>
            <a:ext cx="6427247" cy="4248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做什么？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97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过拟合</a:t>
            </a:r>
            <a:r>
              <a:rPr lang="en-US" altLang="zh-CN" sz="3600" dirty="0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overfitting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18685" y="2145553"/>
            <a:ext cx="4968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损失函数真的越小越好吗？</a:t>
            </a:r>
            <a:endParaRPr lang="en-US" altLang="zh-CN" sz="32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pic>
        <p:nvPicPr>
          <p:cNvPr id="1028" name="Picture 4" descr="G:\EB1-A\201612041044393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" t="3618" r="4126" b="17708"/>
          <a:stretch/>
        </p:blipFill>
        <p:spPr bwMode="auto">
          <a:xfrm>
            <a:off x="107504" y="2852936"/>
            <a:ext cx="8776355" cy="325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7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过拟合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怎么办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4008" y="2276872"/>
            <a:ext cx="72263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决策树对训练属于有很好的分类能力，但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对未知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的测试数据未必有好的分类能力，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泛化能力弱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，即可能发生过拟合现象。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剪枝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800100" lvl="1" indent="-342900">
              <a:buSzPct val="30000"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先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剪枝（预剪枝）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800100" lvl="1" indent="-342900">
              <a:buSzPct val="30000"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后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剪枝</a:t>
            </a: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随机</a:t>
            </a:r>
            <a:r>
              <a:rPr lang="zh-CN" altLang="en-US" sz="24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森林</a:t>
            </a:r>
          </a:p>
          <a:p>
            <a:endParaRPr lang="en-US" altLang="zh-CN" sz="24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92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先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剪枝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75883"/>
            <a:ext cx="7183448" cy="432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bject 4"/>
          <p:cNvSpPr txBox="1"/>
          <p:nvPr/>
        </p:nvSpPr>
        <p:spPr>
          <a:xfrm>
            <a:off x="5868144" y="2060848"/>
            <a:ext cx="3155435" cy="2115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几种办法</a:t>
            </a:r>
            <a:r>
              <a:rPr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endParaRPr 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规定每个结点最少包含样本个数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规定树的最大深度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规定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结点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的最小熵值</a:t>
            </a:r>
            <a:endParaRPr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769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后剪枝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747971" y="2492896"/>
            <a:ext cx="7827009" cy="2944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总体思路</a:t>
            </a:r>
            <a:r>
              <a:rPr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endParaRPr lang="en-US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endParaRPr lang="en-US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 panose="020B0604020202020204" pitchFamily="34" charset="0"/>
              <a:buChar char="•"/>
            </a:pPr>
            <a:r>
              <a:rPr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由完全树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T</a:t>
            </a:r>
            <a:r>
              <a:rPr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0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开始，剪枝部分结点得到T</a:t>
            </a:r>
            <a:r>
              <a:rPr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</a:t>
            </a:r>
            <a:r>
              <a:rPr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再次剪枝部分结点得到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T</a:t>
            </a:r>
            <a:r>
              <a:rPr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…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直到仅剩树根的树T</a:t>
            </a:r>
            <a:r>
              <a:rPr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；</a:t>
            </a:r>
            <a:endParaRPr lang="en-US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 panose="020B0604020202020204" pitchFamily="34" charset="0"/>
              <a:buChar char="•"/>
            </a:pPr>
            <a:r>
              <a:rPr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在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测试</a:t>
            </a:r>
            <a:r>
              <a:rPr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集上对这k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+1</a:t>
            </a:r>
            <a:r>
              <a:rPr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个树分别评价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</a:t>
            </a:r>
            <a:r>
              <a:rPr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选择损失函数最小的树</a:t>
            </a:r>
            <a:r>
              <a:rPr 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T</a:t>
            </a:r>
            <a:r>
              <a:rPr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α</a:t>
            </a:r>
            <a:endParaRPr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</a:rPr>
              <a:t>后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</a:rPr>
              <a:t>剪枝之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损失函数修正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777439" y="2564904"/>
            <a:ext cx="7827009" cy="358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原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损失函数：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修正损失函数：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当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α=0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时，未剪枝的决策树损失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最小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当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α=+∞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时，单根结点的决策树损失最小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 panose="020B0604020202020204" pitchFamily="34" charset="0"/>
              <a:buChar char="•"/>
            </a:pP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647" y="2492896"/>
            <a:ext cx="2232248" cy="652118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26" y="3885741"/>
            <a:ext cx="2796393" cy="47067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17999" y="3562575"/>
            <a:ext cx="23131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叶结点越多，决策树越复杂，损失越大</a:t>
            </a:r>
          </a:p>
        </p:txBody>
      </p:sp>
    </p:spTree>
    <p:extLst>
      <p:ext uri="{BB962C8B-B14F-4D97-AF65-F5344CB8AC3E}">
        <p14:creationId xmlns:p14="http://schemas.microsoft.com/office/powerpoint/2010/main" val="17907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后剪枝之剪枝系数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137479" y="2132856"/>
            <a:ext cx="7827009" cy="4042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假定当前对以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r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为根的子树剪枝：</a:t>
            </a: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剪枝后，只保留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r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本身而删掉所有的叶子</a:t>
            </a: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考察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以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r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为根的子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树：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剪枝后的损失函数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剪枝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前的损失函数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令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二者相等，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求得：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α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称为结点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r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的剪枝系数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3964998"/>
            <a:ext cx="1962424" cy="400106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8" y="4437112"/>
            <a:ext cx="2800741" cy="4001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36097" y="3964994"/>
                <a:ext cx="11478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r>
                        <a:rPr lang="zh-CN" altLang="en-US" sz="2000" i="1" smtClean="0">
                          <a:latin typeface="Cambria Math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7" y="3964994"/>
                <a:ext cx="1147815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72201" y="4437112"/>
                <a:ext cx="11478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r>
                        <a:rPr lang="zh-CN" altLang="en-US" sz="2000" i="1" smtClean="0">
                          <a:latin typeface="Cambria Math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1" y="4437112"/>
                <a:ext cx="1147815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054" y="548680"/>
            <a:ext cx="2796393" cy="470679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4961623"/>
            <a:ext cx="2038635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7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" y="764704"/>
            <a:ext cx="8977256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/>
              <p14:cNvContentPartPr/>
              <p14:nvPr/>
            </p14:nvContentPartPr>
            <p14:xfrm>
              <a:off x="1271520" y="2392920"/>
              <a:ext cx="4322520" cy="347940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2160" y="2383560"/>
                <a:ext cx="4341240" cy="349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11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后剪枝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988840"/>
            <a:ext cx="74888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对于给定的决策树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T</a:t>
            </a:r>
            <a:r>
              <a:rPr lang="en-US" altLang="zh-CN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0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计算</a:t>
            </a:r>
            <a:r>
              <a:rPr lang="zh-CN" altLang="en-US" sz="240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所有节点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的剪枝系数；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查找最小剪枝系数的结点，剪枝得决策树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T</a:t>
            </a:r>
            <a:r>
              <a:rPr lang="en-US" altLang="zh-CN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重复以上步骤，直到决策树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T</a:t>
            </a:r>
            <a:r>
              <a:rPr lang="en-US" altLang="zh-CN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只有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个结点；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得到决策树序列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T</a:t>
            </a:r>
            <a:r>
              <a:rPr lang="en-US" altLang="zh-CN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0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T</a:t>
            </a:r>
            <a:r>
              <a:rPr lang="en-US" altLang="zh-CN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T</a:t>
            </a:r>
            <a:r>
              <a:rPr lang="en-US" altLang="zh-CN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…T</a:t>
            </a:r>
            <a:r>
              <a:rPr lang="en-US" altLang="zh-CN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使用验证样本集选择最优子树。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使用验证集做最优子树的标准，可以使用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评价函数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5912462"/>
            <a:ext cx="2232248" cy="65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优缺点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2132856"/>
            <a:ext cx="74888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决策树的优点：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直观，便于理解，小规模数据集有效     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决策树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的缺点：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处理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连续变量不是很好</a:t>
            </a: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类别较多时，错误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增加得比较快</a:t>
            </a: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9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348583" y="1340768"/>
            <a:ext cx="3674942" cy="2429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890" y="3901206"/>
            <a:ext cx="3587506" cy="2374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3102" y="3917992"/>
            <a:ext cx="3646991" cy="23576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决策树效果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object 6"/>
          <p:cNvSpPr/>
          <p:nvPr/>
        </p:nvSpPr>
        <p:spPr>
          <a:xfrm>
            <a:off x="1512168" y="2291497"/>
            <a:ext cx="1504950" cy="1248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24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84300" y="1808163"/>
            <a:ext cx="5851525" cy="1981200"/>
          </a:xfrm>
        </p:spPr>
        <p:txBody>
          <a:bodyPr/>
          <a:lstStyle/>
          <a:p>
            <a:pPr algn="ctr" eaLnBrk="1" hangingPunct="1"/>
            <a:r>
              <a:rPr lang="zh-CN" altLang="en-US" sz="4800" dirty="0" smtClean="0">
                <a:solidFill>
                  <a:srgbClr val="000000"/>
                </a:solidFill>
                <a:ea typeface="方正启体简体" pitchFamily="65" charset="-122"/>
              </a:rPr>
              <a:t>决策树</a:t>
            </a:r>
            <a:r>
              <a:rPr lang="en-US" altLang="zh-CN" sz="4800" dirty="0" smtClean="0">
                <a:solidFill>
                  <a:srgbClr val="000000"/>
                </a:solidFill>
                <a:ea typeface="方正启体简体" pitchFamily="65" charset="-122"/>
              </a:rPr>
              <a:t/>
            </a:r>
            <a:br>
              <a:rPr lang="en-US" altLang="zh-CN" sz="4800" dirty="0" smtClean="0">
                <a:solidFill>
                  <a:srgbClr val="000000"/>
                </a:solidFill>
                <a:ea typeface="方正启体简体" pitchFamily="65" charset="-122"/>
              </a:rPr>
            </a:br>
            <a:r>
              <a:rPr lang="en-US" altLang="zh-CN" sz="2800" dirty="0" smtClean="0">
                <a:solidFill>
                  <a:srgbClr val="000000"/>
                </a:solidFill>
                <a:latin typeface="Monotype Corsiva" pitchFamily="66" charset="0"/>
                <a:ea typeface="方正启体简体" pitchFamily="65" charset="-122"/>
              </a:rPr>
              <a:t>Decision </a:t>
            </a:r>
            <a:r>
              <a:rPr lang="en-US" altLang="zh-CN" sz="2800" dirty="0">
                <a:solidFill>
                  <a:srgbClr val="000000"/>
                </a:solidFill>
                <a:latin typeface="Monotype Corsiva" pitchFamily="66" charset="0"/>
                <a:ea typeface="方正启体简体" pitchFamily="65" charset="-122"/>
              </a:rPr>
              <a:t>Tree</a:t>
            </a:r>
            <a:endParaRPr lang="en-US" altLang="zh-CN" sz="2800" dirty="0" smtClean="0">
              <a:solidFill>
                <a:srgbClr val="000000"/>
              </a:solidFill>
              <a:latin typeface="Monotype Corsiva" pitchFamily="66" charset="0"/>
              <a:ea typeface="方正启体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0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第一次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作业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2060848"/>
            <a:ext cx="7776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样本： 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iris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用</a:t>
            </a:r>
            <a:r>
              <a:rPr lang="en-US" altLang="zh-CN"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Python+SkLearn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r>
              <a:rPr lang="en-US" altLang="zh-CN"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DecisionTreeClassifier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实现决策树程序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要求可视化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92" y="3630507"/>
            <a:ext cx="3706300" cy="2916125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06" y="3645024"/>
            <a:ext cx="3716586" cy="285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608" y="1808163"/>
            <a:ext cx="7436172" cy="1981200"/>
          </a:xfrm>
        </p:spPr>
        <p:txBody>
          <a:bodyPr/>
          <a:lstStyle/>
          <a:p>
            <a:pPr algn="ctr" eaLnBrk="1" hangingPunct="1"/>
            <a:r>
              <a:rPr lang="zh-CN" altLang="en-US" sz="4800" dirty="0" smtClean="0">
                <a:solidFill>
                  <a:srgbClr val="000000"/>
                </a:solidFill>
                <a:ea typeface="方正启体简体" pitchFamily="65" charset="-122"/>
              </a:rPr>
              <a:t>随机森林</a:t>
            </a:r>
            <a:r>
              <a:rPr lang="en-US" altLang="zh-CN" sz="4800" dirty="0" smtClean="0">
                <a:solidFill>
                  <a:srgbClr val="000000"/>
                </a:solidFill>
                <a:ea typeface="方正启体简体" pitchFamily="65" charset="-122"/>
              </a:rPr>
              <a:t/>
            </a:r>
            <a:br>
              <a:rPr lang="en-US" altLang="zh-CN" sz="4800" dirty="0" smtClean="0">
                <a:solidFill>
                  <a:srgbClr val="000000"/>
                </a:solidFill>
                <a:ea typeface="方正启体简体" pitchFamily="65" charset="-122"/>
              </a:rPr>
            </a:br>
            <a:r>
              <a:rPr lang="en-US" altLang="zh-CN" sz="2800" dirty="0" smtClean="0">
                <a:solidFill>
                  <a:srgbClr val="000000"/>
                </a:solidFill>
                <a:latin typeface="Monotype Corsiva" pitchFamily="66" charset="0"/>
                <a:ea typeface="方正启体简体" pitchFamily="65" charset="-122"/>
              </a:rPr>
              <a:t>Randomized Decision Forests</a:t>
            </a:r>
          </a:p>
        </p:txBody>
      </p:sp>
    </p:spTree>
    <p:extLst>
      <p:ext uri="{BB962C8B-B14F-4D97-AF65-F5344CB8AC3E}">
        <p14:creationId xmlns:p14="http://schemas.microsoft.com/office/powerpoint/2010/main" val="7380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随机森林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8034" y="2636912"/>
            <a:ext cx="8064246" cy="2808312"/>
            <a:chOff x="458034" y="2636912"/>
            <a:chExt cx="8064246" cy="2808312"/>
          </a:xfrm>
        </p:grpSpPr>
        <p:sp>
          <p:nvSpPr>
            <p:cNvPr id="8" name="object 3"/>
            <p:cNvSpPr/>
            <p:nvPr/>
          </p:nvSpPr>
          <p:spPr>
            <a:xfrm>
              <a:off x="458034" y="2636912"/>
              <a:ext cx="8064246" cy="2698659"/>
            </a:xfrm>
            <a:prstGeom prst="rect">
              <a:avLst/>
            </a:prstGeom>
            <a:blipFill>
              <a:blip r:embed="rId2" cstate="print"/>
              <a:srcRect/>
              <a:stretch>
                <a:fillRect t="3" b="-63716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矩形 2"/>
            <p:cNvSpPr/>
            <p:nvPr/>
          </p:nvSpPr>
          <p:spPr>
            <a:xfrm>
              <a:off x="5220072" y="5229200"/>
              <a:ext cx="72008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01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938" y="1183958"/>
            <a:ext cx="77930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Bootstraping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1227" y="2269872"/>
            <a:ext cx="7609205" cy="1087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810"/>
              </a:lnSpc>
              <a:buClr>
                <a:srgbClr val="CC0000"/>
              </a:buClr>
              <a:tabLst>
                <a:tab pos="483234" algn="l"/>
              </a:tabLst>
            </a:pP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Bootstraping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的名称来自成语“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pull up by </a:t>
            </a:r>
            <a:r>
              <a:rPr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your 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own  bootstraps”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，意思是依靠你自己的资源，称为自助  法，它是一种有放回的抽样方法。</a:t>
            </a:r>
            <a:endParaRPr sz="2600" dirty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28" y="3978723"/>
            <a:ext cx="4968552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9580" marR="5080" indent="-437515">
              <a:lnSpc>
                <a:spcPct val="90000"/>
              </a:lnSpc>
              <a:tabLst>
                <a:tab pos="449580" algn="l"/>
              </a:tabLst>
            </a:pPr>
            <a:r>
              <a:rPr sz="2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注：Bootstrap本义是指高靴子口后面的悬挂物、小环</a:t>
            </a:r>
            <a:r>
              <a:rPr sz="20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、带子</a:t>
            </a:r>
            <a:r>
              <a:rPr sz="2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</a:t>
            </a:r>
            <a:r>
              <a:rPr sz="20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是穿靴时用手向上拉的工具</a:t>
            </a:r>
            <a:r>
              <a:rPr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。“pull up by your  own bootstraps”即“通过拉靴子让自己上升”，</a:t>
            </a:r>
            <a:r>
              <a:rPr sz="2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意思是“</a:t>
            </a:r>
            <a:r>
              <a:rPr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不可能发生的事情”。后来意思发生了转变，</a:t>
            </a:r>
            <a:r>
              <a:rPr sz="2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隐喻“</a:t>
            </a:r>
            <a:r>
              <a:rPr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不需要外界帮助，仅依靠自身力量让自己变得更好”。</a:t>
            </a:r>
          </a:p>
        </p:txBody>
      </p:sp>
      <p:sp>
        <p:nvSpPr>
          <p:cNvPr id="5" name="object 5"/>
          <p:cNvSpPr/>
          <p:nvPr/>
        </p:nvSpPr>
        <p:spPr>
          <a:xfrm>
            <a:off x="5436096" y="3632921"/>
            <a:ext cx="3223074" cy="2088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91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938" y="1122402"/>
            <a:ext cx="779303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chemeClr val="tx1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Baggin</a:t>
            </a:r>
            <a:r>
              <a:rPr sz="3200" spc="0" dirty="0">
                <a:solidFill>
                  <a:schemeClr val="tx1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g</a:t>
            </a:r>
            <a:r>
              <a:rPr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的策略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568" y="2060848"/>
            <a:ext cx="7807325" cy="4224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Clr>
                <a:srgbClr val="CC0000"/>
              </a:buClr>
              <a:buFont typeface="Arial" panose="020B0604020202020204" pitchFamily="34" charset="0"/>
              <a:buChar char="•"/>
              <a:tabLst>
                <a:tab pos="483234" algn="l"/>
              </a:tabLst>
            </a:pP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bootstrap</a:t>
            </a:r>
            <a:r>
              <a:rPr sz="2400" spc="-9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 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aggregation</a:t>
            </a:r>
          </a:p>
          <a:p>
            <a:pPr marL="355600" indent="-342900">
              <a:lnSpc>
                <a:spcPct val="150000"/>
              </a:lnSpc>
              <a:spcBef>
                <a:spcPts val="615"/>
              </a:spcBef>
              <a:buFont typeface="Arial" panose="020B0604020202020204" pitchFamily="34" charset="0"/>
              <a:buChar char="•"/>
              <a:tabLst>
                <a:tab pos="577850" algn="l"/>
              </a:tabLst>
            </a:pP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从样本集中重采样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(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有重复的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选出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n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个样本</a:t>
            </a:r>
          </a:p>
          <a:p>
            <a:pPr marL="355600" indent="-342900">
              <a:lnSpc>
                <a:spcPct val="150000"/>
              </a:lnSpc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在所有属性上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，对这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n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个样本建立分类器</a:t>
            </a:r>
            <a:endParaRPr sz="2400" dirty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  <a:p>
            <a:pPr marL="482600">
              <a:lnSpc>
                <a:spcPct val="150000"/>
              </a:lnSpc>
            </a:pPr>
            <a:r>
              <a:rPr sz="2400" spc="-1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(</a:t>
            </a:r>
            <a:r>
              <a:rPr sz="2400" spc="-10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ID3</a:t>
            </a:r>
            <a:r>
              <a:rPr sz="2400" spc="-10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、</a:t>
            </a:r>
            <a:r>
              <a:rPr sz="2400" spc="-10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C4.5</a:t>
            </a:r>
            <a:r>
              <a:rPr sz="2400" spc="-10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、</a:t>
            </a:r>
            <a:r>
              <a:rPr sz="2400" spc="-10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CART</a:t>
            </a:r>
            <a:r>
              <a:rPr sz="2400" spc="-1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、</a:t>
            </a:r>
            <a:r>
              <a:rPr sz="2400" spc="-1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SVM</a:t>
            </a:r>
            <a:r>
              <a:rPr sz="2400" spc="-1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、</a:t>
            </a:r>
            <a:r>
              <a:rPr sz="2400" spc="-1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Logistic</a:t>
            </a:r>
            <a:r>
              <a:rPr sz="2400" spc="-1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回归等</a:t>
            </a:r>
            <a:r>
              <a:rPr sz="2400" spc="-1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endParaRPr sz="2400" dirty="0">
              <a:latin typeface="田氏保钓体简" panose="02010800040101010101" pitchFamily="2" charset="-122"/>
              <a:ea typeface="田氏保钓体简" panose="02010800040101010101" pitchFamily="2" charset="-122"/>
              <a:cs typeface="Times New Roman"/>
            </a:endParaRPr>
          </a:p>
          <a:p>
            <a:pPr marL="355600" indent="-342900">
              <a:lnSpc>
                <a:spcPct val="150000"/>
              </a:lnSpc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重复以上两步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m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次，即获得了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m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个分类器</a:t>
            </a:r>
            <a:endParaRPr sz="2400" dirty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  <a:p>
            <a:pPr marL="482600" marR="77470" indent="-470534">
              <a:lnSpc>
                <a:spcPct val="150000"/>
              </a:lnSpc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将数据放在这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m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个分类器上，最后根据这</a:t>
            </a: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m</a:t>
            </a: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个分类器的投票结果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，决定数据属于哪一类</a:t>
            </a:r>
            <a:endParaRPr sz="2400" dirty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36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938" y="1122402"/>
            <a:ext cx="779303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随机森林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9901" y="2060848"/>
            <a:ext cx="7996555" cy="429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sz="30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随机森林在</a:t>
            </a:r>
            <a:r>
              <a:rPr sz="30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bagging</a:t>
            </a:r>
            <a:r>
              <a:rPr sz="30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基础上做了修改</a:t>
            </a:r>
            <a:endParaRPr lang="en-US" sz="3000" dirty="0" smtClean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从样本集中用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Bootstrap</a:t>
            </a:r>
            <a:r>
              <a:rPr sz="2600" spc="-5" dirty="0" err="1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采样选出</a:t>
            </a:r>
            <a:r>
              <a:rPr sz="2600" spc="-5" dirty="0" err="1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n</a:t>
            </a:r>
            <a:r>
              <a:rPr sz="2600" spc="-5" dirty="0" err="1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个样本</a:t>
            </a:r>
            <a:r>
              <a:rPr sz="26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；</a:t>
            </a:r>
            <a:endParaRPr lang="en-US" sz="2600" spc="-5" dirty="0" smtClean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从所有属性中</a:t>
            </a:r>
            <a:r>
              <a:rPr sz="2600" spc="-5" dirty="0" err="1" smtClean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随机选择</a:t>
            </a:r>
            <a:r>
              <a:rPr sz="2600" spc="-5" dirty="0" err="1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600" spc="-5" dirty="0" err="1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个属性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，</a:t>
            </a:r>
            <a:r>
              <a:rPr sz="2600" spc="-5" dirty="0" err="1" smtClean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选择最佳</a:t>
            </a: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分割</a:t>
            </a:r>
            <a:r>
              <a:rPr sz="2600" spc="-1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属性作为节点建立</a:t>
            </a:r>
            <a:r>
              <a:rPr sz="2600" spc="-1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CART</a:t>
            </a:r>
            <a:r>
              <a:rPr sz="2600" spc="-1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决策树</a:t>
            </a:r>
            <a:r>
              <a:rPr sz="2600" spc="-1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；</a:t>
            </a:r>
            <a:endParaRPr lang="en-US" sz="2600" spc="-15" dirty="0" smtClean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600" spc="-1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重复以上两步</a:t>
            </a:r>
            <a:r>
              <a:rPr sz="2600" spc="-1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m</a:t>
            </a:r>
            <a:r>
              <a:rPr sz="2600" spc="-1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次，</a:t>
            </a:r>
            <a:r>
              <a:rPr sz="2600" spc="-10" dirty="0" err="1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即建立了</a:t>
            </a:r>
            <a:r>
              <a:rPr sz="2600" spc="-10" dirty="0" err="1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m</a:t>
            </a:r>
            <a:r>
              <a:rPr sz="2600" spc="-10" dirty="0" err="1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棵</a:t>
            </a:r>
            <a:r>
              <a:rPr sz="2600" spc="-10" dirty="0" err="1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CART</a:t>
            </a:r>
            <a:r>
              <a:rPr sz="2600" spc="-10" dirty="0" err="1" smtClean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决策树</a:t>
            </a:r>
            <a:r>
              <a:rPr lang="zh-CN" altLang="en-US" sz="2600" spc="-1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；</a:t>
            </a:r>
            <a:endParaRPr lang="en-US" sz="2600" dirty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这</a:t>
            </a:r>
            <a:r>
              <a:rPr sz="26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m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个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C</a:t>
            </a:r>
            <a:r>
              <a:rPr sz="26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A</a:t>
            </a:r>
            <a:r>
              <a:rPr sz="2600" spc="-16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R</a:t>
            </a:r>
            <a:r>
              <a:rPr sz="26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T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形成随</a:t>
            </a:r>
            <a:r>
              <a:rPr sz="2600" spc="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机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森林，</a:t>
            </a:r>
            <a:r>
              <a:rPr sz="2600" spc="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通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过</a:t>
            </a:r>
            <a:r>
              <a:rPr sz="2600" spc="-5" dirty="0" err="1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投票</a:t>
            </a:r>
            <a:r>
              <a:rPr sz="2600" spc="0" dirty="0" err="1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表</a:t>
            </a:r>
            <a:r>
              <a:rPr sz="2600" spc="-5" dirty="0" err="1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决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结果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，  决定数据属于哪一类</a:t>
            </a:r>
            <a:endParaRPr sz="2600" dirty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3934797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实现</a:t>
            </a:r>
            <a:r>
              <a:rPr lang="zh-CN" altLang="en-US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时</a:t>
            </a:r>
            <a:r>
              <a:rPr lang="zh-CN" altLang="en-US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</a:t>
            </a:r>
            <a:r>
              <a:rPr lang="en-US" altLang="zh-CN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if rand()&gt;threshold</a:t>
            </a:r>
            <a:r>
              <a:rPr lang="zh-CN" altLang="en-US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</a:t>
            </a:r>
            <a:r>
              <a:rPr lang="en-US" altLang="zh-CN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go ahead</a:t>
            </a:r>
            <a:endParaRPr lang="zh-CN" altLang="en-US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4860032" y="3890302"/>
            <a:ext cx="612068" cy="317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4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17623"/>
            <a:ext cx="5734417" cy="400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938" y="1122402"/>
            <a:ext cx="779303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随机森林为什么好？</a:t>
            </a:r>
            <a:endParaRPr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88840"/>
            <a:ext cx="5760640" cy="441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03848" y="6396335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中国男女的平均脸</a:t>
            </a: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442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938" y="1122402"/>
            <a:ext cx="779303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应用实例：</a:t>
            </a:r>
            <a:r>
              <a:rPr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Kinect</a:t>
            </a:r>
          </a:p>
        </p:txBody>
      </p:sp>
      <p:sp>
        <p:nvSpPr>
          <p:cNvPr id="3" name="object 3"/>
          <p:cNvSpPr/>
          <p:nvPr/>
        </p:nvSpPr>
        <p:spPr>
          <a:xfrm>
            <a:off x="611560" y="2204864"/>
            <a:ext cx="3811524" cy="4321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76056" y="5013176"/>
            <a:ext cx="3388360" cy="83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Real-Time </a:t>
            </a:r>
            <a:r>
              <a:rPr sz="1800" dirty="0">
                <a:latin typeface="Times New Roman"/>
                <a:cs typeface="Times New Roman"/>
              </a:rPr>
              <a:t>Human </a:t>
            </a:r>
            <a:r>
              <a:rPr sz="1800" spc="-5" dirty="0">
                <a:latin typeface="Times New Roman"/>
                <a:cs typeface="Times New Roman"/>
              </a:rPr>
              <a:t>Pose Recognition 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Parts </a:t>
            </a:r>
            <a:r>
              <a:rPr sz="1800" dirty="0">
                <a:latin typeface="Times New Roman"/>
                <a:cs typeface="Times New Roman"/>
              </a:rPr>
              <a:t>from Single Depth Images,  Jamie </a:t>
            </a:r>
            <a:r>
              <a:rPr sz="1800" dirty="0" err="1">
                <a:latin typeface="Times New Roman"/>
                <a:cs typeface="Times New Roman"/>
              </a:rPr>
              <a:t>Shotton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 smtClean="0">
                <a:latin typeface="Times New Roman"/>
                <a:cs typeface="Times New Roman"/>
              </a:rPr>
              <a:t>etc,20</a:t>
            </a:r>
            <a:r>
              <a:rPr lang="en-US" sz="1800" dirty="0" smtClean="0">
                <a:latin typeface="Times New Roman"/>
                <a:cs typeface="Times New Roman"/>
              </a:rPr>
              <a:t>1</a:t>
            </a:r>
            <a:r>
              <a:rPr sz="1800" dirty="0" smtClean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,</a:t>
            </a:r>
          </a:p>
        </p:txBody>
      </p:sp>
      <p:sp>
        <p:nvSpPr>
          <p:cNvPr id="5" name="object 5"/>
          <p:cNvSpPr/>
          <p:nvPr/>
        </p:nvSpPr>
        <p:spPr>
          <a:xfrm>
            <a:off x="4751775" y="1988840"/>
            <a:ext cx="3996689" cy="27226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2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938" y="1122402"/>
            <a:ext cx="779303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随机森林</a:t>
            </a:r>
            <a:r>
              <a:rPr lang="en-US" altLang="zh-CN" sz="32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/Bagging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和决策树的关系</a:t>
            </a:r>
            <a:endParaRPr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600" y="2492896"/>
            <a:ext cx="7060451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一般使用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决策树作为基本分类器</a:t>
            </a: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但也可以使用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SVM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、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Logistic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回归等其他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分类器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，习惯上，这些分类器组成的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“总分类器”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，仍然叫做随机森林。</a:t>
            </a: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举例：回归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问题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4384732"/>
            <a:ext cx="17245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但很少这么干</a:t>
            </a:r>
            <a:endParaRPr lang="zh-CN" altLang="en-US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644008" y="3632612"/>
            <a:ext cx="720080" cy="824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0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938" y="1122402"/>
            <a:ext cx="779303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回归问题</a:t>
            </a:r>
            <a:endParaRPr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object 7"/>
          <p:cNvSpPr/>
          <p:nvPr/>
        </p:nvSpPr>
        <p:spPr>
          <a:xfrm>
            <a:off x="2662790" y="2276872"/>
            <a:ext cx="5725634" cy="4141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矩形 6"/>
          <p:cNvSpPr/>
          <p:nvPr/>
        </p:nvSpPr>
        <p:spPr>
          <a:xfrm>
            <a:off x="323528" y="388604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拟合变化曲线</a:t>
            </a:r>
          </a:p>
        </p:txBody>
      </p:sp>
    </p:spTree>
    <p:extLst>
      <p:ext uri="{BB962C8B-B14F-4D97-AF65-F5344CB8AC3E}">
        <p14:creationId xmlns:p14="http://schemas.microsoft.com/office/powerpoint/2010/main" val="15022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什么是决策树</a:t>
            </a:r>
            <a:r>
              <a:rPr lang="en-US" altLang="zh-CN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?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object 7"/>
          <p:cNvSpPr/>
          <p:nvPr/>
        </p:nvSpPr>
        <p:spPr>
          <a:xfrm>
            <a:off x="827584" y="3693754"/>
            <a:ext cx="7416546" cy="2377108"/>
          </a:xfrm>
          <a:prstGeom prst="rect">
            <a:avLst/>
          </a:prstGeom>
          <a:blipFill>
            <a:blip r:embed="rId2" cstate="print"/>
            <a:srcRect/>
            <a:stretch>
              <a:fillRect t="-2" b="-13059"/>
            </a:stretch>
          </a:blip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6"/>
          <p:cNvSpPr txBox="1"/>
          <p:nvPr/>
        </p:nvSpPr>
        <p:spPr>
          <a:xfrm>
            <a:off x="524235" y="2132856"/>
            <a:ext cx="8023244" cy="1210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 panose="05000000000000000000" pitchFamily="2" charset="2"/>
              <a:buChar char="l"/>
              <a:tabLst>
                <a:tab pos="483234" algn="l"/>
              </a:tabLst>
            </a:pP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输入数据</a:t>
            </a:r>
            <a:r>
              <a:rPr 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lang="en-US" altLang="zh-CN"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r>
              <a:rPr lang="en-US" altLang="zh-CN"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m</a:t>
            </a: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个样本数据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</a:t>
            </a: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每个数据包括年龄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、性别、职业、每日使用计算机时间等</a:t>
            </a:r>
            <a:endParaRPr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buFont typeface="Wingdings" panose="05000000000000000000" pitchFamily="2" charset="2"/>
              <a:buChar char="l"/>
              <a:tabLst>
                <a:tab pos="483234" algn="l"/>
              </a:tabLst>
            </a:pP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输出y：该样本是否喜欢计算机游戏</a:t>
            </a:r>
          </a:p>
        </p:txBody>
      </p:sp>
    </p:spTree>
    <p:extLst>
      <p:ext uri="{BB962C8B-B14F-4D97-AF65-F5344CB8AC3E}">
        <p14:creationId xmlns:p14="http://schemas.microsoft.com/office/powerpoint/2010/main" val="24078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590" y="4149852"/>
            <a:ext cx="3329940" cy="2519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Microsoft YaHei"/>
                <a:cs typeface="Microsoft YaHei"/>
              </a:rPr>
              <a:t>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1573" y="4149852"/>
            <a:ext cx="3286760" cy="2519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60/68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0938" y="1122402"/>
            <a:ext cx="779303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随机森林：</a:t>
            </a:r>
            <a:r>
              <a:rPr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30</a:t>
            </a:r>
            <a:r>
              <a:rPr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，重现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？</a:t>
            </a:r>
            <a:endParaRPr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6769" y="1629155"/>
            <a:ext cx="3286505" cy="5039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1573" y="1629155"/>
            <a:ext cx="3288029" cy="5039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84570" y="260604"/>
            <a:ext cx="1524000" cy="12473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8490" y="6323578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200" dirty="0">
                <a:latin typeface="Microsoft YaHei"/>
                <a:cs typeface="Microsoft YaHei"/>
              </a:rPr>
              <a:t>互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590" y="4149852"/>
            <a:ext cx="3329940" cy="2519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Microsoft YaHei"/>
                <a:cs typeface="Microsoft YaHei"/>
              </a:rPr>
              <a:t>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0050" y="4148328"/>
            <a:ext cx="3286760" cy="2519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61/68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0938" y="1122402"/>
            <a:ext cx="779303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随机森林：</a:t>
            </a:r>
            <a:r>
              <a:rPr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30，Level</a:t>
            </a:r>
          </a:p>
        </p:txBody>
      </p:sp>
      <p:sp>
        <p:nvSpPr>
          <p:cNvPr id="5" name="object 5"/>
          <p:cNvSpPr/>
          <p:nvPr/>
        </p:nvSpPr>
        <p:spPr>
          <a:xfrm>
            <a:off x="826769" y="1629155"/>
            <a:ext cx="3286505" cy="5039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0050" y="1629155"/>
            <a:ext cx="3286505" cy="5038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5771" y="260604"/>
            <a:ext cx="1524000" cy="1266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8490" y="6323578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200" dirty="0">
                <a:latin typeface="Microsoft YaHei"/>
                <a:cs typeface="Microsoft YaHei"/>
              </a:rPr>
              <a:t>互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590" y="4149852"/>
            <a:ext cx="3329940" cy="2519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Microsoft YaHei"/>
                <a:cs typeface="Microsoft YaHei"/>
              </a:rPr>
              <a:t>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0050" y="4148328"/>
            <a:ext cx="3286760" cy="2519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62/68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0938" y="1122402"/>
            <a:ext cx="779303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随机森林：</a:t>
            </a:r>
            <a:r>
              <a:rPr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4，Tree</a:t>
            </a:r>
          </a:p>
        </p:txBody>
      </p:sp>
      <p:sp>
        <p:nvSpPr>
          <p:cNvPr id="5" name="object 5"/>
          <p:cNvSpPr/>
          <p:nvPr/>
        </p:nvSpPr>
        <p:spPr>
          <a:xfrm>
            <a:off x="826769" y="1629155"/>
            <a:ext cx="3267455" cy="2519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6769" y="4149852"/>
            <a:ext cx="3286505" cy="2519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0050" y="1629155"/>
            <a:ext cx="3289554" cy="5038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7400" y="125729"/>
            <a:ext cx="2106929" cy="1431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8490" y="6323578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200" dirty="0">
                <a:latin typeface="Microsoft YaHei"/>
                <a:cs typeface="Microsoft YaHei"/>
              </a:rPr>
              <a:t>互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64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608" y="1808163"/>
            <a:ext cx="7436172" cy="1981200"/>
          </a:xfrm>
        </p:spPr>
        <p:txBody>
          <a:bodyPr/>
          <a:lstStyle/>
          <a:p>
            <a:pPr algn="ctr" eaLnBrk="1" hangingPunct="1"/>
            <a:r>
              <a:rPr lang="zh-CN" altLang="en-US" sz="4800" dirty="0" smtClean="0">
                <a:solidFill>
                  <a:srgbClr val="000000"/>
                </a:solidFill>
                <a:ea typeface="方正启体简体" pitchFamily="65" charset="-122"/>
              </a:rPr>
              <a:t>扩展</a:t>
            </a:r>
            <a:r>
              <a:rPr lang="en-US" altLang="zh-CN" sz="4800" dirty="0" smtClean="0">
                <a:solidFill>
                  <a:srgbClr val="000000"/>
                </a:solidFill>
                <a:ea typeface="方正启体简体" pitchFamily="65" charset="-122"/>
              </a:rPr>
              <a:t/>
            </a:r>
            <a:br>
              <a:rPr lang="en-US" altLang="zh-CN" sz="4800" dirty="0" smtClean="0">
                <a:solidFill>
                  <a:srgbClr val="000000"/>
                </a:solidFill>
                <a:ea typeface="方正启体简体" pitchFamily="65" charset="-122"/>
              </a:rPr>
            </a:br>
            <a:r>
              <a:rPr lang="en-US" altLang="zh-CN" sz="2800" dirty="0" smtClean="0">
                <a:solidFill>
                  <a:srgbClr val="000000"/>
                </a:solidFill>
                <a:latin typeface="Monotype Corsiva" pitchFamily="66" charset="0"/>
                <a:ea typeface="方正启体简体" pitchFamily="65" charset="-122"/>
              </a:rPr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233527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938" y="1060847"/>
            <a:ext cx="779303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40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Boosting</a:t>
            </a:r>
            <a:endParaRPr sz="40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2420888"/>
            <a:ext cx="756084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4500"/>
              </a:lnSpc>
              <a:buFont typeface="+mj-lt"/>
              <a:buAutoNum type="arabicPeriod"/>
            </a:pPr>
            <a:r>
              <a:rPr lang="en-US" altLang="zh-CN" sz="32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GBDT</a:t>
            </a:r>
            <a:r>
              <a:rPr lang="zh-CN" altLang="en-US" sz="32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r>
              <a:rPr lang="zh-CN" altLang="en-US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利用一阶信息逼近</a:t>
            </a:r>
            <a:endParaRPr lang="en-US" altLang="zh-CN" sz="32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514350" indent="-514350">
              <a:lnSpc>
                <a:spcPts val="4500"/>
              </a:lnSpc>
              <a:buFont typeface="+mj-lt"/>
              <a:buAutoNum type="arabicPeriod"/>
            </a:pPr>
            <a:r>
              <a:rPr lang="en-US" altLang="zh-CN" sz="32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XGBoost</a:t>
            </a:r>
            <a:r>
              <a:rPr lang="zh-CN" altLang="en-US" sz="32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r>
              <a:rPr lang="zh-CN" altLang="en-US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利用二阶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信息</a:t>
            </a:r>
            <a:r>
              <a:rPr lang="zh-CN" altLang="en-US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逼近</a:t>
            </a:r>
            <a:endParaRPr lang="en-US" altLang="zh-CN" sz="28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514350" indent="-514350">
              <a:lnSpc>
                <a:spcPts val="4500"/>
              </a:lnSpc>
              <a:buFont typeface="+mj-lt"/>
              <a:buAutoNum type="arabicPeriod"/>
            </a:pPr>
            <a:r>
              <a:rPr lang="en-US" altLang="zh-CN" sz="32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Adaboost</a:t>
            </a:r>
            <a:r>
              <a:rPr lang="zh-CN" altLang="en-US" sz="32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r>
              <a:rPr lang="zh-CN" altLang="en-US" sz="2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对每个训练数据设置权值，得到一个分类器，再通过分类误差率计算分类器系数，更新权值，再得到下一个分类器，如此循环，最后得到集成分类器。</a:t>
            </a:r>
            <a:endParaRPr lang="zh-CN" altLang="en-US" sz="20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167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描述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2132856"/>
            <a:ext cx="7772400" cy="4114800"/>
          </a:xfrm>
        </p:spPr>
        <p:txBody>
          <a:bodyPr/>
          <a:lstStyle/>
          <a:p>
            <a:r>
              <a:rPr lang="zh-CN" altLang="en-US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lang="zh-CN" altLang="en-US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决策</a:t>
            </a:r>
            <a:r>
              <a:rPr lang="zh-CN" altLang="en-US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树是一个类似于流程图的树结构：其中，每个内部结点表示在一个属性上的测试，每个分支代表一个属性输出，而每个树叶结点代表类或类分布。树的最顶层是根结点。</a:t>
            </a:r>
            <a:endParaRPr lang="zh-CN" altLang="en-US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52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例子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86112"/>
            <a:ext cx="635908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动作按钮: 结束 2">
            <a:hlinkClick r:id="rId3" action="ppaction://hlinksldjump" highlightClick="1"/>
          </p:cNvPr>
          <p:cNvSpPr/>
          <p:nvPr/>
        </p:nvSpPr>
        <p:spPr>
          <a:xfrm>
            <a:off x="179512" y="6309320"/>
            <a:ext cx="936104" cy="432048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0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构造决策树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635896" y="2204864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ge?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63688" y="3665838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student?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508104" y="3642007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</a:t>
            </a:r>
            <a:r>
              <a:rPr lang="en-US" altLang="zh-CN" dirty="0" err="1" smtClean="0"/>
              <a:t>redit_rating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7784" y="292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youth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7090" y="3131676"/>
            <a:ext cx="171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iddle-aged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07290" y="2852936"/>
            <a:ext cx="171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senior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851920" y="3717032"/>
            <a:ext cx="864096" cy="3990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059832" y="5190179"/>
            <a:ext cx="864096" cy="3990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7236296" y="5190179"/>
            <a:ext cx="864096" cy="3990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4932040" y="5190179"/>
            <a:ext cx="864096" cy="3990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904667" y="5190179"/>
            <a:ext cx="864096" cy="3990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31640" y="44371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59832" y="44371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36096" y="44371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fair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92280" y="44278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excellent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3" idx="2"/>
            <a:endCxn id="6" idx="0"/>
          </p:cNvCxnSpPr>
          <p:nvPr/>
        </p:nvCxnSpPr>
        <p:spPr>
          <a:xfrm flipH="1">
            <a:off x="2411760" y="2708920"/>
            <a:ext cx="1872208" cy="9569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3" idx="2"/>
            <a:endCxn id="8" idx="0"/>
          </p:cNvCxnSpPr>
          <p:nvPr/>
        </p:nvCxnSpPr>
        <p:spPr>
          <a:xfrm>
            <a:off x="4283968" y="2708920"/>
            <a:ext cx="0" cy="10081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3" idx="2"/>
            <a:endCxn id="7" idx="0"/>
          </p:cNvCxnSpPr>
          <p:nvPr/>
        </p:nvCxnSpPr>
        <p:spPr>
          <a:xfrm>
            <a:off x="4283968" y="2708920"/>
            <a:ext cx="2232248" cy="9330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6" idx="2"/>
            <a:endCxn id="15" idx="0"/>
          </p:cNvCxnSpPr>
          <p:nvPr/>
        </p:nvCxnSpPr>
        <p:spPr>
          <a:xfrm flipH="1">
            <a:off x="1336715" y="4169894"/>
            <a:ext cx="1075045" cy="10202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2"/>
            <a:endCxn id="12" idx="0"/>
          </p:cNvCxnSpPr>
          <p:nvPr/>
        </p:nvCxnSpPr>
        <p:spPr>
          <a:xfrm>
            <a:off x="2411760" y="4169894"/>
            <a:ext cx="1080120" cy="10202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5436096" y="4146063"/>
            <a:ext cx="1080120" cy="1044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7" idx="2"/>
            <a:endCxn id="13" idx="0"/>
          </p:cNvCxnSpPr>
          <p:nvPr/>
        </p:nvCxnSpPr>
        <p:spPr>
          <a:xfrm>
            <a:off x="6516216" y="4146063"/>
            <a:ext cx="1152128" cy="1044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06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熵（</a:t>
            </a:r>
            <a:r>
              <a:rPr lang="en-US" altLang="zh-CN" sz="3600" kern="1200" dirty="0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Microsoft Himalaya" panose="01010100010101010101" pitchFamily="2" charset="0"/>
              </a:rPr>
              <a:t>entropy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）概念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2060848"/>
            <a:ext cx="74888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信息和抽象，如何度量？</a:t>
            </a:r>
          </a:p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     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1948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年，香农提出了 ”信息熵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(entropy)“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概念。了解一个事件的所需信息量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大小和它的不确定性有直接的关系，要搞清楚一件非常非常不确定的事情，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或者是我们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一无所知的事情，需要了解大量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信息。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   </a:t>
            </a:r>
            <a:r>
              <a:rPr lang="zh-CN" altLang="en-US" sz="2400" dirty="0" smtClean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信息量</a:t>
            </a:r>
            <a:r>
              <a:rPr lang="zh-CN" altLang="en-US" sz="24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的度量就等于不确定性的多少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/>
          <a:stretch/>
        </p:blipFill>
        <p:spPr>
          <a:xfrm>
            <a:off x="4652790" y="4765201"/>
            <a:ext cx="2799530" cy="1760143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774091"/>
            <a:ext cx="2716325" cy="175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5009</TotalTime>
  <Words>2146</Words>
  <Application>Microsoft Office PowerPoint</Application>
  <PresentationFormat>全屏显示(4:3)</PresentationFormat>
  <Paragraphs>449</Paragraphs>
  <Slides>54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Blends</vt:lpstr>
      <vt:lpstr>决策树和随机森林 Decision Tree and Randomized Forest</vt:lpstr>
      <vt:lpstr>例子</vt:lpstr>
      <vt:lpstr>做什么？</vt:lpstr>
      <vt:lpstr>决策树 Decision Tree</vt:lpstr>
      <vt:lpstr>什么是决策树?</vt:lpstr>
      <vt:lpstr>描述</vt:lpstr>
      <vt:lpstr>例子</vt:lpstr>
      <vt:lpstr>构造决策树</vt:lpstr>
      <vt:lpstr>熵（entropy）概念</vt:lpstr>
      <vt:lpstr>熵（entropy）概念</vt:lpstr>
      <vt:lpstr>联合熵</vt:lpstr>
      <vt:lpstr>例子</vt:lpstr>
      <vt:lpstr>决策树和熵</vt:lpstr>
      <vt:lpstr>决策树的思想</vt:lpstr>
      <vt:lpstr>PowerPoint 演示文稿</vt:lpstr>
      <vt:lpstr>推导条件熵的定义式</vt:lpstr>
      <vt:lpstr>根据条件熵的定义式，可以得到</vt:lpstr>
      <vt:lpstr>信息增益</vt:lpstr>
      <vt:lpstr>互信息</vt:lpstr>
      <vt:lpstr>决策树归纳算法 （ID3）</vt:lpstr>
      <vt:lpstr>决策树归纳算法 （ID3）</vt:lpstr>
      <vt:lpstr>决策树归纳算法 （ID3）</vt:lpstr>
      <vt:lpstr>决策树算法 （C4.5）</vt:lpstr>
      <vt:lpstr>决策树算法 （CART）</vt:lpstr>
      <vt:lpstr>决策树算法 （CART）</vt:lpstr>
      <vt:lpstr>基尼系数与熵</vt:lpstr>
      <vt:lpstr>总结比较几种算法</vt:lpstr>
      <vt:lpstr>剩下的问题</vt:lpstr>
      <vt:lpstr>决策树的评价</vt:lpstr>
      <vt:lpstr>过拟合overfitting</vt:lpstr>
      <vt:lpstr>过拟合怎么办</vt:lpstr>
      <vt:lpstr>先剪枝</vt:lpstr>
      <vt:lpstr>后剪枝</vt:lpstr>
      <vt:lpstr>后剪枝之损失函数修正</vt:lpstr>
      <vt:lpstr>后剪枝之剪枝系数</vt:lpstr>
      <vt:lpstr>PowerPoint 演示文稿</vt:lpstr>
      <vt:lpstr>后剪枝算法</vt:lpstr>
      <vt:lpstr>优缺点</vt:lpstr>
      <vt:lpstr>决策树效果</vt:lpstr>
      <vt:lpstr>第一次作业</vt:lpstr>
      <vt:lpstr>随机森林 Randomized Decision Forests</vt:lpstr>
      <vt:lpstr>随机森林</vt:lpstr>
      <vt:lpstr>Bootstraping</vt:lpstr>
      <vt:lpstr>Bagging的策略</vt:lpstr>
      <vt:lpstr>随机森林</vt:lpstr>
      <vt:lpstr>随机森林为什么好？</vt:lpstr>
      <vt:lpstr>应用实例：Kinect</vt:lpstr>
      <vt:lpstr>随机森林/Bagging和决策树的关系</vt:lpstr>
      <vt:lpstr>回归问题</vt:lpstr>
      <vt:lpstr>随机森林：30，重现？</vt:lpstr>
      <vt:lpstr>随机森林：30，Level</vt:lpstr>
      <vt:lpstr>随机森林：4，Tree</vt:lpstr>
      <vt:lpstr>扩展 Extension</vt:lpstr>
      <vt:lpstr>Boosting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决策树 Decision Tree</dc:title>
  <dc:creator>Administrator</dc:creator>
  <cp:lastModifiedBy>admin</cp:lastModifiedBy>
  <cp:revision>92</cp:revision>
  <dcterms:created xsi:type="dcterms:W3CDTF">2017-09-24T06:49:25Z</dcterms:created>
  <dcterms:modified xsi:type="dcterms:W3CDTF">2018-09-25T06:05:01Z</dcterms:modified>
</cp:coreProperties>
</file>