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sldIdLst>
    <p:sldId id="258" r:id="rId2"/>
    <p:sldId id="259" r:id="rId3"/>
    <p:sldId id="264" r:id="rId4"/>
    <p:sldId id="260" r:id="rId5"/>
    <p:sldId id="265" r:id="rId6"/>
    <p:sldId id="266" r:id="rId7"/>
    <p:sldId id="329" r:id="rId8"/>
    <p:sldId id="330" r:id="rId9"/>
    <p:sldId id="331" r:id="rId10"/>
    <p:sldId id="333" r:id="rId11"/>
    <p:sldId id="332" r:id="rId12"/>
    <p:sldId id="334" r:id="rId13"/>
    <p:sldId id="275" r:id="rId14"/>
    <p:sldId id="274" r:id="rId15"/>
    <p:sldId id="276" r:id="rId16"/>
    <p:sldId id="277" r:id="rId17"/>
    <p:sldId id="267" r:id="rId18"/>
    <p:sldId id="336" r:id="rId19"/>
    <p:sldId id="278" r:id="rId20"/>
    <p:sldId id="279" r:id="rId21"/>
    <p:sldId id="280" r:id="rId22"/>
    <p:sldId id="338" r:id="rId23"/>
    <p:sldId id="337" r:id="rId24"/>
    <p:sldId id="339" r:id="rId25"/>
    <p:sldId id="341" r:id="rId26"/>
    <p:sldId id="281" r:id="rId27"/>
    <p:sldId id="289" r:id="rId28"/>
    <p:sldId id="290" r:id="rId29"/>
    <p:sldId id="291" r:id="rId30"/>
    <p:sldId id="294" r:id="rId31"/>
    <p:sldId id="270" r:id="rId32"/>
    <p:sldId id="282" r:id="rId33"/>
    <p:sldId id="283" r:id="rId34"/>
    <p:sldId id="284" r:id="rId35"/>
    <p:sldId id="285" r:id="rId36"/>
    <p:sldId id="286" r:id="rId37"/>
    <p:sldId id="324" r:id="rId38"/>
    <p:sldId id="287" r:id="rId39"/>
    <p:sldId id="325" r:id="rId40"/>
    <p:sldId id="326" r:id="rId41"/>
    <p:sldId id="327" r:id="rId42"/>
    <p:sldId id="328" r:id="rId43"/>
    <p:sldId id="288"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62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60" autoAdjust="0"/>
  </p:normalViewPr>
  <p:slideViewPr>
    <p:cSldViewPr>
      <p:cViewPr varScale="1">
        <p:scale>
          <a:sx n="94" d="100"/>
          <a:sy n="94" d="100"/>
        </p:scale>
        <p:origin x="-4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232292-71B5-462F-B2EF-C0579AB5374A}" type="datetimeFigureOut">
              <a:rPr lang="zh-CN" altLang="en-US" smtClean="0"/>
              <a:t>2018-10-06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9D2E12-5522-4FC9-A3CD-4EBAC0B6EE51}" type="slidenum">
              <a:rPr lang="zh-CN" altLang="en-US" smtClean="0"/>
              <a:t>‹#›</a:t>
            </a:fld>
            <a:endParaRPr lang="zh-CN" altLang="en-US"/>
          </a:p>
        </p:txBody>
      </p:sp>
    </p:spTree>
    <p:extLst>
      <p:ext uri="{BB962C8B-B14F-4D97-AF65-F5344CB8AC3E}">
        <p14:creationId xmlns:p14="http://schemas.microsoft.com/office/powerpoint/2010/main" val="122439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fontAlgn="base" hangingPunct="1">
                  <a:spcBef>
                    <a:spcPct val="0"/>
                  </a:spcBef>
                  <a:spcAft>
                    <a:spcPct val="0"/>
                  </a:spcAft>
                </a:pPr>
                <a:endParaRPr lang="zh-CN" altLang="en-US">
                  <a:solidFill>
                    <a:srgbClr val="000000"/>
                  </a:solidFill>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fontAlgn="base" hangingPunct="1">
                  <a:spcBef>
                    <a:spcPct val="0"/>
                  </a:spcBef>
                  <a:spcAft>
                    <a:spcPct val="0"/>
                  </a:spcAft>
                </a:pPr>
                <a:endParaRPr lang="zh-CN" altLang="en-US">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fontAlgn="base" hangingPunct="1">
                <a:spcBef>
                  <a:spcPct val="0"/>
                </a:spcBef>
                <a:spcAft>
                  <a:spcPct val="0"/>
                </a:spcAft>
              </a:pPr>
              <a:endParaRPr lang="zh-CN" altLang="en-US">
                <a:solidFill>
                  <a:srgbClr val="000000"/>
                </a:solidFill>
              </a:endParaRPr>
            </a:p>
          </p:txBody>
        </p:sp>
      </p:grpSp>
      <p:sp>
        <p:nvSpPr>
          <p:cNvPr id="3585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358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fld id="{FBD6C208-DE87-49EC-9C94-2AF53D3B582F}" type="datetime1">
              <a:rPr lang="zh-CN" altLang="en-US" smtClean="0">
                <a:solidFill>
                  <a:srgbClr val="333333"/>
                </a:solidFill>
              </a:rPr>
              <a:t>2018-10-06</a:t>
            </a:fld>
            <a:endParaRPr lang="en-US" altLang="zh-CN">
              <a:solidFill>
                <a:srgbClr val="333333"/>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altLang="zh-CN">
                <a:solidFill>
                  <a:srgbClr val="333333"/>
                </a:solidFill>
              </a:rPr>
              <a:t>机器学习导论</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B3C5A7F-F833-4459-9A85-357A3044CDC1}" type="slidenum">
              <a:rPr lang="en-US" altLang="zh-CN">
                <a:solidFill>
                  <a:srgbClr val="333333"/>
                </a:solidFill>
              </a:rPr>
              <a:pPr>
                <a:defRPr/>
              </a:pPr>
              <a:t>‹#›</a:t>
            </a:fld>
            <a:endParaRPr lang="en-US" altLang="zh-CN">
              <a:solidFill>
                <a:srgbClr val="333333"/>
              </a:solidFill>
            </a:endParaRPr>
          </a:p>
        </p:txBody>
      </p:sp>
    </p:spTree>
    <p:extLst>
      <p:ext uri="{BB962C8B-B14F-4D97-AF65-F5344CB8AC3E}">
        <p14:creationId xmlns:p14="http://schemas.microsoft.com/office/powerpoint/2010/main" val="363067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37DBB0B6-3C61-4CFC-9F47-623A66129309}" type="datetime1">
              <a:rPr lang="zh-CN" altLang="en-US" smtClean="0">
                <a:solidFill>
                  <a:srgbClr val="000000"/>
                </a:solidFill>
              </a:rPr>
              <a:t>2018-10-06</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000000"/>
                </a:solidFill>
              </a:rPr>
              <a:t>机器学习导论</a:t>
            </a:r>
          </a:p>
        </p:txBody>
      </p:sp>
      <p:sp>
        <p:nvSpPr>
          <p:cNvPr id="6" name="Rectangle 13"/>
          <p:cNvSpPr>
            <a:spLocks noGrp="1" noChangeArrowheads="1"/>
          </p:cNvSpPr>
          <p:nvPr>
            <p:ph type="sldNum" sz="quarter" idx="12"/>
          </p:nvPr>
        </p:nvSpPr>
        <p:spPr>
          <a:ln/>
        </p:spPr>
        <p:txBody>
          <a:bodyPr/>
          <a:lstStyle>
            <a:lvl1pPr>
              <a:defRPr/>
            </a:lvl1pPr>
          </a:lstStyle>
          <a:p>
            <a:pPr>
              <a:defRPr/>
            </a:pPr>
            <a:fld id="{B0373700-E53C-4BE1-90AF-C264006825C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5436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FB382117-E6A4-47EB-9FEB-8C3ECB1975CE}" type="datetime1">
              <a:rPr lang="zh-CN" altLang="en-US" smtClean="0">
                <a:solidFill>
                  <a:srgbClr val="000000"/>
                </a:solidFill>
              </a:rPr>
              <a:t>2018-10-06</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000000"/>
                </a:solidFill>
              </a:rPr>
              <a:t>机器学习导论</a:t>
            </a:r>
          </a:p>
        </p:txBody>
      </p:sp>
      <p:sp>
        <p:nvSpPr>
          <p:cNvPr id="6" name="Rectangle 13"/>
          <p:cNvSpPr>
            <a:spLocks noGrp="1" noChangeArrowheads="1"/>
          </p:cNvSpPr>
          <p:nvPr>
            <p:ph type="sldNum" sz="quarter" idx="12"/>
          </p:nvPr>
        </p:nvSpPr>
        <p:spPr>
          <a:ln/>
        </p:spPr>
        <p:txBody>
          <a:bodyPr/>
          <a:lstStyle>
            <a:lvl1pPr>
              <a:defRPr/>
            </a:lvl1pPr>
          </a:lstStyle>
          <a:p>
            <a:pPr>
              <a:defRPr/>
            </a:pPr>
            <a:fld id="{757E75D9-EE00-4A15-8075-34D4EE7907B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44709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A50B8EF8-E03E-4E34-9F9E-EECE5D18EE2A}" type="datetime1">
              <a:rPr lang="zh-CN" altLang="en-US" smtClean="0">
                <a:solidFill>
                  <a:srgbClr val="000000"/>
                </a:solidFill>
              </a:rPr>
              <a:t>2018-10-06</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000000"/>
                </a:solidFill>
              </a:rPr>
              <a:t>机器学习导论</a:t>
            </a:r>
          </a:p>
        </p:txBody>
      </p:sp>
      <p:sp>
        <p:nvSpPr>
          <p:cNvPr id="7" name="Rectangle 13"/>
          <p:cNvSpPr>
            <a:spLocks noGrp="1" noChangeArrowheads="1"/>
          </p:cNvSpPr>
          <p:nvPr>
            <p:ph type="sldNum" sz="quarter" idx="12"/>
          </p:nvPr>
        </p:nvSpPr>
        <p:spPr>
          <a:ln/>
        </p:spPr>
        <p:txBody>
          <a:bodyPr/>
          <a:lstStyle>
            <a:lvl1pPr>
              <a:defRPr/>
            </a:lvl1pPr>
          </a:lstStyle>
          <a:p>
            <a:pPr>
              <a:defRPr/>
            </a:pPr>
            <a:fld id="{A352CCEF-25BF-4DDB-BBE6-413E481E1BF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88894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1"/>
          <p:cNvSpPr>
            <a:spLocks noGrp="1" noChangeArrowheads="1"/>
          </p:cNvSpPr>
          <p:nvPr>
            <p:ph type="dt" sz="half" idx="10"/>
          </p:nvPr>
        </p:nvSpPr>
        <p:spPr>
          <a:ln/>
        </p:spPr>
        <p:txBody>
          <a:bodyPr/>
          <a:lstStyle>
            <a:lvl1pPr>
              <a:defRPr/>
            </a:lvl1pPr>
          </a:lstStyle>
          <a:p>
            <a:pPr>
              <a:defRPr/>
            </a:pPr>
            <a:fld id="{303CC120-8542-4E5A-942F-7EA254CCA29D}" type="datetime1">
              <a:rPr lang="zh-CN" altLang="en-US" smtClean="0">
                <a:solidFill>
                  <a:srgbClr val="000000"/>
                </a:solidFill>
              </a:rPr>
              <a:t>2018-10-06</a:t>
            </a:fld>
            <a:endParaRPr lang="en-US" altLang="zh-CN">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solidFill>
                  <a:srgbClr val="000000"/>
                </a:solidFill>
              </a:rPr>
              <a:t>机器学习导论</a:t>
            </a:r>
          </a:p>
        </p:txBody>
      </p:sp>
      <p:sp>
        <p:nvSpPr>
          <p:cNvPr id="5" name="Rectangle 13"/>
          <p:cNvSpPr>
            <a:spLocks noGrp="1" noChangeArrowheads="1"/>
          </p:cNvSpPr>
          <p:nvPr>
            <p:ph type="sldNum" sz="quarter" idx="12"/>
          </p:nvPr>
        </p:nvSpPr>
        <p:spPr>
          <a:ln/>
        </p:spPr>
        <p:txBody>
          <a:bodyPr/>
          <a:lstStyle>
            <a:lvl1pPr>
              <a:defRPr/>
            </a:lvl1pPr>
          </a:lstStyle>
          <a:p>
            <a:pPr>
              <a:defRPr/>
            </a:pPr>
            <a:fld id="{05ABDE8D-7172-410F-ABBC-3982E19E7EB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75202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a:t>单击此处编辑母版标题样式</a:t>
            </a:r>
          </a:p>
        </p:txBody>
      </p:sp>
      <p:sp>
        <p:nvSpPr>
          <p:cNvPr id="3" name="内容占位符 2"/>
          <p:cNvSpPr>
            <a:spLocks noGrp="1"/>
          </p:cNvSpPr>
          <p:nvPr>
            <p:ph sz="quarter" idx="1"/>
          </p:nvPr>
        </p:nvSpPr>
        <p:spPr>
          <a:xfrm>
            <a:off x="11826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1826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7B0746BF-5045-4F10-A89D-C9F5BEB06084}" type="datetime1">
              <a:rPr lang="zh-CN" altLang="en-US" smtClean="0">
                <a:solidFill>
                  <a:srgbClr val="000000"/>
                </a:solidFill>
              </a:rPr>
              <a:t>2018-10-06</a:t>
            </a:fld>
            <a:endParaRPr lang="en-US" altLang="zh-CN">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solidFill>
                  <a:srgbClr val="000000"/>
                </a:solidFill>
              </a:rPr>
              <a:t>机器学习导论</a:t>
            </a:r>
          </a:p>
        </p:txBody>
      </p:sp>
      <p:sp>
        <p:nvSpPr>
          <p:cNvPr id="9" name="Rectangle 13"/>
          <p:cNvSpPr>
            <a:spLocks noGrp="1" noChangeArrowheads="1"/>
          </p:cNvSpPr>
          <p:nvPr>
            <p:ph type="sldNum" sz="quarter" idx="12"/>
          </p:nvPr>
        </p:nvSpPr>
        <p:spPr>
          <a:ln/>
        </p:spPr>
        <p:txBody>
          <a:bodyPr/>
          <a:lstStyle>
            <a:lvl1pPr>
              <a:defRPr/>
            </a:lvl1pPr>
          </a:lstStyle>
          <a:p>
            <a:pPr>
              <a:defRPr/>
            </a:pPr>
            <a:fld id="{435DBF39-70BC-4C7A-B6D6-BC91FE641C1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19938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9879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C5BD394F-F3CC-4837-8A57-5284DD08FB03}" type="datetime1">
              <a:rPr lang="zh-CN" altLang="en-US" smtClean="0">
                <a:solidFill>
                  <a:srgbClr val="000000"/>
                </a:solidFill>
              </a:rPr>
              <a:t>2018-10-06</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000000"/>
                </a:solidFill>
              </a:rPr>
              <a:t>机器学习导论</a:t>
            </a:r>
          </a:p>
        </p:txBody>
      </p:sp>
      <p:sp>
        <p:nvSpPr>
          <p:cNvPr id="6" name="Rectangle 13"/>
          <p:cNvSpPr>
            <a:spLocks noGrp="1" noChangeArrowheads="1"/>
          </p:cNvSpPr>
          <p:nvPr>
            <p:ph type="sldNum" sz="quarter" idx="12"/>
          </p:nvPr>
        </p:nvSpPr>
        <p:spPr>
          <a:ln/>
        </p:spPr>
        <p:txBody>
          <a:bodyPr/>
          <a:lstStyle>
            <a:lvl1pPr>
              <a:defRPr/>
            </a:lvl1pPr>
          </a:lstStyle>
          <a:p>
            <a:pPr>
              <a:defRPr/>
            </a:pPr>
            <a:fld id="{6123AF2E-258E-4A0B-8B09-315CA70F42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0872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EF9E263A-EE99-4D91-A258-E809177FD52B}" type="datetime1">
              <a:rPr lang="zh-CN" altLang="en-US" smtClean="0">
                <a:solidFill>
                  <a:srgbClr val="000000"/>
                </a:solidFill>
              </a:rPr>
              <a:t>2018-10-06</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000000"/>
                </a:solidFill>
              </a:rPr>
              <a:t>机器学习导论</a:t>
            </a:r>
          </a:p>
        </p:txBody>
      </p:sp>
      <p:sp>
        <p:nvSpPr>
          <p:cNvPr id="6" name="Rectangle 13"/>
          <p:cNvSpPr>
            <a:spLocks noGrp="1" noChangeArrowheads="1"/>
          </p:cNvSpPr>
          <p:nvPr>
            <p:ph type="sldNum" sz="quarter" idx="12"/>
          </p:nvPr>
        </p:nvSpPr>
        <p:spPr>
          <a:ln/>
        </p:spPr>
        <p:txBody>
          <a:bodyPr/>
          <a:lstStyle>
            <a:lvl1pPr>
              <a:defRPr/>
            </a:lvl1pPr>
          </a:lstStyle>
          <a:p>
            <a:pPr>
              <a:defRPr/>
            </a:pPr>
            <a:fld id="{EB7D7C6E-B65B-47B0-845A-EA061397D45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4745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3A90AAD1-3F2A-433B-86C3-BAEA0EAC8D0F}" type="datetime1">
              <a:rPr lang="zh-CN" altLang="en-US" smtClean="0">
                <a:solidFill>
                  <a:srgbClr val="000000"/>
                </a:solidFill>
              </a:rPr>
              <a:t>2018-10-06</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000000"/>
                </a:solidFill>
              </a:rPr>
              <a:t>机器学习导论</a:t>
            </a:r>
          </a:p>
        </p:txBody>
      </p:sp>
      <p:sp>
        <p:nvSpPr>
          <p:cNvPr id="7" name="Rectangle 13"/>
          <p:cNvSpPr>
            <a:spLocks noGrp="1" noChangeArrowheads="1"/>
          </p:cNvSpPr>
          <p:nvPr>
            <p:ph type="sldNum" sz="quarter" idx="12"/>
          </p:nvPr>
        </p:nvSpPr>
        <p:spPr>
          <a:ln/>
        </p:spPr>
        <p:txBody>
          <a:bodyPr/>
          <a:lstStyle>
            <a:lvl1pPr>
              <a:defRPr/>
            </a:lvl1pPr>
          </a:lstStyle>
          <a:p>
            <a:pPr>
              <a:defRPr/>
            </a:pPr>
            <a:fld id="{DE49126D-0AFC-4BE4-8A4C-37459F8B817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16312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06E08D75-708C-434A-A877-8449A9E90B6C}" type="datetime1">
              <a:rPr lang="zh-CN" altLang="en-US" smtClean="0">
                <a:solidFill>
                  <a:srgbClr val="000000"/>
                </a:solidFill>
              </a:rPr>
              <a:t>2018-10-06</a:t>
            </a:fld>
            <a:endParaRPr lang="en-US" altLang="zh-CN">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solidFill>
                  <a:srgbClr val="000000"/>
                </a:solidFill>
              </a:rPr>
              <a:t>机器学习导论</a:t>
            </a:r>
          </a:p>
        </p:txBody>
      </p:sp>
      <p:sp>
        <p:nvSpPr>
          <p:cNvPr id="9" name="Rectangle 13"/>
          <p:cNvSpPr>
            <a:spLocks noGrp="1" noChangeArrowheads="1"/>
          </p:cNvSpPr>
          <p:nvPr>
            <p:ph type="sldNum" sz="quarter" idx="12"/>
          </p:nvPr>
        </p:nvSpPr>
        <p:spPr>
          <a:ln/>
        </p:spPr>
        <p:txBody>
          <a:bodyPr/>
          <a:lstStyle>
            <a:lvl1pPr>
              <a:defRPr/>
            </a:lvl1pPr>
          </a:lstStyle>
          <a:p>
            <a:pPr>
              <a:defRPr/>
            </a:pPr>
            <a:fld id="{63B99990-C4A4-460E-ACE2-9BD2ED9093B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8375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409AE16E-F2F8-4886-A057-94E3540E9C3E}" type="datetime1">
              <a:rPr lang="zh-CN" altLang="en-US" smtClean="0">
                <a:solidFill>
                  <a:srgbClr val="000000"/>
                </a:solidFill>
              </a:rPr>
              <a:t>2018-10-06</a:t>
            </a:fld>
            <a:endParaRPr lang="en-US" altLang="zh-CN">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solidFill>
                  <a:srgbClr val="000000"/>
                </a:solidFill>
              </a:rPr>
              <a:t>机器学习导论</a:t>
            </a:r>
          </a:p>
        </p:txBody>
      </p:sp>
      <p:sp>
        <p:nvSpPr>
          <p:cNvPr id="5" name="Rectangle 13"/>
          <p:cNvSpPr>
            <a:spLocks noGrp="1" noChangeArrowheads="1"/>
          </p:cNvSpPr>
          <p:nvPr>
            <p:ph type="sldNum" sz="quarter" idx="12"/>
          </p:nvPr>
        </p:nvSpPr>
        <p:spPr>
          <a:ln/>
        </p:spPr>
        <p:txBody>
          <a:bodyPr/>
          <a:lstStyle>
            <a:lvl1pPr>
              <a:defRPr/>
            </a:lvl1pPr>
          </a:lstStyle>
          <a:p>
            <a:pPr>
              <a:defRPr/>
            </a:pPr>
            <a:fld id="{6DACC24F-789A-4A17-BA32-DE809571727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50509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F109A93F-579F-4C6B-AB53-8D9A2B6BA5FC}" type="datetime1">
              <a:rPr lang="zh-CN" altLang="en-US" smtClean="0">
                <a:solidFill>
                  <a:srgbClr val="000000"/>
                </a:solidFill>
              </a:rPr>
              <a:t>2018-10-06</a:t>
            </a:fld>
            <a:endParaRPr lang="en-US" altLang="zh-CN">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solidFill>
                  <a:srgbClr val="000000"/>
                </a:solidFill>
              </a:rPr>
              <a:t>机器学习导论</a:t>
            </a:r>
          </a:p>
        </p:txBody>
      </p:sp>
      <p:sp>
        <p:nvSpPr>
          <p:cNvPr id="4" name="Rectangle 13"/>
          <p:cNvSpPr>
            <a:spLocks noGrp="1" noChangeArrowheads="1"/>
          </p:cNvSpPr>
          <p:nvPr>
            <p:ph type="sldNum" sz="quarter" idx="12"/>
          </p:nvPr>
        </p:nvSpPr>
        <p:spPr>
          <a:ln/>
        </p:spPr>
        <p:txBody>
          <a:bodyPr/>
          <a:lstStyle>
            <a:lvl1pPr>
              <a:defRPr/>
            </a:lvl1pPr>
          </a:lstStyle>
          <a:p>
            <a:pPr>
              <a:defRPr/>
            </a:pPr>
            <a:fld id="{6BD3AEBC-0C39-4ED8-BBF7-649E425A917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66236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ADB63893-5306-41AD-BA73-23A44AAE2362}" type="datetime1">
              <a:rPr lang="zh-CN" altLang="en-US" smtClean="0">
                <a:solidFill>
                  <a:srgbClr val="000000"/>
                </a:solidFill>
              </a:rPr>
              <a:t>2018-10-06</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000000"/>
                </a:solidFill>
              </a:rPr>
              <a:t>机器学习导论</a:t>
            </a:r>
          </a:p>
        </p:txBody>
      </p:sp>
      <p:sp>
        <p:nvSpPr>
          <p:cNvPr id="7" name="Rectangle 13"/>
          <p:cNvSpPr>
            <a:spLocks noGrp="1" noChangeArrowheads="1"/>
          </p:cNvSpPr>
          <p:nvPr>
            <p:ph type="sldNum" sz="quarter" idx="12"/>
          </p:nvPr>
        </p:nvSpPr>
        <p:spPr>
          <a:ln/>
        </p:spPr>
        <p:txBody>
          <a:bodyPr/>
          <a:lstStyle>
            <a:lvl1pPr>
              <a:defRPr/>
            </a:lvl1pPr>
          </a:lstStyle>
          <a:p>
            <a:pPr>
              <a:defRPr/>
            </a:pPr>
            <a:fld id="{BF2D2C20-8F76-4C90-8925-A23544AD928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8278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3FFF9DC0-2B52-4D35-8FC1-FB4E32583654}" type="datetime1">
              <a:rPr lang="zh-CN" altLang="en-US" smtClean="0">
                <a:solidFill>
                  <a:srgbClr val="000000"/>
                </a:solidFill>
              </a:rPr>
              <a:t>2018-10-06</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000000"/>
                </a:solidFill>
              </a:rPr>
              <a:t>机器学习导论</a:t>
            </a:r>
          </a:p>
        </p:txBody>
      </p:sp>
      <p:sp>
        <p:nvSpPr>
          <p:cNvPr id="7" name="Rectangle 13"/>
          <p:cNvSpPr>
            <a:spLocks noGrp="1" noChangeArrowheads="1"/>
          </p:cNvSpPr>
          <p:nvPr>
            <p:ph type="sldNum" sz="quarter" idx="12"/>
          </p:nvPr>
        </p:nvSpPr>
        <p:spPr>
          <a:ln/>
        </p:spPr>
        <p:txBody>
          <a:bodyPr/>
          <a:lstStyle>
            <a:lvl1pPr>
              <a:defRPr/>
            </a:lvl1pPr>
          </a:lstStyle>
          <a:p>
            <a:pPr>
              <a:defRPr/>
            </a:pPr>
            <a:fld id="{525D4185-E99E-4445-8AA6-E370E94E115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8725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fontAlgn="base" hangingPunct="1">
              <a:spcBef>
                <a:spcPct val="0"/>
              </a:spcBef>
              <a:spcAft>
                <a:spcPct val="0"/>
              </a:spcAft>
            </a:pPr>
            <a:endParaRPr kumimoji="1" lang="zh-CN" altLang="zh-CN" sz="2400">
              <a:solidFill>
                <a:srgbClr val="000000"/>
              </a:solidFill>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fontAlgn="base" hangingPunct="1">
              <a:spcBef>
                <a:spcPct val="0"/>
              </a:spcBef>
              <a:spcAft>
                <a:spcPct val="0"/>
              </a:spcAft>
            </a:pPr>
            <a:endParaRPr kumimoji="1" lang="zh-CN" altLang="zh-CN" sz="2400">
              <a:solidFill>
                <a:srgbClr val="000000"/>
              </a:solidFill>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fontAlgn="base" hangingPunct="1">
              <a:spcBef>
                <a:spcPct val="0"/>
              </a:spcBef>
              <a:spcAft>
                <a:spcPct val="0"/>
              </a:spcAft>
            </a:pPr>
            <a:endParaRPr kumimoji="1" lang="zh-CN" altLang="zh-CN" sz="2400">
              <a:solidFill>
                <a:srgbClr val="000000"/>
              </a:solidFill>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fontAlgn="base" hangingPunct="1">
              <a:spcBef>
                <a:spcPct val="0"/>
              </a:spcBef>
              <a:spcAft>
                <a:spcPct val="0"/>
              </a:spcAft>
            </a:pPr>
            <a:endParaRPr kumimoji="1" lang="zh-CN" altLang="zh-CN" sz="2400">
              <a:solidFill>
                <a:srgbClr val="000000"/>
              </a:solidFill>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fontAlgn="base" hangingPunct="1">
              <a:spcBef>
                <a:spcPct val="0"/>
              </a:spcBef>
              <a:spcAft>
                <a:spcPct val="0"/>
              </a:spcAft>
            </a:pPr>
            <a:endParaRPr kumimoji="1" lang="zh-CN" altLang="zh-CN" sz="2400">
              <a:solidFill>
                <a:srgbClr val="000000"/>
              </a:solidFill>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fontAlgn="base" hangingPunct="1">
              <a:spcBef>
                <a:spcPct val="0"/>
              </a:spcBef>
              <a:spcAft>
                <a:spcPct val="0"/>
              </a:spcAft>
            </a:pPr>
            <a:endParaRPr kumimoji="1" lang="zh-CN" altLang="zh-CN" sz="2400">
              <a:solidFill>
                <a:srgbClr val="000000"/>
              </a:solidFill>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fontAlgn="base" hangingPunct="1">
              <a:spcBef>
                <a:spcPct val="0"/>
              </a:spcBef>
              <a:spcAft>
                <a:spcPct val="0"/>
              </a:spcAft>
            </a:pPr>
            <a:endParaRPr kumimoji="1" lang="zh-CN" altLang="zh-CN" sz="2400">
              <a:solidFill>
                <a:srgbClr val="000000"/>
              </a:solidFill>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82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smtClean="0">
                <a:ea typeface="宋体" pitchFamily="2" charset="-122"/>
              </a:defRPr>
            </a:lvl1pPr>
          </a:lstStyle>
          <a:p>
            <a:pPr fontAlgn="base">
              <a:spcBef>
                <a:spcPct val="0"/>
              </a:spcBef>
              <a:spcAft>
                <a:spcPct val="0"/>
              </a:spcAft>
              <a:defRPr/>
            </a:pPr>
            <a:fld id="{530D5CCB-0DBF-4E52-97A0-7DE3800F53E5}" type="datetime1">
              <a:rPr lang="zh-CN" altLang="en-US" smtClean="0">
                <a:solidFill>
                  <a:srgbClr val="000000"/>
                </a:solidFill>
              </a:rPr>
              <a:t>2018-10-06</a:t>
            </a:fld>
            <a:endParaRPr lang="en-US" altLang="zh-CN">
              <a:solidFill>
                <a:srgbClr val="000000"/>
              </a:solidFill>
            </a:endParaRPr>
          </a:p>
        </p:txBody>
      </p:sp>
      <p:sp>
        <p:nvSpPr>
          <p:cNvPr id="3482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smtClean="0">
                <a:ea typeface="宋体" pitchFamily="2" charset="-122"/>
              </a:defRPr>
            </a:lvl1pPr>
          </a:lstStyle>
          <a:p>
            <a:pPr fontAlgn="base">
              <a:spcBef>
                <a:spcPct val="0"/>
              </a:spcBef>
              <a:spcAft>
                <a:spcPct val="0"/>
              </a:spcAft>
              <a:defRPr/>
            </a:pPr>
            <a:r>
              <a:rPr lang="en-US" altLang="zh-CN">
                <a:solidFill>
                  <a:srgbClr val="000000"/>
                </a:solidFill>
              </a:rPr>
              <a:t>机器学习导论</a:t>
            </a:r>
          </a:p>
        </p:txBody>
      </p:sp>
      <p:sp>
        <p:nvSpPr>
          <p:cNvPr id="3482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smtClean="0">
                <a:ea typeface="宋体" pitchFamily="2" charset="-122"/>
              </a:defRPr>
            </a:lvl1pPr>
          </a:lstStyle>
          <a:p>
            <a:pPr fontAlgn="base">
              <a:spcBef>
                <a:spcPct val="0"/>
              </a:spcBef>
              <a:spcAft>
                <a:spcPct val="0"/>
              </a:spcAft>
              <a:defRPr/>
            </a:pPr>
            <a:fld id="{6F633D05-2C7E-42C1-A2C3-7CA29C7A9DF6}"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047198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1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384300" y="1808163"/>
            <a:ext cx="5851525" cy="1981200"/>
          </a:xfrm>
        </p:spPr>
        <p:txBody>
          <a:bodyPr/>
          <a:lstStyle/>
          <a:p>
            <a:pPr algn="ctr" eaLnBrk="1" hangingPunct="1"/>
            <a:r>
              <a:rPr lang="en-US" altLang="zh-CN" sz="4000" dirty="0">
                <a:solidFill>
                  <a:srgbClr val="000000"/>
                </a:solidFill>
                <a:latin typeface="田氏保钓体简" panose="02010800040101010101" pitchFamily="2" charset="-122"/>
                <a:ea typeface="田氏保钓体简" panose="02010800040101010101" pitchFamily="2" charset="-122"/>
              </a:rPr>
              <a:t>KNN</a:t>
            </a:r>
            <a:r>
              <a:rPr lang="zh-CN" altLang="en-US" sz="4800" dirty="0">
                <a:solidFill>
                  <a:srgbClr val="000000"/>
                </a:solidFill>
                <a:ea typeface="方正启体简体" pitchFamily="65" charset="-122"/>
              </a:rPr>
              <a:t>算法</a:t>
            </a:r>
            <a:r>
              <a:rPr lang="en-US" altLang="zh-CN" sz="4800" dirty="0">
                <a:solidFill>
                  <a:srgbClr val="000000"/>
                </a:solidFill>
                <a:ea typeface="方正启体简体" pitchFamily="65" charset="-122"/>
              </a:rPr>
              <a:t/>
            </a:r>
            <a:br>
              <a:rPr lang="en-US" altLang="zh-CN" sz="4800" dirty="0">
                <a:solidFill>
                  <a:srgbClr val="000000"/>
                </a:solidFill>
                <a:ea typeface="方正启体简体" pitchFamily="65" charset="-122"/>
              </a:rPr>
            </a:br>
            <a:r>
              <a:rPr lang="en-US" altLang="zh-CN" sz="2800" dirty="0">
                <a:solidFill>
                  <a:srgbClr val="000000"/>
                </a:solidFill>
                <a:latin typeface="Monotype Corsiva" pitchFamily="66" charset="0"/>
                <a:ea typeface="方正启体简体" pitchFamily="65" charset="-122"/>
              </a:rPr>
              <a:t>K-Nearest Neighbor</a:t>
            </a:r>
          </a:p>
        </p:txBody>
      </p:sp>
    </p:spTree>
    <p:extLst>
      <p:ext uri="{BB962C8B-B14F-4D97-AF65-F5344CB8AC3E}">
        <p14:creationId xmlns:p14="http://schemas.microsoft.com/office/powerpoint/2010/main" val="1336660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10</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smtClean="0">
                <a:solidFill>
                  <a:srgbClr val="000000"/>
                </a:solidFill>
                <a:latin typeface="Tahoma" pitchFamily="34" charset="0"/>
                <a:ea typeface="方正启体简体" pitchFamily="65" charset="-122"/>
                <a:cs typeface="+mn-cs"/>
              </a:rPr>
              <a:t>代码</a:t>
            </a:r>
            <a:endParaRPr lang="zh-CN" altLang="en-US" sz="3600" kern="1200" dirty="0">
              <a:solidFill>
                <a:srgbClr val="000000"/>
              </a:solidFill>
              <a:latin typeface="田氏保钓体简" panose="02010800040101010101" pitchFamily="2" charset="-122"/>
              <a:ea typeface="田氏保钓体简" panose="02010800040101010101" pitchFamily="2" charset="-122"/>
              <a:cs typeface="+mn-cs"/>
            </a:endParaRPr>
          </a:p>
        </p:txBody>
      </p:sp>
      <p:sp>
        <p:nvSpPr>
          <p:cNvPr id="6" name="object 4"/>
          <p:cNvSpPr/>
          <p:nvPr/>
        </p:nvSpPr>
        <p:spPr>
          <a:xfrm>
            <a:off x="251520" y="2204864"/>
            <a:ext cx="5612140" cy="4369500"/>
          </a:xfrm>
          <a:prstGeom prst="rect">
            <a:avLst/>
          </a:prstGeom>
          <a:blipFill>
            <a:blip r:embed="rId2" cstate="print"/>
            <a:stretch>
              <a:fillRect/>
            </a:stretch>
          </a:blipFill>
        </p:spPr>
        <p:txBody>
          <a:bodyPr wrap="square" lIns="0" tIns="0" rIns="0" bIns="0" rtlCol="0"/>
          <a:lstStyle/>
          <a:p>
            <a:endParaRPr/>
          </a:p>
        </p:txBody>
      </p:sp>
      <p:sp>
        <p:nvSpPr>
          <p:cNvPr id="7" name="object 6"/>
          <p:cNvSpPr txBox="1"/>
          <p:nvPr/>
        </p:nvSpPr>
        <p:spPr>
          <a:xfrm>
            <a:off x="5652120" y="3273296"/>
            <a:ext cx="1854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田氏保钓体简" panose="02010800040101010101" pitchFamily="2" charset="-122"/>
                <a:ea typeface="田氏保钓体简" panose="02010800040101010101" pitchFamily="2" charset="-122"/>
                <a:cs typeface="Noto Sans Mono CJK JP Regular"/>
              </a:rPr>
              <a:t>记录所有训练数据</a:t>
            </a:r>
          </a:p>
        </p:txBody>
      </p:sp>
      <p:sp>
        <p:nvSpPr>
          <p:cNvPr id="9" name="object 8"/>
          <p:cNvSpPr txBox="1"/>
          <p:nvPr/>
        </p:nvSpPr>
        <p:spPr>
          <a:xfrm>
            <a:off x="4139952" y="4799176"/>
            <a:ext cx="481012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田氏保钓体简" panose="02010800040101010101" pitchFamily="2" charset="-122"/>
                <a:ea typeface="田氏保钓体简" panose="02010800040101010101" pitchFamily="2" charset="-122"/>
                <a:cs typeface="Noto Sans Mono CJK JP Regular"/>
              </a:rPr>
              <a:t>对于每一个测试数据找出与其</a:t>
            </a:r>
            <a:r>
              <a:rPr sz="1800" spc="-175" dirty="0">
                <a:latin typeface="田氏保钓体简" panose="02010800040101010101" pitchFamily="2" charset="-122"/>
                <a:ea typeface="田氏保钓体简" panose="02010800040101010101" pitchFamily="2" charset="-122"/>
                <a:cs typeface="Arial"/>
              </a:rPr>
              <a:t>L</a:t>
            </a:r>
            <a:r>
              <a:rPr sz="1800" spc="-170" dirty="0">
                <a:latin typeface="田氏保钓体简" panose="02010800040101010101" pitchFamily="2" charset="-122"/>
                <a:ea typeface="田氏保钓体简" panose="02010800040101010101" pitchFamily="2" charset="-122"/>
                <a:cs typeface="Arial"/>
              </a:rPr>
              <a:t>1</a:t>
            </a:r>
            <a:r>
              <a:rPr sz="1800" dirty="0">
                <a:latin typeface="田氏保钓体简" panose="02010800040101010101" pitchFamily="2" charset="-122"/>
                <a:ea typeface="田氏保钓体简" panose="02010800040101010101" pitchFamily="2" charset="-122"/>
                <a:cs typeface="Noto Sans Mono CJK JP Regular"/>
              </a:rPr>
              <a:t>距离最小的样本 的标签，作为它的标签</a:t>
            </a:r>
          </a:p>
        </p:txBody>
      </p:sp>
    </p:spTree>
    <p:extLst>
      <p:ext uri="{BB962C8B-B14F-4D97-AF65-F5344CB8AC3E}">
        <p14:creationId xmlns:p14="http://schemas.microsoft.com/office/powerpoint/2010/main" val="1638371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11</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smtClean="0">
                <a:solidFill>
                  <a:srgbClr val="000000"/>
                </a:solidFill>
                <a:latin typeface="Tahoma" pitchFamily="34" charset="0"/>
                <a:ea typeface="方正启体简体" pitchFamily="65" charset="-122"/>
                <a:cs typeface="+mn-cs"/>
              </a:rPr>
              <a:t>结果</a:t>
            </a:r>
            <a:endParaRPr lang="zh-CN" altLang="en-US" sz="3600" kern="1200" dirty="0">
              <a:solidFill>
                <a:srgbClr val="000000"/>
              </a:solidFill>
              <a:latin typeface="田氏保钓体简" panose="02010800040101010101" pitchFamily="2" charset="-122"/>
              <a:ea typeface="田氏保钓体简" panose="02010800040101010101" pitchFamily="2" charset="-122"/>
              <a:cs typeface="+mn-cs"/>
            </a:endParaRPr>
          </a:p>
        </p:txBody>
      </p:sp>
      <p:sp>
        <p:nvSpPr>
          <p:cNvPr id="6" name="object 2"/>
          <p:cNvSpPr/>
          <p:nvPr/>
        </p:nvSpPr>
        <p:spPr>
          <a:xfrm>
            <a:off x="1979712" y="1877098"/>
            <a:ext cx="5904656" cy="4864270"/>
          </a:xfrm>
          <a:prstGeom prst="rect">
            <a:avLst/>
          </a:prstGeom>
          <a:blipFill>
            <a:blip r:embed="rId2" cstate="print"/>
            <a:stretch>
              <a:fillRect/>
            </a:stretch>
          </a:blipFill>
        </p:spPr>
        <p:txBody>
          <a:bodyPr wrap="square" lIns="0" tIns="0" rIns="0" bIns="0" rtlCol="0"/>
          <a:lstStyle/>
          <a:p>
            <a:endParaRPr/>
          </a:p>
        </p:txBody>
      </p:sp>
      <p:sp>
        <p:nvSpPr>
          <p:cNvPr id="2" name="矩形 1"/>
          <p:cNvSpPr/>
          <p:nvPr/>
        </p:nvSpPr>
        <p:spPr>
          <a:xfrm>
            <a:off x="740524" y="4263479"/>
            <a:ext cx="1095172" cy="461665"/>
          </a:xfrm>
          <a:prstGeom prst="rect">
            <a:avLst/>
          </a:prstGeom>
        </p:spPr>
        <p:txBody>
          <a:bodyPr wrap="none">
            <a:spAutoFit/>
          </a:bodyPr>
          <a:lstStyle/>
          <a:p>
            <a:r>
              <a:rPr lang="zh-CN" altLang="en-US" sz="2400" dirty="0" smtClean="0">
                <a:latin typeface="田氏保钓体简" panose="02010800040101010101" pitchFamily="2" charset="-122"/>
                <a:ea typeface="田氏保钓体简" panose="02010800040101010101" pitchFamily="2" charset="-122"/>
                <a:cs typeface="Noto Sans Mono CJK JP Regular"/>
              </a:rPr>
              <a:t>近</a:t>
            </a:r>
            <a:r>
              <a:rPr lang="en-US" altLang="zh-CN" sz="2400" spc="-190" dirty="0">
                <a:latin typeface="田氏保钓体简" panose="02010800040101010101" pitchFamily="2" charset="-122"/>
                <a:ea typeface="田氏保钓体简" panose="02010800040101010101" pitchFamily="2" charset="-122"/>
                <a:cs typeface="Arial"/>
              </a:rPr>
              <a:t>40</a:t>
            </a:r>
            <a:r>
              <a:rPr lang="en-US" altLang="zh-CN" sz="2400" spc="-295" dirty="0">
                <a:latin typeface="田氏保钓体简" panose="02010800040101010101" pitchFamily="2" charset="-122"/>
                <a:ea typeface="田氏保钓体简" panose="02010800040101010101" pitchFamily="2" charset="-122"/>
                <a:cs typeface="Arial"/>
              </a:rPr>
              <a:t>%</a:t>
            </a:r>
            <a:endParaRPr lang="zh-CN" altLang="en-US" sz="2400" dirty="0">
              <a:latin typeface="田氏保钓体简" panose="02010800040101010101" pitchFamily="2" charset="-122"/>
              <a:ea typeface="田氏保钓体简" panose="02010800040101010101" pitchFamily="2" charset="-122"/>
            </a:endParaRPr>
          </a:p>
        </p:txBody>
      </p:sp>
      <p:pic>
        <p:nvPicPr>
          <p:cNvPr id="3" name="图片 2"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720" y="3281447"/>
            <a:ext cx="1027335" cy="977552"/>
          </a:xfrm>
          <a:prstGeom prst="rect">
            <a:avLst/>
          </a:prstGeom>
        </p:spPr>
      </p:pic>
    </p:spTree>
    <p:extLst>
      <p:ext uri="{BB962C8B-B14F-4D97-AF65-F5344CB8AC3E}">
        <p14:creationId xmlns:p14="http://schemas.microsoft.com/office/powerpoint/2010/main" val="413443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12</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smtClean="0">
                <a:solidFill>
                  <a:srgbClr val="000000"/>
                </a:solidFill>
                <a:latin typeface="Tahoma" pitchFamily="34" charset="0"/>
                <a:ea typeface="方正启体简体" pitchFamily="65" charset="-122"/>
                <a:cs typeface="+mn-cs"/>
              </a:rPr>
              <a:t>问题一</a:t>
            </a:r>
            <a:endParaRPr lang="zh-CN" altLang="en-US" sz="3600" kern="1200" dirty="0">
              <a:solidFill>
                <a:srgbClr val="000000"/>
              </a:solidFill>
              <a:latin typeface="田氏保钓体简" panose="02010800040101010101" pitchFamily="2" charset="-122"/>
              <a:ea typeface="田氏保钓体简" panose="02010800040101010101" pitchFamily="2" charset="-122"/>
              <a:cs typeface="+mn-cs"/>
            </a:endParaRPr>
          </a:p>
        </p:txBody>
      </p:sp>
      <p:sp>
        <p:nvSpPr>
          <p:cNvPr id="7" name="object 4"/>
          <p:cNvSpPr txBox="1"/>
          <p:nvPr/>
        </p:nvSpPr>
        <p:spPr>
          <a:xfrm>
            <a:off x="2339752" y="3284984"/>
            <a:ext cx="3960440" cy="689932"/>
          </a:xfrm>
          <a:prstGeom prst="rect">
            <a:avLst/>
          </a:prstGeom>
        </p:spPr>
        <p:txBody>
          <a:bodyPr vert="horz" wrap="square" lIns="0" tIns="12700" rIns="0" bIns="0" rtlCol="0">
            <a:spAutoFit/>
          </a:bodyPr>
          <a:lstStyle/>
          <a:p>
            <a:pPr marL="12700">
              <a:lnSpc>
                <a:spcPct val="100000"/>
              </a:lnSpc>
              <a:spcBef>
                <a:spcPts val="100"/>
              </a:spcBef>
            </a:pPr>
            <a:r>
              <a:rPr sz="4400" dirty="0" err="1" smtClean="0">
                <a:latin typeface="田氏保钓体简" panose="02010800040101010101" pitchFamily="2" charset="-122"/>
                <a:ea typeface="田氏保钓体简" panose="02010800040101010101" pitchFamily="2" charset="-122"/>
                <a:cs typeface="Noto Sans Mono CJK JP Regular"/>
              </a:rPr>
              <a:t>距离如何设定</a:t>
            </a:r>
            <a:r>
              <a:rPr sz="4400" dirty="0" smtClean="0">
                <a:latin typeface="田氏保钓体简" panose="02010800040101010101" pitchFamily="2" charset="-122"/>
                <a:ea typeface="田氏保钓体简" panose="02010800040101010101" pitchFamily="2" charset="-122"/>
                <a:cs typeface="Noto Sans Mono CJK JP Regular"/>
              </a:rPr>
              <a:t>？</a:t>
            </a:r>
            <a:endParaRPr sz="2500" dirty="0">
              <a:latin typeface="田氏保钓体简" panose="02010800040101010101" pitchFamily="2" charset="-122"/>
              <a:ea typeface="田氏保钓体简" panose="02010800040101010101" pitchFamily="2" charset="-122"/>
              <a:cs typeface="Times New Roman"/>
            </a:endParaRPr>
          </a:p>
        </p:txBody>
      </p:sp>
    </p:spTree>
    <p:extLst>
      <p:ext uri="{BB962C8B-B14F-4D97-AF65-F5344CB8AC3E}">
        <p14:creationId xmlns:p14="http://schemas.microsoft.com/office/powerpoint/2010/main" val="1131821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13</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a:solidFill>
                  <a:srgbClr val="000000"/>
                </a:solidFill>
                <a:latin typeface="Tahoma" pitchFamily="34" charset="0"/>
                <a:ea typeface="方正启体简体" pitchFamily="65" charset="-122"/>
              </a:rPr>
              <a:t>欧氏距离</a:t>
            </a:r>
            <a:endParaRPr lang="zh-CN" altLang="en-US" sz="3600" kern="1200" dirty="0">
              <a:solidFill>
                <a:srgbClr val="000000"/>
              </a:solidFill>
              <a:latin typeface="Tahoma" pitchFamily="34" charset="0"/>
              <a:ea typeface="方正启体简体" pitchFamily="65" charset="-122"/>
              <a:cs typeface="+mn-cs"/>
            </a:endParaRPr>
          </a:p>
        </p:txBody>
      </p:sp>
      <p:sp>
        <p:nvSpPr>
          <p:cNvPr id="2" name="矩形 1"/>
          <p:cNvSpPr/>
          <p:nvPr/>
        </p:nvSpPr>
        <p:spPr>
          <a:xfrm>
            <a:off x="1115616" y="1772816"/>
            <a:ext cx="7200800" cy="442750"/>
          </a:xfrm>
          <a:prstGeom prst="rect">
            <a:avLst/>
          </a:prstGeom>
        </p:spPr>
        <p:txBody>
          <a:bodyPr wrap="square">
            <a:spAutoFit/>
          </a:bodyPr>
          <a:lstStyle/>
          <a:p>
            <a:pPr>
              <a:lnSpc>
                <a:spcPct val="150000"/>
              </a:lnSpc>
            </a:pPr>
            <a:r>
              <a:rPr lang="en-US" altLang="zh-CN" dirty="0">
                <a:latin typeface="田氏保钓体简" panose="02010800040101010101" pitchFamily="2" charset="-122"/>
                <a:ea typeface="田氏保钓体简" panose="02010800040101010101" pitchFamily="2" charset="-122"/>
              </a:rPr>
              <a:t>Euclidean Distance </a:t>
            </a:r>
            <a:r>
              <a:rPr lang="zh-CN" altLang="en-US" dirty="0">
                <a:latin typeface="田氏保钓体简" panose="02010800040101010101" pitchFamily="2" charset="-122"/>
                <a:ea typeface="田氏保钓体简" panose="02010800040101010101" pitchFamily="2" charset="-122"/>
              </a:rPr>
              <a:t>定义</a:t>
            </a:r>
            <a:endParaRPr lang="en-US" altLang="zh-CN" dirty="0">
              <a:latin typeface="田氏保钓体简" panose="02010800040101010101" pitchFamily="2" charset="-122"/>
              <a:ea typeface="田氏保钓体简" panose="02010800040101010101"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204864"/>
            <a:ext cx="2638425"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564904"/>
            <a:ext cx="245745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图片 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3933056"/>
            <a:ext cx="7020272" cy="2514109"/>
          </a:xfrm>
          <a:prstGeom prst="rect">
            <a:avLst/>
          </a:prstGeom>
        </p:spPr>
      </p:pic>
    </p:spTree>
    <p:extLst>
      <p:ext uri="{BB962C8B-B14F-4D97-AF65-F5344CB8AC3E}">
        <p14:creationId xmlns:p14="http://schemas.microsoft.com/office/powerpoint/2010/main" val="3344062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14</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a:solidFill>
                  <a:srgbClr val="000000"/>
                </a:solidFill>
                <a:latin typeface="Tahoma" pitchFamily="34" charset="0"/>
                <a:ea typeface="方正启体简体" pitchFamily="65" charset="-122"/>
              </a:rPr>
              <a:t>海明距离</a:t>
            </a:r>
            <a:endParaRPr lang="zh-CN" altLang="en-US" sz="3600" kern="1200" dirty="0">
              <a:solidFill>
                <a:srgbClr val="000000"/>
              </a:solidFill>
              <a:latin typeface="Tahoma" pitchFamily="34" charset="0"/>
              <a:ea typeface="方正启体简体" pitchFamily="65" charset="-122"/>
              <a:cs typeface="+mn-cs"/>
            </a:endParaRPr>
          </a:p>
        </p:txBody>
      </p:sp>
      <p:sp>
        <p:nvSpPr>
          <p:cNvPr id="2" name="矩形 1"/>
          <p:cNvSpPr/>
          <p:nvPr/>
        </p:nvSpPr>
        <p:spPr>
          <a:xfrm>
            <a:off x="1043608" y="2276872"/>
            <a:ext cx="7200800" cy="559512"/>
          </a:xfrm>
          <a:prstGeom prst="rect">
            <a:avLst/>
          </a:prstGeom>
        </p:spPr>
        <p:txBody>
          <a:bodyPr wrap="square">
            <a:spAutoFit/>
          </a:bodyPr>
          <a:lstStyle/>
          <a:p>
            <a:pPr>
              <a:lnSpc>
                <a:spcPct val="150000"/>
              </a:lnSpc>
            </a:pPr>
            <a:r>
              <a:rPr lang="zh-CN" altLang="en-US" sz="2400" dirty="0">
                <a:latin typeface="田氏保钓体简" panose="02010800040101010101" pitchFamily="2" charset="-122"/>
                <a:ea typeface="田氏保钓体简" panose="02010800040101010101" pitchFamily="2" charset="-122"/>
              </a:rPr>
              <a:t>纯布尔域</a:t>
            </a:r>
            <a:endParaRPr lang="en-US" altLang="zh-CN" dirty="0">
              <a:latin typeface="田氏保钓体简" panose="02010800040101010101" pitchFamily="2" charset="-122"/>
              <a:ea typeface="田氏保钓体简" panose="02010800040101010101" pitchFamily="2" charset="-122"/>
            </a:endParaRPr>
          </a:p>
        </p:txBody>
      </p:sp>
      <mc:AlternateContent xmlns:mc="http://schemas.openxmlformats.org/markup-compatibility/2006" xmlns:a14="http://schemas.microsoft.com/office/drawing/2010/main">
        <mc:Choice Requires="a14">
          <p:sp>
            <p:nvSpPr>
              <p:cNvPr id="3" name="TextBox 2"/>
              <p:cNvSpPr txBox="1"/>
              <p:nvPr/>
            </p:nvSpPr>
            <p:spPr>
              <a:xfrm>
                <a:off x="1619672" y="3068960"/>
                <a:ext cx="2805447" cy="636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𝑑</m:t>
                          </m:r>
                        </m:e>
                        <m:sub>
                          <m:r>
                            <a:rPr lang="en-US" altLang="zh-CN" b="0" i="1" smtClean="0">
                              <a:latin typeface="Cambria Math"/>
                            </a:rPr>
                            <m:t>𝐻</m:t>
                          </m:r>
                        </m:sub>
                      </m:sSub>
                      <m:r>
                        <a:rPr lang="en-US" altLang="zh-CN" b="0" i="1" smtClean="0">
                          <a:latin typeface="Cambria Math"/>
                        </a:rPr>
                        <m:t>(</m:t>
                      </m:r>
                      <m:r>
                        <a:rPr lang="en-US" altLang="zh-CN" b="1" i="1" smtClean="0">
                          <a:latin typeface="Cambria Math"/>
                        </a:rPr>
                        <m:t>𝒙</m:t>
                      </m:r>
                      <m:r>
                        <a:rPr lang="en-US" altLang="zh-CN" b="1" i="1" smtClean="0">
                          <a:latin typeface="Cambria Math"/>
                        </a:rPr>
                        <m:t>,</m:t>
                      </m:r>
                      <m:r>
                        <a:rPr lang="en-US" altLang="zh-CN" b="1" i="1" smtClean="0">
                          <a:latin typeface="Cambria Math"/>
                        </a:rPr>
                        <m:t>𝒚</m:t>
                      </m:r>
                      <m:r>
                        <a:rPr lang="en-US" altLang="zh-CN" b="1" i="1" smtClean="0">
                          <a:latin typeface="Cambria Math"/>
                        </a:rPr>
                        <m:t>)=</m:t>
                      </m:r>
                      <m:nary>
                        <m:naryPr>
                          <m:chr m:val="∑"/>
                          <m:limLoc m:val="subSup"/>
                          <m:ctrlPr>
                            <a:rPr lang="en-US" altLang="zh-CN" i="1" smtClean="0">
                              <a:latin typeface="Cambria Math"/>
                            </a:rPr>
                          </m:ctrlPr>
                        </m:naryPr>
                        <m:sub>
                          <m:r>
                            <m:rPr>
                              <m:brk m:alnAt="25"/>
                            </m:rPr>
                            <a:rPr lang="en-US" altLang="zh-CN" b="0" i="1" smtClean="0">
                              <a:latin typeface="Cambria Math"/>
                            </a:rPr>
                            <m:t>𝑖</m:t>
                          </m:r>
                          <m:r>
                            <a:rPr lang="en-US" altLang="zh-CN" b="0" i="1" smtClean="0">
                              <a:latin typeface="Cambria Math"/>
                            </a:rPr>
                            <m:t>=0</m:t>
                          </m:r>
                        </m:sub>
                        <m:sup>
                          <m:r>
                            <a:rPr lang="en-US" altLang="zh-CN" b="0" i="1" smtClean="0">
                              <a:latin typeface="Cambria Math"/>
                            </a:rPr>
                            <m:t>𝑛</m:t>
                          </m:r>
                        </m:sup>
                        <m:e>
                          <m:r>
                            <a:rPr lang="en-US" altLang="zh-CN" b="0" i="1" smtClean="0">
                              <a:latin typeface="Cambria Math"/>
                            </a:rPr>
                            <m:t>𝑑</m:t>
                          </m:r>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𝑦</m:t>
                              </m:r>
                            </m:e>
                            <m:sub>
                              <m:r>
                                <a:rPr lang="en-US" altLang="zh-CN" b="0" i="1" smtClean="0">
                                  <a:latin typeface="Cambria Math"/>
                                </a:rPr>
                                <m:t>𝑖</m:t>
                              </m:r>
                            </m:sub>
                          </m:sSub>
                          <m:r>
                            <a:rPr lang="en-US" altLang="zh-CN" b="0" i="1" smtClean="0">
                              <a:latin typeface="Cambria Math"/>
                            </a:rPr>
                            <m:t>)</m:t>
                          </m:r>
                        </m:e>
                      </m:nary>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619672" y="3068960"/>
                <a:ext cx="2805447" cy="636777"/>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004048" y="3068960"/>
                <a:ext cx="2792046" cy="6093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𝑑</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𝑦</m:t>
                              </m:r>
                            </m:e>
                            <m:sub>
                              <m:r>
                                <a:rPr lang="en-US" altLang="zh-CN" b="0" i="1" smtClean="0">
                                  <a:latin typeface="Cambria Math"/>
                                </a:rPr>
                                <m:t>𝑖</m:t>
                              </m:r>
                            </m:sub>
                          </m:sSub>
                        </m:e>
                      </m:d>
                      <m:r>
                        <a:rPr lang="en-US" altLang="zh-CN" b="0" i="1" smtClean="0">
                          <a:latin typeface="Cambria Math"/>
                        </a:rPr>
                        <m:t>=</m:t>
                      </m:r>
                      <m:d>
                        <m:dPr>
                          <m:begChr m:val="{"/>
                          <m:endChr m:val=""/>
                          <m:ctrlPr>
                            <a:rPr lang="en-US" altLang="zh-CN" b="0" i="1" smtClean="0">
                              <a:latin typeface="Cambria Math"/>
                            </a:rPr>
                          </m:ctrlPr>
                        </m:dPr>
                        <m:e>
                          <m:eqArr>
                            <m:eqArrPr>
                              <m:ctrlPr>
                                <a:rPr lang="en-US" altLang="zh-CN" b="0" i="1" smtClean="0">
                                  <a:latin typeface="Cambria Math"/>
                                </a:rPr>
                              </m:ctrlPr>
                            </m:eqArrPr>
                            <m:e>
                              <m:r>
                                <a:rPr lang="en-US" altLang="zh-CN" b="0" i="1" smtClean="0">
                                  <a:latin typeface="Cambria Math"/>
                                </a:rPr>
                                <m:t>0,  </m:t>
                              </m:r>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𝑦</m:t>
                                  </m:r>
                                </m:e>
                                <m:sub>
                                  <m:r>
                                    <a:rPr lang="en-US" altLang="zh-CN" b="0" i="1" smtClean="0">
                                      <a:latin typeface="Cambria Math"/>
                                    </a:rPr>
                                    <m:t>𝑖</m:t>
                                  </m:r>
                                </m:sub>
                              </m:sSub>
                            </m:e>
                            <m:e>
                              <m:r>
                                <a:rPr lang="en-US" altLang="zh-CN" b="0" i="1" smtClean="0">
                                  <a:latin typeface="Cambria Math"/>
                                </a:rPr>
                                <m:t>&amp;1,  </m:t>
                              </m:r>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𝑖</m:t>
                                  </m:r>
                                </m:sub>
                              </m:sSub>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𝑦</m:t>
                                  </m:r>
                                </m:e>
                                <m:sub>
                                  <m:r>
                                    <a:rPr lang="en-US" altLang="zh-CN" b="0" i="1" smtClean="0">
                                      <a:latin typeface="Cambria Math"/>
                                      <a:ea typeface="Cambria Math"/>
                                    </a:rPr>
                                    <m:t>𝑖</m:t>
                                  </m:r>
                                </m:sub>
                              </m:sSub>
                            </m:e>
                          </m:eqArr>
                        </m:e>
                      </m:d>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004048" y="3068960"/>
                <a:ext cx="2792046" cy="609334"/>
              </a:xfrm>
              <a:prstGeom prst="rect">
                <a:avLst/>
              </a:prstGeom>
              <a:blipFill rotWithShape="1">
                <a:blip r:embed="rId3"/>
                <a:stretch>
                  <a:fillRect/>
                </a:stretch>
              </a:blipFill>
            </p:spPr>
            <p:txBody>
              <a:bodyPr/>
              <a:lstStyle/>
              <a:p>
                <a:r>
                  <a:rPr lang="zh-CN" altLang="en-US">
                    <a:noFill/>
                  </a:rPr>
                  <a:t> </a:t>
                </a:r>
              </a:p>
            </p:txBody>
          </p:sp>
        </mc:Fallback>
      </mc:AlternateContent>
      <p:cxnSp>
        <p:nvCxnSpPr>
          <p:cNvPr id="7" name="直接连接符 6"/>
          <p:cNvCxnSpPr/>
          <p:nvPr/>
        </p:nvCxnSpPr>
        <p:spPr>
          <a:xfrm>
            <a:off x="395536" y="4067780"/>
            <a:ext cx="8424936" cy="0"/>
          </a:xfrm>
          <a:prstGeom prst="line">
            <a:avLst/>
          </a:prstGeom>
        </p:spPr>
        <p:style>
          <a:lnRef idx="1">
            <a:schemeClr val="dk1"/>
          </a:lnRef>
          <a:fillRef idx="0">
            <a:schemeClr val="dk1"/>
          </a:fillRef>
          <a:effectRef idx="0">
            <a:schemeClr val="dk1"/>
          </a:effectRef>
          <a:fontRef idx="minor">
            <a:schemeClr val="tx1"/>
          </a:fontRef>
        </p:style>
      </p:cxnSp>
      <p:sp>
        <p:nvSpPr>
          <p:cNvPr id="11" name="矩形 10"/>
          <p:cNvSpPr/>
          <p:nvPr/>
        </p:nvSpPr>
        <p:spPr>
          <a:xfrm>
            <a:off x="1167825" y="4116625"/>
            <a:ext cx="648072" cy="646331"/>
          </a:xfrm>
          <a:prstGeom prst="rect">
            <a:avLst/>
          </a:prstGeom>
        </p:spPr>
        <p:txBody>
          <a:bodyPr wrap="square">
            <a:spAutoFit/>
          </a:bodyPr>
          <a:lstStyle/>
          <a:p>
            <a:pPr>
              <a:lnSpc>
                <a:spcPct val="150000"/>
              </a:lnSpc>
            </a:pPr>
            <a:r>
              <a:rPr lang="zh-CN" altLang="en-US" sz="2400" dirty="0">
                <a:latin typeface="田氏保钓体简" panose="02010800040101010101" pitchFamily="2" charset="-122"/>
                <a:ea typeface="田氏保钓体简" panose="02010800040101010101" pitchFamily="2" charset="-122"/>
              </a:rPr>
              <a:t>例：</a:t>
            </a:r>
            <a:endParaRPr lang="en-US" altLang="zh-CN" dirty="0">
              <a:latin typeface="田氏保钓体简" panose="02010800040101010101" pitchFamily="2" charset="-122"/>
              <a:ea typeface="田氏保钓体简" panose="02010800040101010101" pitchFamily="2" charset="-122"/>
            </a:endParaRPr>
          </a:p>
        </p:txBody>
      </p:sp>
      <mc:AlternateContent xmlns:mc="http://schemas.openxmlformats.org/markup-compatibility/2006" xmlns:a14="http://schemas.microsoft.com/office/drawing/2010/main">
        <mc:Choice Requires="a14">
          <p:sp>
            <p:nvSpPr>
              <p:cNvPr id="9" name="TextBox 8"/>
              <p:cNvSpPr txBox="1"/>
              <p:nvPr/>
            </p:nvSpPr>
            <p:spPr>
              <a:xfrm>
                <a:off x="2127738" y="4439791"/>
                <a:ext cx="22973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𝒙</m:t>
                      </m:r>
                      <m:r>
                        <a:rPr lang="en-US" altLang="zh-CN" i="1" smtClean="0">
                          <a:latin typeface="Cambria Math"/>
                        </a:rPr>
                        <m:t>=</m:t>
                      </m:r>
                      <m:r>
                        <a:rPr lang="en-US" altLang="zh-CN" b="0" i="1" smtClean="0">
                          <a:latin typeface="Cambria Math"/>
                        </a:rPr>
                        <m:t>(</m:t>
                      </m:r>
                      <m:r>
                        <a:rPr lang="en-US" altLang="zh-CN" b="0" i="1" smtClean="0">
                          <a:latin typeface="Cambria Math"/>
                        </a:rPr>
                        <m:t>𝑡</m:t>
                      </m:r>
                      <m:r>
                        <a:rPr lang="en-US" altLang="zh-CN" b="0" i="1" smtClean="0">
                          <a:latin typeface="Cambria Math"/>
                        </a:rPr>
                        <m:t>,</m:t>
                      </m:r>
                      <m:r>
                        <a:rPr lang="en-US" altLang="zh-CN" b="0" i="1" smtClean="0">
                          <a:latin typeface="Cambria Math"/>
                        </a:rPr>
                        <m:t>𝑡</m:t>
                      </m:r>
                      <m:r>
                        <a:rPr lang="en-US" altLang="zh-CN" b="0" i="1" smtClean="0">
                          <a:latin typeface="Cambria Math"/>
                        </a:rPr>
                        <m:t>,</m:t>
                      </m:r>
                      <m:r>
                        <a:rPr lang="en-US" altLang="zh-CN" b="0" i="1" smtClean="0">
                          <a:latin typeface="Cambria Math"/>
                        </a:rPr>
                        <m:t>𝑓</m:t>
                      </m:r>
                      <m:r>
                        <a:rPr lang="en-US" altLang="zh-CN" b="0" i="1" smtClean="0">
                          <a:latin typeface="Cambria Math"/>
                        </a:rPr>
                        <m:t>,</m:t>
                      </m:r>
                      <m:r>
                        <a:rPr lang="en-US" altLang="zh-CN" b="0" i="1" smtClean="0">
                          <a:latin typeface="Cambria Math"/>
                        </a:rPr>
                        <m:t>𝑓</m:t>
                      </m:r>
                      <m:r>
                        <a:rPr lang="en-US" altLang="zh-CN" b="0" i="1" smtClean="0">
                          <a:latin typeface="Cambria Math"/>
                        </a:rPr>
                        <m:t>)</m:t>
                      </m:r>
                    </m:oMath>
                  </m:oMathPara>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127738" y="4439791"/>
                <a:ext cx="2297382" cy="369332"/>
              </a:xfrm>
              <a:prstGeom prst="rect">
                <a:avLst/>
              </a:prstGeom>
              <a:blipFill rotWithShape="1">
                <a:blip r:embed="rId4"/>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123728" y="4931876"/>
                <a:ext cx="22973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𝒚</m:t>
                      </m:r>
                      <m:r>
                        <a:rPr lang="en-US" altLang="zh-CN" i="1" smtClean="0">
                          <a:latin typeface="Cambria Math"/>
                        </a:rPr>
                        <m:t>=</m:t>
                      </m:r>
                      <m:r>
                        <a:rPr lang="en-US" altLang="zh-CN" b="0" i="1" smtClean="0">
                          <a:latin typeface="Cambria Math"/>
                        </a:rPr>
                        <m:t>(</m:t>
                      </m:r>
                      <m:r>
                        <a:rPr lang="en-US" altLang="zh-CN" b="0" i="1" smtClean="0">
                          <a:latin typeface="Cambria Math"/>
                        </a:rPr>
                        <m:t>𝑡</m:t>
                      </m:r>
                      <m:r>
                        <a:rPr lang="en-US" altLang="zh-CN" b="0" i="1" smtClean="0">
                          <a:latin typeface="Cambria Math"/>
                        </a:rPr>
                        <m:t>,</m:t>
                      </m:r>
                      <m:r>
                        <a:rPr lang="en-US" altLang="zh-CN" b="0" i="1" smtClean="0">
                          <a:latin typeface="Cambria Math"/>
                        </a:rPr>
                        <m:t>𝑓</m:t>
                      </m:r>
                      <m:r>
                        <a:rPr lang="en-US" altLang="zh-CN" b="0" i="1" smtClean="0">
                          <a:latin typeface="Cambria Math"/>
                        </a:rPr>
                        <m:t>,</m:t>
                      </m:r>
                      <m:r>
                        <a:rPr lang="en-US" altLang="zh-CN" b="0" i="1" smtClean="0">
                          <a:latin typeface="Cambria Math"/>
                        </a:rPr>
                        <m:t>𝑡</m:t>
                      </m:r>
                      <m:r>
                        <a:rPr lang="en-US" altLang="zh-CN" b="0" i="1" smtClean="0">
                          <a:latin typeface="Cambria Math"/>
                        </a:rPr>
                        <m:t>,</m:t>
                      </m:r>
                      <m:r>
                        <a:rPr lang="en-US" altLang="zh-CN" b="0" i="1" smtClean="0">
                          <a:latin typeface="Cambria Math"/>
                        </a:rPr>
                        <m:t>𝑓</m:t>
                      </m:r>
                      <m:r>
                        <a:rPr lang="en-US" altLang="zh-CN" b="0" i="1" smtClean="0">
                          <a:latin typeface="Cambria Math"/>
                        </a:rPr>
                        <m:t>)</m:t>
                      </m:r>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123728" y="4931876"/>
                <a:ext cx="2297382" cy="369332"/>
              </a:xfrm>
              <a:prstGeom prst="rect">
                <a:avLst/>
              </a:prstGeom>
              <a:blipFill rotWithShape="1">
                <a:blip r:embed="rId5"/>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411760" y="5435932"/>
                <a:ext cx="15195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𝑑</m:t>
                          </m:r>
                        </m:e>
                        <m:sub>
                          <m:r>
                            <a:rPr lang="en-US" altLang="zh-CN" b="0" i="1" smtClean="0">
                              <a:latin typeface="Cambria Math"/>
                            </a:rPr>
                            <m:t>𝐻</m:t>
                          </m:r>
                        </m:sub>
                      </m:sSub>
                      <m:r>
                        <a:rPr lang="en-US" altLang="zh-CN" b="0" i="1" smtClean="0">
                          <a:latin typeface="Cambria Math"/>
                        </a:rPr>
                        <m:t>(</m:t>
                      </m:r>
                      <m:r>
                        <a:rPr lang="en-US" altLang="zh-CN" b="1" i="1" smtClean="0">
                          <a:latin typeface="Cambria Math"/>
                        </a:rPr>
                        <m:t>𝒙</m:t>
                      </m:r>
                      <m:r>
                        <a:rPr lang="en-US" altLang="zh-CN" b="1" i="1" smtClean="0">
                          <a:latin typeface="Cambria Math"/>
                        </a:rPr>
                        <m:t>,</m:t>
                      </m:r>
                      <m:r>
                        <a:rPr lang="en-US" altLang="zh-CN" b="1" i="1" smtClean="0">
                          <a:latin typeface="Cambria Math"/>
                        </a:rPr>
                        <m:t>𝒚</m:t>
                      </m:r>
                      <m:r>
                        <a:rPr lang="en-US" altLang="zh-CN" b="1" i="1" smtClean="0">
                          <a:latin typeface="Cambria Math"/>
                        </a:rPr>
                        <m:t>)=</m:t>
                      </m:r>
                      <m:r>
                        <a:rPr lang="en-US" altLang="zh-CN" b="1" i="1" smtClean="0">
                          <a:latin typeface="Cambria Math"/>
                        </a:rPr>
                        <m:t>𝟐</m:t>
                      </m:r>
                    </m:oMath>
                  </m:oMathPara>
                </a14:m>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411760" y="5435932"/>
                <a:ext cx="1519583" cy="369332"/>
              </a:xfrm>
              <a:prstGeom prst="rect">
                <a:avLst/>
              </a:prstGeom>
              <a:blipFill rotWithShape="1">
                <a:blip r:embed="rId6"/>
                <a:stretch>
                  <a:fillRect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6266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例子</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15</a:t>
            </a:fld>
            <a:endParaRPr lang="en-US" altLang="zh-CN">
              <a:solidFill>
                <a:srgbClr val="000000"/>
              </a:solidFill>
            </a:endParaRPr>
          </a:p>
        </p:txBody>
      </p:sp>
      <p:grpSp>
        <p:nvGrpSpPr>
          <p:cNvPr id="7" name="组合 6"/>
          <p:cNvGrpSpPr/>
          <p:nvPr/>
        </p:nvGrpSpPr>
        <p:grpSpPr>
          <a:xfrm>
            <a:off x="1763688" y="1988840"/>
            <a:ext cx="5455770" cy="4379816"/>
            <a:chOff x="1835695" y="1844824"/>
            <a:chExt cx="5455770" cy="4379816"/>
          </a:xfrm>
        </p:grpSpPr>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844824"/>
              <a:ext cx="5455769" cy="1728192"/>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5" y="3573016"/>
              <a:ext cx="5455769" cy="2651624"/>
            </a:xfrm>
            <a:prstGeom prst="rect">
              <a:avLst/>
            </a:prstGeom>
          </p:spPr>
        </p:pic>
      </p:grpSp>
    </p:spTree>
    <p:extLst>
      <p:ext uri="{BB962C8B-B14F-4D97-AF65-F5344CB8AC3E}">
        <p14:creationId xmlns:p14="http://schemas.microsoft.com/office/powerpoint/2010/main" val="3550045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16</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a:solidFill>
                  <a:srgbClr val="000000"/>
                </a:solidFill>
                <a:latin typeface="Tahoma" pitchFamily="34" charset="0"/>
                <a:ea typeface="方正启体简体" pitchFamily="65" charset="-122"/>
                <a:cs typeface="+mn-cs"/>
              </a:rPr>
              <a:t>通用公式</a:t>
            </a:r>
          </a:p>
        </p:txBody>
      </p:sp>
      <p:sp>
        <p:nvSpPr>
          <p:cNvPr id="2" name="矩形 1"/>
          <p:cNvSpPr/>
          <p:nvPr/>
        </p:nvSpPr>
        <p:spPr>
          <a:xfrm>
            <a:off x="824720" y="2204864"/>
            <a:ext cx="7200800" cy="559512"/>
          </a:xfrm>
          <a:prstGeom prst="rect">
            <a:avLst/>
          </a:prstGeom>
        </p:spPr>
        <p:txBody>
          <a:bodyPr wrap="square">
            <a:spAutoFit/>
          </a:bodyPr>
          <a:lstStyle/>
          <a:p>
            <a:pPr>
              <a:lnSpc>
                <a:spcPct val="150000"/>
              </a:lnSpc>
            </a:pPr>
            <a:r>
              <a:rPr lang="zh-CN" altLang="en-US" sz="2400" dirty="0">
                <a:latin typeface="田氏保钓体简" panose="02010800040101010101" pitchFamily="2" charset="-122"/>
                <a:ea typeface="田氏保钓体简" panose="02010800040101010101" pitchFamily="2" charset="-122"/>
              </a:rPr>
              <a:t>连续属性和离散属性同时存在</a:t>
            </a:r>
            <a:endParaRPr lang="en-US" altLang="zh-CN" sz="2400" dirty="0">
              <a:latin typeface="田氏保钓体简" panose="02010800040101010101" pitchFamily="2" charset="-122"/>
              <a:ea typeface="田氏保钓体简" panose="02010800040101010101" pitchFamily="2" charset="-122"/>
            </a:endParaRPr>
          </a:p>
        </p:txBody>
      </p:sp>
      <mc:AlternateContent xmlns:mc="http://schemas.openxmlformats.org/markup-compatibility/2006" xmlns:a14="http://schemas.microsoft.com/office/drawing/2010/main">
        <mc:Choice Requires="a14">
          <p:sp>
            <p:nvSpPr>
              <p:cNvPr id="3" name="TextBox 2"/>
              <p:cNvSpPr txBox="1"/>
              <p:nvPr/>
            </p:nvSpPr>
            <p:spPr>
              <a:xfrm>
                <a:off x="1547664" y="2852936"/>
                <a:ext cx="2961516"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𝑑</m:t>
                          </m:r>
                        </m:e>
                        <m:sub>
                          <m:r>
                            <a:rPr lang="en-US" altLang="zh-CN" b="0" i="1" smtClean="0">
                              <a:latin typeface="Cambria Math"/>
                            </a:rPr>
                            <m:t>𝑀</m:t>
                          </m:r>
                        </m:sub>
                      </m:sSub>
                      <m:r>
                        <a:rPr lang="en-US" altLang="zh-CN" b="0" i="1" smtClean="0">
                          <a:latin typeface="Cambria Math"/>
                        </a:rPr>
                        <m:t>(</m:t>
                      </m:r>
                      <m:r>
                        <a:rPr lang="en-US" altLang="zh-CN" b="1" i="1" smtClean="0">
                          <a:latin typeface="Cambria Math"/>
                        </a:rPr>
                        <m:t>𝒙</m:t>
                      </m:r>
                      <m:r>
                        <a:rPr lang="en-US" altLang="zh-CN" b="1" i="1" smtClean="0">
                          <a:latin typeface="Cambria Math"/>
                        </a:rPr>
                        <m:t>,</m:t>
                      </m:r>
                      <m:r>
                        <a:rPr lang="en-US" altLang="zh-CN" b="1" i="1" smtClean="0">
                          <a:latin typeface="Cambria Math"/>
                        </a:rPr>
                        <m:t>𝒚</m:t>
                      </m:r>
                      <m:r>
                        <a:rPr lang="en-US" altLang="zh-CN" b="1" i="1" smtClean="0">
                          <a:latin typeface="Cambria Math"/>
                        </a:rPr>
                        <m:t>)=</m:t>
                      </m:r>
                      <m:rad>
                        <m:radPr>
                          <m:degHide m:val="on"/>
                          <m:ctrlPr>
                            <a:rPr lang="en-US" altLang="zh-CN" b="1" i="1" smtClean="0">
                              <a:latin typeface="Cambria Math"/>
                            </a:rPr>
                          </m:ctrlPr>
                        </m:radPr>
                        <m:deg/>
                        <m:e>
                          <m:nary>
                            <m:naryPr>
                              <m:chr m:val="∑"/>
                              <m:limLoc m:val="subSup"/>
                              <m:ctrlPr>
                                <a:rPr lang="en-US" altLang="zh-CN" i="1">
                                  <a:latin typeface="Cambria Math"/>
                                </a:rPr>
                              </m:ctrlPr>
                            </m:naryPr>
                            <m:sub>
                              <m:r>
                                <m:rPr>
                                  <m:brk m:alnAt="25"/>
                                </m:rPr>
                                <a:rPr lang="en-US" altLang="zh-CN" i="1">
                                  <a:latin typeface="Cambria Math"/>
                                </a:rPr>
                                <m:t>𝑖</m:t>
                              </m:r>
                              <m:r>
                                <a:rPr lang="en-US" altLang="zh-CN" i="1">
                                  <a:latin typeface="Cambria Math"/>
                                </a:rPr>
                                <m:t>=0</m:t>
                              </m:r>
                            </m:sub>
                            <m:sup>
                              <m:r>
                                <a:rPr lang="en-US" altLang="zh-CN" i="1">
                                  <a:latin typeface="Cambria Math"/>
                                </a:rPr>
                                <m:t>𝑛</m:t>
                              </m:r>
                            </m:sup>
                            <m:e>
                              <m:r>
                                <a:rPr lang="en-US" altLang="zh-CN" i="1">
                                  <a:latin typeface="Cambria Math"/>
                                </a:rPr>
                                <m:t>𝑑</m:t>
                              </m:r>
                              <m:r>
                                <a:rPr lang="en-US" altLang="zh-CN" i="1">
                                  <a:latin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sSub>
                                <m:sSubPr>
                                  <m:ctrlPr>
                                    <a:rPr lang="en-US" altLang="zh-CN" i="1">
                                      <a:latin typeface="Cambria Math"/>
                                    </a:rPr>
                                  </m:ctrlPr>
                                </m:sSubPr>
                                <m:e>
                                  <m:r>
                                    <a:rPr lang="en-US" altLang="zh-CN" i="1">
                                      <a:latin typeface="Cambria Math"/>
                                    </a:rPr>
                                    <m:t>𝑦</m:t>
                                  </m:r>
                                </m:e>
                                <m:sub>
                                  <m:r>
                                    <a:rPr lang="en-US" altLang="zh-CN" i="1">
                                      <a:latin typeface="Cambria Math"/>
                                    </a:rPr>
                                    <m:t>𝑖</m:t>
                                  </m:r>
                                </m:sub>
                              </m:sSub>
                              <m:r>
                                <a:rPr lang="en-US" altLang="zh-CN" i="1">
                                  <a:latin typeface="Cambria Math"/>
                                </a:rPr>
                                <m:t>)</m:t>
                              </m:r>
                            </m:e>
                          </m:nary>
                        </m:e>
                      </m:rad>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547664" y="2852936"/>
                <a:ext cx="2961516" cy="910699"/>
              </a:xfrm>
              <a:prstGeom prst="rect">
                <a:avLst/>
              </a:prstGeom>
              <a:blipFill rotWithShape="1">
                <a:blip r:embed="rId2"/>
                <a:stretch>
                  <a:fillRect/>
                </a:stretch>
              </a:blipFill>
            </p:spPr>
            <p:txBody>
              <a:bodyPr/>
              <a:lstStyle/>
              <a:p>
                <a:r>
                  <a:rPr lang="zh-CN" altLang="en-US">
                    <a:noFill/>
                  </a:rPr>
                  <a:t> </a:t>
                </a:r>
              </a:p>
            </p:txBody>
          </p:sp>
        </mc:Fallback>
      </mc:AlternateContent>
      <p:cxnSp>
        <p:nvCxnSpPr>
          <p:cNvPr id="7" name="直接连接符 6"/>
          <p:cNvCxnSpPr/>
          <p:nvPr/>
        </p:nvCxnSpPr>
        <p:spPr>
          <a:xfrm>
            <a:off x="395536" y="4067780"/>
            <a:ext cx="8424936" cy="0"/>
          </a:xfrm>
          <a:prstGeom prst="line">
            <a:avLst/>
          </a:prstGeom>
        </p:spPr>
        <p:style>
          <a:lnRef idx="1">
            <a:schemeClr val="dk1"/>
          </a:lnRef>
          <a:fillRef idx="0">
            <a:schemeClr val="dk1"/>
          </a:fillRef>
          <a:effectRef idx="0">
            <a:schemeClr val="dk1"/>
          </a:effectRef>
          <a:fontRef idx="minor">
            <a:schemeClr val="tx1"/>
          </a:fontRef>
        </p:style>
      </p:cxnSp>
      <p:sp>
        <p:nvSpPr>
          <p:cNvPr id="11" name="矩形 10"/>
          <p:cNvSpPr/>
          <p:nvPr/>
        </p:nvSpPr>
        <p:spPr>
          <a:xfrm>
            <a:off x="611560" y="4006805"/>
            <a:ext cx="648072" cy="646331"/>
          </a:xfrm>
          <a:prstGeom prst="rect">
            <a:avLst/>
          </a:prstGeom>
        </p:spPr>
        <p:txBody>
          <a:bodyPr wrap="square">
            <a:spAutoFit/>
          </a:bodyPr>
          <a:lstStyle/>
          <a:p>
            <a:pPr>
              <a:lnSpc>
                <a:spcPct val="150000"/>
              </a:lnSpc>
            </a:pPr>
            <a:r>
              <a:rPr lang="zh-CN" altLang="en-US" sz="2400" dirty="0">
                <a:latin typeface="田氏保钓体简" panose="02010800040101010101" pitchFamily="2" charset="-122"/>
                <a:ea typeface="田氏保钓体简" panose="02010800040101010101" pitchFamily="2" charset="-122"/>
              </a:rPr>
              <a:t>例：</a:t>
            </a:r>
            <a:endParaRPr lang="en-US" altLang="zh-CN" dirty="0">
              <a:latin typeface="田氏保钓体简" panose="02010800040101010101" pitchFamily="2" charset="-122"/>
              <a:ea typeface="田氏保钓体简" panose="02010800040101010101" pitchFamily="2" charset="-122"/>
            </a:endParaRPr>
          </a:p>
        </p:txBody>
      </p:sp>
      <mc:AlternateContent xmlns:mc="http://schemas.openxmlformats.org/markup-compatibility/2006" xmlns:a14="http://schemas.microsoft.com/office/drawing/2010/main">
        <mc:Choice Requires="a14">
          <p:sp>
            <p:nvSpPr>
              <p:cNvPr id="12" name="TextBox 11"/>
              <p:cNvSpPr txBox="1"/>
              <p:nvPr/>
            </p:nvSpPr>
            <p:spPr>
              <a:xfrm>
                <a:off x="4932040" y="2996952"/>
                <a:ext cx="3539623" cy="61638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a:rPr>
                        <m:t>𝑑</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𝑦</m:t>
                              </m:r>
                            </m:e>
                            <m:sub>
                              <m:r>
                                <a:rPr lang="en-US" altLang="zh-CN" b="0" i="1" smtClean="0">
                                  <a:latin typeface="Cambria Math"/>
                                </a:rPr>
                                <m:t>𝑖</m:t>
                              </m:r>
                            </m:sub>
                          </m:sSub>
                        </m:e>
                      </m:d>
                      <m:r>
                        <a:rPr lang="en-US" altLang="zh-CN" b="0" i="1" smtClean="0">
                          <a:latin typeface="Cambria Math"/>
                        </a:rPr>
                        <m:t>=</m:t>
                      </m:r>
                      <m:d>
                        <m:dPr>
                          <m:begChr m:val="{"/>
                          <m:endChr m:val=""/>
                          <m:ctrlPr>
                            <a:rPr lang="en-US" altLang="zh-CN" b="0" i="1" smtClean="0">
                              <a:latin typeface="Cambria Math"/>
                            </a:rPr>
                          </m:ctrlPr>
                        </m:dPr>
                        <m:e>
                          <m:eqArr>
                            <m:eqArrPr>
                              <m:ctrlPr>
                                <a:rPr lang="en-US" altLang="zh-CN" b="0" i="1" smtClean="0">
                                  <a:latin typeface="Cambria Math"/>
                                </a:rPr>
                              </m:ctrlPr>
                            </m:eqArrPr>
                            <m:e>
                              <m:sSub>
                                <m:sSubPr>
                                  <m:ctrlPr>
                                    <a:rPr lang="en-US" altLang="zh-CN" b="0" i="1" smtClean="0">
                                      <a:latin typeface="Cambria Math"/>
                                    </a:rPr>
                                  </m:ctrlPr>
                                </m:sSubPr>
                                <m:e>
                                  <m:r>
                                    <a:rPr lang="en-US" altLang="zh-CN" b="0" i="1" smtClean="0">
                                      <a:latin typeface="Cambria Math"/>
                                    </a:rPr>
                                    <m:t>𝑑</m:t>
                                  </m:r>
                                </m:e>
                                <m:sub>
                                  <m:r>
                                    <a:rPr lang="en-US" altLang="zh-CN" b="0" i="1" smtClean="0">
                                      <a:latin typeface="Cambria Math"/>
                                    </a:rPr>
                                    <m:t>𝐸</m:t>
                                  </m:r>
                                </m:sub>
                              </m:sSub>
                              <m:r>
                                <a:rPr lang="en-US" altLang="zh-CN" b="0" i="1" smtClean="0">
                                  <a:latin typeface="Cambria Math"/>
                                </a:rPr>
                                <m:t>,  </m:t>
                              </m:r>
                              <m:r>
                                <a:rPr lang="en-US" altLang="zh-CN" b="0" i="1" smtClean="0">
                                  <a:latin typeface="Cambria Math"/>
                                </a:rPr>
                                <m:t>𝑐𝑜𝑛𝑡𝑖𝑛𝑢𝑜𝑢𝑠</m:t>
                              </m:r>
                            </m:e>
                            <m:e>
                              <m:r>
                                <a:rPr lang="en-US" altLang="zh-CN" b="0" i="1" smtClean="0">
                                  <a:latin typeface="Cambria Math"/>
                                </a:rPr>
                                <m:t>&amp;</m:t>
                              </m:r>
                              <m:sSub>
                                <m:sSubPr>
                                  <m:ctrlPr>
                                    <a:rPr lang="en-US" altLang="zh-CN" b="0" i="1" smtClean="0">
                                      <a:latin typeface="Cambria Math"/>
                                    </a:rPr>
                                  </m:ctrlPr>
                                </m:sSubPr>
                                <m:e>
                                  <m:r>
                                    <a:rPr lang="en-US" altLang="zh-CN" b="0" i="1" smtClean="0">
                                      <a:latin typeface="Cambria Math"/>
                                    </a:rPr>
                                    <m:t>𝑑</m:t>
                                  </m:r>
                                </m:e>
                                <m:sub>
                                  <m:r>
                                    <a:rPr lang="en-US" altLang="zh-CN" b="0" i="1" smtClean="0">
                                      <a:latin typeface="Cambria Math"/>
                                    </a:rPr>
                                    <m:t>𝐻</m:t>
                                  </m:r>
                                </m:sub>
                              </m:sSub>
                              <m:r>
                                <a:rPr lang="en-US" altLang="zh-CN" b="0" i="1" smtClean="0">
                                  <a:latin typeface="Cambria Math"/>
                                </a:rPr>
                                <m:t>,         </m:t>
                              </m:r>
                              <m:r>
                                <a:rPr lang="en-US" altLang="zh-CN" b="0" i="1" smtClean="0">
                                  <a:latin typeface="Cambria Math"/>
                                </a:rPr>
                                <m:t>𝑑𝑖𝑠𝑐𝑟𝑒𝑡𝑒</m:t>
                              </m:r>
                            </m:e>
                          </m:eqArr>
                        </m:e>
                      </m:d>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932040" y="2996952"/>
                <a:ext cx="3539623" cy="616387"/>
              </a:xfrm>
              <a:prstGeom prst="rect">
                <a:avLst/>
              </a:prstGeom>
              <a:blipFill rotWithShape="1">
                <a:blip r:embed="rId3"/>
                <a:stretch>
                  <a:fillRect/>
                </a:stretch>
              </a:blipFill>
            </p:spPr>
            <p:txBody>
              <a:bodyPr/>
              <a:lstStyle/>
              <a:p>
                <a:r>
                  <a:rPr lang="zh-CN" altLang="en-US">
                    <a:noFill/>
                  </a:rPr>
                  <a:t> </a:t>
                </a:r>
              </a:p>
            </p:txBody>
          </p:sp>
        </mc:Fallback>
      </mc:AlternateContent>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4581128"/>
            <a:ext cx="7554380" cy="1676634"/>
          </a:xfrm>
          <a:prstGeom prst="rect">
            <a:avLst/>
          </a:prstGeom>
        </p:spPr>
      </p:pic>
    </p:spTree>
    <p:extLst>
      <p:ext uri="{BB962C8B-B14F-4D97-AF65-F5344CB8AC3E}">
        <p14:creationId xmlns:p14="http://schemas.microsoft.com/office/powerpoint/2010/main" val="620914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17</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a:solidFill>
                  <a:srgbClr val="000000"/>
                </a:solidFill>
                <a:latin typeface="Tahoma" pitchFamily="34" charset="0"/>
                <a:ea typeface="方正启体简体" pitchFamily="65" charset="-122"/>
                <a:cs typeface="+mn-cs"/>
              </a:rPr>
              <a:t>其他距离</a:t>
            </a:r>
          </a:p>
        </p:txBody>
      </p:sp>
      <p:sp>
        <p:nvSpPr>
          <p:cNvPr id="2" name="矩形 1"/>
          <p:cNvSpPr/>
          <p:nvPr/>
        </p:nvSpPr>
        <p:spPr>
          <a:xfrm>
            <a:off x="683568" y="2132856"/>
            <a:ext cx="7848872" cy="1015663"/>
          </a:xfrm>
          <a:prstGeom prst="rect">
            <a:avLst/>
          </a:prstGeom>
        </p:spPr>
        <p:txBody>
          <a:bodyPr wrap="square">
            <a:spAutoFit/>
          </a:bodyPr>
          <a:lstStyle/>
          <a:p>
            <a:pPr>
              <a:lnSpc>
                <a:spcPct val="150000"/>
              </a:lnSpc>
            </a:pPr>
            <a:r>
              <a:rPr lang="zh-CN" altLang="en-US" sz="2000" dirty="0">
                <a:latin typeface="田氏保钓体简" panose="02010800040101010101" pitchFamily="2" charset="-122"/>
                <a:ea typeface="田氏保钓体简" panose="02010800040101010101" pitchFamily="2" charset="-122"/>
              </a:rPr>
              <a:t>余弦值（</a:t>
            </a:r>
            <a:r>
              <a:rPr lang="en-US" altLang="zh-CN" sz="2000" dirty="0">
                <a:latin typeface="田氏保钓体简" panose="02010800040101010101" pitchFamily="2" charset="-122"/>
                <a:ea typeface="田氏保钓体简" panose="02010800040101010101" pitchFamily="2" charset="-122"/>
              </a:rPr>
              <a:t>cos</a:t>
            </a:r>
            <a:r>
              <a:rPr lang="zh-CN" altLang="en-US" sz="2000" dirty="0">
                <a:latin typeface="田氏保钓体简" panose="02010800040101010101" pitchFamily="2" charset="-122"/>
                <a:ea typeface="田氏保钓体简" panose="02010800040101010101" pitchFamily="2" charset="-122"/>
              </a:rPr>
              <a:t>），相关度 （</a:t>
            </a:r>
            <a:r>
              <a:rPr lang="en-US" altLang="zh-CN" sz="2000" dirty="0">
                <a:latin typeface="田氏保钓体简" panose="02010800040101010101" pitchFamily="2" charset="-122"/>
                <a:ea typeface="田氏保钓体简" panose="02010800040101010101" pitchFamily="2" charset="-122"/>
              </a:rPr>
              <a:t>correlation</a:t>
            </a:r>
            <a:r>
              <a:rPr lang="zh-CN" altLang="en-US" sz="2000" dirty="0">
                <a:latin typeface="田氏保钓体简" panose="02010800040101010101" pitchFamily="2" charset="-122"/>
                <a:ea typeface="田氏保钓体简" panose="02010800040101010101" pitchFamily="2" charset="-122"/>
              </a:rPr>
              <a:t>），曼哈顿距离 （</a:t>
            </a:r>
            <a:r>
              <a:rPr lang="en-US" altLang="zh-CN" sz="2000" dirty="0">
                <a:latin typeface="田氏保钓体简" panose="02010800040101010101" pitchFamily="2" charset="-122"/>
                <a:ea typeface="田氏保钓体简" panose="02010800040101010101" pitchFamily="2" charset="-122"/>
              </a:rPr>
              <a:t>Manhattan distance</a:t>
            </a:r>
            <a:r>
              <a:rPr lang="zh-CN" altLang="en-US" sz="2000" dirty="0">
                <a:latin typeface="田氏保钓体简" panose="02010800040101010101" pitchFamily="2" charset="-122"/>
                <a:ea typeface="田氏保钓体简" panose="02010800040101010101" pitchFamily="2" charset="-122"/>
              </a:rPr>
              <a:t>），极距离，</a:t>
            </a:r>
            <a:r>
              <a:rPr lang="en-US" altLang="zh-CN" sz="2000" dirty="0" err="1">
                <a:latin typeface="田氏保钓体简" panose="02010800040101010101" pitchFamily="2" charset="-122"/>
                <a:ea typeface="田氏保钓体简" panose="02010800040101010101" pitchFamily="2" charset="-122"/>
              </a:rPr>
              <a:t>Minkowski</a:t>
            </a:r>
            <a:r>
              <a:rPr lang="zh-CN" altLang="en-US" sz="2000" dirty="0">
                <a:latin typeface="田氏保钓体简" panose="02010800040101010101" pitchFamily="2" charset="-122"/>
                <a:ea typeface="田氏保钓体简" panose="02010800040101010101" pitchFamily="2" charset="-122"/>
              </a:rPr>
              <a:t>度量</a:t>
            </a:r>
            <a:endParaRPr lang="en-US" altLang="zh-CN" sz="2000" dirty="0">
              <a:latin typeface="田氏保钓体简" panose="02010800040101010101" pitchFamily="2" charset="-122"/>
              <a:ea typeface="田氏保钓体简" panose="02010800040101010101" pitchFamily="2" charset="-122"/>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4151476"/>
            <a:ext cx="6458857" cy="1649233"/>
          </a:xfrm>
          <a:prstGeom prst="rect">
            <a:avLst/>
          </a:prstGeom>
        </p:spPr>
      </p:pic>
      <p:sp>
        <p:nvSpPr>
          <p:cNvPr id="8" name="矩形 7"/>
          <p:cNvSpPr/>
          <p:nvPr/>
        </p:nvSpPr>
        <p:spPr>
          <a:xfrm>
            <a:off x="971600" y="3495245"/>
            <a:ext cx="2052228" cy="646331"/>
          </a:xfrm>
          <a:prstGeom prst="rect">
            <a:avLst/>
          </a:prstGeom>
        </p:spPr>
        <p:txBody>
          <a:bodyPr wrap="square">
            <a:spAutoFit/>
          </a:bodyPr>
          <a:lstStyle/>
          <a:p>
            <a:pPr>
              <a:lnSpc>
                <a:spcPct val="150000"/>
              </a:lnSpc>
            </a:pPr>
            <a:r>
              <a:rPr lang="zh-CN" altLang="en-US" sz="2400" dirty="0">
                <a:latin typeface="田氏保钓体简" panose="02010800040101010101" pitchFamily="2" charset="-122"/>
                <a:ea typeface="田氏保钓体简" panose="02010800040101010101" pitchFamily="2" charset="-122"/>
              </a:rPr>
              <a:t>满足条件：</a:t>
            </a:r>
            <a:endParaRPr lang="en-US" altLang="zh-CN" dirty="0">
              <a:latin typeface="田氏保钓体简" panose="02010800040101010101" pitchFamily="2" charset="-122"/>
              <a:ea typeface="田氏保钓体简" panose="02010800040101010101" pitchFamily="2" charset="-122"/>
            </a:endParaRPr>
          </a:p>
        </p:txBody>
      </p:sp>
    </p:spTree>
    <p:extLst>
      <p:ext uri="{BB962C8B-B14F-4D97-AF65-F5344CB8AC3E}">
        <p14:creationId xmlns:p14="http://schemas.microsoft.com/office/powerpoint/2010/main" val="898548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18</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smtClean="0">
                <a:solidFill>
                  <a:srgbClr val="000000"/>
                </a:solidFill>
                <a:latin typeface="Tahoma" pitchFamily="34" charset="0"/>
                <a:ea typeface="方正启体简体" pitchFamily="65" charset="-122"/>
                <a:cs typeface="+mn-cs"/>
              </a:rPr>
              <a:t>问题二</a:t>
            </a:r>
            <a:endParaRPr lang="zh-CN" altLang="en-US" sz="3600" kern="1200" dirty="0">
              <a:solidFill>
                <a:srgbClr val="000000"/>
              </a:solidFill>
              <a:latin typeface="田氏保钓体简" panose="02010800040101010101" pitchFamily="2" charset="-122"/>
              <a:ea typeface="田氏保钓体简" panose="02010800040101010101" pitchFamily="2" charset="-122"/>
              <a:cs typeface="+mn-cs"/>
            </a:endParaRPr>
          </a:p>
        </p:txBody>
      </p:sp>
      <p:sp>
        <p:nvSpPr>
          <p:cNvPr id="7" name="object 4"/>
          <p:cNvSpPr txBox="1"/>
          <p:nvPr/>
        </p:nvSpPr>
        <p:spPr>
          <a:xfrm>
            <a:off x="1691680" y="3284984"/>
            <a:ext cx="5760640" cy="1456809"/>
          </a:xfrm>
          <a:prstGeom prst="rect">
            <a:avLst/>
          </a:prstGeom>
        </p:spPr>
        <p:txBody>
          <a:bodyPr vert="horz" wrap="square" lIns="0" tIns="12700" rIns="0" bIns="0" rtlCol="0">
            <a:spAutoFit/>
          </a:bodyPr>
          <a:lstStyle/>
          <a:p>
            <a:pPr marL="12700">
              <a:lnSpc>
                <a:spcPct val="100000"/>
              </a:lnSpc>
              <a:spcBef>
                <a:spcPts val="100"/>
              </a:spcBef>
            </a:pPr>
            <a:r>
              <a:rPr lang="zh-CN" altLang="en-US" sz="4400" dirty="0" smtClean="0">
                <a:latin typeface="田氏保钓体简" panose="02010800040101010101" pitchFamily="2" charset="-122"/>
                <a:ea typeface="田氏保钓体简" panose="02010800040101010101" pitchFamily="2" charset="-122"/>
                <a:cs typeface="Noto Sans Mono CJK JP Regular"/>
              </a:rPr>
              <a:t>数据应该如何</a:t>
            </a:r>
            <a:r>
              <a:rPr lang="zh-CN" altLang="en-US" sz="4400" dirty="0">
                <a:latin typeface="田氏保钓体简" panose="02010800040101010101" pitchFamily="2" charset="-122"/>
                <a:ea typeface="田氏保钓体简" panose="02010800040101010101" pitchFamily="2" charset="-122"/>
                <a:cs typeface="Noto Sans Mono CJK JP Regular"/>
              </a:rPr>
              <a:t>预处理？</a:t>
            </a:r>
          </a:p>
          <a:p>
            <a:pPr marL="12700">
              <a:lnSpc>
                <a:spcPct val="100000"/>
              </a:lnSpc>
              <a:spcBef>
                <a:spcPts val="100"/>
              </a:spcBef>
            </a:pPr>
            <a:endParaRPr lang="en-US" sz="2400" dirty="0">
              <a:latin typeface="田氏保钓体简" panose="02010800040101010101" pitchFamily="2" charset="-122"/>
              <a:ea typeface="田氏保钓体简" panose="02010800040101010101" pitchFamily="2" charset="-122"/>
              <a:cs typeface="Noto Sans Mono CJK JP Regular"/>
            </a:endParaRPr>
          </a:p>
          <a:p>
            <a:pPr>
              <a:lnSpc>
                <a:spcPct val="100000"/>
              </a:lnSpc>
              <a:spcBef>
                <a:spcPts val="5"/>
              </a:spcBef>
            </a:pPr>
            <a:endParaRPr sz="2500" dirty="0">
              <a:latin typeface="田氏保钓体简" panose="02010800040101010101" pitchFamily="2" charset="-122"/>
              <a:ea typeface="田氏保钓体简" panose="02010800040101010101" pitchFamily="2" charset="-122"/>
              <a:cs typeface="Times New Roman"/>
            </a:endParaRPr>
          </a:p>
        </p:txBody>
      </p:sp>
    </p:spTree>
    <p:extLst>
      <p:ext uri="{BB962C8B-B14F-4D97-AF65-F5344CB8AC3E}">
        <p14:creationId xmlns:p14="http://schemas.microsoft.com/office/powerpoint/2010/main" val="4237775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19</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a:solidFill>
                  <a:srgbClr val="000000"/>
                </a:solidFill>
                <a:latin typeface="Tahoma" pitchFamily="34" charset="0"/>
                <a:ea typeface="方正启体简体" pitchFamily="65" charset="-122"/>
                <a:cs typeface="+mn-cs"/>
              </a:rPr>
              <a:t>不相关属性</a:t>
            </a:r>
          </a:p>
        </p:txBody>
      </p:sp>
      <p:cxnSp>
        <p:nvCxnSpPr>
          <p:cNvPr id="7" name="直接箭头连接符 6"/>
          <p:cNvCxnSpPr/>
          <p:nvPr/>
        </p:nvCxnSpPr>
        <p:spPr>
          <a:xfrm>
            <a:off x="1763688" y="5868888"/>
            <a:ext cx="511256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flipV="1">
            <a:off x="1916088" y="2132856"/>
            <a:ext cx="0" cy="388843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140480" y="3348608"/>
            <a:ext cx="360040" cy="369332"/>
          </a:xfrm>
          <a:prstGeom prst="rect">
            <a:avLst/>
          </a:prstGeom>
          <a:noFill/>
        </p:spPr>
        <p:txBody>
          <a:bodyPr wrap="square" rtlCol="0">
            <a:spAutoFit/>
          </a:bodyPr>
          <a:lstStyle/>
          <a:p>
            <a:r>
              <a:rPr lang="en-US" altLang="zh-CN" dirty="0"/>
              <a:t>+</a:t>
            </a:r>
            <a:endParaRPr lang="zh-CN" altLang="en-US" dirty="0"/>
          </a:p>
        </p:txBody>
      </p:sp>
      <p:sp>
        <p:nvSpPr>
          <p:cNvPr id="12" name="TextBox 11"/>
          <p:cNvSpPr txBox="1"/>
          <p:nvPr/>
        </p:nvSpPr>
        <p:spPr>
          <a:xfrm>
            <a:off x="4319972" y="4838256"/>
            <a:ext cx="360040" cy="369332"/>
          </a:xfrm>
          <a:prstGeom prst="rect">
            <a:avLst/>
          </a:prstGeom>
          <a:noFill/>
        </p:spPr>
        <p:txBody>
          <a:bodyPr wrap="square" rtlCol="0">
            <a:spAutoFit/>
          </a:bodyPr>
          <a:lstStyle/>
          <a:p>
            <a:r>
              <a:rPr lang="en-US" altLang="zh-CN" dirty="0"/>
              <a:t>+</a:t>
            </a:r>
            <a:endParaRPr lang="zh-CN" altLang="en-US" dirty="0"/>
          </a:p>
        </p:txBody>
      </p:sp>
      <p:sp>
        <p:nvSpPr>
          <p:cNvPr id="13" name="TextBox 12"/>
          <p:cNvSpPr txBox="1"/>
          <p:nvPr/>
        </p:nvSpPr>
        <p:spPr>
          <a:xfrm>
            <a:off x="3960460" y="3717940"/>
            <a:ext cx="360040" cy="369332"/>
          </a:xfrm>
          <a:prstGeom prst="rect">
            <a:avLst/>
          </a:prstGeom>
          <a:noFill/>
        </p:spPr>
        <p:txBody>
          <a:bodyPr wrap="square" rtlCol="0">
            <a:spAutoFit/>
          </a:bodyPr>
          <a:lstStyle/>
          <a:p>
            <a:r>
              <a:rPr lang="en-US" altLang="zh-CN" dirty="0"/>
              <a:t>+</a:t>
            </a:r>
            <a:endParaRPr lang="zh-CN" altLang="en-US" dirty="0"/>
          </a:p>
        </p:txBody>
      </p:sp>
      <p:sp>
        <p:nvSpPr>
          <p:cNvPr id="14" name="TextBox 13"/>
          <p:cNvSpPr txBox="1"/>
          <p:nvPr/>
        </p:nvSpPr>
        <p:spPr>
          <a:xfrm>
            <a:off x="3707904" y="4468924"/>
            <a:ext cx="360040" cy="369332"/>
          </a:xfrm>
          <a:prstGeom prst="rect">
            <a:avLst/>
          </a:prstGeom>
          <a:noFill/>
        </p:spPr>
        <p:txBody>
          <a:bodyPr wrap="square" rtlCol="0">
            <a:spAutoFit/>
          </a:bodyPr>
          <a:lstStyle/>
          <a:p>
            <a:r>
              <a:rPr lang="en-US" altLang="zh-CN" dirty="0"/>
              <a:t>+</a:t>
            </a:r>
            <a:endParaRPr lang="zh-CN" altLang="en-US" dirty="0"/>
          </a:p>
        </p:txBody>
      </p:sp>
      <p:sp>
        <p:nvSpPr>
          <p:cNvPr id="15" name="TextBox 14"/>
          <p:cNvSpPr txBox="1"/>
          <p:nvPr/>
        </p:nvSpPr>
        <p:spPr>
          <a:xfrm>
            <a:off x="2555776" y="3717940"/>
            <a:ext cx="360040" cy="461665"/>
          </a:xfrm>
          <a:prstGeom prst="rect">
            <a:avLst/>
          </a:prstGeom>
          <a:noFill/>
        </p:spPr>
        <p:txBody>
          <a:bodyPr wrap="square" rtlCol="0">
            <a:spAutoFit/>
          </a:bodyPr>
          <a:lstStyle/>
          <a:p>
            <a:r>
              <a:rPr lang="en-US" altLang="zh-CN" sz="2400" dirty="0"/>
              <a:t>-</a:t>
            </a:r>
            <a:endParaRPr lang="zh-CN" altLang="en-US" sz="2400" dirty="0"/>
          </a:p>
        </p:txBody>
      </p:sp>
      <p:sp>
        <p:nvSpPr>
          <p:cNvPr id="16" name="TextBox 15"/>
          <p:cNvSpPr txBox="1"/>
          <p:nvPr/>
        </p:nvSpPr>
        <p:spPr>
          <a:xfrm>
            <a:off x="5040052" y="3538916"/>
            <a:ext cx="360040" cy="461665"/>
          </a:xfrm>
          <a:prstGeom prst="rect">
            <a:avLst/>
          </a:prstGeom>
          <a:noFill/>
        </p:spPr>
        <p:txBody>
          <a:bodyPr wrap="square" rtlCol="0">
            <a:spAutoFit/>
          </a:bodyPr>
          <a:lstStyle/>
          <a:p>
            <a:r>
              <a:rPr lang="en-US" altLang="zh-CN" sz="2400" dirty="0"/>
              <a:t>-</a:t>
            </a:r>
            <a:endParaRPr lang="zh-CN" altLang="en-US" sz="2400" dirty="0"/>
          </a:p>
        </p:txBody>
      </p:sp>
      <p:sp>
        <p:nvSpPr>
          <p:cNvPr id="17" name="TextBox 16"/>
          <p:cNvSpPr txBox="1"/>
          <p:nvPr/>
        </p:nvSpPr>
        <p:spPr>
          <a:xfrm>
            <a:off x="5868144" y="4636805"/>
            <a:ext cx="360040" cy="461665"/>
          </a:xfrm>
          <a:prstGeom prst="rect">
            <a:avLst/>
          </a:prstGeom>
          <a:noFill/>
        </p:spPr>
        <p:txBody>
          <a:bodyPr wrap="square" rtlCol="0">
            <a:spAutoFit/>
          </a:bodyPr>
          <a:lstStyle/>
          <a:p>
            <a:r>
              <a:rPr lang="en-US" altLang="zh-CN" sz="2400" dirty="0"/>
              <a:t>-</a:t>
            </a:r>
            <a:endParaRPr lang="zh-CN" altLang="en-US" sz="2400" dirty="0"/>
          </a:p>
        </p:txBody>
      </p:sp>
      <p:sp>
        <p:nvSpPr>
          <p:cNvPr id="18" name="TextBox 17"/>
          <p:cNvSpPr txBox="1"/>
          <p:nvPr/>
        </p:nvSpPr>
        <p:spPr>
          <a:xfrm>
            <a:off x="3012976" y="4175140"/>
            <a:ext cx="360040" cy="461665"/>
          </a:xfrm>
          <a:prstGeom prst="rect">
            <a:avLst/>
          </a:prstGeom>
          <a:noFill/>
        </p:spPr>
        <p:txBody>
          <a:bodyPr wrap="square" rtlCol="0">
            <a:spAutoFit/>
          </a:bodyPr>
          <a:lstStyle/>
          <a:p>
            <a:r>
              <a:rPr lang="en-US" altLang="zh-CN" sz="2400" dirty="0"/>
              <a:t>-</a:t>
            </a:r>
            <a:endParaRPr lang="zh-CN" altLang="en-US" sz="2400" dirty="0"/>
          </a:p>
        </p:txBody>
      </p:sp>
      <p:sp>
        <p:nvSpPr>
          <p:cNvPr id="19" name="TextBox 18"/>
          <p:cNvSpPr txBox="1"/>
          <p:nvPr/>
        </p:nvSpPr>
        <p:spPr>
          <a:xfrm>
            <a:off x="3204063" y="4607423"/>
            <a:ext cx="360040" cy="461665"/>
          </a:xfrm>
          <a:prstGeom prst="rect">
            <a:avLst/>
          </a:prstGeom>
          <a:noFill/>
        </p:spPr>
        <p:txBody>
          <a:bodyPr wrap="square" rtlCol="0">
            <a:spAutoFit/>
          </a:bodyPr>
          <a:lstStyle/>
          <a:p>
            <a:r>
              <a:rPr lang="en-US" altLang="zh-CN" sz="2400" dirty="0"/>
              <a:t>-</a:t>
            </a:r>
            <a:endParaRPr lang="zh-CN" altLang="en-US" sz="2400" dirty="0"/>
          </a:p>
        </p:txBody>
      </p:sp>
      <p:sp>
        <p:nvSpPr>
          <p:cNvPr id="20" name="TextBox 19"/>
          <p:cNvSpPr txBox="1"/>
          <p:nvPr/>
        </p:nvSpPr>
        <p:spPr>
          <a:xfrm>
            <a:off x="5568905" y="3852415"/>
            <a:ext cx="360040" cy="461665"/>
          </a:xfrm>
          <a:prstGeom prst="rect">
            <a:avLst/>
          </a:prstGeom>
          <a:noFill/>
        </p:spPr>
        <p:txBody>
          <a:bodyPr wrap="square" rtlCol="0">
            <a:spAutoFit/>
          </a:bodyPr>
          <a:lstStyle/>
          <a:p>
            <a:r>
              <a:rPr lang="en-US" altLang="zh-CN" sz="2400" dirty="0"/>
              <a:t>-</a:t>
            </a:r>
            <a:endParaRPr lang="zh-CN" altLang="en-US" sz="2400" dirty="0"/>
          </a:p>
        </p:txBody>
      </p:sp>
      <p:sp>
        <p:nvSpPr>
          <p:cNvPr id="21" name="TextBox 20"/>
          <p:cNvSpPr txBox="1"/>
          <p:nvPr/>
        </p:nvSpPr>
        <p:spPr>
          <a:xfrm>
            <a:off x="2555776" y="4786743"/>
            <a:ext cx="360040" cy="461665"/>
          </a:xfrm>
          <a:prstGeom prst="rect">
            <a:avLst/>
          </a:prstGeom>
          <a:noFill/>
        </p:spPr>
        <p:txBody>
          <a:bodyPr wrap="square" rtlCol="0">
            <a:spAutoFit/>
          </a:bodyPr>
          <a:lstStyle/>
          <a:p>
            <a:r>
              <a:rPr lang="en-US" altLang="zh-CN" sz="2400" dirty="0"/>
              <a:t>-</a:t>
            </a:r>
            <a:endParaRPr lang="zh-CN" altLang="en-US" sz="2400" dirty="0"/>
          </a:p>
        </p:txBody>
      </p:sp>
      <p:sp>
        <p:nvSpPr>
          <p:cNvPr id="22" name="TextBox 21"/>
          <p:cNvSpPr txBox="1"/>
          <p:nvPr/>
        </p:nvSpPr>
        <p:spPr>
          <a:xfrm>
            <a:off x="2697233" y="5211659"/>
            <a:ext cx="360040" cy="461665"/>
          </a:xfrm>
          <a:prstGeom prst="rect">
            <a:avLst/>
          </a:prstGeom>
          <a:noFill/>
        </p:spPr>
        <p:txBody>
          <a:bodyPr wrap="square" rtlCol="0">
            <a:spAutoFit/>
          </a:bodyPr>
          <a:lstStyle/>
          <a:p>
            <a:r>
              <a:rPr lang="en-US" altLang="zh-CN" sz="2400" dirty="0"/>
              <a:t>-</a:t>
            </a:r>
            <a:endParaRPr lang="zh-CN" altLang="en-US" sz="2400" dirty="0"/>
          </a:p>
        </p:txBody>
      </p:sp>
      <p:sp>
        <p:nvSpPr>
          <p:cNvPr id="23" name="TextBox 22"/>
          <p:cNvSpPr txBox="1"/>
          <p:nvPr/>
        </p:nvSpPr>
        <p:spPr>
          <a:xfrm>
            <a:off x="3063530" y="3538916"/>
            <a:ext cx="360040" cy="461665"/>
          </a:xfrm>
          <a:prstGeom prst="rect">
            <a:avLst/>
          </a:prstGeom>
          <a:noFill/>
        </p:spPr>
        <p:txBody>
          <a:bodyPr wrap="square" rtlCol="0">
            <a:spAutoFit/>
          </a:bodyPr>
          <a:lstStyle/>
          <a:p>
            <a:r>
              <a:rPr lang="en-US" altLang="zh-CN" sz="2400" dirty="0"/>
              <a:t>-</a:t>
            </a:r>
            <a:endParaRPr lang="zh-CN" altLang="en-US" sz="2400" dirty="0"/>
          </a:p>
        </p:txBody>
      </p:sp>
      <p:sp>
        <p:nvSpPr>
          <p:cNvPr id="24" name="TextBox 23"/>
          <p:cNvSpPr txBox="1"/>
          <p:nvPr/>
        </p:nvSpPr>
        <p:spPr>
          <a:xfrm>
            <a:off x="4716016" y="4191925"/>
            <a:ext cx="360040" cy="461665"/>
          </a:xfrm>
          <a:prstGeom prst="rect">
            <a:avLst/>
          </a:prstGeom>
          <a:noFill/>
        </p:spPr>
        <p:txBody>
          <a:bodyPr wrap="square" rtlCol="0">
            <a:spAutoFit/>
          </a:bodyPr>
          <a:lstStyle/>
          <a:p>
            <a:r>
              <a:rPr lang="en-US" altLang="zh-CN" sz="2400" dirty="0"/>
              <a:t>-</a:t>
            </a:r>
            <a:endParaRPr lang="zh-CN" altLang="en-US" sz="2400" dirty="0"/>
          </a:p>
        </p:txBody>
      </p:sp>
      <p:sp>
        <p:nvSpPr>
          <p:cNvPr id="25" name="矩形 24"/>
          <p:cNvSpPr/>
          <p:nvPr/>
        </p:nvSpPr>
        <p:spPr>
          <a:xfrm>
            <a:off x="3707904" y="2916560"/>
            <a:ext cx="1008112" cy="2952328"/>
          </a:xfrm>
          <a:prstGeom prst="rect">
            <a:avLst/>
          </a:prstGeom>
          <a:solidFill>
            <a:srgbClr val="5062E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flipV="1">
            <a:off x="3707904" y="2700536"/>
            <a:ext cx="0" cy="3168352"/>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flipV="1">
            <a:off x="4716016" y="2700536"/>
            <a:ext cx="0" cy="3168352"/>
          </a:xfrm>
          <a:prstGeom prst="line">
            <a:avLst/>
          </a:prstGeom>
          <a:ln w="19050"/>
        </p:spPr>
        <p:style>
          <a:lnRef idx="1">
            <a:schemeClr val="dk1"/>
          </a:lnRef>
          <a:fillRef idx="0">
            <a:schemeClr val="dk1"/>
          </a:fillRef>
          <a:effectRef idx="0">
            <a:schemeClr val="dk1"/>
          </a:effectRef>
          <a:fontRef idx="minor">
            <a:schemeClr val="tx1"/>
          </a:fontRef>
        </p:style>
      </p:cxnSp>
      <p:sp>
        <p:nvSpPr>
          <p:cNvPr id="30" name="椭圆 29"/>
          <p:cNvSpPr/>
          <p:nvPr/>
        </p:nvSpPr>
        <p:spPr>
          <a:xfrm>
            <a:off x="4533973" y="4261956"/>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6948264" y="5687472"/>
            <a:ext cx="720080" cy="369332"/>
          </a:xfrm>
          <a:prstGeom prst="rect">
            <a:avLst/>
          </a:prstGeom>
          <a:noFill/>
        </p:spPr>
        <p:txBody>
          <a:bodyPr wrap="square" rtlCol="0">
            <a:spAutoFit/>
          </a:bodyPr>
          <a:lstStyle/>
          <a:p>
            <a:r>
              <a:rPr lang="zh-CN" altLang="en-US" dirty="0">
                <a:latin typeface="田氏保钓体简" panose="02010800040101010101" pitchFamily="2" charset="-122"/>
                <a:ea typeface="田氏保钓体简" panose="02010800040101010101" pitchFamily="2" charset="-122"/>
              </a:rPr>
              <a:t>体温</a:t>
            </a:r>
          </a:p>
        </p:txBody>
      </p:sp>
      <p:sp>
        <p:nvSpPr>
          <p:cNvPr id="32" name="TextBox 31"/>
          <p:cNvSpPr txBox="1"/>
          <p:nvPr/>
        </p:nvSpPr>
        <p:spPr>
          <a:xfrm>
            <a:off x="2015716" y="2154108"/>
            <a:ext cx="720080" cy="369332"/>
          </a:xfrm>
          <a:prstGeom prst="rect">
            <a:avLst/>
          </a:prstGeom>
          <a:noFill/>
        </p:spPr>
        <p:txBody>
          <a:bodyPr wrap="square" rtlCol="0">
            <a:spAutoFit/>
          </a:bodyPr>
          <a:lstStyle/>
          <a:p>
            <a:r>
              <a:rPr lang="zh-CN" altLang="en-US" dirty="0">
                <a:latin typeface="田氏保钓体简" panose="02010800040101010101" pitchFamily="2" charset="-122"/>
                <a:ea typeface="田氏保钓体简" panose="02010800040101010101" pitchFamily="2" charset="-122"/>
              </a:rPr>
              <a:t>鞋号</a:t>
            </a:r>
          </a:p>
        </p:txBody>
      </p:sp>
    </p:spTree>
    <p:extLst>
      <p:ext uri="{BB962C8B-B14F-4D97-AF65-F5344CB8AC3E}">
        <p14:creationId xmlns:p14="http://schemas.microsoft.com/office/powerpoint/2010/main" val="302975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简介</a:t>
            </a:r>
          </a:p>
        </p:txBody>
      </p:sp>
      <p:sp>
        <p:nvSpPr>
          <p:cNvPr id="3" name="内容占位符 2"/>
          <p:cNvSpPr>
            <a:spLocks noGrp="1"/>
          </p:cNvSpPr>
          <p:nvPr>
            <p:ph idx="1"/>
          </p:nvPr>
        </p:nvSpPr>
        <p:spPr>
          <a:xfrm>
            <a:off x="611560" y="2132856"/>
            <a:ext cx="7772400" cy="4114800"/>
          </a:xfrm>
        </p:spPr>
        <p:txBody>
          <a:bodyPr/>
          <a:lstStyle/>
          <a:p>
            <a:r>
              <a:rPr lang="en-US" altLang="zh-CN" dirty="0">
                <a:latin typeface="田氏保钓体简" panose="02010800040101010101" pitchFamily="2" charset="-122"/>
                <a:ea typeface="田氏保钓体简" panose="02010800040101010101" pitchFamily="2" charset="-122"/>
              </a:rPr>
              <a:t>Cover</a:t>
            </a:r>
            <a:r>
              <a:rPr lang="zh-CN" altLang="en-US" dirty="0">
                <a:latin typeface="田氏保钓体简" panose="02010800040101010101" pitchFamily="2" charset="-122"/>
                <a:ea typeface="田氏保钓体简" panose="02010800040101010101" pitchFamily="2" charset="-122"/>
              </a:rPr>
              <a:t>和</a:t>
            </a:r>
            <a:r>
              <a:rPr lang="en-US" altLang="zh-CN" dirty="0">
                <a:latin typeface="田氏保钓体简" panose="02010800040101010101" pitchFamily="2" charset="-122"/>
                <a:ea typeface="田氏保钓体简" panose="02010800040101010101" pitchFamily="2" charset="-122"/>
              </a:rPr>
              <a:t>Hart</a:t>
            </a:r>
            <a:r>
              <a:rPr lang="zh-CN" altLang="en-US" dirty="0">
                <a:latin typeface="田氏保钓体简" panose="02010800040101010101" pitchFamily="2" charset="-122"/>
                <a:ea typeface="田氏保钓体简" panose="02010800040101010101" pitchFamily="2" charset="-122"/>
              </a:rPr>
              <a:t>在</a:t>
            </a:r>
            <a:r>
              <a:rPr lang="en-US" altLang="zh-CN" dirty="0">
                <a:latin typeface="田氏保钓体简" panose="02010800040101010101" pitchFamily="2" charset="-122"/>
                <a:ea typeface="田氏保钓体简" panose="02010800040101010101" pitchFamily="2" charset="-122"/>
              </a:rPr>
              <a:t>1968</a:t>
            </a:r>
            <a:r>
              <a:rPr lang="zh-CN" altLang="en-US" dirty="0">
                <a:latin typeface="田氏保钓体简" panose="02010800040101010101" pitchFamily="2" charset="-122"/>
                <a:ea typeface="田氏保钓体简" panose="02010800040101010101" pitchFamily="2" charset="-122"/>
              </a:rPr>
              <a:t>年提出了最初的邻近算法</a:t>
            </a:r>
          </a:p>
          <a:p>
            <a:r>
              <a:rPr lang="zh-CN" altLang="en-US" dirty="0">
                <a:latin typeface="田氏保钓体简" panose="02010800040101010101" pitchFamily="2" charset="-122"/>
                <a:ea typeface="田氏保钓体简" panose="02010800040101010101" pitchFamily="2" charset="-122"/>
              </a:rPr>
              <a:t>分类</a:t>
            </a:r>
            <a:r>
              <a:rPr lang="en-US" altLang="zh-CN" dirty="0">
                <a:latin typeface="田氏保钓体简" panose="02010800040101010101" pitchFamily="2" charset="-122"/>
                <a:ea typeface="田氏保钓体简" panose="02010800040101010101" pitchFamily="2" charset="-122"/>
              </a:rPr>
              <a:t>(classification)</a:t>
            </a:r>
            <a:r>
              <a:rPr lang="zh-CN" altLang="en-US" dirty="0">
                <a:latin typeface="田氏保钓体简" panose="02010800040101010101" pitchFamily="2" charset="-122"/>
                <a:ea typeface="田氏保钓体简" panose="02010800040101010101" pitchFamily="2" charset="-122"/>
              </a:rPr>
              <a:t>算法</a:t>
            </a:r>
          </a:p>
          <a:p>
            <a:r>
              <a:rPr lang="zh-CN" altLang="en-US" dirty="0">
                <a:latin typeface="田氏保钓体简" panose="02010800040101010101" pitchFamily="2" charset="-122"/>
                <a:ea typeface="田氏保钓体简" panose="02010800040101010101" pitchFamily="2" charset="-122"/>
              </a:rPr>
              <a:t>输入基于实例的学习</a:t>
            </a:r>
            <a:r>
              <a:rPr lang="en-US" altLang="zh-CN" dirty="0">
                <a:latin typeface="田氏保钓体简" panose="02010800040101010101" pitchFamily="2" charset="-122"/>
                <a:ea typeface="田氏保钓体简" panose="02010800040101010101" pitchFamily="2" charset="-122"/>
              </a:rPr>
              <a:t>(instance-based learning), </a:t>
            </a:r>
            <a:r>
              <a:rPr lang="zh-CN" altLang="en-US" dirty="0">
                <a:latin typeface="田氏保钓体简" panose="02010800040101010101" pitchFamily="2" charset="-122"/>
                <a:ea typeface="田氏保钓体简" panose="02010800040101010101" pitchFamily="2" charset="-122"/>
              </a:rPr>
              <a:t>懒惰学习</a:t>
            </a:r>
            <a:r>
              <a:rPr lang="en-US" altLang="zh-CN" dirty="0">
                <a:latin typeface="田氏保钓体简" panose="02010800040101010101" pitchFamily="2" charset="-122"/>
                <a:ea typeface="田氏保钓体简" panose="02010800040101010101" pitchFamily="2" charset="-122"/>
              </a:rPr>
              <a:t>(lazy learning)</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2</a:t>
            </a:fld>
            <a:endParaRPr lang="en-US" altLang="zh-CN">
              <a:solidFill>
                <a:srgbClr val="000000"/>
              </a:solidFill>
            </a:endParaRPr>
          </a:p>
        </p:txBody>
      </p:sp>
    </p:spTree>
    <p:extLst>
      <p:ext uri="{BB962C8B-B14F-4D97-AF65-F5344CB8AC3E}">
        <p14:creationId xmlns:p14="http://schemas.microsoft.com/office/powerpoint/2010/main" val="2407898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20</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a:solidFill>
                  <a:srgbClr val="000000"/>
                </a:solidFill>
                <a:latin typeface="Tahoma" pitchFamily="34" charset="0"/>
                <a:ea typeface="方正启体简体" pitchFamily="65" charset="-122"/>
                <a:cs typeface="+mn-cs"/>
              </a:rPr>
              <a:t>属性值的尺度</a:t>
            </a:r>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766767"/>
            <a:ext cx="8513849" cy="2304256"/>
          </a:xfrm>
          <a:prstGeom prst="rect">
            <a:avLst/>
          </a:prstGeom>
        </p:spPr>
      </p:pic>
      <p:sp>
        <p:nvSpPr>
          <p:cNvPr id="3" name="矩形 2">
            <a:extLst>
              <a:ext uri="{FF2B5EF4-FFF2-40B4-BE49-F238E27FC236}">
                <a16:creationId xmlns:a16="http://schemas.microsoft.com/office/drawing/2014/main" xmlns="" id="{6A44B8F9-0354-4D5D-B1DC-769929F0C42D}"/>
              </a:ext>
            </a:extLst>
          </p:cNvPr>
          <p:cNvSpPr/>
          <p:nvPr/>
        </p:nvSpPr>
        <p:spPr>
          <a:xfrm>
            <a:off x="323528" y="4077072"/>
            <a:ext cx="21602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3456247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21</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a:solidFill>
                  <a:srgbClr val="000000"/>
                </a:solidFill>
                <a:latin typeface="Tahoma" pitchFamily="34" charset="0"/>
                <a:ea typeface="方正启体简体" pitchFamily="65" charset="-122"/>
                <a:cs typeface="+mn-cs"/>
              </a:rPr>
              <a:t>标准化属性尺度</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0000">
            <a:off x="968774" y="1916832"/>
            <a:ext cx="6948264" cy="4568631"/>
          </a:xfrm>
          <a:prstGeom prst="rect">
            <a:avLst/>
          </a:prstGeom>
        </p:spPr>
      </p:pic>
    </p:spTree>
    <p:extLst>
      <p:ext uri="{BB962C8B-B14F-4D97-AF65-F5344CB8AC3E}">
        <p14:creationId xmlns:p14="http://schemas.microsoft.com/office/powerpoint/2010/main" val="3773910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22</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smtClean="0">
                <a:solidFill>
                  <a:srgbClr val="000000"/>
                </a:solidFill>
                <a:latin typeface="Tahoma" pitchFamily="34" charset="0"/>
                <a:ea typeface="方正启体简体" pitchFamily="65" charset="-122"/>
                <a:cs typeface="+mn-cs"/>
              </a:rPr>
              <a:t>归一化处理</a:t>
            </a:r>
            <a:endParaRPr lang="zh-CN" altLang="en-US" sz="3600" kern="1200" dirty="0">
              <a:solidFill>
                <a:srgbClr val="000000"/>
              </a:solidFill>
              <a:latin typeface="Tahoma" pitchFamily="34" charset="0"/>
              <a:ea typeface="方正启体简体" pitchFamily="65" charset="-122"/>
              <a:cs typeface="+mn-cs"/>
            </a:endParaRPr>
          </a:p>
        </p:txBody>
      </p:sp>
      <p:sp>
        <p:nvSpPr>
          <p:cNvPr id="6" name="object 9"/>
          <p:cNvSpPr txBox="1"/>
          <p:nvPr/>
        </p:nvSpPr>
        <p:spPr>
          <a:xfrm>
            <a:off x="251520" y="3068960"/>
            <a:ext cx="6768752" cy="1885131"/>
          </a:xfrm>
          <a:prstGeom prst="rect">
            <a:avLst/>
          </a:prstGeom>
        </p:spPr>
        <p:txBody>
          <a:bodyPr vert="horz" wrap="square" lIns="0" tIns="12700" rIns="0" bIns="0" rtlCol="0">
            <a:spAutoFit/>
          </a:bodyPr>
          <a:lstStyle/>
          <a:p>
            <a:pPr marL="12700">
              <a:lnSpc>
                <a:spcPct val="100000"/>
              </a:lnSpc>
              <a:spcBef>
                <a:spcPts val="100"/>
              </a:spcBef>
            </a:pPr>
            <a:r>
              <a:rPr sz="2400" spc="-5" dirty="0" err="1" smtClean="0">
                <a:latin typeface="田氏保钓体简" panose="02010800040101010101" pitchFamily="2" charset="-122"/>
                <a:ea typeface="田氏保钓体简" panose="02010800040101010101" pitchFamily="2" charset="-122"/>
                <a:cs typeface="Noto Sans Mono CJK JP Regular"/>
              </a:rPr>
              <a:t>对特征进行归一化</a:t>
            </a:r>
            <a:r>
              <a:rPr sz="2400" spc="-70" dirty="0" err="1">
                <a:latin typeface="田氏保钓体简" panose="02010800040101010101" pitchFamily="2" charset="-122"/>
                <a:ea typeface="田氏保钓体简" panose="02010800040101010101" pitchFamily="2" charset="-122"/>
                <a:cs typeface="Noto Sans Mono CJK JP Regular"/>
              </a:rPr>
              <a:t>（</a:t>
            </a:r>
            <a:r>
              <a:rPr sz="2400" spc="-70" dirty="0" err="1">
                <a:latin typeface="田氏保钓体简" panose="02010800040101010101" pitchFamily="2" charset="-122"/>
                <a:ea typeface="田氏保钓体简" panose="02010800040101010101" pitchFamily="2" charset="-122"/>
                <a:cs typeface="Arial"/>
              </a:rPr>
              <a:t>normalize</a:t>
            </a:r>
            <a:r>
              <a:rPr sz="2400" spc="-70" dirty="0" smtClean="0">
                <a:latin typeface="田氏保钓体简" panose="02010800040101010101" pitchFamily="2" charset="-122"/>
                <a:ea typeface="田氏保钓体简" panose="02010800040101010101" pitchFamily="2" charset="-122"/>
                <a:cs typeface="Noto Sans Mono CJK JP Regular"/>
              </a:rPr>
              <a:t>）</a:t>
            </a:r>
            <a:endParaRPr lang="en-US" altLang="zh-CN" sz="2400" spc="-70" dirty="0" smtClean="0">
              <a:latin typeface="田氏保钓体简" panose="02010800040101010101" pitchFamily="2" charset="-122"/>
              <a:ea typeface="田氏保钓体简" panose="02010800040101010101" pitchFamily="2" charset="-122"/>
              <a:cs typeface="Noto Sans Mono CJK JP Regular"/>
            </a:endParaRPr>
          </a:p>
          <a:p>
            <a:pPr marL="12700">
              <a:lnSpc>
                <a:spcPct val="100000"/>
              </a:lnSpc>
              <a:spcBef>
                <a:spcPts val="100"/>
              </a:spcBef>
            </a:pPr>
            <a:endParaRPr lang="en-US" sz="2400" spc="-5" dirty="0" smtClean="0">
              <a:latin typeface="田氏保钓体简" panose="02010800040101010101" pitchFamily="2" charset="-122"/>
              <a:ea typeface="田氏保钓体简" panose="02010800040101010101" pitchFamily="2" charset="-122"/>
              <a:cs typeface="Noto Sans Mono CJK JP Regular"/>
            </a:endParaRPr>
          </a:p>
          <a:p>
            <a:pPr marL="12700">
              <a:lnSpc>
                <a:spcPct val="100000"/>
              </a:lnSpc>
              <a:spcBef>
                <a:spcPts val="100"/>
              </a:spcBef>
            </a:pPr>
            <a:r>
              <a:rPr lang="en-US" sz="2400" spc="-5" dirty="0" smtClean="0">
                <a:latin typeface="田氏保钓体简" panose="02010800040101010101" pitchFamily="2" charset="-122"/>
                <a:ea typeface="田氏保钓体简" panose="02010800040101010101" pitchFamily="2" charset="-122"/>
                <a:cs typeface="Noto Sans Mono CJK JP Regular"/>
              </a:rPr>
              <a:t>1</a:t>
            </a:r>
            <a:r>
              <a:rPr lang="zh-CN" altLang="en-US" sz="2400" spc="-5" dirty="0" smtClean="0">
                <a:latin typeface="田氏保钓体简" panose="02010800040101010101" pitchFamily="2" charset="-122"/>
                <a:ea typeface="田氏保钓体简" panose="02010800040101010101" pitchFamily="2" charset="-122"/>
                <a:cs typeface="Noto Sans Mono CJK JP Regular"/>
              </a:rPr>
              <a:t>、</a:t>
            </a:r>
            <a:r>
              <a:rPr sz="2400" spc="-5" dirty="0" err="1" smtClean="0">
                <a:latin typeface="田氏保钓体简" panose="02010800040101010101" pitchFamily="2" charset="-122"/>
                <a:ea typeface="田氏保钓体简" panose="02010800040101010101" pitchFamily="2" charset="-122"/>
                <a:cs typeface="Noto Sans Mono CJK JP Regular"/>
              </a:rPr>
              <a:t>零平均值</a:t>
            </a:r>
            <a:r>
              <a:rPr sz="2400" spc="-105" dirty="0" err="1" smtClean="0">
                <a:latin typeface="田氏保钓体简" panose="02010800040101010101" pitchFamily="2" charset="-122"/>
                <a:ea typeface="田氏保钓体简" panose="02010800040101010101" pitchFamily="2" charset="-122"/>
                <a:cs typeface="Noto Sans Mono CJK JP Regular"/>
              </a:rPr>
              <a:t>（</a:t>
            </a:r>
            <a:r>
              <a:rPr sz="2400" spc="-105" dirty="0" err="1">
                <a:latin typeface="田氏保钓体简" panose="02010800040101010101" pitchFamily="2" charset="-122"/>
                <a:ea typeface="田氏保钓体简" panose="02010800040101010101" pitchFamily="2" charset="-122"/>
                <a:cs typeface="Arial"/>
              </a:rPr>
              <a:t>zero</a:t>
            </a:r>
            <a:r>
              <a:rPr sz="2400" spc="-155" dirty="0">
                <a:latin typeface="田氏保钓体简" panose="02010800040101010101" pitchFamily="2" charset="-122"/>
                <a:ea typeface="田氏保钓体简" panose="02010800040101010101" pitchFamily="2" charset="-122"/>
                <a:cs typeface="Arial"/>
              </a:rPr>
              <a:t> </a:t>
            </a:r>
            <a:r>
              <a:rPr sz="2400" spc="-95" dirty="0" smtClean="0">
                <a:latin typeface="田氏保钓体简" panose="02010800040101010101" pitchFamily="2" charset="-122"/>
                <a:ea typeface="田氏保钓体简" panose="02010800040101010101" pitchFamily="2" charset="-122"/>
                <a:cs typeface="Arial"/>
              </a:rPr>
              <a:t>mean</a:t>
            </a:r>
            <a:r>
              <a:rPr sz="2400" spc="-95" dirty="0" smtClean="0">
                <a:latin typeface="田氏保钓体简" panose="02010800040101010101" pitchFamily="2" charset="-122"/>
                <a:ea typeface="田氏保钓体简" panose="02010800040101010101" pitchFamily="2" charset="-122"/>
                <a:cs typeface="Noto Sans Mono CJK JP Regular"/>
              </a:rPr>
              <a:t>）</a:t>
            </a:r>
            <a:endParaRPr lang="en-US" sz="2400" spc="-95" dirty="0" smtClean="0">
              <a:latin typeface="田氏保钓体简" panose="02010800040101010101" pitchFamily="2" charset="-122"/>
              <a:ea typeface="田氏保钓体简" panose="02010800040101010101" pitchFamily="2" charset="-122"/>
              <a:cs typeface="Noto Sans Mono CJK JP Regular"/>
            </a:endParaRPr>
          </a:p>
          <a:p>
            <a:pPr marL="12700">
              <a:lnSpc>
                <a:spcPct val="100000"/>
              </a:lnSpc>
              <a:spcBef>
                <a:spcPts val="5"/>
              </a:spcBef>
            </a:pPr>
            <a:endParaRPr lang="en-US" sz="2400" spc="-95" dirty="0">
              <a:latin typeface="田氏保钓体简" panose="02010800040101010101" pitchFamily="2" charset="-122"/>
              <a:ea typeface="田氏保钓体简" panose="02010800040101010101" pitchFamily="2" charset="-122"/>
              <a:cs typeface="Noto Sans Mono CJK JP Regular"/>
            </a:endParaRPr>
          </a:p>
          <a:p>
            <a:pPr marL="12700">
              <a:lnSpc>
                <a:spcPct val="100000"/>
              </a:lnSpc>
              <a:spcBef>
                <a:spcPts val="5"/>
              </a:spcBef>
            </a:pPr>
            <a:r>
              <a:rPr lang="en-US" sz="2400" dirty="0" smtClean="0">
                <a:latin typeface="田氏保钓体简" panose="02010800040101010101" pitchFamily="2" charset="-122"/>
                <a:ea typeface="田氏保钓体简" panose="02010800040101010101" pitchFamily="2" charset="-122"/>
                <a:cs typeface="Noto Sans Mono CJK JP Regular"/>
              </a:rPr>
              <a:t>2</a:t>
            </a:r>
            <a:r>
              <a:rPr lang="zh-CN" altLang="en-US" sz="2400" dirty="0" smtClean="0">
                <a:latin typeface="田氏保钓体简" panose="02010800040101010101" pitchFamily="2" charset="-122"/>
                <a:ea typeface="田氏保钓体简" panose="02010800040101010101" pitchFamily="2" charset="-122"/>
                <a:cs typeface="Noto Sans Mono CJK JP Regular"/>
              </a:rPr>
              <a:t>、</a:t>
            </a:r>
            <a:r>
              <a:rPr sz="2400" dirty="0" err="1" smtClean="0">
                <a:latin typeface="田氏保钓体简" panose="02010800040101010101" pitchFamily="2" charset="-122"/>
                <a:ea typeface="田氏保钓体简" panose="02010800040101010101" pitchFamily="2" charset="-122"/>
                <a:cs typeface="Noto Sans Mono CJK JP Regular"/>
              </a:rPr>
              <a:t>单位方差</a:t>
            </a:r>
            <a:r>
              <a:rPr sz="2400" spc="-5" dirty="0" err="1">
                <a:latin typeface="田氏保钓体简" panose="02010800040101010101" pitchFamily="2" charset="-122"/>
                <a:ea typeface="田氏保钓体简" panose="02010800040101010101" pitchFamily="2" charset="-122"/>
                <a:cs typeface="Noto Sans Mono CJK JP Regular"/>
              </a:rPr>
              <a:t>（</a:t>
            </a:r>
            <a:r>
              <a:rPr sz="2400" spc="-5" dirty="0" err="1">
                <a:latin typeface="田氏保钓体简" panose="02010800040101010101" pitchFamily="2" charset="-122"/>
                <a:ea typeface="田氏保钓体简" panose="02010800040101010101" pitchFamily="2" charset="-122"/>
                <a:cs typeface="Arial"/>
              </a:rPr>
              <a:t>unit</a:t>
            </a:r>
            <a:r>
              <a:rPr sz="2400" spc="-140" dirty="0">
                <a:latin typeface="田氏保钓体简" panose="02010800040101010101" pitchFamily="2" charset="-122"/>
                <a:ea typeface="田氏保钓体简" panose="02010800040101010101" pitchFamily="2" charset="-122"/>
                <a:cs typeface="Arial"/>
              </a:rPr>
              <a:t> </a:t>
            </a:r>
            <a:r>
              <a:rPr sz="2400" spc="-100" dirty="0">
                <a:latin typeface="田氏保钓体简" panose="02010800040101010101" pitchFamily="2" charset="-122"/>
                <a:ea typeface="田氏保钓体简" panose="02010800040101010101" pitchFamily="2" charset="-122"/>
                <a:cs typeface="Arial"/>
              </a:rPr>
              <a:t>variance</a:t>
            </a:r>
            <a:r>
              <a:rPr sz="2400" spc="-100" dirty="0" smtClean="0">
                <a:latin typeface="田氏保钓体简" panose="02010800040101010101" pitchFamily="2" charset="-122"/>
                <a:ea typeface="田氏保钓体简" panose="02010800040101010101" pitchFamily="2" charset="-122"/>
                <a:cs typeface="Noto Sans Mono CJK JP Regular"/>
              </a:rPr>
              <a:t>）</a:t>
            </a:r>
            <a:r>
              <a:rPr sz="2400" dirty="0" smtClean="0">
                <a:latin typeface="田氏保钓体简" panose="02010800040101010101" pitchFamily="2" charset="-122"/>
                <a:ea typeface="田氏保钓体简" panose="02010800040101010101" pitchFamily="2" charset="-122"/>
                <a:cs typeface="Noto Sans Mono CJK JP Regular"/>
              </a:rPr>
              <a:t>。</a:t>
            </a:r>
            <a:endParaRPr sz="2400" dirty="0">
              <a:latin typeface="田氏保钓体简" panose="02010800040101010101" pitchFamily="2" charset="-122"/>
              <a:ea typeface="田氏保钓体简" panose="02010800040101010101" pitchFamily="2" charset="-122"/>
              <a:cs typeface="Noto Sans Mono CJK JP Regular"/>
            </a:endParaRPr>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1988840"/>
            <a:ext cx="4385477" cy="4301289"/>
          </a:xfrm>
          <a:prstGeom prst="rect">
            <a:avLst/>
          </a:prstGeom>
        </p:spPr>
      </p:pic>
    </p:spTree>
    <p:extLst>
      <p:ext uri="{BB962C8B-B14F-4D97-AF65-F5344CB8AC3E}">
        <p14:creationId xmlns:p14="http://schemas.microsoft.com/office/powerpoint/2010/main" val="1949325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23</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smtClean="0">
                <a:solidFill>
                  <a:srgbClr val="000000"/>
                </a:solidFill>
                <a:latin typeface="Tahoma" pitchFamily="34" charset="0"/>
                <a:ea typeface="方正启体简体" pitchFamily="65" charset="-122"/>
                <a:cs typeface="+mn-cs"/>
              </a:rPr>
              <a:t>问题三</a:t>
            </a:r>
            <a:endParaRPr lang="zh-CN" altLang="en-US" sz="3600" kern="1200" dirty="0">
              <a:solidFill>
                <a:srgbClr val="000000"/>
              </a:solidFill>
              <a:latin typeface="田氏保钓体简" panose="02010800040101010101" pitchFamily="2" charset="-122"/>
              <a:ea typeface="田氏保钓体简" panose="02010800040101010101" pitchFamily="2" charset="-122"/>
              <a:cs typeface="+mn-cs"/>
            </a:endParaRPr>
          </a:p>
        </p:txBody>
      </p:sp>
      <p:sp>
        <p:nvSpPr>
          <p:cNvPr id="7" name="object 4"/>
          <p:cNvSpPr txBox="1"/>
          <p:nvPr/>
        </p:nvSpPr>
        <p:spPr>
          <a:xfrm>
            <a:off x="2699792" y="3284983"/>
            <a:ext cx="3888432" cy="1456809"/>
          </a:xfrm>
          <a:prstGeom prst="rect">
            <a:avLst/>
          </a:prstGeom>
        </p:spPr>
        <p:txBody>
          <a:bodyPr vert="horz" wrap="square" lIns="0" tIns="12700" rIns="0" bIns="0" rtlCol="0">
            <a:spAutoFit/>
          </a:bodyPr>
          <a:lstStyle/>
          <a:p>
            <a:pPr marL="12700">
              <a:lnSpc>
                <a:spcPct val="100000"/>
              </a:lnSpc>
            </a:pPr>
            <a:r>
              <a:rPr lang="en-US" altLang="zh-CN" sz="4400" spc="-355" dirty="0" smtClean="0">
                <a:latin typeface="田氏保钓体简" panose="02010800040101010101" pitchFamily="2" charset="-122"/>
                <a:ea typeface="田氏保钓体简" panose="02010800040101010101" pitchFamily="2" charset="-122"/>
                <a:cs typeface="Arial"/>
              </a:rPr>
              <a:t>K</a:t>
            </a:r>
            <a:r>
              <a:rPr lang="zh-CN" altLang="en-US" sz="4400" dirty="0">
                <a:latin typeface="田氏保钓体简" panose="02010800040101010101" pitchFamily="2" charset="-122"/>
                <a:ea typeface="田氏保钓体简" panose="02010800040101010101" pitchFamily="2" charset="-122"/>
                <a:cs typeface="Noto Sans Mono CJK JP Regular"/>
              </a:rPr>
              <a:t>该如何选择？</a:t>
            </a:r>
          </a:p>
          <a:p>
            <a:pPr marL="12700">
              <a:lnSpc>
                <a:spcPct val="100000"/>
              </a:lnSpc>
              <a:spcBef>
                <a:spcPts val="100"/>
              </a:spcBef>
            </a:pPr>
            <a:endParaRPr lang="en-US" sz="2400" dirty="0">
              <a:latin typeface="田氏保钓体简" panose="02010800040101010101" pitchFamily="2" charset="-122"/>
              <a:ea typeface="田氏保钓体简" panose="02010800040101010101" pitchFamily="2" charset="-122"/>
              <a:cs typeface="Noto Sans Mono CJK JP Regular"/>
            </a:endParaRPr>
          </a:p>
          <a:p>
            <a:pPr>
              <a:lnSpc>
                <a:spcPct val="100000"/>
              </a:lnSpc>
              <a:spcBef>
                <a:spcPts val="5"/>
              </a:spcBef>
            </a:pPr>
            <a:endParaRPr sz="2500" dirty="0">
              <a:latin typeface="田氏保钓体简" panose="02010800040101010101" pitchFamily="2" charset="-122"/>
              <a:ea typeface="田氏保钓体简" panose="02010800040101010101" pitchFamily="2" charset="-122"/>
              <a:cs typeface="Times New Roman"/>
            </a:endParaRPr>
          </a:p>
        </p:txBody>
      </p:sp>
    </p:spTree>
    <p:extLst>
      <p:ext uri="{BB962C8B-B14F-4D97-AF65-F5344CB8AC3E}">
        <p14:creationId xmlns:p14="http://schemas.microsoft.com/office/powerpoint/2010/main" val="3366985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24</a:t>
            </a:fld>
            <a:endParaRPr lang="en-US" altLang="zh-CN">
              <a:solidFill>
                <a:srgbClr val="000000"/>
              </a:solidFill>
            </a:endParaRPr>
          </a:p>
        </p:txBody>
      </p:sp>
      <p:sp>
        <p:nvSpPr>
          <p:cNvPr id="5" name="标题 1"/>
          <p:cNvSpPr>
            <a:spLocks noGrp="1"/>
          </p:cNvSpPr>
          <p:nvPr>
            <p:ph type="title"/>
          </p:nvPr>
        </p:nvSpPr>
        <p:spPr>
          <a:xfrm>
            <a:off x="1171451" y="214313"/>
            <a:ext cx="7793037" cy="1462087"/>
          </a:xfrm>
        </p:spPr>
        <p:txBody>
          <a:bodyPr/>
          <a:lstStyle/>
          <a:p>
            <a:r>
              <a:rPr lang="zh-CN" altLang="en-US" sz="3600" kern="1200" dirty="0" smtClean="0">
                <a:solidFill>
                  <a:srgbClr val="000000"/>
                </a:solidFill>
                <a:latin typeface="Tahoma" pitchFamily="34" charset="0"/>
                <a:ea typeface="方正启体简体" pitchFamily="65" charset="-122"/>
                <a:cs typeface="+mn-cs"/>
              </a:rPr>
              <a:t>找最好的</a:t>
            </a:r>
            <a:r>
              <a:rPr lang="en-US" altLang="zh-CN" sz="3200" kern="1200" dirty="0" smtClean="0">
                <a:solidFill>
                  <a:srgbClr val="000000"/>
                </a:solidFill>
                <a:latin typeface="田氏保钓体简" panose="02010800040101010101" pitchFamily="2" charset="-122"/>
                <a:ea typeface="田氏保钓体简" panose="02010800040101010101" pitchFamily="2" charset="-122"/>
                <a:cs typeface="+mn-cs"/>
              </a:rPr>
              <a:t>K</a:t>
            </a:r>
            <a:endParaRPr lang="zh-CN" altLang="en-US" sz="3200" kern="1200" dirty="0">
              <a:solidFill>
                <a:srgbClr val="000000"/>
              </a:solidFill>
              <a:latin typeface="田氏保钓体简" panose="02010800040101010101" pitchFamily="2" charset="-122"/>
              <a:ea typeface="田氏保钓体简" panose="02010800040101010101" pitchFamily="2" charset="-122"/>
              <a:cs typeface="+mn-cs"/>
            </a:endParaRPr>
          </a:p>
        </p:txBody>
      </p:sp>
      <p:sp>
        <p:nvSpPr>
          <p:cNvPr id="8" name="object 4"/>
          <p:cNvSpPr/>
          <p:nvPr/>
        </p:nvSpPr>
        <p:spPr>
          <a:xfrm>
            <a:off x="107504" y="2780928"/>
            <a:ext cx="8758102" cy="1296144"/>
          </a:xfrm>
          <a:prstGeom prst="rect">
            <a:avLst/>
          </a:prstGeom>
          <a:blipFill>
            <a:blip r:embed="rId2" cstate="print"/>
            <a:stretch>
              <a:fillRect/>
            </a:stretch>
          </a:blipFill>
        </p:spPr>
        <p:txBody>
          <a:bodyPr wrap="square" lIns="0" tIns="0" rIns="0" bIns="0" rtlCol="0"/>
          <a:lstStyle/>
          <a:p>
            <a:endParaRPr/>
          </a:p>
        </p:txBody>
      </p:sp>
      <p:sp>
        <p:nvSpPr>
          <p:cNvPr id="9" name="object 5"/>
          <p:cNvSpPr txBox="1"/>
          <p:nvPr/>
        </p:nvSpPr>
        <p:spPr>
          <a:xfrm>
            <a:off x="471240" y="4497457"/>
            <a:ext cx="7989192" cy="443711"/>
          </a:xfrm>
          <a:prstGeom prst="rect">
            <a:avLst/>
          </a:prstGeom>
        </p:spPr>
        <p:txBody>
          <a:bodyPr vert="horz" wrap="square" lIns="0" tIns="12700" rIns="0" bIns="0" rtlCol="0">
            <a:spAutoFit/>
          </a:bodyPr>
          <a:lstStyle/>
          <a:p>
            <a:pPr marL="12700">
              <a:lnSpc>
                <a:spcPct val="100000"/>
              </a:lnSpc>
              <a:spcBef>
                <a:spcPts val="100"/>
              </a:spcBef>
            </a:pPr>
            <a:r>
              <a:rPr sz="2800" dirty="0" err="1">
                <a:latin typeface="田氏保钓体简" panose="02010800040101010101" pitchFamily="2" charset="-122"/>
                <a:ea typeface="田氏保钓体简" panose="02010800040101010101" pitchFamily="2" charset="-122"/>
                <a:cs typeface="Noto Sans Mono CJK JP Regular"/>
              </a:rPr>
              <a:t>多次用测试数据试验，找到做好的一组参数组合</a:t>
            </a:r>
            <a:r>
              <a:rPr sz="2800" dirty="0" smtClean="0">
                <a:latin typeface="田氏保钓体简" panose="02010800040101010101" pitchFamily="2" charset="-122"/>
                <a:ea typeface="田氏保钓体简" panose="02010800040101010101" pitchFamily="2" charset="-122"/>
                <a:cs typeface="Noto Sans Mono CJK JP Regular"/>
              </a:rPr>
              <a:t>？</a:t>
            </a:r>
            <a:endParaRPr sz="2800" dirty="0">
              <a:latin typeface="田氏保钓体简" panose="02010800040101010101" pitchFamily="2" charset="-122"/>
              <a:ea typeface="田氏保钓体简" panose="02010800040101010101" pitchFamily="2" charset="-122"/>
              <a:cs typeface="Noto Sans Mono CJK JP Regular"/>
            </a:endParaRPr>
          </a:p>
        </p:txBody>
      </p:sp>
    </p:spTree>
    <p:extLst>
      <p:ext uri="{BB962C8B-B14F-4D97-AF65-F5344CB8AC3E}">
        <p14:creationId xmlns:p14="http://schemas.microsoft.com/office/powerpoint/2010/main" val="2576752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56000" y="2325556"/>
            <a:ext cx="8636480" cy="232758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228184" y="4653136"/>
            <a:ext cx="917797"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田氏保钓体简" panose="02010800040101010101" pitchFamily="2" charset="-122"/>
                <a:ea typeface="田氏保钓体简" panose="02010800040101010101" pitchFamily="2" charset="-122"/>
                <a:cs typeface="Noto Sans Mono CJK JP Regular"/>
              </a:rPr>
              <a:t>验证集</a:t>
            </a:r>
          </a:p>
        </p:txBody>
      </p:sp>
      <p:sp>
        <p:nvSpPr>
          <p:cNvPr id="6" name="object 6"/>
          <p:cNvSpPr txBox="1"/>
          <p:nvPr/>
        </p:nvSpPr>
        <p:spPr>
          <a:xfrm>
            <a:off x="5891214" y="5011385"/>
            <a:ext cx="1633114"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田氏保钓体简" panose="02010800040101010101" pitchFamily="2" charset="-122"/>
                <a:ea typeface="田氏保钓体简" panose="02010800040101010101" pitchFamily="2" charset="-122"/>
                <a:cs typeface="Noto Sans Mono CJK JP Regular"/>
              </a:rPr>
              <a:t>用来调节参数</a:t>
            </a:r>
          </a:p>
        </p:txBody>
      </p:sp>
      <p:sp>
        <p:nvSpPr>
          <p:cNvPr id="7" name="object 7"/>
          <p:cNvSpPr/>
          <p:nvPr/>
        </p:nvSpPr>
        <p:spPr>
          <a:xfrm>
            <a:off x="1187625" y="3855720"/>
            <a:ext cx="1152128" cy="1428115"/>
          </a:xfrm>
          <a:custGeom>
            <a:avLst/>
            <a:gdLst/>
            <a:ahLst/>
            <a:cxnLst/>
            <a:rect l="l" t="t" r="r" b="b"/>
            <a:pathLst>
              <a:path w="1490345" h="924560">
                <a:moveTo>
                  <a:pt x="1388109" y="909193"/>
                </a:moveTo>
                <a:lnTo>
                  <a:pt x="1385189" y="911987"/>
                </a:lnTo>
                <a:lnTo>
                  <a:pt x="1385061" y="918972"/>
                </a:lnTo>
                <a:lnTo>
                  <a:pt x="1387728" y="921893"/>
                </a:lnTo>
                <a:lnTo>
                  <a:pt x="1391284" y="922019"/>
                </a:lnTo>
                <a:lnTo>
                  <a:pt x="1490345" y="924560"/>
                </a:lnTo>
                <a:lnTo>
                  <a:pt x="1489668" y="923290"/>
                </a:lnTo>
                <a:lnTo>
                  <a:pt x="1476247" y="923290"/>
                </a:lnTo>
                <a:lnTo>
                  <a:pt x="1456358" y="910997"/>
                </a:lnTo>
                <a:lnTo>
                  <a:pt x="1388109" y="909193"/>
                </a:lnTo>
                <a:close/>
              </a:path>
              <a:path w="1490345" h="924560">
                <a:moveTo>
                  <a:pt x="1456358" y="910997"/>
                </a:moveTo>
                <a:lnTo>
                  <a:pt x="1476247" y="923290"/>
                </a:lnTo>
                <a:lnTo>
                  <a:pt x="1477752" y="920877"/>
                </a:lnTo>
                <a:lnTo>
                  <a:pt x="1474088" y="920877"/>
                </a:lnTo>
                <a:lnTo>
                  <a:pt x="1468993" y="911325"/>
                </a:lnTo>
                <a:lnTo>
                  <a:pt x="1456358" y="910997"/>
                </a:lnTo>
                <a:close/>
              </a:path>
              <a:path w="1490345" h="924560">
                <a:moveTo>
                  <a:pt x="1438275" y="832738"/>
                </a:moveTo>
                <a:lnTo>
                  <a:pt x="1435227" y="834389"/>
                </a:lnTo>
                <a:lnTo>
                  <a:pt x="1432052" y="836041"/>
                </a:lnTo>
                <a:lnTo>
                  <a:pt x="1430908" y="839977"/>
                </a:lnTo>
                <a:lnTo>
                  <a:pt x="1432559" y="843026"/>
                </a:lnTo>
                <a:lnTo>
                  <a:pt x="1463045" y="900174"/>
                </a:lnTo>
                <a:lnTo>
                  <a:pt x="1482979" y="912494"/>
                </a:lnTo>
                <a:lnTo>
                  <a:pt x="1476247" y="923290"/>
                </a:lnTo>
                <a:lnTo>
                  <a:pt x="1489668" y="923290"/>
                </a:lnTo>
                <a:lnTo>
                  <a:pt x="1443735" y="837057"/>
                </a:lnTo>
                <a:lnTo>
                  <a:pt x="1442084" y="834008"/>
                </a:lnTo>
                <a:lnTo>
                  <a:pt x="1438275" y="832738"/>
                </a:lnTo>
                <a:close/>
              </a:path>
              <a:path w="1490345" h="924560">
                <a:moveTo>
                  <a:pt x="1468993" y="911325"/>
                </a:moveTo>
                <a:lnTo>
                  <a:pt x="1474088" y="920877"/>
                </a:lnTo>
                <a:lnTo>
                  <a:pt x="1479804" y="911606"/>
                </a:lnTo>
                <a:lnTo>
                  <a:pt x="1468993" y="911325"/>
                </a:lnTo>
                <a:close/>
              </a:path>
              <a:path w="1490345" h="924560">
                <a:moveTo>
                  <a:pt x="1463045" y="900174"/>
                </a:moveTo>
                <a:lnTo>
                  <a:pt x="1468993" y="911325"/>
                </a:lnTo>
                <a:lnTo>
                  <a:pt x="1479804" y="911606"/>
                </a:lnTo>
                <a:lnTo>
                  <a:pt x="1474088" y="920877"/>
                </a:lnTo>
                <a:lnTo>
                  <a:pt x="1477752" y="920877"/>
                </a:lnTo>
                <a:lnTo>
                  <a:pt x="1482979" y="912494"/>
                </a:lnTo>
                <a:lnTo>
                  <a:pt x="1463045" y="900174"/>
                </a:lnTo>
                <a:close/>
              </a:path>
              <a:path w="1490345" h="924560">
                <a:moveTo>
                  <a:pt x="6603" y="0"/>
                </a:moveTo>
                <a:lnTo>
                  <a:pt x="0" y="10922"/>
                </a:lnTo>
                <a:lnTo>
                  <a:pt x="1456358" y="910997"/>
                </a:lnTo>
                <a:lnTo>
                  <a:pt x="1468993" y="911325"/>
                </a:lnTo>
                <a:lnTo>
                  <a:pt x="1463045" y="900174"/>
                </a:lnTo>
                <a:lnTo>
                  <a:pt x="6603" y="0"/>
                </a:lnTo>
                <a:close/>
              </a:path>
            </a:pathLst>
          </a:custGeom>
          <a:solidFill>
            <a:srgbClr val="5B9BD4"/>
          </a:solidFill>
        </p:spPr>
        <p:txBody>
          <a:bodyPr wrap="square" lIns="0" tIns="0" rIns="0" bIns="0" rtlCol="0"/>
          <a:lstStyle/>
          <a:p>
            <a:endParaRPr/>
          </a:p>
        </p:txBody>
      </p:sp>
      <p:sp>
        <p:nvSpPr>
          <p:cNvPr id="8" name="object 8"/>
          <p:cNvSpPr/>
          <p:nvPr/>
        </p:nvSpPr>
        <p:spPr>
          <a:xfrm>
            <a:off x="2411760" y="3861048"/>
            <a:ext cx="142399" cy="1300860"/>
          </a:xfrm>
          <a:custGeom>
            <a:avLst/>
            <a:gdLst/>
            <a:ahLst/>
            <a:cxnLst/>
            <a:rect l="l" t="t" r="r" b="b"/>
            <a:pathLst>
              <a:path w="189864" h="1080770">
                <a:moveTo>
                  <a:pt x="93344" y="991107"/>
                </a:moveTo>
                <a:lnTo>
                  <a:pt x="90550" y="993266"/>
                </a:lnTo>
                <a:lnTo>
                  <a:pt x="87883" y="995426"/>
                </a:lnTo>
                <a:lnTo>
                  <a:pt x="87375" y="999489"/>
                </a:lnTo>
                <a:lnTo>
                  <a:pt x="150240" y="1080515"/>
                </a:lnTo>
                <a:lnTo>
                  <a:pt x="155125" y="1068832"/>
                </a:lnTo>
                <a:lnTo>
                  <a:pt x="142366" y="1068832"/>
                </a:lnTo>
                <a:lnTo>
                  <a:pt x="139262" y="1045562"/>
                </a:lnTo>
                <a:lnTo>
                  <a:pt x="97408" y="991615"/>
                </a:lnTo>
                <a:lnTo>
                  <a:pt x="93344" y="991107"/>
                </a:lnTo>
                <a:close/>
              </a:path>
              <a:path w="189864" h="1080770">
                <a:moveTo>
                  <a:pt x="139262" y="1045562"/>
                </a:moveTo>
                <a:lnTo>
                  <a:pt x="142366" y="1068832"/>
                </a:lnTo>
                <a:lnTo>
                  <a:pt x="154939" y="1067181"/>
                </a:lnTo>
                <a:lnTo>
                  <a:pt x="154719" y="1065530"/>
                </a:lnTo>
                <a:lnTo>
                  <a:pt x="142747" y="1065530"/>
                </a:lnTo>
                <a:lnTo>
                  <a:pt x="146952" y="1055474"/>
                </a:lnTo>
                <a:lnTo>
                  <a:pt x="139262" y="1045562"/>
                </a:lnTo>
                <a:close/>
              </a:path>
              <a:path w="189864" h="1080770">
                <a:moveTo>
                  <a:pt x="181863" y="979424"/>
                </a:moveTo>
                <a:lnTo>
                  <a:pt x="178053" y="980947"/>
                </a:lnTo>
                <a:lnTo>
                  <a:pt x="176783" y="984122"/>
                </a:lnTo>
                <a:lnTo>
                  <a:pt x="151825" y="1043817"/>
                </a:lnTo>
                <a:lnTo>
                  <a:pt x="154939" y="1067181"/>
                </a:lnTo>
                <a:lnTo>
                  <a:pt x="142366" y="1068832"/>
                </a:lnTo>
                <a:lnTo>
                  <a:pt x="155125" y="1068832"/>
                </a:lnTo>
                <a:lnTo>
                  <a:pt x="188467" y="989076"/>
                </a:lnTo>
                <a:lnTo>
                  <a:pt x="189864" y="985774"/>
                </a:lnTo>
                <a:lnTo>
                  <a:pt x="188340" y="982090"/>
                </a:lnTo>
                <a:lnTo>
                  <a:pt x="185038" y="980694"/>
                </a:lnTo>
                <a:lnTo>
                  <a:pt x="181863" y="979424"/>
                </a:lnTo>
                <a:close/>
              </a:path>
              <a:path w="189864" h="1080770">
                <a:moveTo>
                  <a:pt x="146952" y="1055474"/>
                </a:moveTo>
                <a:lnTo>
                  <a:pt x="142747" y="1065530"/>
                </a:lnTo>
                <a:lnTo>
                  <a:pt x="153669" y="1064133"/>
                </a:lnTo>
                <a:lnTo>
                  <a:pt x="146952" y="1055474"/>
                </a:lnTo>
                <a:close/>
              </a:path>
              <a:path w="189864" h="1080770">
                <a:moveTo>
                  <a:pt x="151825" y="1043817"/>
                </a:moveTo>
                <a:lnTo>
                  <a:pt x="146952" y="1055474"/>
                </a:lnTo>
                <a:lnTo>
                  <a:pt x="153669" y="1064133"/>
                </a:lnTo>
                <a:lnTo>
                  <a:pt x="142747" y="1065530"/>
                </a:lnTo>
                <a:lnTo>
                  <a:pt x="154719" y="1065530"/>
                </a:lnTo>
                <a:lnTo>
                  <a:pt x="151825" y="1043817"/>
                </a:lnTo>
                <a:close/>
              </a:path>
              <a:path w="189864" h="1080770">
                <a:moveTo>
                  <a:pt x="12700" y="0"/>
                </a:moveTo>
                <a:lnTo>
                  <a:pt x="0" y="1777"/>
                </a:lnTo>
                <a:lnTo>
                  <a:pt x="139262" y="1045562"/>
                </a:lnTo>
                <a:lnTo>
                  <a:pt x="146952" y="1055474"/>
                </a:lnTo>
                <a:lnTo>
                  <a:pt x="151825" y="1043817"/>
                </a:lnTo>
                <a:lnTo>
                  <a:pt x="12700" y="0"/>
                </a:lnTo>
                <a:close/>
              </a:path>
            </a:pathLst>
          </a:custGeom>
          <a:solidFill>
            <a:srgbClr val="5B9BD4"/>
          </a:solidFill>
        </p:spPr>
        <p:txBody>
          <a:bodyPr wrap="square" lIns="0" tIns="0" rIns="0" bIns="0" rtlCol="0"/>
          <a:lstStyle/>
          <a:p>
            <a:endParaRPr/>
          </a:p>
        </p:txBody>
      </p:sp>
      <p:sp>
        <p:nvSpPr>
          <p:cNvPr id="9" name="object 9"/>
          <p:cNvSpPr/>
          <p:nvPr/>
        </p:nvSpPr>
        <p:spPr>
          <a:xfrm>
            <a:off x="2699792" y="3854577"/>
            <a:ext cx="1082993" cy="1428623"/>
          </a:xfrm>
          <a:custGeom>
            <a:avLst/>
            <a:gdLst/>
            <a:ahLst/>
            <a:cxnLst/>
            <a:rect l="l" t="t" r="r" b="b"/>
            <a:pathLst>
              <a:path w="1443989" h="1427479">
                <a:moveTo>
                  <a:pt x="30099" y="1326387"/>
                </a:moveTo>
                <a:lnTo>
                  <a:pt x="26669" y="1328419"/>
                </a:lnTo>
                <a:lnTo>
                  <a:pt x="0" y="1427479"/>
                </a:lnTo>
                <a:lnTo>
                  <a:pt x="16826" y="1423161"/>
                </a:lnTo>
                <a:lnTo>
                  <a:pt x="13335" y="1423161"/>
                </a:lnTo>
                <a:lnTo>
                  <a:pt x="4444" y="1414144"/>
                </a:lnTo>
                <a:lnTo>
                  <a:pt x="21188" y="1397593"/>
                </a:lnTo>
                <a:lnTo>
                  <a:pt x="37973" y="1335023"/>
                </a:lnTo>
                <a:lnTo>
                  <a:pt x="38988" y="1331721"/>
                </a:lnTo>
                <a:lnTo>
                  <a:pt x="36956" y="1328165"/>
                </a:lnTo>
                <a:lnTo>
                  <a:pt x="30099" y="1326387"/>
                </a:lnTo>
                <a:close/>
              </a:path>
              <a:path w="1443989" h="1427479">
                <a:moveTo>
                  <a:pt x="21188" y="1397593"/>
                </a:moveTo>
                <a:lnTo>
                  <a:pt x="4444" y="1414144"/>
                </a:lnTo>
                <a:lnTo>
                  <a:pt x="13335" y="1423161"/>
                </a:lnTo>
                <a:lnTo>
                  <a:pt x="16290" y="1420240"/>
                </a:lnTo>
                <a:lnTo>
                  <a:pt x="15112" y="1420240"/>
                </a:lnTo>
                <a:lnTo>
                  <a:pt x="7365" y="1412493"/>
                </a:lnTo>
                <a:lnTo>
                  <a:pt x="17918" y="1409781"/>
                </a:lnTo>
                <a:lnTo>
                  <a:pt x="21188" y="1397593"/>
                </a:lnTo>
                <a:close/>
              </a:path>
              <a:path w="1443989" h="1427479">
                <a:moveTo>
                  <a:pt x="96138" y="1389633"/>
                </a:moveTo>
                <a:lnTo>
                  <a:pt x="92837" y="1390522"/>
                </a:lnTo>
                <a:lnTo>
                  <a:pt x="30018" y="1406670"/>
                </a:lnTo>
                <a:lnTo>
                  <a:pt x="13335" y="1423161"/>
                </a:lnTo>
                <a:lnTo>
                  <a:pt x="16826" y="1423161"/>
                </a:lnTo>
                <a:lnTo>
                  <a:pt x="96012" y="1402841"/>
                </a:lnTo>
                <a:lnTo>
                  <a:pt x="99313" y="1401952"/>
                </a:lnTo>
                <a:lnTo>
                  <a:pt x="101346" y="1398396"/>
                </a:lnTo>
                <a:lnTo>
                  <a:pt x="100584" y="1395094"/>
                </a:lnTo>
                <a:lnTo>
                  <a:pt x="99694" y="1391665"/>
                </a:lnTo>
                <a:lnTo>
                  <a:pt x="96138" y="1389633"/>
                </a:lnTo>
                <a:close/>
              </a:path>
              <a:path w="1443989" h="1427479">
                <a:moveTo>
                  <a:pt x="17918" y="1409781"/>
                </a:moveTo>
                <a:lnTo>
                  <a:pt x="7365" y="1412493"/>
                </a:lnTo>
                <a:lnTo>
                  <a:pt x="15112" y="1420240"/>
                </a:lnTo>
                <a:lnTo>
                  <a:pt x="17918" y="1409781"/>
                </a:lnTo>
                <a:close/>
              </a:path>
              <a:path w="1443989" h="1427479">
                <a:moveTo>
                  <a:pt x="30018" y="1406670"/>
                </a:moveTo>
                <a:lnTo>
                  <a:pt x="17918" y="1409781"/>
                </a:lnTo>
                <a:lnTo>
                  <a:pt x="15112" y="1420240"/>
                </a:lnTo>
                <a:lnTo>
                  <a:pt x="16290" y="1420240"/>
                </a:lnTo>
                <a:lnTo>
                  <a:pt x="30018" y="1406670"/>
                </a:lnTo>
                <a:close/>
              </a:path>
              <a:path w="1443989" h="1427479">
                <a:moveTo>
                  <a:pt x="1434973" y="0"/>
                </a:moveTo>
                <a:lnTo>
                  <a:pt x="21188" y="1397593"/>
                </a:lnTo>
                <a:lnTo>
                  <a:pt x="17918" y="1409781"/>
                </a:lnTo>
                <a:lnTo>
                  <a:pt x="30018" y="1406670"/>
                </a:lnTo>
                <a:lnTo>
                  <a:pt x="1443863" y="9143"/>
                </a:lnTo>
                <a:lnTo>
                  <a:pt x="1434973" y="0"/>
                </a:lnTo>
                <a:close/>
              </a:path>
            </a:pathLst>
          </a:custGeom>
          <a:solidFill>
            <a:srgbClr val="5B9BD4"/>
          </a:solidFill>
        </p:spPr>
        <p:txBody>
          <a:bodyPr wrap="square" lIns="0" tIns="0" rIns="0" bIns="0" rtlCol="0"/>
          <a:lstStyle/>
          <a:p>
            <a:endParaRPr/>
          </a:p>
        </p:txBody>
      </p:sp>
      <p:sp>
        <p:nvSpPr>
          <p:cNvPr id="10" name="object 10"/>
          <p:cNvSpPr/>
          <p:nvPr/>
        </p:nvSpPr>
        <p:spPr>
          <a:xfrm>
            <a:off x="2843808" y="3854577"/>
            <a:ext cx="2269331" cy="1437640"/>
          </a:xfrm>
          <a:custGeom>
            <a:avLst/>
            <a:gdLst/>
            <a:ahLst/>
            <a:cxnLst/>
            <a:rect l="l" t="t" r="r" b="b"/>
            <a:pathLst>
              <a:path w="3025775" h="1437639">
                <a:moveTo>
                  <a:pt x="62103" y="1343279"/>
                </a:moveTo>
                <a:lnTo>
                  <a:pt x="58166" y="1344041"/>
                </a:lnTo>
                <a:lnTo>
                  <a:pt x="56134" y="1346962"/>
                </a:lnTo>
                <a:lnTo>
                  <a:pt x="0" y="1428623"/>
                </a:lnTo>
                <a:lnTo>
                  <a:pt x="98679" y="1437259"/>
                </a:lnTo>
                <a:lnTo>
                  <a:pt x="102235" y="1437640"/>
                </a:lnTo>
                <a:lnTo>
                  <a:pt x="105283" y="1435100"/>
                </a:lnTo>
                <a:lnTo>
                  <a:pt x="105537" y="1431544"/>
                </a:lnTo>
                <a:lnTo>
                  <a:pt x="105819" y="1429004"/>
                </a:lnTo>
                <a:lnTo>
                  <a:pt x="13970" y="1429004"/>
                </a:lnTo>
                <a:lnTo>
                  <a:pt x="8509" y="1417574"/>
                </a:lnTo>
                <a:lnTo>
                  <a:pt x="29986" y="1407464"/>
                </a:lnTo>
                <a:lnTo>
                  <a:pt x="66675" y="1354201"/>
                </a:lnTo>
                <a:lnTo>
                  <a:pt x="68580" y="1351280"/>
                </a:lnTo>
                <a:lnTo>
                  <a:pt x="67818" y="1347343"/>
                </a:lnTo>
                <a:lnTo>
                  <a:pt x="65024" y="1345311"/>
                </a:lnTo>
                <a:lnTo>
                  <a:pt x="62103" y="1343279"/>
                </a:lnTo>
                <a:close/>
              </a:path>
              <a:path w="3025775" h="1437639">
                <a:moveTo>
                  <a:pt x="29986" y="1407464"/>
                </a:moveTo>
                <a:lnTo>
                  <a:pt x="8509" y="1417574"/>
                </a:lnTo>
                <a:lnTo>
                  <a:pt x="13970" y="1429004"/>
                </a:lnTo>
                <a:lnTo>
                  <a:pt x="18556" y="1426845"/>
                </a:lnTo>
                <a:lnTo>
                  <a:pt x="16637" y="1426845"/>
                </a:lnTo>
                <a:lnTo>
                  <a:pt x="11937" y="1416939"/>
                </a:lnTo>
                <a:lnTo>
                  <a:pt x="23460" y="1416939"/>
                </a:lnTo>
                <a:lnTo>
                  <a:pt x="29986" y="1407464"/>
                </a:lnTo>
                <a:close/>
              </a:path>
              <a:path w="3025775" h="1437639">
                <a:moveTo>
                  <a:pt x="35237" y="1418992"/>
                </a:moveTo>
                <a:lnTo>
                  <a:pt x="13970" y="1429004"/>
                </a:lnTo>
                <a:lnTo>
                  <a:pt x="105819" y="1429004"/>
                </a:lnTo>
                <a:lnTo>
                  <a:pt x="105918" y="1428115"/>
                </a:lnTo>
                <a:lnTo>
                  <a:pt x="103250" y="1424940"/>
                </a:lnTo>
                <a:lnTo>
                  <a:pt x="99822" y="1424686"/>
                </a:lnTo>
                <a:lnTo>
                  <a:pt x="35237" y="1418992"/>
                </a:lnTo>
                <a:close/>
              </a:path>
              <a:path w="3025775" h="1437639">
                <a:moveTo>
                  <a:pt x="11937" y="1416939"/>
                </a:moveTo>
                <a:lnTo>
                  <a:pt x="16637" y="1426845"/>
                </a:lnTo>
                <a:lnTo>
                  <a:pt x="22800" y="1417896"/>
                </a:lnTo>
                <a:lnTo>
                  <a:pt x="11937" y="1416939"/>
                </a:lnTo>
                <a:close/>
              </a:path>
              <a:path w="3025775" h="1437639">
                <a:moveTo>
                  <a:pt x="22800" y="1417896"/>
                </a:moveTo>
                <a:lnTo>
                  <a:pt x="16637" y="1426845"/>
                </a:lnTo>
                <a:lnTo>
                  <a:pt x="18556" y="1426845"/>
                </a:lnTo>
                <a:lnTo>
                  <a:pt x="35237" y="1418992"/>
                </a:lnTo>
                <a:lnTo>
                  <a:pt x="22800" y="1417896"/>
                </a:lnTo>
                <a:close/>
              </a:path>
              <a:path w="3025775" h="1437639">
                <a:moveTo>
                  <a:pt x="3020060" y="0"/>
                </a:moveTo>
                <a:lnTo>
                  <a:pt x="29986" y="1407464"/>
                </a:lnTo>
                <a:lnTo>
                  <a:pt x="22800" y="1417896"/>
                </a:lnTo>
                <a:lnTo>
                  <a:pt x="35237" y="1418992"/>
                </a:lnTo>
                <a:lnTo>
                  <a:pt x="3025521" y="11430"/>
                </a:lnTo>
                <a:lnTo>
                  <a:pt x="3020060" y="0"/>
                </a:lnTo>
                <a:close/>
              </a:path>
              <a:path w="3025775" h="1437639">
                <a:moveTo>
                  <a:pt x="23460" y="1416939"/>
                </a:moveTo>
                <a:lnTo>
                  <a:pt x="11937" y="1416939"/>
                </a:lnTo>
                <a:lnTo>
                  <a:pt x="22800" y="1417896"/>
                </a:lnTo>
                <a:lnTo>
                  <a:pt x="23460" y="1416939"/>
                </a:lnTo>
                <a:close/>
              </a:path>
            </a:pathLst>
          </a:custGeom>
          <a:solidFill>
            <a:srgbClr val="5B9BD4"/>
          </a:solidFill>
        </p:spPr>
        <p:txBody>
          <a:bodyPr wrap="square" lIns="0" tIns="0" rIns="0" bIns="0" rtlCol="0"/>
          <a:lstStyle/>
          <a:p>
            <a:endParaRPr/>
          </a:p>
        </p:txBody>
      </p:sp>
      <p:sp>
        <p:nvSpPr>
          <p:cNvPr id="11" name="object 11"/>
          <p:cNvSpPr/>
          <p:nvPr/>
        </p:nvSpPr>
        <p:spPr>
          <a:xfrm>
            <a:off x="2952368" y="3835752"/>
            <a:ext cx="3564255" cy="1633020"/>
          </a:xfrm>
          <a:custGeom>
            <a:avLst/>
            <a:gdLst/>
            <a:ahLst/>
            <a:cxnLst/>
            <a:rect l="l" t="t" r="r" b="b"/>
            <a:pathLst>
              <a:path w="4752340" h="1681479">
                <a:moveTo>
                  <a:pt x="70612" y="1583054"/>
                </a:moveTo>
                <a:lnTo>
                  <a:pt x="66675" y="1583308"/>
                </a:lnTo>
                <a:lnTo>
                  <a:pt x="0" y="1661286"/>
                </a:lnTo>
                <a:lnTo>
                  <a:pt x="97282" y="1680336"/>
                </a:lnTo>
                <a:lnTo>
                  <a:pt x="100711" y="1680971"/>
                </a:lnTo>
                <a:lnTo>
                  <a:pt x="104012" y="1678685"/>
                </a:lnTo>
                <a:lnTo>
                  <a:pt x="104648" y="1675256"/>
                </a:lnTo>
                <a:lnTo>
                  <a:pt x="105410" y="1671827"/>
                </a:lnTo>
                <a:lnTo>
                  <a:pt x="103124" y="1668526"/>
                </a:lnTo>
                <a:lnTo>
                  <a:pt x="99695" y="1667764"/>
                </a:lnTo>
                <a:lnTo>
                  <a:pt x="76250" y="1663191"/>
                </a:lnTo>
                <a:lnTo>
                  <a:pt x="13843" y="1663191"/>
                </a:lnTo>
                <a:lnTo>
                  <a:pt x="9652" y="1651253"/>
                </a:lnTo>
                <a:lnTo>
                  <a:pt x="31848" y="1643518"/>
                </a:lnTo>
                <a:lnTo>
                  <a:pt x="76327" y="1591563"/>
                </a:lnTo>
                <a:lnTo>
                  <a:pt x="75946" y="1587499"/>
                </a:lnTo>
                <a:lnTo>
                  <a:pt x="73279" y="1585213"/>
                </a:lnTo>
                <a:lnTo>
                  <a:pt x="70612" y="1583054"/>
                </a:lnTo>
                <a:close/>
              </a:path>
              <a:path w="4752340" h="1681479">
                <a:moveTo>
                  <a:pt x="31848" y="1643518"/>
                </a:moveTo>
                <a:lnTo>
                  <a:pt x="9652" y="1651253"/>
                </a:lnTo>
                <a:lnTo>
                  <a:pt x="13843" y="1663191"/>
                </a:lnTo>
                <a:lnTo>
                  <a:pt x="19309" y="1661286"/>
                </a:lnTo>
                <a:lnTo>
                  <a:pt x="16637" y="1661286"/>
                </a:lnTo>
                <a:lnTo>
                  <a:pt x="13081" y="1650872"/>
                </a:lnTo>
                <a:lnTo>
                  <a:pt x="25552" y="1650872"/>
                </a:lnTo>
                <a:lnTo>
                  <a:pt x="31848" y="1643518"/>
                </a:lnTo>
                <a:close/>
              </a:path>
              <a:path w="4752340" h="1681479">
                <a:moveTo>
                  <a:pt x="36235" y="1655388"/>
                </a:moveTo>
                <a:lnTo>
                  <a:pt x="13843" y="1663191"/>
                </a:lnTo>
                <a:lnTo>
                  <a:pt x="76250" y="1663191"/>
                </a:lnTo>
                <a:lnTo>
                  <a:pt x="36235" y="1655388"/>
                </a:lnTo>
                <a:close/>
              </a:path>
              <a:path w="4752340" h="1681479">
                <a:moveTo>
                  <a:pt x="13081" y="1650872"/>
                </a:moveTo>
                <a:lnTo>
                  <a:pt x="16637" y="1661286"/>
                </a:lnTo>
                <a:lnTo>
                  <a:pt x="23768" y="1652957"/>
                </a:lnTo>
                <a:lnTo>
                  <a:pt x="13081" y="1650872"/>
                </a:lnTo>
                <a:close/>
              </a:path>
              <a:path w="4752340" h="1681479">
                <a:moveTo>
                  <a:pt x="23768" y="1652957"/>
                </a:moveTo>
                <a:lnTo>
                  <a:pt x="16637" y="1661286"/>
                </a:lnTo>
                <a:lnTo>
                  <a:pt x="19309" y="1661286"/>
                </a:lnTo>
                <a:lnTo>
                  <a:pt x="36235" y="1655388"/>
                </a:lnTo>
                <a:lnTo>
                  <a:pt x="23768" y="1652957"/>
                </a:lnTo>
                <a:close/>
              </a:path>
              <a:path w="4752340" h="1681479">
                <a:moveTo>
                  <a:pt x="4748022" y="0"/>
                </a:moveTo>
                <a:lnTo>
                  <a:pt x="31848" y="1643518"/>
                </a:lnTo>
                <a:lnTo>
                  <a:pt x="23768" y="1652957"/>
                </a:lnTo>
                <a:lnTo>
                  <a:pt x="36235" y="1655388"/>
                </a:lnTo>
                <a:lnTo>
                  <a:pt x="4752086" y="11937"/>
                </a:lnTo>
                <a:lnTo>
                  <a:pt x="4748022" y="0"/>
                </a:lnTo>
                <a:close/>
              </a:path>
              <a:path w="4752340" h="1681479">
                <a:moveTo>
                  <a:pt x="25552" y="1650872"/>
                </a:moveTo>
                <a:lnTo>
                  <a:pt x="13081" y="1650872"/>
                </a:lnTo>
                <a:lnTo>
                  <a:pt x="23768" y="1652957"/>
                </a:lnTo>
                <a:lnTo>
                  <a:pt x="25552" y="1650872"/>
                </a:lnTo>
                <a:close/>
              </a:path>
            </a:pathLst>
          </a:custGeom>
          <a:solidFill>
            <a:srgbClr val="5B9BD4"/>
          </a:solidFill>
        </p:spPr>
        <p:txBody>
          <a:bodyPr wrap="square" lIns="0" tIns="0" rIns="0" bIns="0" rtlCol="0"/>
          <a:lstStyle/>
          <a:p>
            <a:endParaRPr/>
          </a:p>
        </p:txBody>
      </p:sp>
      <p:sp>
        <p:nvSpPr>
          <p:cNvPr id="12" name="object 12"/>
          <p:cNvSpPr txBox="1"/>
          <p:nvPr/>
        </p:nvSpPr>
        <p:spPr>
          <a:xfrm>
            <a:off x="1851283" y="5308472"/>
            <a:ext cx="1352565"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田氏保钓体简" panose="02010800040101010101" pitchFamily="2" charset="-122"/>
                <a:ea typeface="田氏保钓体简" panose="02010800040101010101" pitchFamily="2" charset="-122"/>
                <a:cs typeface="Noto Sans Mono CJK JP Regular"/>
              </a:rPr>
              <a:t>交差验证</a:t>
            </a:r>
          </a:p>
        </p:txBody>
      </p:sp>
      <p:sp>
        <p:nvSpPr>
          <p:cNvPr id="13" name="标题 1"/>
          <p:cNvSpPr txBox="1">
            <a:spLocks/>
          </p:cNvSpPr>
          <p:nvPr/>
        </p:nvSpPr>
        <p:spPr>
          <a:xfrm>
            <a:off x="1187624" y="1052736"/>
            <a:ext cx="4070763" cy="827460"/>
          </a:xfrm>
          <a:prstGeom prst="rect">
            <a:avLst/>
          </a:prstGeom>
        </p:spPr>
        <p:txBody>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r>
              <a:rPr lang="zh-CN" altLang="en-US" sz="3600" kern="1200" dirty="0" smtClean="0">
                <a:solidFill>
                  <a:srgbClr val="000000"/>
                </a:solidFill>
                <a:latin typeface="Tahoma" pitchFamily="34" charset="0"/>
                <a:ea typeface="方正启体简体" pitchFamily="65" charset="-122"/>
                <a:cs typeface="+mn-cs"/>
              </a:rPr>
              <a:t>找最好的</a:t>
            </a:r>
            <a:r>
              <a:rPr lang="en-US" altLang="zh-CN" sz="3200" kern="1200" dirty="0" smtClean="0">
                <a:solidFill>
                  <a:srgbClr val="000000"/>
                </a:solidFill>
                <a:latin typeface="田氏保钓体简" panose="02010800040101010101" pitchFamily="2" charset="-122"/>
                <a:ea typeface="田氏保钓体简" panose="02010800040101010101" pitchFamily="2" charset="-122"/>
                <a:cs typeface="+mn-cs"/>
              </a:rPr>
              <a:t>K</a:t>
            </a:r>
            <a:endParaRPr lang="zh-CN" altLang="en-US" sz="3200" kern="1200" dirty="0">
              <a:solidFill>
                <a:srgbClr val="000000"/>
              </a:solidFill>
              <a:latin typeface="田氏保钓体简" panose="02010800040101010101" pitchFamily="2" charset="-122"/>
              <a:ea typeface="田氏保钓体简" panose="02010800040101010101" pitchFamily="2" charset="-122"/>
              <a:cs typeface="+mn-cs"/>
            </a:endParaRPr>
          </a:p>
        </p:txBody>
      </p:sp>
    </p:spTree>
    <p:extLst>
      <p:ext uri="{BB962C8B-B14F-4D97-AF65-F5344CB8AC3E}">
        <p14:creationId xmlns:p14="http://schemas.microsoft.com/office/powerpoint/2010/main" val="567515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26</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a:solidFill>
                  <a:srgbClr val="000000"/>
                </a:solidFill>
                <a:latin typeface="Tahoma" pitchFamily="34" charset="0"/>
                <a:ea typeface="方正启体简体" pitchFamily="65" charset="-122"/>
                <a:cs typeface="+mn-cs"/>
              </a:rPr>
              <a:t>关于</a:t>
            </a:r>
            <a:r>
              <a:rPr lang="en-US" altLang="zh-CN" sz="3200" kern="1200" dirty="0">
                <a:solidFill>
                  <a:srgbClr val="000000"/>
                </a:solidFill>
                <a:latin typeface="田氏保钓体简" panose="02010800040101010101" pitchFamily="2" charset="-122"/>
                <a:ea typeface="田氏保钓体简" panose="02010800040101010101" pitchFamily="2" charset="-122"/>
                <a:cs typeface="+mn-cs"/>
              </a:rPr>
              <a:t>K</a:t>
            </a:r>
            <a:endParaRPr lang="zh-CN" altLang="en-US" sz="3200" kern="1200" dirty="0">
              <a:solidFill>
                <a:srgbClr val="000000"/>
              </a:solidFill>
              <a:latin typeface="田氏保钓体简" panose="02010800040101010101" pitchFamily="2" charset="-122"/>
              <a:ea typeface="田氏保钓体简" panose="02010800040101010101" pitchFamily="2" charset="-122"/>
              <a:cs typeface="+mn-cs"/>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392590"/>
            <a:ext cx="3709967" cy="3332813"/>
          </a:xfrm>
          <a:prstGeom prst="rect">
            <a:avLst/>
          </a:prstGeom>
        </p:spPr>
      </p:pic>
      <p:sp>
        <p:nvSpPr>
          <p:cNvPr id="8" name="object 9"/>
          <p:cNvSpPr/>
          <p:nvPr/>
        </p:nvSpPr>
        <p:spPr>
          <a:xfrm>
            <a:off x="4139952" y="2132856"/>
            <a:ext cx="4752528" cy="384424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32823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算法优点</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27</a:t>
            </a:fld>
            <a:endParaRPr lang="en-US" altLang="zh-CN">
              <a:solidFill>
                <a:srgbClr val="000000"/>
              </a:solidFill>
            </a:endParaRPr>
          </a:p>
        </p:txBody>
      </p:sp>
      <p:sp>
        <p:nvSpPr>
          <p:cNvPr id="3" name="矩形 2"/>
          <p:cNvSpPr/>
          <p:nvPr/>
        </p:nvSpPr>
        <p:spPr>
          <a:xfrm>
            <a:off x="1115936" y="2254220"/>
            <a:ext cx="7056464" cy="3046988"/>
          </a:xfrm>
          <a:prstGeom prst="rect">
            <a:avLst/>
          </a:prstGeom>
        </p:spPr>
        <p:txBody>
          <a:bodyPr wrap="square">
            <a:spAutoFit/>
          </a:bodyPr>
          <a:lstStyle/>
          <a:p>
            <a:pPr marL="342900" indent="-342900">
              <a:lnSpc>
                <a:spcPct val="200000"/>
              </a:lnSpc>
              <a:buFont typeface="Arial" panose="020B0604020202020204" pitchFamily="34" charset="0"/>
              <a:buChar char="•"/>
            </a:pPr>
            <a:r>
              <a:rPr lang="zh-CN" altLang="en-US" sz="2400" dirty="0">
                <a:latin typeface="田氏保钓体简" panose="02010800040101010101" pitchFamily="2" charset="-122"/>
                <a:ea typeface="田氏保钓体简" panose="02010800040101010101" pitchFamily="2" charset="-122"/>
              </a:rPr>
              <a:t>简单</a:t>
            </a:r>
          </a:p>
          <a:p>
            <a:pPr marL="342900" indent="-342900">
              <a:lnSpc>
                <a:spcPct val="200000"/>
              </a:lnSpc>
              <a:buFont typeface="Arial" panose="020B0604020202020204" pitchFamily="34" charset="0"/>
              <a:buChar char="•"/>
            </a:pPr>
            <a:r>
              <a:rPr lang="zh-CN" altLang="en-US" sz="2400" dirty="0">
                <a:latin typeface="田氏保钓体简" panose="02010800040101010101" pitchFamily="2" charset="-122"/>
                <a:ea typeface="田氏保钓体简" panose="02010800040101010101" pitchFamily="2" charset="-122"/>
              </a:rPr>
              <a:t>易于理解</a:t>
            </a:r>
          </a:p>
          <a:p>
            <a:pPr marL="342900" indent="-342900">
              <a:lnSpc>
                <a:spcPct val="200000"/>
              </a:lnSpc>
              <a:buFont typeface="Arial" panose="020B0604020202020204" pitchFamily="34" charset="0"/>
              <a:buChar char="•"/>
            </a:pPr>
            <a:r>
              <a:rPr lang="zh-CN" altLang="en-US" sz="2400" dirty="0">
                <a:latin typeface="田氏保钓体简" panose="02010800040101010101" pitchFamily="2" charset="-122"/>
                <a:ea typeface="田氏保钓体简" panose="02010800040101010101" pitchFamily="2" charset="-122"/>
              </a:rPr>
              <a:t>容易实现</a:t>
            </a:r>
          </a:p>
          <a:p>
            <a:pPr marL="342900" indent="-342900">
              <a:lnSpc>
                <a:spcPct val="200000"/>
              </a:lnSpc>
              <a:buFont typeface="Arial" panose="020B0604020202020204" pitchFamily="34" charset="0"/>
              <a:buChar char="•"/>
            </a:pPr>
            <a:r>
              <a:rPr lang="zh-CN" altLang="en-US" sz="2400" dirty="0">
                <a:latin typeface="田氏保钓体简" panose="02010800040101010101" pitchFamily="2" charset="-122"/>
                <a:ea typeface="田氏保钓体简" panose="02010800040101010101" pitchFamily="2" charset="-122"/>
              </a:rPr>
              <a:t>通过对</a:t>
            </a:r>
            <a:r>
              <a:rPr lang="en-US" altLang="zh-CN" sz="2400" dirty="0">
                <a:latin typeface="田氏保钓体简" panose="02010800040101010101" pitchFamily="2" charset="-122"/>
                <a:ea typeface="田氏保钓体简" panose="02010800040101010101" pitchFamily="2" charset="-122"/>
              </a:rPr>
              <a:t>K</a:t>
            </a:r>
            <a:r>
              <a:rPr lang="zh-CN" altLang="en-US" sz="2400" dirty="0">
                <a:latin typeface="田氏保钓体简" panose="02010800040101010101" pitchFamily="2" charset="-122"/>
                <a:ea typeface="田氏保钓体简" panose="02010800040101010101" pitchFamily="2" charset="-122"/>
              </a:rPr>
              <a:t>的选择可具备丢噪音数据的健壮性</a:t>
            </a:r>
          </a:p>
        </p:txBody>
      </p:sp>
    </p:spTree>
    <p:extLst>
      <p:ext uri="{BB962C8B-B14F-4D97-AF65-F5344CB8AC3E}">
        <p14:creationId xmlns:p14="http://schemas.microsoft.com/office/powerpoint/2010/main" val="678576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算法缺点</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28</a:t>
            </a:fld>
            <a:endParaRPr lang="en-US" altLang="zh-CN">
              <a:solidFill>
                <a:srgbClr val="000000"/>
              </a:solidFill>
            </a:endParaRPr>
          </a:p>
        </p:txBody>
      </p:sp>
      <p:sp>
        <p:nvSpPr>
          <p:cNvPr id="5" name="矩形 4"/>
          <p:cNvSpPr/>
          <p:nvPr/>
        </p:nvSpPr>
        <p:spPr>
          <a:xfrm>
            <a:off x="643010" y="2132856"/>
            <a:ext cx="3312368" cy="4401205"/>
          </a:xfrm>
          <a:prstGeom prst="rect">
            <a:avLst/>
          </a:prstGeom>
        </p:spPr>
        <p:txBody>
          <a:bodyPr wrap="square">
            <a:spAutoFit/>
          </a:bodyPr>
          <a:lstStyle/>
          <a:p>
            <a:pPr marL="342900" indent="-342900">
              <a:buFont typeface="Arial" panose="020B0604020202020204" pitchFamily="34" charset="0"/>
              <a:buChar char="•"/>
            </a:pPr>
            <a:r>
              <a:rPr lang="zh-CN" altLang="en-US" sz="2000" dirty="0">
                <a:latin typeface="田氏保钓体简" panose="02010800040101010101" pitchFamily="2" charset="-122"/>
                <a:ea typeface="田氏保钓体简" panose="02010800040101010101" pitchFamily="2" charset="-122"/>
              </a:rPr>
              <a:t>需要大量空间储存所有已知实例</a:t>
            </a:r>
          </a:p>
          <a:p>
            <a:pPr marL="342900" indent="-342900">
              <a:buFont typeface="Arial" panose="020B0604020202020204" pitchFamily="34" charset="0"/>
              <a:buChar char="•"/>
            </a:pPr>
            <a:r>
              <a:rPr lang="zh-CN" altLang="en-US" sz="2000" dirty="0">
                <a:latin typeface="田氏保钓体简" panose="02010800040101010101" pitchFamily="2" charset="-122"/>
                <a:ea typeface="田氏保钓体简" panose="02010800040101010101" pitchFamily="2" charset="-122"/>
              </a:rPr>
              <a:t>算法复杂度高（需要比较所有已知实例与要分类的实例）</a:t>
            </a:r>
          </a:p>
          <a:p>
            <a:pPr marL="342900" indent="-342900">
              <a:buFont typeface="Arial" panose="020B0604020202020204" pitchFamily="34" charset="0"/>
              <a:buChar char="•"/>
            </a:pPr>
            <a:r>
              <a:rPr lang="zh-CN" altLang="en-US" sz="2000" dirty="0">
                <a:latin typeface="田氏保钓体简" panose="02010800040101010101" pitchFamily="2" charset="-122"/>
                <a:ea typeface="田氏保钓体简" panose="02010800040101010101" pitchFamily="2" charset="-122"/>
              </a:rPr>
              <a:t>当其样本分布不平衡时，比如其中一类样本过大（实例数量过多）占主导的时候，新的未知实例容易被归类为这个主导样本，因为这类样本实例的数量过大，但这个新的未知实例实际并未接近目标样本</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916832"/>
            <a:ext cx="497205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2217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改进版本</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29</a:t>
            </a:fld>
            <a:endParaRPr lang="en-US" altLang="zh-CN">
              <a:solidFill>
                <a:srgbClr val="000000"/>
              </a:solidFill>
            </a:endParaRPr>
          </a:p>
        </p:txBody>
      </p:sp>
      <mc:AlternateContent xmlns:mc="http://schemas.openxmlformats.org/markup-compatibility/2006" xmlns:a14="http://schemas.microsoft.com/office/drawing/2010/main">
        <mc:Choice Requires="a14">
          <p:sp>
            <p:nvSpPr>
              <p:cNvPr id="3" name="矩形 2"/>
              <p:cNvSpPr/>
              <p:nvPr/>
            </p:nvSpPr>
            <p:spPr>
              <a:xfrm>
                <a:off x="1115936" y="2254220"/>
                <a:ext cx="7056464" cy="4524315"/>
              </a:xfrm>
              <a:prstGeom prst="rect">
                <a:avLst/>
              </a:prstGeom>
            </p:spPr>
            <p:txBody>
              <a:bodyPr wrap="square">
                <a:spAutoFit/>
              </a:bodyPr>
              <a:lstStyle/>
              <a:p>
                <a:pPr marL="342900" indent="-342900">
                  <a:lnSpc>
                    <a:spcPct val="200000"/>
                  </a:lnSpc>
                  <a:buFont typeface="Arial" panose="020B0604020202020204" pitchFamily="34" charset="0"/>
                  <a:buChar char="•"/>
                </a:pPr>
                <a:r>
                  <a:rPr lang="zh-CN" altLang="en-US" sz="2400" dirty="0">
                    <a:latin typeface="田氏保钓体简" panose="02010800040101010101" pitchFamily="2" charset="-122"/>
                    <a:ea typeface="田氏保钓体简" panose="02010800040101010101" pitchFamily="2" charset="-122"/>
                  </a:rPr>
                  <a:t>考虑距离，根据距离加上权重</a:t>
                </a:r>
                <a:endParaRPr lang="en-US" altLang="zh-CN" sz="2400" dirty="0">
                  <a:latin typeface="田氏保钓体简" panose="02010800040101010101" pitchFamily="2" charset="-122"/>
                  <a:ea typeface="田氏保钓体简" panose="02010800040101010101" pitchFamily="2" charset="-122"/>
                </a:endParaRPr>
              </a:p>
              <a:p>
                <a:pPr marL="457200" indent="-457200">
                  <a:lnSpc>
                    <a:spcPct val="200000"/>
                  </a:lnSpc>
                  <a:buFont typeface="+mj-lt"/>
                  <a:buAutoNum type="alphaLcParenR"/>
                </a:pPr>
                <a:r>
                  <a:rPr lang="en-US" altLang="zh-CN" sz="2400" dirty="0">
                    <a:latin typeface="田氏保钓体简" panose="02010800040101010101" pitchFamily="2" charset="-122"/>
                    <a:ea typeface="田氏保钓体简" panose="02010800040101010101" pitchFamily="2" charset="-122"/>
                  </a:rPr>
                  <a:t>1/d (d: </a:t>
                </a:r>
                <a:r>
                  <a:rPr lang="zh-CN" altLang="en-US" sz="2400" dirty="0">
                    <a:latin typeface="田氏保钓体简" panose="02010800040101010101" pitchFamily="2" charset="-122"/>
                    <a:ea typeface="田氏保钓体简" panose="02010800040101010101" pitchFamily="2" charset="-122"/>
                  </a:rPr>
                  <a:t>距离）</a:t>
                </a:r>
                <a:endParaRPr lang="en-US" altLang="zh-CN" sz="2400" dirty="0">
                  <a:latin typeface="田氏保钓体简" panose="02010800040101010101" pitchFamily="2" charset="-122"/>
                  <a:ea typeface="田氏保钓体简" panose="02010800040101010101" pitchFamily="2" charset="-122"/>
                </a:endParaRPr>
              </a:p>
              <a:p>
                <a:pPr marL="457200" indent="-457200">
                  <a:lnSpc>
                    <a:spcPct val="200000"/>
                  </a:lnSpc>
                  <a:buFont typeface="+mj-lt"/>
                  <a:buAutoNum type="alphaLcParenR"/>
                </a:pPr>
                <a:r>
                  <a:rPr lang="zh-CN" altLang="en-US" sz="2400" dirty="0">
                    <a:latin typeface="田氏保钓体简" panose="02010800040101010101" pitchFamily="2" charset="-122"/>
                    <a:ea typeface="田氏保钓体简" panose="02010800040101010101" pitchFamily="2" charset="-122"/>
                  </a:rPr>
                  <a:t>假设</a:t>
                </a:r>
                <a:r>
                  <a:rPr lang="en-US" altLang="zh-CN" sz="2400" dirty="0">
                    <a:latin typeface="田氏保钓体简" panose="02010800040101010101" pitchFamily="2" charset="-122"/>
                    <a:ea typeface="田氏保钓体简" panose="02010800040101010101" pitchFamily="2" charset="-122"/>
                  </a:rPr>
                  <a:t>k</a:t>
                </a:r>
                <a:r>
                  <a:rPr lang="zh-CN" altLang="en-US" sz="2400" dirty="0">
                    <a:latin typeface="田氏保钓体简" panose="02010800040101010101" pitchFamily="2" charset="-122"/>
                    <a:ea typeface="田氏保钓体简" panose="02010800040101010101" pitchFamily="2" charset="-122"/>
                  </a:rPr>
                  <a:t>个近邻点按照它们到</a:t>
                </a:r>
                <a:r>
                  <a:rPr lang="en-US" altLang="zh-CN" sz="2400" dirty="0">
                    <a:latin typeface="田氏保钓体简" panose="02010800040101010101" pitchFamily="2" charset="-122"/>
                    <a:ea typeface="田氏保钓体简" panose="02010800040101010101" pitchFamily="2" charset="-122"/>
                  </a:rPr>
                  <a:t>x</a:t>
                </a:r>
                <a:r>
                  <a:rPr lang="zh-CN" altLang="en-US" sz="2400" dirty="0">
                    <a:latin typeface="田氏保钓体简" panose="02010800040101010101" pitchFamily="2" charset="-122"/>
                    <a:ea typeface="田氏保钓体简" panose="02010800040101010101" pitchFamily="2" charset="-122"/>
                  </a:rPr>
                  <a:t>的距离从小到大排列，即</a:t>
                </a:r>
                <a14:m>
                  <m:oMath xmlns:m="http://schemas.openxmlformats.org/officeDocument/2006/math">
                    <m:sSub>
                      <m:sSubPr>
                        <m:ctrlPr>
                          <a:rPr lang="en-US" altLang="zh-CN" sz="2400" i="1" smtClean="0">
                            <a:latin typeface="Cambria Math"/>
                            <a:ea typeface="田氏保钓体简" panose="02010800040101010101" pitchFamily="2" charset="-122"/>
                          </a:rPr>
                        </m:ctrlPr>
                      </m:sSubPr>
                      <m:e>
                        <m:r>
                          <a:rPr lang="en-US" altLang="zh-CN" sz="2400" b="0" i="1" smtClean="0">
                            <a:latin typeface="Cambria Math"/>
                            <a:ea typeface="田氏保钓体简" panose="02010800040101010101" pitchFamily="2" charset="-122"/>
                          </a:rPr>
                          <m:t>𝑑</m:t>
                        </m:r>
                      </m:e>
                      <m:sub>
                        <m:r>
                          <a:rPr lang="en-US" altLang="zh-CN" sz="2400" b="0" i="1" smtClean="0">
                            <a:latin typeface="Cambria Math"/>
                            <a:ea typeface="田氏保钓体简" panose="02010800040101010101" pitchFamily="2" charset="-122"/>
                          </a:rPr>
                          <m:t>1</m:t>
                        </m:r>
                      </m:sub>
                    </m:sSub>
                    <m:r>
                      <a:rPr lang="en-US" altLang="zh-CN" sz="2400" b="0" i="1" smtClean="0">
                        <a:latin typeface="Cambria Math"/>
                        <a:ea typeface="田氏保钓体简" panose="02010800040101010101" pitchFamily="2" charset="-122"/>
                      </a:rPr>
                      <m:t>,⋯,</m:t>
                    </m:r>
                    <m:sSub>
                      <m:sSubPr>
                        <m:ctrlPr>
                          <a:rPr lang="en-US" altLang="zh-CN" sz="2400" b="0" i="1" smtClean="0">
                            <a:latin typeface="Cambria Math"/>
                            <a:ea typeface="田氏保钓体简" panose="02010800040101010101" pitchFamily="2" charset="-122"/>
                          </a:rPr>
                        </m:ctrlPr>
                      </m:sSubPr>
                      <m:e>
                        <m:r>
                          <a:rPr lang="en-US" altLang="zh-CN" sz="2400" b="0" i="1" smtClean="0">
                            <a:latin typeface="Cambria Math"/>
                            <a:ea typeface="田氏保钓体简" panose="02010800040101010101" pitchFamily="2" charset="-122"/>
                          </a:rPr>
                          <m:t>𝑑</m:t>
                        </m:r>
                      </m:e>
                      <m:sub>
                        <m:r>
                          <a:rPr lang="en-US" altLang="zh-CN" sz="2400" b="0" i="1" smtClean="0">
                            <a:latin typeface="Cambria Math"/>
                            <a:ea typeface="田氏保钓体简" panose="02010800040101010101" pitchFamily="2" charset="-122"/>
                          </a:rPr>
                          <m:t>𝑘</m:t>
                        </m:r>
                      </m:sub>
                    </m:sSub>
                  </m:oMath>
                </a14:m>
                <a:r>
                  <a:rPr lang="en-US" altLang="zh-CN" sz="2400" dirty="0">
                    <a:latin typeface="田氏保钓体简" panose="02010800040101010101" pitchFamily="2" charset="-122"/>
                    <a:ea typeface="田氏保钓体简" panose="02010800040101010101" pitchFamily="2" charset="-122"/>
                  </a:rPr>
                  <a:t>,</a:t>
                </a:r>
                <a:r>
                  <a:rPr lang="zh-CN" altLang="en-US" sz="2400" dirty="0">
                    <a:latin typeface="田氏保钓体简" panose="02010800040101010101" pitchFamily="2" charset="-122"/>
                    <a:ea typeface="田氏保钓体简" panose="02010800040101010101" pitchFamily="2" charset="-122"/>
                  </a:rPr>
                  <a:t>第</a:t>
                </a:r>
                <a:r>
                  <a:rPr lang="en-US" altLang="zh-CN" sz="2400" dirty="0" err="1">
                    <a:latin typeface="田氏保钓体简" panose="02010800040101010101" pitchFamily="2" charset="-122"/>
                    <a:ea typeface="田氏保钓体简" panose="02010800040101010101" pitchFamily="2" charset="-122"/>
                  </a:rPr>
                  <a:t>i</a:t>
                </a:r>
                <a:r>
                  <a:rPr lang="zh-CN" altLang="en-US" sz="2400" dirty="0">
                    <a:latin typeface="田氏保钓体简" panose="02010800040101010101" pitchFamily="2" charset="-122"/>
                    <a:ea typeface="田氏保钓体简" panose="02010800040101010101" pitchFamily="2" charset="-122"/>
                  </a:rPr>
                  <a:t>个靠近的近邻点的权重为：</a:t>
                </a:r>
                <a:endParaRPr lang="en-US" altLang="zh-CN" sz="2400" dirty="0">
                  <a:latin typeface="田氏保钓体简" panose="02010800040101010101" pitchFamily="2" charset="-122"/>
                  <a:ea typeface="田氏保钓体简" panose="02010800040101010101" pitchFamily="2" charset="-122"/>
                </a:endParaRPr>
              </a:p>
              <a:p>
                <a:pPr marL="457200" indent="-457200">
                  <a:lnSpc>
                    <a:spcPct val="200000"/>
                  </a:lnSpc>
                  <a:buFont typeface="+mj-lt"/>
                  <a:buAutoNum type="alphaLcParenR"/>
                </a:pPr>
                <a:endParaRPr lang="en-US" altLang="zh-CN" sz="2400" dirty="0">
                  <a:latin typeface="田氏保钓体简" panose="02010800040101010101" pitchFamily="2" charset="-122"/>
                  <a:ea typeface="田氏保钓体简" panose="02010800040101010101" pitchFamily="2" charset="-122"/>
                </a:endParaRPr>
              </a:p>
              <a:p>
                <a:pPr>
                  <a:lnSpc>
                    <a:spcPct val="200000"/>
                  </a:lnSpc>
                </a:pPr>
                <a:endParaRPr lang="zh-CN" altLang="en-US" sz="2400" dirty="0">
                  <a:latin typeface="田氏保钓体简" panose="02010800040101010101" pitchFamily="2" charset="-122"/>
                  <a:ea typeface="田氏保钓体简" panose="02010800040101010101" pitchFamily="2"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1115936" y="2254220"/>
                <a:ext cx="7056464" cy="4524315"/>
              </a:xfrm>
              <a:prstGeom prst="rect">
                <a:avLst/>
              </a:prstGeom>
              <a:blipFill>
                <a:blip r:embed="rId2"/>
                <a:stretch>
                  <a:fillRect l="-1123" r="-53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131840" y="5301208"/>
                <a:ext cx="2786914" cy="7629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𝑤</m:t>
                          </m:r>
                        </m:e>
                        <m:sub>
                          <m:r>
                            <a:rPr lang="en-US" altLang="zh-CN" b="0" i="1" smtClean="0">
                              <a:latin typeface="Cambria Math"/>
                            </a:rPr>
                            <m:t>𝑖</m:t>
                          </m:r>
                        </m:sub>
                      </m:sSub>
                      <m:r>
                        <a:rPr lang="en-US" altLang="zh-CN" i="1" smtClean="0">
                          <a:latin typeface="Cambria Math"/>
                        </a:rPr>
                        <m:t>=</m:t>
                      </m:r>
                      <m:d>
                        <m:dPr>
                          <m:begChr m:val="{"/>
                          <m:endChr m:val=""/>
                          <m:ctrlPr>
                            <a:rPr lang="en-US" altLang="zh-CN" i="1" smtClean="0">
                              <a:latin typeface="Cambria Math"/>
                            </a:rPr>
                          </m:ctrlPr>
                        </m:dPr>
                        <m:e>
                          <m:eqArr>
                            <m:eqArrPr>
                              <m:ctrlPr>
                                <a:rPr lang="en-US" altLang="zh-CN" i="1" smtClean="0">
                                  <a:latin typeface="Cambria Math"/>
                                </a:rPr>
                              </m:ctrlPr>
                            </m:eqArrPr>
                            <m:e>
                              <m:box>
                                <m:boxPr>
                                  <m:ctrlPr>
                                    <a:rPr lang="en-US" altLang="zh-CN" i="1" smtClean="0">
                                      <a:latin typeface="Cambria Math"/>
                                    </a:rPr>
                                  </m:ctrlPr>
                                </m:boxPr>
                                <m:e>
                                  <m:argPr>
                                    <m:argSz m:val="-1"/>
                                  </m:argPr>
                                  <m:f>
                                    <m:fPr>
                                      <m:ctrlPr>
                                        <a:rPr lang="en-US" altLang="zh-CN" i="1" smtClean="0">
                                          <a:latin typeface="Cambria Math"/>
                                        </a:rPr>
                                      </m:ctrlPr>
                                    </m:fPr>
                                    <m:num>
                                      <m:sSub>
                                        <m:sSubPr>
                                          <m:ctrlPr>
                                            <a:rPr lang="en-US" altLang="zh-CN" i="1" smtClean="0">
                                              <a:latin typeface="Cambria Math"/>
                                            </a:rPr>
                                          </m:ctrlPr>
                                        </m:sSubPr>
                                        <m:e>
                                          <m:r>
                                            <a:rPr lang="en-US" altLang="zh-CN" b="0" i="1" smtClean="0">
                                              <a:latin typeface="Cambria Math"/>
                                            </a:rPr>
                                            <m:t>𝑑</m:t>
                                          </m:r>
                                        </m:e>
                                        <m:sub>
                                          <m:r>
                                            <a:rPr lang="en-US" altLang="zh-CN" b="0" i="1" smtClean="0">
                                              <a:latin typeface="Cambria Math"/>
                                            </a:rPr>
                                            <m:t>𝑘</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𝑑</m:t>
                                          </m:r>
                                        </m:e>
                                        <m:sub>
                                          <m:r>
                                            <a:rPr lang="en-US" altLang="zh-CN" b="0" i="1" smtClean="0">
                                              <a:latin typeface="Cambria Math"/>
                                            </a:rPr>
                                            <m:t>𝑖</m:t>
                                          </m:r>
                                        </m:sub>
                                      </m:sSub>
                                    </m:num>
                                    <m:den>
                                      <m:sSub>
                                        <m:sSubPr>
                                          <m:ctrlPr>
                                            <a:rPr lang="en-US" altLang="zh-CN" i="1" smtClean="0">
                                              <a:latin typeface="Cambria Math"/>
                                            </a:rPr>
                                          </m:ctrlPr>
                                        </m:sSubPr>
                                        <m:e>
                                          <m:r>
                                            <a:rPr lang="en-US" altLang="zh-CN" b="0" i="1" smtClean="0">
                                              <a:latin typeface="Cambria Math"/>
                                            </a:rPr>
                                            <m:t>𝑑</m:t>
                                          </m:r>
                                        </m:e>
                                        <m:sub>
                                          <m:r>
                                            <a:rPr lang="en-US" altLang="zh-CN" b="0" i="1" smtClean="0">
                                              <a:latin typeface="Cambria Math"/>
                                            </a:rPr>
                                            <m:t>𝑘</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𝑑</m:t>
                                          </m:r>
                                        </m:e>
                                        <m:sub>
                                          <m:r>
                                            <a:rPr lang="en-US" altLang="zh-CN" b="0" i="1" smtClean="0">
                                              <a:latin typeface="Cambria Math"/>
                                            </a:rPr>
                                            <m:t>1</m:t>
                                          </m:r>
                                        </m:sub>
                                      </m:sSub>
                                    </m:den>
                                  </m:f>
                                  <m:r>
                                    <a:rPr lang="en-US" altLang="zh-CN" b="0" i="1" smtClean="0">
                                      <a:latin typeface="Cambria Math"/>
                                    </a:rPr>
                                    <m:t>            (</m:t>
                                  </m:r>
                                  <m:sSub>
                                    <m:sSubPr>
                                      <m:ctrlPr>
                                        <a:rPr lang="en-US" altLang="zh-CN" b="0" i="1" smtClean="0">
                                          <a:latin typeface="Cambria Math"/>
                                        </a:rPr>
                                      </m:ctrlPr>
                                    </m:sSubPr>
                                    <m:e>
                                      <m:r>
                                        <a:rPr lang="en-US" altLang="zh-CN" b="0" i="1" smtClean="0">
                                          <a:latin typeface="Cambria Math"/>
                                        </a:rPr>
                                        <m:t>𝑑</m:t>
                                      </m:r>
                                    </m:e>
                                    <m:sub>
                                      <m:r>
                                        <a:rPr lang="en-US" altLang="zh-CN" b="0" i="1" smtClean="0">
                                          <a:latin typeface="Cambria Math"/>
                                        </a:rPr>
                                        <m:t>𝑘</m:t>
                                      </m:r>
                                    </m:sub>
                                  </m:sSub>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𝑑</m:t>
                                      </m:r>
                                    </m:e>
                                    <m:sub>
                                      <m:r>
                                        <a:rPr lang="en-US" altLang="zh-CN" b="0" i="1" smtClean="0">
                                          <a:latin typeface="Cambria Math"/>
                                          <a:ea typeface="Cambria Math"/>
                                        </a:rPr>
                                        <m:t>1</m:t>
                                      </m:r>
                                    </m:sub>
                                  </m:sSub>
                                  <m:r>
                                    <a:rPr lang="en-US" altLang="zh-CN" b="0" i="1" smtClean="0">
                                      <a:latin typeface="Cambria Math"/>
                                      <a:ea typeface="Cambria Math"/>
                                    </a:rPr>
                                    <m:t>)</m:t>
                                  </m:r>
                                </m:e>
                              </m:box>
                            </m:e>
                            <m:e>
                              <m:r>
                                <a:rPr lang="en-US" altLang="zh-CN" b="0" i="1" smtClean="0">
                                  <a:latin typeface="Cambria Math"/>
                                </a:rPr>
                                <m:t>1           </m:t>
                              </m:r>
                              <m:sSub>
                                <m:sSubPr>
                                  <m:ctrlPr>
                                    <a:rPr lang="en-US" altLang="zh-CN" b="0" i="1" smtClean="0">
                                      <a:latin typeface="Cambria Math"/>
                                    </a:rPr>
                                  </m:ctrlPr>
                                </m:sSubPr>
                                <m:e>
                                  <m:r>
                                    <a:rPr lang="en-US" altLang="zh-CN" b="0" i="1" smtClean="0">
                                      <a:latin typeface="Cambria Math"/>
                                    </a:rPr>
                                    <m:t>(</m:t>
                                  </m:r>
                                  <m:r>
                                    <a:rPr lang="en-US" altLang="zh-CN" b="0" i="1" smtClean="0">
                                      <a:latin typeface="Cambria Math"/>
                                    </a:rPr>
                                    <m:t>𝑑</m:t>
                                  </m:r>
                                </m:e>
                                <m:sub>
                                  <m:r>
                                    <a:rPr lang="en-US" altLang="zh-CN" b="0" i="1" smtClean="0">
                                      <a:latin typeface="Cambria Math"/>
                                    </a:rPr>
                                    <m:t>𝑘</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𝑑</m:t>
                                  </m:r>
                                </m:e>
                                <m:sub>
                                  <m:r>
                                    <a:rPr lang="en-US" altLang="zh-CN" b="0" i="1" smtClean="0">
                                      <a:latin typeface="Cambria Math"/>
                                    </a:rPr>
                                    <m:t>1</m:t>
                                  </m:r>
                                </m:sub>
                              </m:sSub>
                              <m:r>
                                <a:rPr lang="en-US" altLang="zh-CN" b="0" i="1" smtClean="0">
                                  <a:latin typeface="Cambria Math"/>
                                </a:rPr>
                                <m:t>)</m:t>
                              </m:r>
                            </m:e>
                          </m:eqArr>
                        </m:e>
                      </m:d>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131840" y="5301208"/>
                <a:ext cx="2786914" cy="762901"/>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61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例子</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3</a:t>
            </a:fld>
            <a:endParaRPr lang="en-US" altLang="zh-CN">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916832"/>
            <a:ext cx="538162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2339752" y="6021287"/>
            <a:ext cx="3570208" cy="461665"/>
          </a:xfrm>
          <a:prstGeom prst="rect">
            <a:avLst/>
          </a:prstGeom>
        </p:spPr>
        <p:txBody>
          <a:bodyPr wrap="none">
            <a:spAutoFit/>
          </a:bodyPr>
          <a:lstStyle/>
          <a:p>
            <a:r>
              <a:rPr lang="zh-CN" altLang="en-US" sz="2400" dirty="0">
                <a:latin typeface="田氏保钓体简" panose="02010800040101010101" pitchFamily="2" charset="-122"/>
                <a:ea typeface="田氏保钓体简" panose="02010800040101010101" pitchFamily="2" charset="-122"/>
              </a:rPr>
              <a:t>未知电影属于什么类型？</a:t>
            </a:r>
          </a:p>
        </p:txBody>
      </p:sp>
    </p:spTree>
    <p:extLst>
      <p:ext uri="{BB962C8B-B14F-4D97-AF65-F5344CB8AC3E}">
        <p14:creationId xmlns:p14="http://schemas.microsoft.com/office/powerpoint/2010/main" val="1522487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043608" y="1808163"/>
            <a:ext cx="7436172" cy="1981200"/>
          </a:xfrm>
        </p:spPr>
        <p:txBody>
          <a:bodyPr/>
          <a:lstStyle/>
          <a:p>
            <a:pPr algn="ctr" eaLnBrk="1" hangingPunct="1"/>
            <a:r>
              <a:rPr lang="zh-CN" altLang="en-US" sz="4800" kern="1200" dirty="0">
                <a:solidFill>
                  <a:srgbClr val="000000"/>
                </a:solidFill>
                <a:latin typeface="Tahoma" pitchFamily="34" charset="0"/>
                <a:ea typeface="方正启体简体" pitchFamily="65" charset="-122"/>
              </a:rPr>
              <a:t>维度灾难</a:t>
            </a:r>
            <a:r>
              <a:rPr lang="en-US" altLang="zh-CN" sz="4800" kern="1200" dirty="0">
                <a:solidFill>
                  <a:srgbClr val="000000"/>
                </a:solidFill>
                <a:latin typeface="Tahoma" pitchFamily="34" charset="0"/>
                <a:ea typeface="方正启体简体" pitchFamily="65" charset="-122"/>
              </a:rPr>
              <a:t/>
            </a:r>
            <a:br>
              <a:rPr lang="en-US" altLang="zh-CN" sz="4800" kern="1200" dirty="0">
                <a:solidFill>
                  <a:srgbClr val="000000"/>
                </a:solidFill>
                <a:latin typeface="Tahoma" pitchFamily="34" charset="0"/>
                <a:ea typeface="方正启体简体" pitchFamily="65" charset="-122"/>
              </a:rPr>
            </a:br>
            <a:r>
              <a:rPr lang="en-US" altLang="zh-CN" sz="2800" dirty="0">
                <a:solidFill>
                  <a:srgbClr val="000000"/>
                </a:solidFill>
                <a:latin typeface="Monotype Corsiva" pitchFamily="66" charset="0"/>
                <a:ea typeface="方正启体简体" pitchFamily="65" charset="-122"/>
              </a:rPr>
              <a:t>Dimension Disaster</a:t>
            </a:r>
          </a:p>
        </p:txBody>
      </p:sp>
    </p:spTree>
    <p:extLst>
      <p:ext uri="{BB962C8B-B14F-4D97-AF65-F5344CB8AC3E}">
        <p14:creationId xmlns:p14="http://schemas.microsoft.com/office/powerpoint/2010/main" val="2736630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维度灾难</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31</a:t>
            </a:fld>
            <a:endParaRPr lang="en-US" altLang="zh-CN">
              <a:solidFill>
                <a:srgbClr val="000000"/>
              </a:solidFill>
            </a:endParaRPr>
          </a:p>
        </p:txBody>
      </p:sp>
      <p:sp>
        <p:nvSpPr>
          <p:cNvPr id="5" name="矩形 4"/>
          <p:cNvSpPr/>
          <p:nvPr/>
        </p:nvSpPr>
        <p:spPr>
          <a:xfrm>
            <a:off x="774346" y="2251470"/>
            <a:ext cx="7344816" cy="1200329"/>
          </a:xfrm>
          <a:prstGeom prst="rect">
            <a:avLst/>
          </a:prstGeom>
        </p:spPr>
        <p:txBody>
          <a:bodyPr wrap="square">
            <a:spAutoFit/>
          </a:bodyPr>
          <a:lstStyle/>
          <a:p>
            <a:r>
              <a:rPr lang="zh-CN" altLang="en-US" sz="2400" dirty="0">
                <a:latin typeface="田氏保钓体简" panose="02010800040101010101" pitchFamily="2" charset="-122"/>
                <a:ea typeface="田氏保钓体简" panose="02010800040101010101" pitchFamily="2" charset="-122"/>
              </a:rPr>
              <a:t>对于已知样本数目，存在一个特征数目的最大值，当实际使用的特征数目超过这个最大值时，分类器的性能不是得到改善，而是退化。</a:t>
            </a:r>
          </a:p>
        </p:txBody>
      </p:sp>
      <p:grpSp>
        <p:nvGrpSpPr>
          <p:cNvPr id="13" name="组合 12"/>
          <p:cNvGrpSpPr/>
          <p:nvPr/>
        </p:nvGrpSpPr>
        <p:grpSpPr>
          <a:xfrm>
            <a:off x="1763688" y="3451799"/>
            <a:ext cx="4857750" cy="3105150"/>
            <a:chOff x="1763688" y="3451799"/>
            <a:chExt cx="4857750" cy="3105150"/>
          </a:xfrm>
        </p:grpSpPr>
        <p:grpSp>
          <p:nvGrpSpPr>
            <p:cNvPr id="11" name="组合 10"/>
            <p:cNvGrpSpPr/>
            <p:nvPr/>
          </p:nvGrpSpPr>
          <p:grpSpPr>
            <a:xfrm>
              <a:off x="1763688" y="3451799"/>
              <a:ext cx="4857750" cy="3105150"/>
              <a:chOff x="1763688" y="3451799"/>
              <a:chExt cx="4857750" cy="3105150"/>
            </a:xfrm>
          </p:grpSpPr>
          <p:pic>
            <p:nvPicPr>
              <p:cNvPr id="1026" name="Picture 2" descr="http://img.blog.csdn.net/20140829191149093?watermark/2/text/aHR0cDovL2Jsb2cuY3Nkbi5uZXQvemJjMTA5MDU0OTgzOQ==/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451799"/>
                <a:ext cx="4857750" cy="310515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3059832" y="6165304"/>
                <a:ext cx="3489598" cy="261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3851920" y="6295998"/>
              <a:ext cx="2769518" cy="2609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65331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例子</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32</a:t>
            </a:fld>
            <a:endParaRPr lang="en-US" altLang="zh-CN">
              <a:solidFill>
                <a:srgbClr val="000000"/>
              </a:solidFill>
            </a:endParaRPr>
          </a:p>
        </p:txBody>
      </p:sp>
      <p:sp>
        <p:nvSpPr>
          <p:cNvPr id="5" name="矩形 4"/>
          <p:cNvSpPr/>
          <p:nvPr/>
        </p:nvSpPr>
        <p:spPr>
          <a:xfrm>
            <a:off x="764683" y="2249934"/>
            <a:ext cx="7344816" cy="397031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latin typeface="田氏保钓体简" panose="02010800040101010101" pitchFamily="2" charset="-122"/>
                <a:ea typeface="田氏保钓体简" panose="02010800040101010101" pitchFamily="2" charset="-122"/>
              </a:rPr>
              <a:t>假设我们有</a:t>
            </a:r>
            <a:r>
              <a:rPr lang="en-US" altLang="zh-CN" sz="2400" dirty="0">
                <a:latin typeface="田氏保钓体简" panose="02010800040101010101" pitchFamily="2" charset="-122"/>
                <a:ea typeface="田氏保钓体简" panose="02010800040101010101" pitchFamily="2" charset="-122"/>
              </a:rPr>
              <a:t>10</a:t>
            </a:r>
            <a:r>
              <a:rPr lang="zh-CN" altLang="en-US" sz="2400" dirty="0">
                <a:latin typeface="田氏保钓体简" panose="02010800040101010101" pitchFamily="2" charset="-122"/>
                <a:ea typeface="田氏保钓体简" panose="02010800040101010101" pitchFamily="2" charset="-122"/>
              </a:rPr>
              <a:t>张图片，每张图片的内容可能是猫也可能是狗。</a:t>
            </a:r>
            <a:endParaRPr lang="en-US" altLang="zh-CN" sz="2400" dirty="0">
              <a:latin typeface="田氏保钓体简" panose="02010800040101010101" pitchFamily="2" charset="-122"/>
              <a:ea typeface="田氏保钓体简" panose="02010800040101010101" pitchFamily="2" charset="-122"/>
            </a:endParaRPr>
          </a:p>
          <a:p>
            <a:pPr marL="342900" indent="-342900">
              <a:lnSpc>
                <a:spcPct val="150000"/>
              </a:lnSpc>
              <a:buFont typeface="Arial" panose="020B0604020202020204" pitchFamily="34" charset="0"/>
              <a:buChar char="•"/>
            </a:pPr>
            <a:r>
              <a:rPr lang="zh-CN" altLang="en-US" sz="2400" dirty="0">
                <a:latin typeface="田氏保钓体简" panose="02010800040101010101" pitchFamily="2" charset="-122"/>
                <a:ea typeface="田氏保钓体简" panose="02010800040101010101" pitchFamily="2" charset="-122"/>
              </a:rPr>
              <a:t>首先，要寻找到一些能够描述猫和狗的特征，这样我们的分类算法就可以利用这些特征去识别物体。</a:t>
            </a:r>
            <a:endParaRPr lang="en-US" altLang="zh-CN" sz="2400" dirty="0">
              <a:latin typeface="田氏保钓体简" panose="02010800040101010101" pitchFamily="2" charset="-122"/>
              <a:ea typeface="田氏保钓体简" panose="02010800040101010101" pitchFamily="2" charset="-122"/>
            </a:endParaRPr>
          </a:p>
          <a:p>
            <a:pPr marL="342900" indent="-342900">
              <a:lnSpc>
                <a:spcPct val="150000"/>
              </a:lnSpc>
              <a:buFont typeface="Arial" panose="020B0604020202020204" pitchFamily="34" charset="0"/>
              <a:buChar char="•"/>
            </a:pPr>
            <a:r>
              <a:rPr lang="zh-CN" altLang="en-US" sz="2400" dirty="0">
                <a:latin typeface="田氏保钓体简" panose="02010800040101010101" pitchFamily="2" charset="-122"/>
                <a:ea typeface="田氏保钓体简" panose="02010800040101010101" pitchFamily="2" charset="-122"/>
              </a:rPr>
              <a:t>猫和狗的皮毛颜色可能是一个很好的特征，考虑到红绿蓝构成图像的三基色，因此用图片三基色各自的平均值称得上方便直观。</a:t>
            </a:r>
          </a:p>
        </p:txBody>
      </p:sp>
    </p:spTree>
    <p:extLst>
      <p:ext uri="{BB962C8B-B14F-4D97-AF65-F5344CB8AC3E}">
        <p14:creationId xmlns:p14="http://schemas.microsoft.com/office/powerpoint/2010/main" val="3318823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使用单一特征</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33</a:t>
            </a:fld>
            <a:endParaRPr lang="en-US" altLang="zh-CN">
              <a:solidFill>
                <a:srgbClr val="000000"/>
              </a:solidFill>
            </a:endParaRPr>
          </a:p>
        </p:txBody>
      </p:sp>
      <p:sp>
        <p:nvSpPr>
          <p:cNvPr id="5" name="矩形 4"/>
          <p:cNvSpPr/>
          <p:nvPr/>
        </p:nvSpPr>
        <p:spPr>
          <a:xfrm>
            <a:off x="764683" y="2204864"/>
            <a:ext cx="7344816" cy="559512"/>
          </a:xfrm>
          <a:prstGeom prst="rect">
            <a:avLst/>
          </a:prstGeom>
        </p:spPr>
        <p:txBody>
          <a:bodyPr wrap="square">
            <a:spAutoFit/>
          </a:bodyPr>
          <a:lstStyle/>
          <a:p>
            <a:pPr>
              <a:lnSpc>
                <a:spcPct val="150000"/>
              </a:lnSpc>
            </a:pPr>
            <a:r>
              <a:rPr lang="zh-CN" altLang="en-US" sz="2400" dirty="0">
                <a:latin typeface="田氏保钓体简" panose="02010800040101010101" pitchFamily="2" charset="-122"/>
                <a:ea typeface="田氏保钓体简" panose="02010800040101010101" pitchFamily="2" charset="-122"/>
              </a:rPr>
              <a:t>仅仅使用单一特征</a:t>
            </a:r>
            <a:r>
              <a:rPr lang="en-US" altLang="zh-CN" sz="2400" dirty="0">
                <a:latin typeface="田氏保钓体简" panose="02010800040101010101" pitchFamily="2" charset="-122"/>
                <a:ea typeface="田氏保钓体简" panose="02010800040101010101" pitchFamily="2" charset="-122"/>
              </a:rPr>
              <a:t>(1</a:t>
            </a:r>
            <a:r>
              <a:rPr lang="zh-CN" altLang="en-US" sz="2400" dirty="0">
                <a:latin typeface="田氏保钓体简" panose="02010800040101010101" pitchFamily="2" charset="-122"/>
                <a:ea typeface="田氏保钓体简" panose="02010800040101010101" pitchFamily="2" charset="-122"/>
              </a:rPr>
              <a:t>维</a:t>
            </a:r>
            <a:r>
              <a:rPr lang="en-US" altLang="zh-CN" sz="2400" dirty="0">
                <a:latin typeface="田氏保钓体简" panose="02010800040101010101" pitchFamily="2" charset="-122"/>
                <a:ea typeface="田氏保钓体简" panose="02010800040101010101" pitchFamily="2" charset="-122"/>
              </a:rPr>
              <a:t>)</a:t>
            </a:r>
            <a:r>
              <a:rPr lang="zh-CN" altLang="en-US" sz="2400" dirty="0">
                <a:latin typeface="田氏保钓体简" panose="02010800040101010101" pitchFamily="2" charset="-122"/>
                <a:ea typeface="田氏保钓体简" panose="02010800040101010101" pitchFamily="2" charset="-122"/>
              </a:rPr>
              <a:t>，比如红色，来进行训练</a:t>
            </a:r>
          </a:p>
        </p:txBody>
      </p:sp>
      <p:pic>
        <p:nvPicPr>
          <p:cNvPr id="2050" name="Picture 2" descr="http://img.blog.csdn.net/201408291925266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708920"/>
            <a:ext cx="4392488" cy="2758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801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增加一个特征</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34</a:t>
            </a:fld>
            <a:endParaRPr lang="en-US" altLang="zh-CN">
              <a:solidFill>
                <a:srgbClr val="000000"/>
              </a:solidFill>
            </a:endParaRPr>
          </a:p>
        </p:txBody>
      </p:sp>
      <p:sp>
        <p:nvSpPr>
          <p:cNvPr id="5" name="矩形 4"/>
          <p:cNvSpPr/>
          <p:nvPr/>
        </p:nvSpPr>
        <p:spPr>
          <a:xfrm>
            <a:off x="764682" y="2204864"/>
            <a:ext cx="7623741" cy="646331"/>
          </a:xfrm>
          <a:prstGeom prst="rect">
            <a:avLst/>
          </a:prstGeom>
        </p:spPr>
        <p:txBody>
          <a:bodyPr wrap="square">
            <a:spAutoFit/>
          </a:bodyPr>
          <a:lstStyle/>
          <a:p>
            <a:pPr>
              <a:lnSpc>
                <a:spcPct val="150000"/>
              </a:lnSpc>
            </a:pPr>
            <a:r>
              <a:rPr lang="zh-CN" altLang="en-US" sz="2400" dirty="0">
                <a:latin typeface="田氏保钓体简" panose="02010800040101010101" pitchFamily="2" charset="-122"/>
                <a:ea typeface="田氏保钓体简" panose="02010800040101010101" pitchFamily="2" charset="-122"/>
              </a:rPr>
              <a:t>增加一个特征，比如绿色，这样特征维数扩展到了</a:t>
            </a:r>
            <a:r>
              <a:rPr lang="en-US" altLang="zh-CN" sz="2400" dirty="0">
                <a:latin typeface="田氏保钓体简" panose="02010800040101010101" pitchFamily="2" charset="-122"/>
                <a:ea typeface="田氏保钓体简" panose="02010800040101010101" pitchFamily="2" charset="-122"/>
              </a:rPr>
              <a:t>2</a:t>
            </a:r>
            <a:r>
              <a:rPr lang="zh-CN" altLang="en-US" sz="2400" dirty="0">
                <a:latin typeface="田氏保钓体简" panose="02010800040101010101" pitchFamily="2" charset="-122"/>
                <a:ea typeface="田氏保钓体简" panose="02010800040101010101" pitchFamily="2" charset="-122"/>
              </a:rPr>
              <a:t>维：</a:t>
            </a:r>
          </a:p>
        </p:txBody>
      </p:sp>
      <p:pic>
        <p:nvPicPr>
          <p:cNvPr id="4098" name="Picture 2" descr="http://img.blog.csdn.net/201408291930302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724" y="2996952"/>
            <a:ext cx="4428492"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832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再增加一个特征</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35</a:t>
            </a:fld>
            <a:endParaRPr lang="en-US" altLang="zh-CN">
              <a:solidFill>
                <a:srgbClr val="000000"/>
              </a:solidFill>
            </a:endParaRPr>
          </a:p>
        </p:txBody>
      </p:sp>
      <p:sp>
        <p:nvSpPr>
          <p:cNvPr id="5" name="矩形 4"/>
          <p:cNvSpPr/>
          <p:nvPr/>
        </p:nvSpPr>
        <p:spPr>
          <a:xfrm>
            <a:off x="764682" y="1988840"/>
            <a:ext cx="7623741" cy="559512"/>
          </a:xfrm>
          <a:prstGeom prst="rect">
            <a:avLst/>
          </a:prstGeom>
        </p:spPr>
        <p:txBody>
          <a:bodyPr wrap="square">
            <a:spAutoFit/>
          </a:bodyPr>
          <a:lstStyle/>
          <a:p>
            <a:pPr>
              <a:lnSpc>
                <a:spcPct val="150000"/>
              </a:lnSpc>
            </a:pPr>
            <a:r>
              <a:rPr lang="zh-CN" altLang="en-US" sz="2400" dirty="0">
                <a:latin typeface="田氏保钓体简" panose="02010800040101010101" pitchFamily="2" charset="-122"/>
                <a:ea typeface="田氏保钓体简" panose="02010800040101010101" pitchFamily="2" charset="-122"/>
              </a:rPr>
              <a:t>再增加一个特征，比如蓝色，扩展到</a:t>
            </a:r>
            <a:r>
              <a:rPr lang="en-US" altLang="zh-CN" sz="2400" dirty="0">
                <a:latin typeface="田氏保钓体简" panose="02010800040101010101" pitchFamily="2" charset="-122"/>
                <a:ea typeface="田氏保钓体简" panose="02010800040101010101" pitchFamily="2" charset="-122"/>
              </a:rPr>
              <a:t>3</a:t>
            </a:r>
            <a:r>
              <a:rPr lang="zh-CN" altLang="en-US" sz="2400" dirty="0">
                <a:latin typeface="田氏保钓体简" panose="02010800040101010101" pitchFamily="2" charset="-122"/>
                <a:ea typeface="田氏保钓体简" panose="02010800040101010101" pitchFamily="2" charset="-122"/>
              </a:rPr>
              <a:t>维特征空间后：</a:t>
            </a:r>
          </a:p>
        </p:txBody>
      </p:sp>
      <p:pic>
        <p:nvPicPr>
          <p:cNvPr id="5122" name="Picture 2" descr="http://img.blog.csdn.net/201408291934062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20" y="2764376"/>
            <a:ext cx="3124200" cy="4019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img.blog.csdn.net/201408291937104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827" y="2744041"/>
            <a:ext cx="3438525"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17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继续增加特征</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36</a:t>
            </a:fld>
            <a:endParaRPr lang="en-US" altLang="zh-CN">
              <a:solidFill>
                <a:srgbClr val="000000"/>
              </a:solidFill>
            </a:endParaRPr>
          </a:p>
        </p:txBody>
      </p:sp>
      <p:sp>
        <p:nvSpPr>
          <p:cNvPr id="5" name="矩形 4"/>
          <p:cNvSpPr/>
          <p:nvPr/>
        </p:nvSpPr>
        <p:spPr>
          <a:xfrm>
            <a:off x="683568" y="2060848"/>
            <a:ext cx="7623741" cy="1569660"/>
          </a:xfrm>
          <a:prstGeom prst="rect">
            <a:avLst/>
          </a:prstGeom>
        </p:spPr>
        <p:txBody>
          <a:bodyPr wrap="square">
            <a:spAutoFit/>
          </a:bodyPr>
          <a:lstStyle/>
          <a:p>
            <a:r>
              <a:rPr lang="zh-CN" altLang="en-US" sz="2400" dirty="0">
                <a:latin typeface="田氏保钓体简" panose="02010800040101010101" pitchFamily="2" charset="-122"/>
                <a:ea typeface="田氏保钓体简" panose="02010800040101010101" pitchFamily="2" charset="-122"/>
              </a:rPr>
              <a:t>随着维度的增加，样本将变得越来越稀疏，在这种情况下，也更容易找到一个超平面将目标分开。然而，如果我们将高维空间向低维空间投影，高维空间隐藏的问题将会显现出来：</a:t>
            </a:r>
          </a:p>
        </p:txBody>
      </p:sp>
      <p:pic>
        <p:nvPicPr>
          <p:cNvPr id="6146" name="Picture 2" descr="http://img.blog.csdn.net/201408291954301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630506"/>
            <a:ext cx="4320480" cy="287102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372200" y="5373216"/>
            <a:ext cx="1723549" cy="461665"/>
          </a:xfrm>
          <a:prstGeom prst="rect">
            <a:avLst/>
          </a:prstGeom>
        </p:spPr>
        <p:txBody>
          <a:bodyPr wrap="none">
            <a:spAutoFit/>
          </a:bodyPr>
          <a:lstStyle/>
          <a:p>
            <a:r>
              <a:rPr lang="zh-CN" altLang="en-US" sz="2400" dirty="0">
                <a:latin typeface="田氏保钓体简" panose="02010800040101010101" pitchFamily="2" charset="-122"/>
                <a:ea typeface="田氏保钓体简" panose="02010800040101010101" pitchFamily="2" charset="-122"/>
              </a:rPr>
              <a:t>过拟合现象</a:t>
            </a:r>
          </a:p>
        </p:txBody>
      </p:sp>
    </p:spTree>
    <p:extLst>
      <p:ext uri="{BB962C8B-B14F-4D97-AF65-F5344CB8AC3E}">
        <p14:creationId xmlns:p14="http://schemas.microsoft.com/office/powerpoint/2010/main" val="980329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比较</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37</a:t>
            </a:fld>
            <a:endParaRPr lang="en-US" altLang="zh-CN">
              <a:solidFill>
                <a:srgbClr val="000000"/>
              </a:solidFill>
            </a:endParaRPr>
          </a:p>
        </p:txBody>
      </p:sp>
      <p:sp>
        <p:nvSpPr>
          <p:cNvPr id="5" name="矩形 4"/>
          <p:cNvSpPr/>
          <p:nvPr/>
        </p:nvSpPr>
        <p:spPr>
          <a:xfrm>
            <a:off x="764682" y="2204864"/>
            <a:ext cx="7623741" cy="646331"/>
          </a:xfrm>
          <a:prstGeom prst="rect">
            <a:avLst/>
          </a:prstGeom>
        </p:spPr>
        <p:txBody>
          <a:bodyPr wrap="square">
            <a:spAutoFit/>
          </a:bodyPr>
          <a:lstStyle/>
          <a:p>
            <a:pPr>
              <a:lnSpc>
                <a:spcPct val="150000"/>
              </a:lnSpc>
            </a:pPr>
            <a:r>
              <a:rPr lang="zh-CN" altLang="en-US" sz="2400" dirty="0">
                <a:latin typeface="田氏保钓体简" panose="02010800040101010101" pitchFamily="2" charset="-122"/>
                <a:ea typeface="田氏保钓体简" panose="02010800040101010101" pitchFamily="2" charset="-122"/>
              </a:rPr>
              <a:t>在新数据上的识别效果，这个更好。</a:t>
            </a:r>
          </a:p>
        </p:txBody>
      </p:sp>
      <p:pic>
        <p:nvPicPr>
          <p:cNvPr id="1026" name="Picture 2" descr="https://pic4.zhimg.com/eaf60fd798932a2148610288e0e7ecd7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212976"/>
            <a:ext cx="3960440" cy="2935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321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换个角度</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38</a:t>
            </a:fld>
            <a:endParaRPr lang="en-US" altLang="zh-CN">
              <a:solidFill>
                <a:srgbClr val="000000"/>
              </a:solidFill>
            </a:endParaRPr>
          </a:p>
        </p:txBody>
      </p:sp>
      <p:pic>
        <p:nvPicPr>
          <p:cNvPr id="7170" name="Picture 2" descr="http://img.blog.csdn.net/20140902193619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59" y="2204864"/>
            <a:ext cx="8448675" cy="277177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08376" y="5373216"/>
            <a:ext cx="7560840" cy="830997"/>
          </a:xfrm>
          <a:prstGeom prst="rect">
            <a:avLst/>
          </a:prstGeom>
        </p:spPr>
        <p:txBody>
          <a:bodyPr wrap="square">
            <a:spAutoFit/>
          </a:bodyPr>
          <a:lstStyle/>
          <a:p>
            <a:r>
              <a:rPr lang="zh-CN" altLang="en-US" sz="2400" dirty="0">
                <a:latin typeface="田氏保钓体简" panose="02010800040101010101" pitchFamily="2" charset="-122"/>
                <a:ea typeface="田氏保钓体简" panose="02010800040101010101" pitchFamily="2" charset="-122"/>
              </a:rPr>
              <a:t>如果一直增加特征维数，由于样本分布越来越稀疏，如果要避免过拟合的出现，就不得不持续增加样本数量。</a:t>
            </a:r>
          </a:p>
        </p:txBody>
      </p:sp>
    </p:spTree>
    <p:extLst>
      <p:ext uri="{BB962C8B-B14F-4D97-AF65-F5344CB8AC3E}">
        <p14:creationId xmlns:p14="http://schemas.microsoft.com/office/powerpoint/2010/main" val="359988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另一个影响</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39</a:t>
            </a:fld>
            <a:endParaRPr lang="en-US" altLang="zh-CN">
              <a:solidFill>
                <a:srgbClr val="000000"/>
              </a:solidFill>
            </a:endParaRPr>
          </a:p>
        </p:txBody>
      </p:sp>
      <p:sp>
        <p:nvSpPr>
          <p:cNvPr id="5" name="矩形 4"/>
          <p:cNvSpPr/>
          <p:nvPr/>
        </p:nvSpPr>
        <p:spPr>
          <a:xfrm>
            <a:off x="683568" y="2060848"/>
            <a:ext cx="7623741" cy="1200329"/>
          </a:xfrm>
          <a:prstGeom prst="rect">
            <a:avLst/>
          </a:prstGeom>
        </p:spPr>
        <p:txBody>
          <a:bodyPr wrap="square">
            <a:spAutoFit/>
          </a:bodyPr>
          <a:lstStyle/>
          <a:p>
            <a:r>
              <a:rPr lang="zh-CN" altLang="en-US" sz="2400" dirty="0">
                <a:latin typeface="田氏保钓体简" panose="02010800040101010101" pitchFamily="2" charset="-122"/>
                <a:ea typeface="田氏保钓体简" panose="02010800040101010101" pitchFamily="2" charset="-122"/>
              </a:rPr>
              <a:t>稀疏的样本在搜索空间中不是均匀分布的，事实上，在原始点（超立方体的中心点）附近的数据要比在搜索空间拐角处的数据更加稀疏。</a:t>
            </a:r>
          </a:p>
        </p:txBody>
      </p:sp>
      <p:pic>
        <p:nvPicPr>
          <p:cNvPr id="2054" name="Picture 6" descr="https://pic1.zhimg.com/5bd1489ecc65c05722309d2075b2d6a4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429000"/>
            <a:ext cx="2862029" cy="286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58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4</a:t>
            </a:fld>
            <a:endParaRPr lang="en-US" altLang="zh-CN">
              <a:solidFill>
                <a:srgbClr val="0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132856"/>
            <a:ext cx="538162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a:spLocks noGrp="1"/>
          </p:cNvSpPr>
          <p:nvPr>
            <p:ph type="title"/>
          </p:nvPr>
        </p:nvSpPr>
        <p:spPr>
          <a:xfrm>
            <a:off x="1150938" y="214313"/>
            <a:ext cx="7793037" cy="1462087"/>
          </a:xfrm>
        </p:spPr>
        <p:txBody>
          <a:bodyPr/>
          <a:lstStyle/>
          <a:p>
            <a:r>
              <a:rPr lang="zh-CN" altLang="en-US" sz="3600" kern="1200" dirty="0">
                <a:solidFill>
                  <a:srgbClr val="000000"/>
                </a:solidFill>
                <a:latin typeface="Tahoma" pitchFamily="34" charset="0"/>
                <a:ea typeface="方正启体简体" pitchFamily="65" charset="-122"/>
                <a:cs typeface="+mn-cs"/>
              </a:rPr>
              <a:t>向量化</a:t>
            </a:r>
          </a:p>
        </p:txBody>
      </p:sp>
    </p:spTree>
    <p:extLst>
      <p:ext uri="{BB962C8B-B14F-4D97-AF65-F5344CB8AC3E}">
        <p14:creationId xmlns:p14="http://schemas.microsoft.com/office/powerpoint/2010/main" val="3037514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内接超球体的体积</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40</a:t>
            </a:fld>
            <a:endParaRPr lang="en-US" altLang="zh-CN">
              <a:solidFill>
                <a:srgbClr val="000000"/>
              </a:solidFill>
            </a:endParaRPr>
          </a:p>
        </p:txBody>
      </p:sp>
      <p:sp>
        <p:nvSpPr>
          <p:cNvPr id="5" name="矩形 4"/>
          <p:cNvSpPr/>
          <p:nvPr/>
        </p:nvSpPr>
        <p:spPr>
          <a:xfrm>
            <a:off x="683568" y="2060848"/>
            <a:ext cx="7623741" cy="830997"/>
          </a:xfrm>
          <a:prstGeom prst="rect">
            <a:avLst/>
          </a:prstGeom>
        </p:spPr>
        <p:txBody>
          <a:bodyPr wrap="square">
            <a:spAutoFit/>
          </a:bodyPr>
          <a:lstStyle/>
          <a:p>
            <a:r>
              <a:rPr lang="zh-CN" altLang="en-US" sz="2400" dirty="0">
                <a:latin typeface="田氏保钓体简" panose="02010800040101010101" pitchFamily="2" charset="-122"/>
                <a:ea typeface="田氏保钓体简" panose="02010800040101010101" pitchFamily="2" charset="-122"/>
              </a:rPr>
              <a:t>假设一个超方体的体积为</a:t>
            </a:r>
            <a:r>
              <a:rPr lang="en-US" altLang="zh-CN" sz="2400" dirty="0">
                <a:latin typeface="田氏保钓体简" panose="02010800040101010101" pitchFamily="2" charset="-122"/>
                <a:ea typeface="田氏保钓体简" panose="02010800040101010101" pitchFamily="2" charset="-122"/>
              </a:rPr>
              <a:t>1</a:t>
            </a:r>
            <a:r>
              <a:rPr lang="zh-CN" altLang="en-US" sz="2400" dirty="0">
                <a:latin typeface="田氏保钓体简" panose="02010800040101010101" pitchFamily="2" charset="-122"/>
                <a:ea typeface="田氏保钓体简" panose="02010800040101010101" pitchFamily="2" charset="-122"/>
              </a:rPr>
              <a:t>，维度为</a:t>
            </a:r>
            <a:r>
              <a:rPr lang="en-US" altLang="zh-CN" sz="2400" dirty="0">
                <a:latin typeface="田氏保钓体简" panose="02010800040101010101" pitchFamily="2" charset="-122"/>
                <a:ea typeface="田氏保钓体简" panose="02010800040101010101" pitchFamily="2" charset="-122"/>
              </a:rPr>
              <a:t>d</a:t>
            </a:r>
            <a:r>
              <a:rPr lang="zh-CN" altLang="en-US" sz="2400" dirty="0">
                <a:latin typeface="田氏保钓体简" panose="02010800040101010101" pitchFamily="2" charset="-122"/>
                <a:ea typeface="田氏保钓体简" panose="02010800040101010101" pitchFamily="2" charset="-122"/>
              </a:rPr>
              <a:t>，那么内接超球体的体积可以按如下公式计算（半径为</a:t>
            </a:r>
            <a:r>
              <a:rPr lang="en-US" altLang="zh-CN" sz="2400" dirty="0">
                <a:latin typeface="田氏保钓体简" panose="02010800040101010101" pitchFamily="2" charset="-122"/>
                <a:ea typeface="田氏保钓体简" panose="02010800040101010101" pitchFamily="2" charset="-122"/>
              </a:rPr>
              <a:t>0.5</a:t>
            </a:r>
            <a:r>
              <a:rPr lang="zh-CN" altLang="en-US" sz="2400" dirty="0">
                <a:latin typeface="田氏保钓体简" panose="02010800040101010101" pitchFamily="2" charset="-122"/>
                <a:ea typeface="田氏保钓体简" panose="02010800040101010101" pitchFamily="2" charset="-122"/>
              </a:rPr>
              <a:t>）：</a:t>
            </a:r>
          </a:p>
        </p:txBody>
      </p:sp>
      <p:pic>
        <p:nvPicPr>
          <p:cNvPr id="3074" name="Picture 2" descr="https://pic3.zhimg.com/29c3e0aef00101d73b38014cbeb010d6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106243"/>
            <a:ext cx="2190032" cy="6480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pic4.zhimg.com/41d1654cb8e84886bcc2f54089c05273_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2996952"/>
            <a:ext cx="3609975" cy="35147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ss1.bdstatic.com/-vo3dSag_xI4khGkpoWK1HF6hhy/baike/s%3D152/sign=eea7029012ce36d3a604873508f23a24/9a504fc2d562853550cf2c6b97ef76c6a7ef634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649" y="5249961"/>
            <a:ext cx="144780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670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样本在特征空间拐角的比例</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41</a:t>
            </a:fld>
            <a:endParaRPr lang="en-US" altLang="zh-CN">
              <a:solidFill>
                <a:srgbClr val="000000"/>
              </a:solidFill>
            </a:endParaRPr>
          </a:p>
        </p:txBody>
      </p:sp>
      <p:sp>
        <p:nvSpPr>
          <p:cNvPr id="5" name="矩形 4"/>
          <p:cNvSpPr/>
          <p:nvPr/>
        </p:nvSpPr>
        <p:spPr>
          <a:xfrm>
            <a:off x="683568" y="2060848"/>
            <a:ext cx="7623741" cy="1200329"/>
          </a:xfrm>
          <a:prstGeom prst="rect">
            <a:avLst/>
          </a:prstGeom>
        </p:spPr>
        <p:txBody>
          <a:bodyPr wrap="square">
            <a:spAutoFit/>
          </a:bodyPr>
          <a:lstStyle/>
          <a:p>
            <a:r>
              <a:rPr lang="zh-CN" altLang="en-US" sz="2400" dirty="0">
                <a:latin typeface="田氏保钓体简" panose="02010800040101010101" pitchFamily="2" charset="-122"/>
                <a:ea typeface="田氏保钓体简" panose="02010800040101010101" pitchFamily="2" charset="-122"/>
              </a:rPr>
              <a:t>在高维空间中，大部分训练数据都位于定义的特征空间立方体的拐角处。这样，样例在拐角处比样例在内接球体内是更难分类的。</a:t>
            </a:r>
          </a:p>
        </p:txBody>
      </p:sp>
      <p:pic>
        <p:nvPicPr>
          <p:cNvPr id="8" name="Picture 2" descr="https://pic1.zhimg.com/ea9757a60fb51f489b10124a2b8c2df0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580163"/>
            <a:ext cx="7797939"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494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例子</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42</a:t>
            </a:fld>
            <a:endParaRPr lang="en-US" altLang="zh-CN">
              <a:solidFill>
                <a:srgbClr val="000000"/>
              </a:solidFill>
            </a:endParaRPr>
          </a:p>
        </p:txBody>
      </p:sp>
      <p:sp>
        <p:nvSpPr>
          <p:cNvPr id="5" name="矩形 4"/>
          <p:cNvSpPr/>
          <p:nvPr/>
        </p:nvSpPr>
        <p:spPr>
          <a:xfrm>
            <a:off x="683568" y="2060848"/>
            <a:ext cx="7623741" cy="1569660"/>
          </a:xfrm>
          <a:prstGeom prst="rect">
            <a:avLst/>
          </a:prstGeom>
        </p:spPr>
        <p:txBody>
          <a:bodyPr wrap="square">
            <a:spAutoFit/>
          </a:bodyPr>
          <a:lstStyle/>
          <a:p>
            <a:r>
              <a:rPr lang="zh-CN" altLang="en-US" sz="2400" dirty="0">
                <a:latin typeface="田氏保钓体简" panose="02010800040101010101" pitchFamily="2" charset="-122"/>
                <a:ea typeface="田氏保钓体简" panose="02010800040101010101" pitchFamily="2" charset="-122"/>
              </a:rPr>
              <a:t>对于</a:t>
            </a:r>
            <a:r>
              <a:rPr lang="en-US" altLang="zh-CN" sz="2400" dirty="0">
                <a:latin typeface="田氏保钓体简" panose="02010800040101010101" pitchFamily="2" charset="-122"/>
                <a:ea typeface="田氏保钓体简" panose="02010800040101010101" pitchFamily="2" charset="-122"/>
              </a:rPr>
              <a:t>8</a:t>
            </a:r>
            <a:r>
              <a:rPr lang="zh-CN" altLang="en-US" sz="2400" dirty="0">
                <a:latin typeface="田氏保钓体简" panose="02010800040101010101" pitchFamily="2" charset="-122"/>
                <a:ea typeface="田氏保钓体简" panose="02010800040101010101" pitchFamily="2" charset="-122"/>
              </a:rPr>
              <a:t>维的超立方体，大概有</a:t>
            </a:r>
            <a:r>
              <a:rPr lang="en-US" altLang="zh-CN" sz="2400" dirty="0">
                <a:latin typeface="田氏保钓体简" panose="02010800040101010101" pitchFamily="2" charset="-122"/>
                <a:ea typeface="田氏保钓体简" panose="02010800040101010101" pitchFamily="2" charset="-122"/>
              </a:rPr>
              <a:t>98%</a:t>
            </a:r>
            <a:r>
              <a:rPr lang="zh-CN" altLang="en-US" sz="2400" dirty="0">
                <a:latin typeface="田氏保钓体简" panose="02010800040101010101" pitchFamily="2" charset="-122"/>
                <a:ea typeface="田氏保钓体简" panose="02010800040101010101" pitchFamily="2" charset="-122"/>
              </a:rPr>
              <a:t>的数据位于它的</a:t>
            </a:r>
            <a:r>
              <a:rPr lang="en-US" altLang="zh-CN" sz="2400" dirty="0">
                <a:latin typeface="田氏保钓体简" panose="02010800040101010101" pitchFamily="2" charset="-122"/>
                <a:ea typeface="田氏保钓体简" panose="02010800040101010101" pitchFamily="2" charset="-122"/>
              </a:rPr>
              <a:t>256</a:t>
            </a:r>
            <a:r>
              <a:rPr lang="zh-CN" altLang="en-US" sz="2400" dirty="0">
                <a:latin typeface="田氏保钓体简" panose="02010800040101010101" pitchFamily="2" charset="-122"/>
                <a:ea typeface="田氏保钓体简" panose="02010800040101010101" pitchFamily="2" charset="-122"/>
              </a:rPr>
              <a:t>个拐角处。当维度趋近于无穷大时，样例点到中心点的欧式距离的最大值和最小值的差值与最小值的比例趋近于</a:t>
            </a:r>
            <a:r>
              <a:rPr lang="en-US" altLang="zh-CN" sz="2400" dirty="0">
                <a:latin typeface="田氏保钓体简" panose="02010800040101010101" pitchFamily="2" charset="-122"/>
                <a:ea typeface="田氏保钓体简" panose="02010800040101010101" pitchFamily="2" charset="-122"/>
              </a:rPr>
              <a:t>0</a:t>
            </a:r>
            <a:r>
              <a:rPr lang="zh-CN" altLang="en-US" sz="2400" dirty="0">
                <a:latin typeface="田氏保钓体简" panose="02010800040101010101" pitchFamily="2" charset="-122"/>
                <a:ea typeface="田氏保钓体简" panose="02010800040101010101" pitchFamily="2" charset="-122"/>
              </a:rPr>
              <a:t>：</a:t>
            </a:r>
          </a:p>
        </p:txBody>
      </p:sp>
      <p:pic>
        <p:nvPicPr>
          <p:cNvPr id="5122" name="Picture 2" descr="https://pic1.zhimg.com/2c3e9ad0f0851dac6f3a617f4cf05894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8487" y="3836274"/>
            <a:ext cx="2979657" cy="60083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755576" y="4892967"/>
            <a:ext cx="7479725" cy="1200329"/>
          </a:xfrm>
          <a:prstGeom prst="rect">
            <a:avLst/>
          </a:prstGeom>
        </p:spPr>
        <p:txBody>
          <a:bodyPr wrap="square">
            <a:spAutoFit/>
          </a:bodyPr>
          <a:lstStyle/>
          <a:p>
            <a:r>
              <a:rPr lang="zh-CN" altLang="en-US" sz="2400" dirty="0">
                <a:latin typeface="田氏保钓体简" panose="02010800040101010101" pitchFamily="2" charset="-122"/>
                <a:ea typeface="田氏保钓体简" panose="02010800040101010101" pitchFamily="2" charset="-122"/>
              </a:rPr>
              <a:t>结论：在高维空间用距离来衡量样本相似性的方法已经渐渐失效。所以以距离为标准的分类算法在低维空间会有更好的表现。</a:t>
            </a:r>
          </a:p>
        </p:txBody>
      </p:sp>
    </p:spTree>
    <p:extLst>
      <p:ext uri="{BB962C8B-B14F-4D97-AF65-F5344CB8AC3E}">
        <p14:creationId xmlns:p14="http://schemas.microsoft.com/office/powerpoint/2010/main" val="3717928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kern="1200" dirty="0">
                <a:solidFill>
                  <a:srgbClr val="000000"/>
                </a:solidFill>
                <a:latin typeface="Tahoma" pitchFamily="34" charset="0"/>
                <a:ea typeface="方正启体简体" pitchFamily="65" charset="-122"/>
                <a:cs typeface="+mn-cs"/>
              </a:rPr>
              <a:t>怎么避免维度灾难？</a:t>
            </a:r>
          </a:p>
        </p:txBody>
      </p:sp>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43</a:t>
            </a:fld>
            <a:endParaRPr lang="en-US" altLang="zh-CN">
              <a:solidFill>
                <a:srgbClr val="000000"/>
              </a:solidFill>
            </a:endParaRPr>
          </a:p>
        </p:txBody>
      </p:sp>
      <p:sp>
        <p:nvSpPr>
          <p:cNvPr id="6" name="矩形 5"/>
          <p:cNvSpPr/>
          <p:nvPr/>
        </p:nvSpPr>
        <p:spPr>
          <a:xfrm>
            <a:off x="755576" y="2060848"/>
            <a:ext cx="7560840" cy="1200329"/>
          </a:xfrm>
          <a:prstGeom prst="rect">
            <a:avLst/>
          </a:prstGeom>
        </p:spPr>
        <p:txBody>
          <a:bodyPr wrap="square">
            <a:spAutoFit/>
          </a:bodyPr>
          <a:lstStyle/>
          <a:p>
            <a:r>
              <a:rPr lang="zh-CN" altLang="en-US" sz="2400" dirty="0">
                <a:latin typeface="田氏保钓体简" panose="02010800040101010101" pitchFamily="2" charset="-122"/>
                <a:ea typeface="田氏保钓体简" panose="02010800040101010101" pitchFamily="2" charset="-122"/>
              </a:rPr>
              <a:t>遗憾的是没有一个固定的法则定义在一个分类问题中应该用多少个特征。事实上，这取决于可提供的训练集大小、决策边界的复杂度、以及用的分类方法。</a:t>
            </a:r>
          </a:p>
        </p:txBody>
      </p:sp>
      <p:sp>
        <p:nvSpPr>
          <p:cNvPr id="7" name="矩形 6"/>
          <p:cNvSpPr/>
          <p:nvPr/>
        </p:nvSpPr>
        <p:spPr>
          <a:xfrm>
            <a:off x="580943" y="3544993"/>
            <a:ext cx="7910106"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chemeClr val="tx1">
                    <a:lumMod val="65000"/>
                    <a:lumOff val="35000"/>
                  </a:schemeClr>
                </a:solidFill>
                <a:latin typeface="田氏保钓体简" panose="02010800040101010101" pitchFamily="2" charset="-122"/>
                <a:ea typeface="田氏保钓体简" panose="02010800040101010101" pitchFamily="2" charset="-122"/>
              </a:rPr>
              <a:t>让训练集可达到理论上的无限个，就不存在维度灾难</a:t>
            </a:r>
            <a:endParaRPr lang="en-US" altLang="zh-CN" sz="2400" dirty="0">
              <a:solidFill>
                <a:schemeClr val="tx1">
                  <a:lumMod val="65000"/>
                  <a:lumOff val="35000"/>
                </a:schemeClr>
              </a:solidFill>
              <a:latin typeface="田氏保钓体简" panose="02010800040101010101" pitchFamily="2" charset="-122"/>
              <a:ea typeface="田氏保钓体简" panose="02010800040101010101" pitchFamily="2" charset="-122"/>
            </a:endParaRPr>
          </a:p>
          <a:p>
            <a:pPr marL="342900" indent="-342900">
              <a:lnSpc>
                <a:spcPct val="150000"/>
              </a:lnSpc>
              <a:buFont typeface="Arial" panose="020B0604020202020204" pitchFamily="34" charset="0"/>
              <a:buChar char="•"/>
            </a:pPr>
            <a:r>
              <a:rPr lang="zh-CN" altLang="en-US" sz="2400" dirty="0">
                <a:latin typeface="田氏保钓体简" panose="02010800040101010101" pitchFamily="2" charset="-122"/>
                <a:ea typeface="田氏保钓体简" panose="02010800040101010101" pitchFamily="2" charset="-122"/>
              </a:rPr>
              <a:t>交叉验证法</a:t>
            </a:r>
            <a:endParaRPr lang="en-US" altLang="zh-CN" sz="2400" dirty="0">
              <a:latin typeface="田氏保钓体简" panose="02010800040101010101" pitchFamily="2" charset="-122"/>
              <a:ea typeface="田氏保钓体简" panose="02010800040101010101" pitchFamily="2" charset="-122"/>
            </a:endParaRPr>
          </a:p>
          <a:p>
            <a:pPr marL="342900" indent="-342900">
              <a:lnSpc>
                <a:spcPct val="150000"/>
              </a:lnSpc>
              <a:buFont typeface="Arial" panose="020B0604020202020204" pitchFamily="34" charset="0"/>
              <a:buChar char="•"/>
            </a:pPr>
            <a:r>
              <a:rPr lang="zh-CN" altLang="en-US" sz="2400" dirty="0">
                <a:latin typeface="田氏保钓体简" panose="02010800040101010101" pitchFamily="2" charset="-122"/>
                <a:ea typeface="田氏保钓体简" panose="02010800040101010101" pitchFamily="2" charset="-122"/>
              </a:rPr>
              <a:t>降维方法</a:t>
            </a:r>
            <a:r>
              <a:rPr lang="en-US" altLang="zh-CN" sz="2400" dirty="0">
                <a:latin typeface="田氏保钓体简" panose="02010800040101010101" pitchFamily="2" charset="-122"/>
                <a:ea typeface="田氏保钓体简" panose="02010800040101010101" pitchFamily="2" charset="-122"/>
              </a:rPr>
              <a:t>PCA</a:t>
            </a:r>
            <a:endParaRPr lang="zh-CN" altLang="en-US" sz="2400" dirty="0">
              <a:latin typeface="田氏保钓体简" panose="02010800040101010101" pitchFamily="2" charset="-122"/>
              <a:ea typeface="田氏保钓体简" panose="02010800040101010101" pitchFamily="2" charset="-122"/>
            </a:endParaRPr>
          </a:p>
        </p:txBody>
      </p:sp>
      <p:sp>
        <p:nvSpPr>
          <p:cNvPr id="8" name="矩形 7"/>
          <p:cNvSpPr/>
          <p:nvPr/>
        </p:nvSpPr>
        <p:spPr>
          <a:xfrm>
            <a:off x="323528" y="5775647"/>
            <a:ext cx="8280920" cy="461665"/>
          </a:xfrm>
          <a:prstGeom prst="rect">
            <a:avLst/>
          </a:prstGeom>
        </p:spPr>
        <p:txBody>
          <a:bodyPr wrap="square">
            <a:spAutoFit/>
          </a:bodyPr>
          <a:lstStyle/>
          <a:p>
            <a:r>
              <a:rPr lang="zh-CN" altLang="en-US" sz="2400" dirty="0">
                <a:solidFill>
                  <a:srgbClr val="C00000"/>
                </a:solidFill>
                <a:latin typeface="田氏保钓体简" panose="02010800040101010101" pitchFamily="2" charset="-122"/>
                <a:ea typeface="田氏保钓体简" panose="02010800040101010101" pitchFamily="2" charset="-122"/>
              </a:rPr>
              <a:t>“维数灾难”通常是用来作为不要处理高维数据的无力借口。</a:t>
            </a:r>
          </a:p>
        </p:txBody>
      </p:sp>
      <p:pic>
        <p:nvPicPr>
          <p:cNvPr id="3" name="图片 2" descr="屏幕剪辑"/>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9912" y="4759540"/>
            <a:ext cx="1198626" cy="1079557"/>
          </a:xfrm>
          <a:prstGeom prst="rect">
            <a:avLst/>
          </a:prstGeom>
        </p:spPr>
      </p:pic>
    </p:spTree>
    <p:extLst>
      <p:ext uri="{BB962C8B-B14F-4D97-AF65-F5344CB8AC3E}">
        <p14:creationId xmlns:p14="http://schemas.microsoft.com/office/powerpoint/2010/main" val="400408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5</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a:solidFill>
                  <a:srgbClr val="000000"/>
                </a:solidFill>
                <a:latin typeface="Tahoma" pitchFamily="34" charset="0"/>
                <a:ea typeface="方正启体简体" pitchFamily="65" charset="-122"/>
                <a:cs typeface="+mn-cs"/>
              </a:rPr>
              <a:t>直观</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475" y="2492896"/>
            <a:ext cx="7610475"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750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6</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a:solidFill>
                  <a:srgbClr val="000000"/>
                </a:solidFill>
                <a:latin typeface="Tahoma" pitchFamily="34" charset="0"/>
                <a:ea typeface="方正启体简体" pitchFamily="65" charset="-122"/>
                <a:cs typeface="+mn-cs"/>
              </a:rPr>
              <a:t>算法描述</a:t>
            </a:r>
          </a:p>
        </p:txBody>
      </p:sp>
      <p:sp>
        <p:nvSpPr>
          <p:cNvPr id="2" name="矩形 1"/>
          <p:cNvSpPr/>
          <p:nvPr/>
        </p:nvSpPr>
        <p:spPr>
          <a:xfrm>
            <a:off x="777280" y="2348880"/>
            <a:ext cx="7776864" cy="3170099"/>
          </a:xfrm>
          <a:prstGeom prst="rect">
            <a:avLst/>
          </a:prstGeom>
        </p:spPr>
        <p:txBody>
          <a:bodyPr wrap="square">
            <a:spAutoFit/>
          </a:bodyPr>
          <a:lstStyle/>
          <a:p>
            <a:r>
              <a:rPr lang="zh-CN" altLang="en-US" sz="2000" dirty="0">
                <a:latin typeface="田氏保钓体简" panose="02010800040101010101" pitchFamily="2" charset="-122"/>
                <a:ea typeface="田氏保钓体简" panose="02010800040101010101" pitchFamily="2" charset="-122"/>
              </a:rPr>
              <a:t>步骤：</a:t>
            </a:r>
          </a:p>
          <a:p>
            <a:pPr marL="342900" indent="-342900">
              <a:lnSpc>
                <a:spcPct val="150000"/>
              </a:lnSpc>
              <a:buFont typeface="+mj-lt"/>
              <a:buAutoNum type="arabicPeriod"/>
            </a:pPr>
            <a:r>
              <a:rPr lang="zh-CN" altLang="en-US" sz="2000" dirty="0">
                <a:latin typeface="田氏保钓体简" panose="02010800040101010101" pitchFamily="2" charset="-122"/>
                <a:ea typeface="田氏保钓体简" panose="02010800040101010101" pitchFamily="2" charset="-122"/>
              </a:rPr>
              <a:t>     为了判断未知实例的类别，以所有已知类别的实例作为参照</a:t>
            </a:r>
          </a:p>
          <a:p>
            <a:pPr marL="342900" indent="-342900">
              <a:lnSpc>
                <a:spcPct val="150000"/>
              </a:lnSpc>
              <a:buFont typeface="+mj-lt"/>
              <a:buAutoNum type="arabicPeriod"/>
            </a:pPr>
            <a:r>
              <a:rPr lang="zh-CN" altLang="en-US" sz="2000" dirty="0">
                <a:latin typeface="田氏保钓体简" panose="02010800040101010101" pitchFamily="2" charset="-122"/>
                <a:ea typeface="田氏保钓体简" panose="02010800040101010101" pitchFamily="2" charset="-122"/>
              </a:rPr>
              <a:t>     选择参数</a:t>
            </a:r>
            <a:r>
              <a:rPr lang="en-US" altLang="zh-CN" sz="2000" dirty="0">
                <a:latin typeface="田氏保钓体简" panose="02010800040101010101" pitchFamily="2" charset="-122"/>
                <a:ea typeface="田氏保钓体简" panose="02010800040101010101" pitchFamily="2" charset="-122"/>
              </a:rPr>
              <a:t>K</a:t>
            </a:r>
          </a:p>
          <a:p>
            <a:pPr marL="342900" indent="-342900">
              <a:lnSpc>
                <a:spcPct val="150000"/>
              </a:lnSpc>
              <a:buFont typeface="+mj-lt"/>
              <a:buAutoNum type="arabicPeriod"/>
            </a:pPr>
            <a:r>
              <a:rPr lang="en-US" altLang="zh-CN" sz="2000" dirty="0">
                <a:latin typeface="田氏保钓体简" panose="02010800040101010101" pitchFamily="2" charset="-122"/>
                <a:ea typeface="田氏保钓体简" panose="02010800040101010101" pitchFamily="2" charset="-122"/>
              </a:rPr>
              <a:t>     </a:t>
            </a:r>
            <a:r>
              <a:rPr lang="zh-CN" altLang="en-US" sz="2000" dirty="0">
                <a:latin typeface="田氏保钓体简" panose="02010800040101010101" pitchFamily="2" charset="-122"/>
                <a:ea typeface="田氏保钓体简" panose="02010800040101010101" pitchFamily="2" charset="-122"/>
              </a:rPr>
              <a:t>计算未知实例与所有已知实例的距离</a:t>
            </a:r>
          </a:p>
          <a:p>
            <a:pPr marL="342900" indent="-342900">
              <a:lnSpc>
                <a:spcPct val="150000"/>
              </a:lnSpc>
              <a:buFont typeface="+mj-lt"/>
              <a:buAutoNum type="arabicPeriod"/>
            </a:pPr>
            <a:r>
              <a:rPr lang="zh-CN" altLang="en-US" sz="2000" dirty="0">
                <a:latin typeface="田氏保钓体简" panose="02010800040101010101" pitchFamily="2" charset="-122"/>
                <a:ea typeface="田氏保钓体简" panose="02010800040101010101" pitchFamily="2" charset="-122"/>
              </a:rPr>
              <a:t>     选择最近</a:t>
            </a:r>
            <a:r>
              <a:rPr lang="en-US" altLang="zh-CN" sz="2000" dirty="0">
                <a:latin typeface="田氏保钓体简" panose="02010800040101010101" pitchFamily="2" charset="-122"/>
                <a:ea typeface="田氏保钓体简" panose="02010800040101010101" pitchFamily="2" charset="-122"/>
              </a:rPr>
              <a:t>K</a:t>
            </a:r>
            <a:r>
              <a:rPr lang="zh-CN" altLang="en-US" sz="2000" dirty="0">
                <a:latin typeface="田氏保钓体简" panose="02010800040101010101" pitchFamily="2" charset="-122"/>
                <a:ea typeface="田氏保钓体简" panose="02010800040101010101" pitchFamily="2" charset="-122"/>
              </a:rPr>
              <a:t>个已知实例</a:t>
            </a:r>
          </a:p>
          <a:p>
            <a:pPr marL="342900" indent="-342900">
              <a:lnSpc>
                <a:spcPct val="150000"/>
              </a:lnSpc>
              <a:buFont typeface="+mj-lt"/>
              <a:buAutoNum type="arabicPeriod"/>
            </a:pPr>
            <a:r>
              <a:rPr lang="zh-CN" altLang="en-US" sz="2000" dirty="0">
                <a:latin typeface="田氏保钓体简" panose="02010800040101010101" pitchFamily="2" charset="-122"/>
                <a:ea typeface="田氏保钓体简" panose="02010800040101010101" pitchFamily="2" charset="-122"/>
              </a:rPr>
              <a:t>     根据少数服从多数的投票法则</a:t>
            </a:r>
            <a:r>
              <a:rPr lang="en-US" altLang="zh-CN" sz="2000" dirty="0">
                <a:latin typeface="田氏保钓体简" panose="02010800040101010101" pitchFamily="2" charset="-122"/>
                <a:ea typeface="田氏保钓体简" panose="02010800040101010101" pitchFamily="2" charset="-122"/>
              </a:rPr>
              <a:t>(majority-voting)</a:t>
            </a:r>
            <a:r>
              <a:rPr lang="zh-CN" altLang="en-US" sz="2000" dirty="0">
                <a:latin typeface="田氏保钓体简" panose="02010800040101010101" pitchFamily="2" charset="-122"/>
                <a:ea typeface="田氏保钓体简" panose="02010800040101010101" pitchFamily="2" charset="-122"/>
              </a:rPr>
              <a:t>，让未知实例 </a:t>
            </a:r>
            <a:endParaRPr lang="en-US" altLang="zh-CN" sz="2000" dirty="0">
              <a:latin typeface="田氏保钓体简" panose="02010800040101010101" pitchFamily="2" charset="-122"/>
              <a:ea typeface="田氏保钓体简" panose="02010800040101010101" pitchFamily="2" charset="-122"/>
            </a:endParaRPr>
          </a:p>
          <a:p>
            <a:pPr>
              <a:lnSpc>
                <a:spcPct val="150000"/>
              </a:lnSpc>
            </a:pPr>
            <a:r>
              <a:rPr lang="en-US" altLang="zh-CN" sz="2000" dirty="0">
                <a:latin typeface="田氏保钓体简" panose="02010800040101010101" pitchFamily="2" charset="-122"/>
                <a:ea typeface="田氏保钓体简" panose="02010800040101010101" pitchFamily="2" charset="-122"/>
              </a:rPr>
              <a:t>           </a:t>
            </a:r>
            <a:r>
              <a:rPr lang="zh-CN" altLang="en-US" sz="2000" dirty="0">
                <a:latin typeface="田氏保钓体简" panose="02010800040101010101" pitchFamily="2" charset="-122"/>
                <a:ea typeface="田氏保钓体简" panose="02010800040101010101" pitchFamily="2" charset="-122"/>
              </a:rPr>
              <a:t>归类为</a:t>
            </a:r>
            <a:r>
              <a:rPr lang="en-US" altLang="zh-CN" sz="2000" dirty="0">
                <a:latin typeface="田氏保钓体简" panose="02010800040101010101" pitchFamily="2" charset="-122"/>
                <a:ea typeface="田氏保钓体简" panose="02010800040101010101" pitchFamily="2" charset="-122"/>
              </a:rPr>
              <a:t>K</a:t>
            </a:r>
            <a:r>
              <a:rPr lang="zh-CN" altLang="en-US" sz="2000" dirty="0">
                <a:latin typeface="田氏保钓体简" panose="02010800040101010101" pitchFamily="2" charset="-122"/>
                <a:ea typeface="田氏保钓体简" panose="02010800040101010101" pitchFamily="2" charset="-122"/>
              </a:rPr>
              <a:t>个最邻近样本中最多数的类别</a:t>
            </a:r>
          </a:p>
        </p:txBody>
      </p:sp>
    </p:spTree>
    <p:extLst>
      <p:ext uri="{BB962C8B-B14F-4D97-AF65-F5344CB8AC3E}">
        <p14:creationId xmlns:p14="http://schemas.microsoft.com/office/powerpoint/2010/main" val="205799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043607" y="2496591"/>
            <a:ext cx="6912767" cy="2475037"/>
          </a:xfrm>
          <a:prstGeom prst="rect">
            <a:avLst/>
          </a:prstGeom>
        </p:spPr>
        <p:txBody>
          <a:bodyPr vert="horz" wrap="square" lIns="0" tIns="12700" rIns="0" bIns="0" rtlCol="0">
            <a:spAutoFit/>
          </a:bodyPr>
          <a:lstStyle/>
          <a:p>
            <a:pPr>
              <a:lnSpc>
                <a:spcPct val="100000"/>
              </a:lnSpc>
              <a:spcBef>
                <a:spcPts val="5"/>
              </a:spcBef>
            </a:pPr>
            <a:endParaRPr sz="2000" dirty="0">
              <a:latin typeface="田氏保钓体简" panose="02010800040101010101" pitchFamily="2" charset="-122"/>
              <a:ea typeface="田氏保钓体简" panose="02010800040101010101" pitchFamily="2" charset="-122"/>
            </a:endParaRPr>
          </a:p>
          <a:p>
            <a:pPr marL="355600" indent="-342900">
              <a:lnSpc>
                <a:spcPct val="100000"/>
              </a:lnSpc>
              <a:buFont typeface="Wingdings" panose="05000000000000000000" pitchFamily="2" charset="2"/>
              <a:buChar char="l"/>
            </a:pPr>
            <a:r>
              <a:rPr sz="2000" dirty="0">
                <a:latin typeface="田氏保钓体简" panose="02010800040101010101" pitchFamily="2" charset="-122"/>
                <a:ea typeface="田氏保钓体简" panose="02010800040101010101" pitchFamily="2" charset="-122"/>
              </a:rPr>
              <a:t>KNN 算法本身简单有效，它是一种 lazy-learning 算法。</a:t>
            </a:r>
          </a:p>
          <a:p>
            <a:pPr marL="342900" indent="-342900">
              <a:lnSpc>
                <a:spcPct val="100000"/>
              </a:lnSpc>
              <a:spcBef>
                <a:spcPts val="5"/>
              </a:spcBef>
              <a:buFont typeface="Wingdings" panose="05000000000000000000" pitchFamily="2" charset="2"/>
              <a:buChar char="l"/>
            </a:pPr>
            <a:endParaRPr sz="2000" dirty="0">
              <a:latin typeface="田氏保钓体简" panose="02010800040101010101" pitchFamily="2" charset="-122"/>
              <a:ea typeface="田氏保钓体简" panose="02010800040101010101" pitchFamily="2" charset="-122"/>
            </a:endParaRPr>
          </a:p>
          <a:p>
            <a:pPr marL="355600" indent="-342900">
              <a:lnSpc>
                <a:spcPct val="100000"/>
              </a:lnSpc>
              <a:buFont typeface="Wingdings" panose="05000000000000000000" pitchFamily="2" charset="2"/>
              <a:buChar char="l"/>
            </a:pPr>
            <a:r>
              <a:rPr sz="2000" dirty="0">
                <a:latin typeface="田氏保钓体简" panose="02010800040101010101" pitchFamily="2" charset="-122"/>
                <a:ea typeface="田氏保钓体简" panose="02010800040101010101" pitchFamily="2" charset="-122"/>
              </a:rPr>
              <a:t>分类器不需要使用训练集进行训练，训练时间复杂度为0。</a:t>
            </a:r>
          </a:p>
          <a:p>
            <a:pPr marL="342900" indent="-342900">
              <a:lnSpc>
                <a:spcPct val="100000"/>
              </a:lnSpc>
              <a:spcBef>
                <a:spcPts val="10"/>
              </a:spcBef>
              <a:buFont typeface="Wingdings" panose="05000000000000000000" pitchFamily="2" charset="2"/>
              <a:buChar char="l"/>
            </a:pPr>
            <a:endParaRPr sz="2000" dirty="0">
              <a:latin typeface="田氏保钓体简" panose="02010800040101010101" pitchFamily="2" charset="-122"/>
              <a:ea typeface="田氏保钓体简" panose="02010800040101010101" pitchFamily="2" charset="-122"/>
            </a:endParaRPr>
          </a:p>
          <a:p>
            <a:pPr marL="355600" marR="5080" indent="-342900">
              <a:lnSpc>
                <a:spcPct val="100000"/>
              </a:lnSpc>
              <a:buFont typeface="Wingdings" panose="05000000000000000000" pitchFamily="2" charset="2"/>
              <a:buChar char="l"/>
            </a:pPr>
            <a:r>
              <a:rPr sz="2000" dirty="0">
                <a:latin typeface="田氏保钓体简" panose="02010800040101010101" pitchFamily="2" charset="-122"/>
                <a:ea typeface="田氏保钓体简" panose="02010800040101010101" pitchFamily="2" charset="-122"/>
              </a:rPr>
              <a:t>KNN </a:t>
            </a:r>
            <a:r>
              <a:rPr sz="2000" dirty="0" err="1">
                <a:latin typeface="田氏保钓体简" panose="02010800040101010101" pitchFamily="2" charset="-122"/>
                <a:ea typeface="田氏保钓体简" panose="02010800040101010101" pitchFamily="2" charset="-122"/>
              </a:rPr>
              <a:t>分类的计算复杂度和训练集中的文档数目成正比，也就是说，</a:t>
            </a:r>
            <a:r>
              <a:rPr sz="2000" dirty="0" err="1" smtClean="0">
                <a:latin typeface="田氏保钓体简" panose="02010800040101010101" pitchFamily="2" charset="-122"/>
                <a:ea typeface="田氏保钓体简" panose="02010800040101010101" pitchFamily="2" charset="-122"/>
              </a:rPr>
              <a:t>如果训练集中文档总数为</a:t>
            </a:r>
            <a:r>
              <a:rPr sz="2000" dirty="0" smtClean="0">
                <a:latin typeface="田氏保钓体简" panose="02010800040101010101" pitchFamily="2" charset="-122"/>
                <a:ea typeface="田氏保钓体简" panose="02010800040101010101" pitchFamily="2" charset="-122"/>
              </a:rPr>
              <a:t> </a:t>
            </a:r>
            <a:r>
              <a:rPr sz="2000" dirty="0">
                <a:latin typeface="田氏保钓体简" panose="02010800040101010101" pitchFamily="2" charset="-122"/>
                <a:ea typeface="田氏保钓体简" panose="02010800040101010101" pitchFamily="2" charset="-122"/>
              </a:rPr>
              <a:t>n，那么 KNN 的分类时间复杂度为O(n)。</a:t>
            </a:r>
          </a:p>
        </p:txBody>
      </p:sp>
      <p:sp>
        <p:nvSpPr>
          <p:cNvPr id="11" name="标题 1"/>
          <p:cNvSpPr txBox="1">
            <a:spLocks/>
          </p:cNvSpPr>
          <p:nvPr/>
        </p:nvSpPr>
        <p:spPr>
          <a:xfrm>
            <a:off x="1243459" y="598761"/>
            <a:ext cx="7793037" cy="1462087"/>
          </a:xfrm>
          <a:prstGeom prst="rect">
            <a:avLst/>
          </a:prstGeom>
        </p:spPr>
        <p:txBody>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endParaRPr lang="en-US" altLang="zh-CN" sz="3600" kern="1200" dirty="0" smtClean="0">
              <a:solidFill>
                <a:srgbClr val="000000"/>
              </a:solidFill>
              <a:latin typeface="Tahoma" pitchFamily="34" charset="0"/>
              <a:ea typeface="方正启体简体" pitchFamily="65" charset="-122"/>
              <a:cs typeface="+mn-cs"/>
            </a:endParaRPr>
          </a:p>
          <a:p>
            <a:endParaRPr lang="zh-CN" altLang="en-US" sz="3600" kern="1200" dirty="0">
              <a:solidFill>
                <a:srgbClr val="000000"/>
              </a:solidFill>
              <a:latin typeface="Tahoma" pitchFamily="34" charset="0"/>
              <a:ea typeface="方正启体简体" pitchFamily="65" charset="-122"/>
              <a:cs typeface="+mn-cs"/>
            </a:endParaRPr>
          </a:p>
        </p:txBody>
      </p:sp>
      <p:sp>
        <p:nvSpPr>
          <p:cNvPr id="12" name="标题 1"/>
          <p:cNvSpPr txBox="1">
            <a:spLocks/>
          </p:cNvSpPr>
          <p:nvPr/>
        </p:nvSpPr>
        <p:spPr>
          <a:xfrm>
            <a:off x="1150938" y="548680"/>
            <a:ext cx="7793037" cy="1462087"/>
          </a:xfrm>
          <a:prstGeom prst="rect">
            <a:avLst/>
          </a:prstGeom>
        </p:spPr>
        <p:txBody>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endParaRPr lang="en-US" altLang="zh-CN" sz="3600" kern="1200" dirty="0" smtClean="0">
              <a:solidFill>
                <a:srgbClr val="000000"/>
              </a:solidFill>
              <a:latin typeface="Tahoma" pitchFamily="34" charset="0"/>
              <a:ea typeface="方正启体简体" pitchFamily="65" charset="-122"/>
              <a:cs typeface="+mn-cs"/>
            </a:endParaRPr>
          </a:p>
          <a:p>
            <a:r>
              <a:rPr lang="zh-CN" altLang="en-US" sz="3600" kern="1200" dirty="0" smtClean="0">
                <a:solidFill>
                  <a:srgbClr val="000000"/>
                </a:solidFill>
                <a:latin typeface="Tahoma" pitchFamily="34" charset="0"/>
                <a:ea typeface="方正启体简体" pitchFamily="65" charset="-122"/>
                <a:cs typeface="+mn-cs"/>
              </a:rPr>
              <a:t>算法概况</a:t>
            </a:r>
            <a:endParaRPr lang="zh-CN" altLang="en-US" sz="3600" kern="1200" dirty="0">
              <a:solidFill>
                <a:srgbClr val="000000"/>
              </a:solidFill>
              <a:latin typeface="Tahoma" pitchFamily="34" charset="0"/>
              <a:ea typeface="方正启体简体" pitchFamily="65" charset="-122"/>
              <a:cs typeface="+mn-cs"/>
            </a:endParaRPr>
          </a:p>
        </p:txBody>
      </p:sp>
    </p:spTree>
    <p:extLst>
      <p:ext uri="{BB962C8B-B14F-4D97-AF65-F5344CB8AC3E}">
        <p14:creationId xmlns:p14="http://schemas.microsoft.com/office/powerpoint/2010/main" val="415570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8</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smtClean="0">
                <a:solidFill>
                  <a:srgbClr val="000000"/>
                </a:solidFill>
                <a:latin typeface="Tahoma" pitchFamily="34" charset="0"/>
                <a:ea typeface="方正启体简体" pitchFamily="65" charset="-122"/>
                <a:cs typeface="+mn-cs"/>
              </a:rPr>
              <a:t>举例：</a:t>
            </a:r>
            <a:r>
              <a:rPr lang="en-US" altLang="zh-CN" sz="3600" kern="1200" dirty="0" smtClean="0">
                <a:solidFill>
                  <a:srgbClr val="000000"/>
                </a:solidFill>
                <a:latin typeface="田氏保钓体简" panose="02010800040101010101" pitchFamily="2" charset="-122"/>
                <a:ea typeface="田氏保钓体简" panose="02010800040101010101" pitchFamily="2" charset="-122"/>
                <a:cs typeface="+mn-cs"/>
              </a:rPr>
              <a:t>CIFAR-10</a:t>
            </a:r>
            <a:endParaRPr lang="zh-CN" altLang="en-US" sz="3600" kern="1200" dirty="0">
              <a:solidFill>
                <a:srgbClr val="000000"/>
              </a:solidFill>
              <a:latin typeface="田氏保钓体简" panose="02010800040101010101" pitchFamily="2" charset="-122"/>
              <a:ea typeface="田氏保钓体简" panose="02010800040101010101" pitchFamily="2" charset="-122"/>
              <a:cs typeface="+mn-cs"/>
            </a:endParaRPr>
          </a:p>
        </p:txBody>
      </p:sp>
      <p:sp>
        <p:nvSpPr>
          <p:cNvPr id="6" name="object 2"/>
          <p:cNvSpPr/>
          <p:nvPr/>
        </p:nvSpPr>
        <p:spPr>
          <a:xfrm>
            <a:off x="2722526" y="1916832"/>
            <a:ext cx="6025938" cy="4731643"/>
          </a:xfrm>
          <a:prstGeom prst="rect">
            <a:avLst/>
          </a:prstGeom>
          <a:blipFill>
            <a:blip r:embed="rId2" cstate="print"/>
            <a:stretch>
              <a:fillRect/>
            </a:stretch>
          </a:blipFill>
        </p:spPr>
        <p:txBody>
          <a:bodyPr wrap="square" lIns="0" tIns="0" rIns="0" bIns="0" rtlCol="0"/>
          <a:lstStyle/>
          <a:p>
            <a:endParaRPr/>
          </a:p>
        </p:txBody>
      </p:sp>
      <p:sp>
        <p:nvSpPr>
          <p:cNvPr id="7" name="object 14"/>
          <p:cNvSpPr txBox="1"/>
          <p:nvPr/>
        </p:nvSpPr>
        <p:spPr>
          <a:xfrm>
            <a:off x="82055" y="3284984"/>
            <a:ext cx="2545729" cy="1490152"/>
          </a:xfrm>
          <a:prstGeom prst="rect">
            <a:avLst/>
          </a:prstGeom>
        </p:spPr>
        <p:txBody>
          <a:bodyPr vert="horz" wrap="square" lIns="0" tIns="12700" rIns="0" bIns="0" rtlCol="0">
            <a:spAutoFit/>
          </a:bodyPr>
          <a:lstStyle/>
          <a:p>
            <a:pPr marL="12700">
              <a:lnSpc>
                <a:spcPct val="100000"/>
              </a:lnSpc>
              <a:spcBef>
                <a:spcPts val="100"/>
              </a:spcBef>
            </a:pPr>
            <a:r>
              <a:rPr sz="2400" spc="-125" dirty="0">
                <a:latin typeface="田氏保钓体简" panose="02010800040101010101" pitchFamily="2" charset="-122"/>
                <a:ea typeface="田氏保钓体简" panose="02010800040101010101" pitchFamily="2" charset="-122"/>
                <a:cs typeface="Arial"/>
              </a:rPr>
              <a:t>10</a:t>
            </a:r>
            <a:r>
              <a:rPr sz="2400" dirty="0">
                <a:latin typeface="田氏保钓体简" panose="02010800040101010101" pitchFamily="2" charset="-122"/>
                <a:ea typeface="田氏保钓体简" panose="02010800040101010101" pitchFamily="2" charset="-122"/>
                <a:cs typeface="Noto Sans Mono CJK JP Regular"/>
              </a:rPr>
              <a:t>类标签</a:t>
            </a:r>
          </a:p>
          <a:p>
            <a:pPr marL="12700">
              <a:lnSpc>
                <a:spcPct val="100000"/>
              </a:lnSpc>
            </a:pPr>
            <a:r>
              <a:rPr sz="2400" spc="-125" dirty="0">
                <a:latin typeface="田氏保钓体简" panose="02010800040101010101" pitchFamily="2" charset="-122"/>
                <a:ea typeface="田氏保钓体简" panose="02010800040101010101" pitchFamily="2" charset="-122"/>
                <a:cs typeface="Arial"/>
              </a:rPr>
              <a:t>50000</a:t>
            </a:r>
            <a:r>
              <a:rPr sz="2400" dirty="0">
                <a:latin typeface="田氏保钓体简" panose="02010800040101010101" pitchFamily="2" charset="-122"/>
                <a:ea typeface="田氏保钓体简" panose="02010800040101010101" pitchFamily="2" charset="-122"/>
                <a:cs typeface="Noto Sans Mono CJK JP Regular"/>
              </a:rPr>
              <a:t>个训练数据</a:t>
            </a:r>
          </a:p>
          <a:p>
            <a:pPr marL="12700" marR="5080">
              <a:lnSpc>
                <a:spcPct val="100000"/>
              </a:lnSpc>
            </a:pPr>
            <a:r>
              <a:rPr sz="2400" spc="-125" dirty="0">
                <a:latin typeface="田氏保钓体简" panose="02010800040101010101" pitchFamily="2" charset="-122"/>
                <a:ea typeface="田氏保钓体简" panose="02010800040101010101" pitchFamily="2" charset="-122"/>
                <a:cs typeface="Arial"/>
              </a:rPr>
              <a:t>10000</a:t>
            </a:r>
            <a:r>
              <a:rPr sz="2400" dirty="0">
                <a:latin typeface="田氏保钓体简" panose="02010800040101010101" pitchFamily="2" charset="-122"/>
                <a:ea typeface="田氏保钓体简" panose="02010800040101010101" pitchFamily="2" charset="-122"/>
                <a:cs typeface="Noto Sans Mono CJK JP Regular"/>
              </a:rPr>
              <a:t>个测试数据 </a:t>
            </a:r>
            <a:r>
              <a:rPr sz="2400" spc="-5" dirty="0">
                <a:latin typeface="田氏保钓体简" panose="02010800040101010101" pitchFamily="2" charset="-122"/>
                <a:ea typeface="田氏保钓体简" panose="02010800040101010101" pitchFamily="2" charset="-122"/>
                <a:cs typeface="Noto Sans Mono CJK JP Regular"/>
              </a:rPr>
              <a:t>大小均为</a:t>
            </a:r>
            <a:r>
              <a:rPr sz="2400" spc="-50" dirty="0">
                <a:latin typeface="田氏保钓体简" panose="02010800040101010101" pitchFamily="2" charset="-122"/>
                <a:ea typeface="田氏保钓体简" panose="02010800040101010101" pitchFamily="2" charset="-122"/>
                <a:cs typeface="Arial"/>
              </a:rPr>
              <a:t>32*32</a:t>
            </a:r>
            <a:endParaRPr sz="2400" dirty="0">
              <a:latin typeface="田氏保钓体简" panose="02010800040101010101" pitchFamily="2" charset="-122"/>
              <a:ea typeface="田氏保钓体简" panose="02010800040101010101" pitchFamily="2" charset="-122"/>
              <a:cs typeface="Arial"/>
            </a:endParaRPr>
          </a:p>
        </p:txBody>
      </p:sp>
    </p:spTree>
    <p:extLst>
      <p:ext uri="{BB962C8B-B14F-4D97-AF65-F5344CB8AC3E}">
        <p14:creationId xmlns:p14="http://schemas.microsoft.com/office/powerpoint/2010/main" val="344445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23AF2E-258E-4A0B-8B09-315CA70F42CF}" type="slidenum">
              <a:rPr lang="en-US" altLang="zh-CN" smtClean="0">
                <a:solidFill>
                  <a:srgbClr val="000000"/>
                </a:solidFill>
              </a:rPr>
              <a:pPr>
                <a:defRPr/>
              </a:pPr>
              <a:t>9</a:t>
            </a:fld>
            <a:endParaRPr lang="en-US" altLang="zh-CN">
              <a:solidFill>
                <a:srgbClr val="000000"/>
              </a:solidFill>
            </a:endParaRPr>
          </a:p>
        </p:txBody>
      </p:sp>
      <p:sp>
        <p:nvSpPr>
          <p:cNvPr id="5" name="标题 1"/>
          <p:cNvSpPr>
            <a:spLocks noGrp="1"/>
          </p:cNvSpPr>
          <p:nvPr>
            <p:ph type="title"/>
          </p:nvPr>
        </p:nvSpPr>
        <p:spPr>
          <a:xfrm>
            <a:off x="1150938" y="214313"/>
            <a:ext cx="7793037" cy="1462087"/>
          </a:xfrm>
        </p:spPr>
        <p:txBody>
          <a:bodyPr/>
          <a:lstStyle/>
          <a:p>
            <a:r>
              <a:rPr lang="zh-CN" altLang="en-US" sz="3600" kern="1200" dirty="0" smtClean="0">
                <a:solidFill>
                  <a:srgbClr val="000000"/>
                </a:solidFill>
                <a:latin typeface="Tahoma" pitchFamily="34" charset="0"/>
                <a:ea typeface="方正启体简体" pitchFamily="65" charset="-122"/>
                <a:cs typeface="+mn-cs"/>
              </a:rPr>
              <a:t>如何计算</a:t>
            </a:r>
            <a:endParaRPr lang="zh-CN" altLang="en-US" sz="3600" kern="1200" dirty="0">
              <a:solidFill>
                <a:srgbClr val="000000"/>
              </a:solidFill>
              <a:latin typeface="田氏保钓体简" panose="02010800040101010101" pitchFamily="2" charset="-122"/>
              <a:ea typeface="田氏保钓体简" panose="02010800040101010101" pitchFamily="2" charset="-122"/>
              <a:cs typeface="+mn-cs"/>
            </a:endParaRPr>
          </a:p>
        </p:txBody>
      </p:sp>
      <p:sp>
        <p:nvSpPr>
          <p:cNvPr id="8" name="object 4"/>
          <p:cNvSpPr/>
          <p:nvPr/>
        </p:nvSpPr>
        <p:spPr>
          <a:xfrm>
            <a:off x="209569" y="2276872"/>
            <a:ext cx="8826927" cy="354124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63834556"/>
      </p:ext>
    </p:extLst>
  </p:cSld>
  <p:clrMapOvr>
    <a:masterClrMapping/>
  </p:clrMapOvr>
</p:sld>
</file>

<file path=ppt/theme/theme1.xml><?xml version="1.0" encoding="utf-8"?>
<a:theme xmlns:a="http://schemas.openxmlformats.org/drawingml/2006/main" name="Blends">
  <a:themeElements>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1598</TotalTime>
  <Words>1260</Words>
  <Application>Microsoft Office PowerPoint</Application>
  <PresentationFormat>全屏显示(4:3)</PresentationFormat>
  <Paragraphs>180</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Blends</vt:lpstr>
      <vt:lpstr>KNN算法 K-Nearest Neighbor</vt:lpstr>
      <vt:lpstr>简介</vt:lpstr>
      <vt:lpstr>例子</vt:lpstr>
      <vt:lpstr>向量化</vt:lpstr>
      <vt:lpstr>直观</vt:lpstr>
      <vt:lpstr>算法描述</vt:lpstr>
      <vt:lpstr>PowerPoint 演示文稿</vt:lpstr>
      <vt:lpstr>举例：CIFAR-10</vt:lpstr>
      <vt:lpstr>如何计算</vt:lpstr>
      <vt:lpstr>代码</vt:lpstr>
      <vt:lpstr>结果</vt:lpstr>
      <vt:lpstr>问题一</vt:lpstr>
      <vt:lpstr>欧氏距离</vt:lpstr>
      <vt:lpstr>海明距离</vt:lpstr>
      <vt:lpstr>例子</vt:lpstr>
      <vt:lpstr>通用公式</vt:lpstr>
      <vt:lpstr>其他距离</vt:lpstr>
      <vt:lpstr>问题二</vt:lpstr>
      <vt:lpstr>不相关属性</vt:lpstr>
      <vt:lpstr>属性值的尺度</vt:lpstr>
      <vt:lpstr>标准化属性尺度</vt:lpstr>
      <vt:lpstr>归一化处理</vt:lpstr>
      <vt:lpstr>问题三</vt:lpstr>
      <vt:lpstr>找最好的K</vt:lpstr>
      <vt:lpstr>PowerPoint 演示文稿</vt:lpstr>
      <vt:lpstr>关于K</vt:lpstr>
      <vt:lpstr>算法优点</vt:lpstr>
      <vt:lpstr>算法缺点</vt:lpstr>
      <vt:lpstr>改进版本</vt:lpstr>
      <vt:lpstr>维度灾难 Dimension Disaster</vt:lpstr>
      <vt:lpstr>维度灾难</vt:lpstr>
      <vt:lpstr>例子</vt:lpstr>
      <vt:lpstr>使用单一特征</vt:lpstr>
      <vt:lpstr>增加一个特征</vt:lpstr>
      <vt:lpstr>再增加一个特征</vt:lpstr>
      <vt:lpstr>继续增加特征</vt:lpstr>
      <vt:lpstr>比较</vt:lpstr>
      <vt:lpstr>换个角度</vt:lpstr>
      <vt:lpstr>另一个影响</vt:lpstr>
      <vt:lpstr>内接超球体的体积</vt:lpstr>
      <vt:lpstr>样本在特征空间拐角的比例</vt:lpstr>
      <vt:lpstr>例子</vt:lpstr>
      <vt:lpstr>怎么避免维度灾难？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决策树 Decision Tree</dc:title>
  <dc:creator>Administrator</dc:creator>
  <cp:lastModifiedBy>admin</cp:lastModifiedBy>
  <cp:revision>64</cp:revision>
  <dcterms:created xsi:type="dcterms:W3CDTF">2017-09-24T06:49:25Z</dcterms:created>
  <dcterms:modified xsi:type="dcterms:W3CDTF">2018-10-06T12:07:53Z</dcterms:modified>
</cp:coreProperties>
</file>