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2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3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7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8.xml" ContentType="application/vnd.openxmlformats-officedocument.presentationml.notesSlide+xml"/>
  <Override PartName="/ppt/tags/tag6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1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2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3.xml" ContentType="application/vnd.openxmlformats-officedocument.presentationml.notesSlide+xml"/>
  <Override PartName="/ppt/tags/tag85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6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27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95.xml" ContentType="application/vnd.openxmlformats-officedocument.presentationml.tags+xml"/>
  <Override PartName="/ppt/notesSlides/notesSlide30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46"/>
  </p:notesMasterIdLst>
  <p:sldIdLst>
    <p:sldId id="423" r:id="rId2"/>
    <p:sldId id="425" r:id="rId3"/>
    <p:sldId id="444" r:id="rId4"/>
    <p:sldId id="424" r:id="rId5"/>
    <p:sldId id="443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45" r:id="rId16"/>
    <p:sldId id="446" r:id="rId17"/>
    <p:sldId id="447" r:id="rId18"/>
    <p:sldId id="448" r:id="rId19"/>
    <p:sldId id="435" r:id="rId20"/>
    <p:sldId id="449" r:id="rId21"/>
    <p:sldId id="450" r:id="rId22"/>
    <p:sldId id="436" r:id="rId23"/>
    <p:sldId id="437" r:id="rId24"/>
    <p:sldId id="438" r:id="rId25"/>
    <p:sldId id="451" r:id="rId26"/>
    <p:sldId id="552" r:id="rId27"/>
    <p:sldId id="554" r:id="rId28"/>
    <p:sldId id="555" r:id="rId29"/>
    <p:sldId id="557" r:id="rId30"/>
    <p:sldId id="556" r:id="rId31"/>
    <p:sldId id="558" r:id="rId32"/>
    <p:sldId id="560" r:id="rId33"/>
    <p:sldId id="559" r:id="rId34"/>
    <p:sldId id="561" r:id="rId35"/>
    <p:sldId id="562" r:id="rId36"/>
    <p:sldId id="553" r:id="rId37"/>
    <p:sldId id="439" r:id="rId38"/>
    <p:sldId id="563" r:id="rId39"/>
    <p:sldId id="452" r:id="rId40"/>
    <p:sldId id="440" r:id="rId41"/>
    <p:sldId id="441" r:id="rId42"/>
    <p:sldId id="564" r:id="rId43"/>
    <p:sldId id="565" r:id="rId44"/>
    <p:sldId id="442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6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128" autoAdjust="0"/>
  </p:normalViewPr>
  <p:slideViewPr>
    <p:cSldViewPr>
      <p:cViewPr varScale="1">
        <p:scale>
          <a:sx n="95" d="100"/>
          <a:sy n="95" d="100"/>
        </p:scale>
        <p:origin x="4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32292-71B5-462F-B2EF-C0579AB5374A}" type="datetimeFigureOut">
              <a:rPr lang="zh-CN" altLang="en-US" smtClean="0"/>
              <a:t>2018-11-04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D2E12-5522-4FC9-A3CD-4EBAC0B6E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9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985817E-9B15-41D8-856E-F43C4E62B8C6}" type="slidenum">
              <a:rPr lang="en-US" altLang="zh-CN">
                <a:latin typeface="Arial" charset="0"/>
              </a:rPr>
              <a:pPr eaLnBrk="1" hangingPunct="1"/>
              <a:t>2</a:t>
            </a:fld>
            <a:endParaRPr lang="en-US" altLang="zh-CN">
              <a:latin typeface="Arial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BDEA026-58A3-46B7-A3E3-88F220CBD6B3}" type="slidenum">
              <a:rPr lang="en-US" altLang="zh-CN">
                <a:latin typeface="Arial" charset="0"/>
              </a:rPr>
              <a:pPr eaLnBrk="1" hangingPunct="1"/>
              <a:t>11</a:t>
            </a:fld>
            <a:endParaRPr lang="en-US" altLang="zh-CN">
              <a:latin typeface="Arial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B2563F1-7F0E-42D7-847E-E3CECD7EA7EA}" type="slidenum">
              <a:rPr lang="en-US" altLang="zh-CN">
                <a:latin typeface="Arial" charset="0"/>
              </a:rPr>
              <a:pPr eaLnBrk="1" hangingPunct="1"/>
              <a:t>12</a:t>
            </a:fld>
            <a:endParaRPr lang="en-US" altLang="zh-CN">
              <a:latin typeface="Arial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7ACA3FD-3AC2-47B2-8281-22CED97F75A1}" type="slidenum">
              <a:rPr lang="en-US" altLang="zh-CN">
                <a:latin typeface="Arial" charset="0"/>
              </a:rPr>
              <a:pPr eaLnBrk="1" hangingPunct="1"/>
              <a:t>13</a:t>
            </a:fld>
            <a:endParaRPr lang="en-US" altLang="zh-CN">
              <a:latin typeface="Arial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6576CFC-8272-45E0-9808-DAB94A83DFED}" type="slidenum">
              <a:rPr lang="en-US" altLang="zh-CN">
                <a:latin typeface="Arial" charset="0"/>
              </a:rPr>
              <a:pPr eaLnBrk="1" hangingPunct="1"/>
              <a:t>14</a:t>
            </a:fld>
            <a:endParaRPr lang="en-US" altLang="zh-CN">
              <a:latin typeface="Arial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46B4502-F016-415A-B98F-E11E549C5FAF}" type="slidenum">
              <a:rPr lang="en-US" altLang="zh-CN">
                <a:latin typeface="Arial" charset="0"/>
              </a:rPr>
              <a:pPr eaLnBrk="1" hangingPunct="1"/>
              <a:t>15</a:t>
            </a:fld>
            <a:endParaRPr lang="en-US" altLang="zh-CN">
              <a:latin typeface="Arial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46B4502-F016-415A-B98F-E11E549C5FAF}" type="slidenum">
              <a:rPr lang="en-US" altLang="zh-CN">
                <a:latin typeface="Arial" charset="0"/>
              </a:rPr>
              <a:pPr eaLnBrk="1" hangingPunct="1"/>
              <a:t>16</a:t>
            </a:fld>
            <a:endParaRPr lang="en-US" altLang="zh-CN">
              <a:latin typeface="Arial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46B4502-F016-415A-B98F-E11E549C5FAF}" type="slidenum">
              <a:rPr lang="en-US" altLang="zh-CN">
                <a:latin typeface="Arial" charset="0"/>
              </a:rPr>
              <a:pPr eaLnBrk="1" hangingPunct="1"/>
              <a:t>17</a:t>
            </a:fld>
            <a:endParaRPr lang="en-US" altLang="zh-CN">
              <a:latin typeface="Arial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46B4502-F016-415A-B98F-E11E549C5FAF}" type="slidenum">
              <a:rPr lang="en-US" altLang="zh-CN">
                <a:latin typeface="Arial" charset="0"/>
              </a:rPr>
              <a:pPr eaLnBrk="1" hangingPunct="1"/>
              <a:t>18</a:t>
            </a:fld>
            <a:endParaRPr lang="en-US" altLang="zh-CN">
              <a:latin typeface="Arial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0BA8ACA-C717-4FF2-BF5C-3478BD88E5CC}" type="slidenum">
              <a:rPr lang="en-US" altLang="zh-CN">
                <a:latin typeface="Arial" charset="0"/>
              </a:rPr>
              <a:pPr eaLnBrk="1" hangingPunct="1"/>
              <a:t>19</a:t>
            </a:fld>
            <a:endParaRPr lang="en-US" altLang="zh-CN"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ja-JP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985817E-9B15-41D8-856E-F43C4E62B8C6}" type="slidenum">
              <a:rPr lang="en-US" altLang="zh-CN">
                <a:latin typeface="Arial" charset="0"/>
              </a:rPr>
              <a:pPr eaLnBrk="1" hangingPunct="1"/>
              <a:t>20</a:t>
            </a:fld>
            <a:endParaRPr lang="en-US" altLang="zh-CN">
              <a:latin typeface="Arial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985817E-9B15-41D8-856E-F43C4E62B8C6}" type="slidenum">
              <a:rPr lang="en-US" altLang="zh-CN">
                <a:latin typeface="Arial" charset="0"/>
              </a:rPr>
              <a:pPr eaLnBrk="1" hangingPunct="1"/>
              <a:t>3</a:t>
            </a:fld>
            <a:endParaRPr lang="en-US" altLang="zh-CN">
              <a:latin typeface="Arial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985817E-9B15-41D8-856E-F43C4E62B8C6}" type="slidenum">
              <a:rPr lang="en-US" altLang="zh-CN">
                <a:latin typeface="Arial" charset="0"/>
              </a:rPr>
              <a:pPr eaLnBrk="1" hangingPunct="1"/>
              <a:t>21</a:t>
            </a:fld>
            <a:endParaRPr lang="en-US" altLang="zh-CN">
              <a:latin typeface="Arial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EAFB022-E067-4CBD-BAD7-E487E32E2748}" type="slidenum">
              <a:rPr lang="en-US" altLang="zh-CN">
                <a:latin typeface="Arial" charset="0"/>
              </a:rPr>
              <a:pPr eaLnBrk="1" hangingPunct="1"/>
              <a:t>22</a:t>
            </a:fld>
            <a:endParaRPr lang="en-US" altLang="zh-CN">
              <a:latin typeface="Arial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B12EDE5-6B67-44BB-9278-C47AB2FC7CDD}" type="slidenum">
              <a:rPr lang="en-US" altLang="zh-CN">
                <a:latin typeface="Arial" charset="0"/>
              </a:rPr>
              <a:pPr eaLnBrk="1" hangingPunct="1"/>
              <a:t>23</a:t>
            </a:fld>
            <a:endParaRPr lang="en-US" altLang="zh-CN">
              <a:latin typeface="Arial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ja-JP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F416738-5D8E-443D-B59D-505F1F711E00}" type="slidenum">
              <a:rPr lang="en-US" altLang="zh-CN">
                <a:latin typeface="Arial" charset="0"/>
              </a:rPr>
              <a:pPr eaLnBrk="1" hangingPunct="1"/>
              <a:t>24</a:t>
            </a:fld>
            <a:endParaRPr lang="en-US" altLang="zh-CN">
              <a:latin typeface="Arial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ja-JP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17A6233-5F4F-472A-865C-A5C2D362CD90}" type="slidenum">
              <a:rPr lang="en-US" altLang="zh-CN">
                <a:latin typeface="Arial" charset="0"/>
              </a:rPr>
              <a:pPr eaLnBrk="1" hangingPunct="1"/>
              <a:t>37</a:t>
            </a:fld>
            <a:endParaRPr lang="en-US" altLang="zh-CN">
              <a:latin typeface="Arial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ja-JP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17A6233-5F4F-472A-865C-A5C2D362CD90}" type="slidenum">
              <a:rPr lang="en-US" altLang="zh-CN">
                <a:latin typeface="Arial" charset="0"/>
              </a:rPr>
              <a:pPr eaLnBrk="1" hangingPunct="1"/>
              <a:t>38</a:t>
            </a:fld>
            <a:endParaRPr lang="en-US" altLang="zh-CN">
              <a:latin typeface="Arial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ja-JP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17A6233-5F4F-472A-865C-A5C2D362CD90}" type="slidenum">
              <a:rPr lang="en-US" altLang="zh-CN">
                <a:latin typeface="Arial" charset="0"/>
              </a:rPr>
              <a:pPr eaLnBrk="1" hangingPunct="1"/>
              <a:t>39</a:t>
            </a:fld>
            <a:endParaRPr lang="en-US" altLang="zh-CN">
              <a:latin typeface="Arial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ja-JP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875F53E-73EC-432D-B34E-8BA360EF185A}" type="slidenum">
              <a:rPr lang="en-US" altLang="zh-CN">
                <a:latin typeface="Arial" charset="0"/>
              </a:rPr>
              <a:pPr eaLnBrk="1" hangingPunct="1"/>
              <a:t>40</a:t>
            </a:fld>
            <a:endParaRPr lang="en-US" altLang="zh-CN">
              <a:latin typeface="Arial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ja-JP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AB25F3F-1357-4128-9D93-DCE65B0A1DF0}" type="slidenum">
              <a:rPr lang="en-US" altLang="zh-CN">
                <a:latin typeface="Arial" charset="0"/>
              </a:rPr>
              <a:pPr eaLnBrk="1" hangingPunct="1"/>
              <a:t>41</a:t>
            </a:fld>
            <a:endParaRPr lang="en-US" altLang="zh-CN">
              <a:latin typeface="Arial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ja-JP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AB25F3F-1357-4128-9D93-DCE65B0A1DF0}" type="slidenum">
              <a:rPr lang="en-US" altLang="zh-CN">
                <a:latin typeface="Arial" charset="0"/>
              </a:rPr>
              <a:pPr eaLnBrk="1" hangingPunct="1"/>
              <a:t>42</a:t>
            </a:fld>
            <a:endParaRPr lang="en-US" altLang="zh-CN">
              <a:latin typeface="Arial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ja-JP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367A5D6-133F-4E8C-8CEA-5B65A1A4C1CF}" type="slidenum">
              <a:rPr lang="en-US" altLang="zh-CN">
                <a:latin typeface="Arial" charset="0"/>
              </a:rPr>
              <a:pPr eaLnBrk="1" hangingPunct="1"/>
              <a:t>4</a:t>
            </a:fld>
            <a:endParaRPr lang="en-US" altLang="zh-CN">
              <a:latin typeface="Arial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AB25F3F-1357-4128-9D93-DCE65B0A1DF0}" type="slidenum">
              <a:rPr lang="en-US" altLang="zh-CN">
                <a:latin typeface="Arial" charset="0"/>
              </a:rPr>
              <a:pPr eaLnBrk="1" hangingPunct="1"/>
              <a:t>43</a:t>
            </a:fld>
            <a:endParaRPr lang="en-US" altLang="zh-CN">
              <a:latin typeface="Arial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ja-JP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1712B53-0DD0-4047-82D1-C30B42883194}" type="slidenum">
              <a:rPr lang="en-US" altLang="zh-CN">
                <a:latin typeface="Arial" charset="0"/>
              </a:rPr>
              <a:pPr eaLnBrk="1" hangingPunct="1"/>
              <a:t>44</a:t>
            </a:fld>
            <a:endParaRPr lang="en-US" altLang="zh-CN">
              <a:latin typeface="Arial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ja-JP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985817E-9B15-41D8-856E-F43C4E62B8C6}" type="slidenum">
              <a:rPr lang="en-US" altLang="zh-CN">
                <a:latin typeface="Arial" charset="0"/>
              </a:rPr>
              <a:pPr eaLnBrk="1" hangingPunct="1"/>
              <a:t>5</a:t>
            </a:fld>
            <a:endParaRPr lang="en-US" altLang="zh-CN">
              <a:latin typeface="Arial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DABE49A-917D-45BA-B4BA-747D60EC2B3A}" type="slidenum">
              <a:rPr lang="en-US" altLang="zh-CN">
                <a:latin typeface="Arial" charset="0"/>
              </a:rPr>
              <a:pPr eaLnBrk="1" hangingPunct="1"/>
              <a:t>6</a:t>
            </a:fld>
            <a:endParaRPr lang="en-US" altLang="zh-CN">
              <a:latin typeface="Arial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ja-JP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FC68093-D933-47B3-BC45-F20DFBDB6B37}" type="slidenum">
              <a:rPr lang="en-US" altLang="zh-CN">
                <a:latin typeface="Arial" charset="0"/>
              </a:rPr>
              <a:pPr eaLnBrk="1" hangingPunct="1"/>
              <a:t>7</a:t>
            </a:fld>
            <a:endParaRPr lang="en-US" altLang="zh-CN">
              <a:latin typeface="Arial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46B4502-F016-415A-B98F-E11E549C5FAF}" type="slidenum">
              <a:rPr lang="en-US" altLang="zh-CN">
                <a:latin typeface="Arial" charset="0"/>
              </a:rPr>
              <a:pPr eaLnBrk="1" hangingPunct="1"/>
              <a:t>8</a:t>
            </a:fld>
            <a:endParaRPr lang="en-US" altLang="zh-CN">
              <a:latin typeface="Arial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5797E68-2780-4F1E-BDCB-4EEAF97E5CC0}" type="slidenum">
              <a:rPr lang="en-US" altLang="zh-CN">
                <a:latin typeface="Arial" charset="0"/>
              </a:rPr>
              <a:pPr eaLnBrk="1" hangingPunct="1"/>
              <a:t>9</a:t>
            </a:fld>
            <a:endParaRPr lang="en-US" altLang="zh-CN">
              <a:latin typeface="Arial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DFD0570-367E-4FBB-AEDD-D8733346A30F}" type="slidenum">
              <a:rPr lang="en-US" altLang="zh-CN">
                <a:latin typeface="Arial" charset="0"/>
              </a:rPr>
              <a:pPr eaLnBrk="1" hangingPunct="1"/>
              <a:t>10</a:t>
            </a:fld>
            <a:endParaRPr lang="en-US" altLang="zh-CN">
              <a:latin typeface="Arial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333333"/>
                </a:solidFill>
              </a:rPr>
              <a:t>机器学习导论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B3C5A7F-F833-4459-9A85-357A3044CDC1}" type="slidenum">
              <a:rPr lang="en-US" altLang="zh-CN" smtClean="0">
                <a:solidFill>
                  <a:srgbClr val="3333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512" y="9148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5B95EE-AEC5-410D-A1F1-9A0F9F1746EE}" type="datetime11">
              <a:rPr lang="zh-CN" altLang="en-US" smtClean="0">
                <a:solidFill>
                  <a:srgbClr val="000000"/>
                </a:solidFill>
              </a:rPr>
              <a:t>22:06:26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7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599CA-525E-4FA9-84D9-DC21605E9FFA}" type="datetime11">
              <a:rPr lang="zh-CN" altLang="en-US" smtClean="0">
                <a:solidFill>
                  <a:srgbClr val="000000"/>
                </a:solidFill>
              </a:rPr>
              <a:t>22:06:26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73700-E53C-4BE1-90AF-C264006825CE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36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B2AD6-2AEF-42E0-AB53-1259712EF0BF}" type="datetime11">
              <a:rPr lang="zh-CN" altLang="en-US" smtClean="0">
                <a:solidFill>
                  <a:srgbClr val="000000"/>
                </a:solidFill>
              </a:rPr>
              <a:t>22:06:26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E75D9-EE00-4A15-8075-34D4EE7907B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0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9AF1C-EB65-4A76-A7D5-2A3BD2ABD604}" type="datetime11">
              <a:rPr lang="zh-CN" altLang="en-US" smtClean="0">
                <a:solidFill>
                  <a:srgbClr val="000000"/>
                </a:solidFill>
              </a:rPr>
              <a:t>22:06:26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2CCEF-25BF-4DDB-BBE6-413E481E1B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94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2013C-633B-4EA3-AF8C-819356B7A3E8}" type="datetime11">
              <a:rPr lang="zh-CN" altLang="en-US" smtClean="0">
                <a:solidFill>
                  <a:srgbClr val="000000"/>
                </a:solidFill>
              </a:rPr>
              <a:t>22:06:26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BDE8D-7172-410F-ABBC-3982E19E7EB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20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F9DCC-A437-4274-858B-22099A6C6239}" type="datetime11">
              <a:rPr lang="zh-CN" altLang="en-US" smtClean="0">
                <a:solidFill>
                  <a:srgbClr val="000000"/>
                </a:solidFill>
              </a:rPr>
              <a:t>22:06:26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DBF39-70BC-4C7A-B6D6-BC91FE641C1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93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12D69-BF68-457C-93F8-A7CE766D1290}" type="datetime11">
              <a:rPr lang="zh-CN" altLang="en-US" smtClean="0">
                <a:solidFill>
                  <a:srgbClr val="000000"/>
                </a:solidFill>
              </a:rPr>
              <a:t>22:06:26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72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194A2-5C08-4C97-BA9C-C9F5798C0B5E}" type="datetime11">
              <a:rPr lang="zh-CN" altLang="en-US" smtClean="0">
                <a:solidFill>
                  <a:srgbClr val="000000"/>
                </a:solidFill>
              </a:rPr>
              <a:t>22:06:26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D7C6E-B65B-47B0-845A-EA061397D458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2C663-861E-4871-B9FF-1B90C703D3E5}" type="datetime11">
              <a:rPr lang="zh-CN" altLang="en-US" smtClean="0">
                <a:solidFill>
                  <a:srgbClr val="000000"/>
                </a:solidFill>
              </a:rPr>
              <a:t>22:06:26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9126D-0AFC-4BE4-8A4C-37459F8B817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1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40B6E-02D9-45D4-9976-AC33C4AF8E8D}" type="datetime11">
              <a:rPr lang="zh-CN" altLang="en-US" smtClean="0">
                <a:solidFill>
                  <a:srgbClr val="000000"/>
                </a:solidFill>
              </a:rPr>
              <a:t>22:06:26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99990-C4A4-460E-ACE2-9BD2ED9093B8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5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FB90C-339C-4457-AF5C-BAC00E037165}" type="datetime11">
              <a:rPr lang="zh-CN" altLang="en-US" smtClean="0">
                <a:solidFill>
                  <a:srgbClr val="000000"/>
                </a:solidFill>
              </a:rPr>
              <a:t>22:06:26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CC24F-789A-4A17-BA32-DE809571727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0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5152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B336E-7FDC-45F2-B5BD-4E01E2C20C07}" type="datetime11">
              <a:rPr lang="zh-CN" altLang="en-US" smtClean="0">
                <a:solidFill>
                  <a:srgbClr val="000000"/>
                </a:solidFill>
              </a:rPr>
              <a:t>22:06:26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3AEBC-0C39-4ED8-BBF7-649E425A917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3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68479-4B3C-49E7-86DD-3726378E0C8B}" type="datetime11">
              <a:rPr lang="zh-CN" altLang="en-US" smtClean="0">
                <a:solidFill>
                  <a:srgbClr val="000000"/>
                </a:solidFill>
              </a:rPr>
              <a:t>22:06:26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D2C20-8F76-4C90-8925-A23544AD928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8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CC38B-0692-4FD1-8CE0-9227752775F0}" type="datetime11">
              <a:rPr lang="zh-CN" altLang="en-US" smtClean="0">
                <a:solidFill>
                  <a:srgbClr val="000000"/>
                </a:solidFill>
              </a:rPr>
              <a:t>22:06:26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D4185-E99E-4445-8AA6-E370E94E115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5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512" y="9148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20F84F-F8CF-4449-AF02-7D494D13AB7C}" type="datetime11">
              <a:rPr lang="zh-CN" altLang="en-US" smtClean="0">
                <a:solidFill>
                  <a:srgbClr val="000000"/>
                </a:solidFill>
              </a:rPr>
              <a:t>22:06:26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633D05-2C7E-42C1-A2C3-7CA29C7A9DF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9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6.xml"/><Relationship Id="rId7" Type="http://schemas.openxmlformats.org/officeDocument/2006/relationships/image" Target="../media/image30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3.png"/><Relationship Id="rId4" Type="http://schemas.openxmlformats.org/officeDocument/2006/relationships/tags" Target="../tags/tag37.xml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6.pn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27.png"/><Relationship Id="rId2" Type="http://schemas.openxmlformats.org/officeDocument/2006/relationships/tags" Target="../tags/tag39.xml"/><Relationship Id="rId16" Type="http://schemas.openxmlformats.org/officeDocument/2006/relationships/image" Target="../media/image39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35.png"/><Relationship Id="rId5" Type="http://schemas.openxmlformats.org/officeDocument/2006/relationships/tags" Target="../tags/tag42.xml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tags" Target="../tags/tag41.xml"/><Relationship Id="rId9" Type="http://schemas.openxmlformats.org/officeDocument/2006/relationships/notesSlide" Target="../notesSlides/notesSlide10.xml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43.png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image" Target="../media/image42.png"/><Relationship Id="rId2" Type="http://schemas.openxmlformats.org/officeDocument/2006/relationships/tags" Target="../tags/tag46.xml"/><Relationship Id="rId16" Type="http://schemas.openxmlformats.org/officeDocument/2006/relationships/image" Target="../media/image46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41.png"/><Relationship Id="rId5" Type="http://schemas.openxmlformats.org/officeDocument/2006/relationships/tags" Target="../tags/tag49.xml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tags" Target="../tags/tag48.xml"/><Relationship Id="rId9" Type="http://schemas.openxmlformats.org/officeDocument/2006/relationships/notesSlide" Target="../notesSlides/notesSlide11.xml"/><Relationship Id="rId1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54.xml"/><Relationship Id="rId7" Type="http://schemas.openxmlformats.org/officeDocument/2006/relationships/image" Target="../media/image48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47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2.png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51.png"/><Relationship Id="rId2" Type="http://schemas.openxmlformats.org/officeDocument/2006/relationships/tags" Target="../tags/tag56.xml"/><Relationship Id="rId16" Type="http://schemas.openxmlformats.org/officeDocument/2006/relationships/image" Target="../media/image55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50.png"/><Relationship Id="rId5" Type="http://schemas.openxmlformats.org/officeDocument/2006/relationships/tags" Target="../tags/tag59.xml"/><Relationship Id="rId15" Type="http://schemas.openxmlformats.org/officeDocument/2006/relationships/image" Target="../media/image54.png"/><Relationship Id="rId10" Type="http://schemas.openxmlformats.org/officeDocument/2006/relationships/image" Target="../media/image34.png"/><Relationship Id="rId4" Type="http://schemas.openxmlformats.org/officeDocument/2006/relationships/tags" Target="../tags/tag58.xml"/><Relationship Id="rId9" Type="http://schemas.openxmlformats.org/officeDocument/2006/relationships/notesSlide" Target="../notesSlides/notesSlide13.xml"/><Relationship Id="rId1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tmp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6.tmp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tmp"/><Relationship Id="rId5" Type="http://schemas.openxmlformats.org/officeDocument/2006/relationships/image" Target="../media/image60.tmp"/><Relationship Id="rId4" Type="http://schemas.openxmlformats.org/officeDocument/2006/relationships/image" Target="../media/image59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tmp"/><Relationship Id="rId4" Type="http://schemas.openxmlformats.org/officeDocument/2006/relationships/image" Target="../media/image62.tm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66.xml"/><Relationship Id="rId7" Type="http://schemas.openxmlformats.org/officeDocument/2006/relationships/image" Target="../media/image65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64.tmp"/><Relationship Id="rId5" Type="http://schemas.openxmlformats.org/officeDocument/2006/relationships/notesSlide" Target="../notesSlides/notesSlide17.xml"/><Relationship Id="rId10" Type="http://schemas.openxmlformats.org/officeDocument/2006/relationships/slide" Target="slide20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tmp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0.tmp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9.xml"/><Relationship Id="rId6" Type="http://schemas.openxmlformats.org/officeDocument/2006/relationships/image" Target="../media/image114.png"/><Relationship Id="rId5" Type="http://schemas.openxmlformats.org/officeDocument/2006/relationships/image" Target="../media/image73.tmp"/><Relationship Id="rId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13" Type="http://schemas.openxmlformats.org/officeDocument/2006/relationships/image" Target="../media/image78.png"/><Relationship Id="rId3" Type="http://schemas.openxmlformats.org/officeDocument/2006/relationships/tags" Target="../tags/tag72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77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76.png"/><Relationship Id="rId5" Type="http://schemas.openxmlformats.org/officeDocument/2006/relationships/tags" Target="../tags/tag74.xml"/><Relationship Id="rId10" Type="http://schemas.openxmlformats.org/officeDocument/2006/relationships/image" Target="../media/image75.png"/><Relationship Id="rId4" Type="http://schemas.openxmlformats.org/officeDocument/2006/relationships/tags" Target="../tags/tag73.xml"/><Relationship Id="rId9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78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81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80.png"/><Relationship Id="rId5" Type="http://schemas.openxmlformats.org/officeDocument/2006/relationships/tags" Target="../tags/tag80.xml"/><Relationship Id="rId10" Type="http://schemas.openxmlformats.org/officeDocument/2006/relationships/image" Target="../media/image79.png"/><Relationship Id="rId4" Type="http://schemas.openxmlformats.org/officeDocument/2006/relationships/tags" Target="../tags/tag79.xml"/><Relationship Id="rId9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84.xml"/><Relationship Id="rId7" Type="http://schemas.openxmlformats.org/officeDocument/2006/relationships/image" Target="../media/image82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65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9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8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84.tm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tags" Target="../tags/tag88.xml"/><Relationship Id="rId7" Type="http://schemas.openxmlformats.org/officeDocument/2006/relationships/image" Target="../media/image6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118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4.xml"/><Relationship Id="rId21" Type="http://schemas.openxmlformats.org/officeDocument/2006/relationships/image" Target="../media/image10.png"/><Relationship Id="rId7" Type="http://schemas.openxmlformats.org/officeDocument/2006/relationships/tags" Target="../tags/tag8.xml"/><Relationship Id="rId12" Type="http://schemas.openxmlformats.org/officeDocument/2006/relationships/notesSlide" Target="../notesSlides/notesSlide3.xml"/><Relationship Id="rId17" Type="http://schemas.openxmlformats.org/officeDocument/2006/relationships/image" Target="../media/image6.png"/><Relationship Id="rId2" Type="http://schemas.openxmlformats.org/officeDocument/2006/relationships/tags" Target="../tags/tag3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4.xml"/><Relationship Id="rId5" Type="http://schemas.openxmlformats.org/officeDocument/2006/relationships/tags" Target="../tags/tag6.xml"/><Relationship Id="rId15" Type="http://schemas.openxmlformats.org/officeDocument/2006/relationships/image" Target="../media/image4.png"/><Relationship Id="rId10" Type="http://schemas.openxmlformats.org/officeDocument/2006/relationships/tags" Target="../tags/tag11.xml"/><Relationship Id="rId19" Type="http://schemas.openxmlformats.org/officeDocument/2006/relationships/image" Target="../media/image8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tags" Target="../tags/tag91.xml"/><Relationship Id="rId7" Type="http://schemas.openxmlformats.org/officeDocument/2006/relationships/image" Target="../media/image82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123.png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tags" Target="../tags/tag94.xml"/><Relationship Id="rId7" Type="http://schemas.openxmlformats.org/officeDocument/2006/relationships/image" Target="../media/image131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130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6.png"/><Relationship Id="rId7" Type="http://schemas.openxmlformats.org/officeDocument/2006/relationships/image" Target="../media/image134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tmp"/><Relationship Id="rId5" Type="http://schemas.openxmlformats.org/officeDocument/2006/relationships/image" Target="../media/image138.png"/><Relationship Id="rId10" Type="http://schemas.openxmlformats.org/officeDocument/2006/relationships/image" Target="../media/image139.png"/><Relationship Id="rId4" Type="http://schemas.openxmlformats.org/officeDocument/2006/relationships/image" Target="../media/image137.png"/><Relationship Id="rId9" Type="http://schemas.openxmlformats.org/officeDocument/2006/relationships/image" Target="../media/image135.tm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5.xml"/><Relationship Id="rId6" Type="http://schemas.openxmlformats.org/officeDocument/2006/relationships/image" Target="../media/image137.tmp"/><Relationship Id="rId5" Type="http://schemas.openxmlformats.org/officeDocument/2006/relationships/image" Target="../media/image136.tmp"/><Relationship Id="rId4" Type="http://schemas.openxmlformats.org/officeDocument/2006/relationships/image" Target="../media/image13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tags" Target="../tags/tag98.xml"/><Relationship Id="rId7" Type="http://schemas.openxmlformats.org/officeDocument/2006/relationships/image" Target="../media/image140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2.png"/><Relationship Id="rId4" Type="http://schemas.openxmlformats.org/officeDocument/2006/relationships/tags" Target="../tags/tag99.xml"/><Relationship Id="rId9" Type="http://schemas.openxmlformats.org/officeDocument/2006/relationships/image" Target="../media/image1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6.png"/><Relationship Id="rId17" Type="http://schemas.openxmlformats.org/officeDocument/2006/relationships/image" Target="../media/image17.png"/><Relationship Id="rId2" Type="http://schemas.openxmlformats.org/officeDocument/2006/relationships/tags" Target="../tags/tag15.xml"/><Relationship Id="rId16" Type="http://schemas.openxmlformats.org/officeDocument/2006/relationships/image" Target="../media/image16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18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5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23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2.png"/><Relationship Id="rId5" Type="http://schemas.openxmlformats.org/officeDocument/2006/relationships/tags" Target="../tags/tag27.xml"/><Relationship Id="rId10" Type="http://schemas.openxmlformats.org/officeDocument/2006/relationships/image" Target="../media/image21.png"/><Relationship Id="rId4" Type="http://schemas.openxmlformats.org/officeDocument/2006/relationships/tags" Target="../tags/tag26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32.xml"/><Relationship Id="rId7" Type="http://schemas.openxmlformats.org/officeDocument/2006/relationships/image" Target="../media/image26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33.xml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84300" y="1808163"/>
            <a:ext cx="5851525" cy="1981200"/>
          </a:xfrm>
        </p:spPr>
        <p:txBody>
          <a:bodyPr/>
          <a:lstStyle/>
          <a:p>
            <a:pPr algn="ctr" eaLnBrk="1" hangingPunct="1"/>
            <a:r>
              <a:rPr lang="zh-CN" altLang="en-US" sz="4800">
                <a:solidFill>
                  <a:srgbClr val="000000"/>
                </a:solidFill>
                <a:ea typeface="方正启体简体" pitchFamily="65" charset="-122"/>
              </a:rPr>
              <a:t>支持向量机</a:t>
            </a:r>
            <a:br>
              <a:rPr lang="zh-CN" altLang="en-US" sz="4800">
                <a:solidFill>
                  <a:srgbClr val="000000"/>
                </a:solidFill>
                <a:ea typeface="方正启体简体" pitchFamily="65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14719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5667874-F57C-4B91-9976-35AC2A9EF80C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000000"/>
                </a:solidFill>
                <a:ea typeface="方正启体简体" pitchFamily="65" charset="-122"/>
              </a:rPr>
              <a:t>拉格朗日理论</a:t>
            </a:r>
            <a:r>
              <a:rPr lang="en-US" altLang="zh-CN" sz="24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755972" y="2205038"/>
            <a:ext cx="806450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定义：给定一个最优化问题（</a:t>
            </a:r>
            <a:r>
              <a:rPr lang="en-US" altLang="zh-CN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最小化目标函数：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等式制约条件：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定义拉格朗日函数：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其中系数      称为拉格朗日乘子。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            </a:t>
            </a:r>
          </a:p>
        </p:txBody>
      </p:sp>
      <p:pic>
        <p:nvPicPr>
          <p:cNvPr id="36869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02" y="2852936"/>
            <a:ext cx="766670" cy="34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0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054" y="3356992"/>
            <a:ext cx="4320480" cy="355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1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86" y="4509120"/>
            <a:ext cx="5762972" cy="51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2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50" y="5373216"/>
            <a:ext cx="371475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534E33-7576-4A99-9DBC-8A46F22E1236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4240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47075D1-CA4F-4975-9E1A-97F8AA03F566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755576" y="2133154"/>
            <a:ext cx="7848674" cy="446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定理：对于一些     值，点      在约束                                        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                                               下是            的最小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值的必要条件是：       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如果    是凸函数，上述条件也是充分的。</a:t>
            </a:r>
          </a:p>
        </p:txBody>
      </p:sp>
      <p:sp>
        <p:nvSpPr>
          <p:cNvPr id="37892" name="Text Box 8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000000"/>
                </a:solidFill>
                <a:ea typeface="方正启体简体" pitchFamily="65" charset="-122"/>
              </a:rPr>
              <a:t>拉格朗日理论</a:t>
            </a:r>
            <a:r>
              <a:rPr lang="en-US" altLang="zh-CN" sz="2400">
                <a:solidFill>
                  <a:srgbClr val="000000"/>
                </a:solidFill>
              </a:rPr>
              <a:t>(cont.)</a:t>
            </a:r>
          </a:p>
        </p:txBody>
      </p:sp>
      <p:pic>
        <p:nvPicPr>
          <p:cNvPr id="37893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834" y="2255391"/>
            <a:ext cx="4953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4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94" y="2767905"/>
            <a:ext cx="4541837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5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86" y="2767905"/>
            <a:ext cx="928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6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74" y="5927749"/>
            <a:ext cx="26828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7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40" y="2150120"/>
            <a:ext cx="4699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8" name="Picture 2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051" y="3858815"/>
            <a:ext cx="262096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9" name="Picture 23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464" y="4773835"/>
            <a:ext cx="2620962" cy="88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0E1ED-4F7F-405F-AF49-03F714CBB76A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5635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01CCA8A-1DFF-48AD-929B-8A042458B0AF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000000"/>
                </a:solidFill>
                <a:ea typeface="方正启体简体" pitchFamily="65" charset="-122"/>
              </a:rPr>
              <a:t>拉格朗日理论</a:t>
            </a:r>
            <a:r>
              <a:rPr lang="en-US" altLang="zh-CN" sz="24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431353" y="2133030"/>
            <a:ext cx="8893175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定义：给定一个在域                上最优化问题（</a:t>
            </a:r>
            <a:r>
              <a:rPr lang="en-US" altLang="zh-CN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最小化目标函数：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制约条件：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定义广义拉格朗日函数：</a:t>
            </a:r>
          </a:p>
          <a:p>
            <a:pPr eaLnBrk="1" hangingPunct="1">
              <a:lnSpc>
                <a:spcPts val="1800"/>
              </a:lnSpc>
              <a:buFont typeface="Wingdings" pitchFamily="2" charset="2"/>
              <a:buNone/>
            </a:pPr>
            <a:endParaRPr lang="en-US" altLang="zh-CN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lnSpc>
                <a:spcPts val="1800"/>
              </a:lnSpc>
              <a:buFont typeface="Wingdings" pitchFamily="2" charset="2"/>
              <a:buNone/>
            </a:pPr>
            <a:endParaRPr lang="en-US" altLang="zh-CN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其中系数      和      称为拉格朗日乘子。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            </a:t>
            </a:r>
          </a:p>
        </p:txBody>
      </p:sp>
      <p:pic>
        <p:nvPicPr>
          <p:cNvPr id="38917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026" y="2759164"/>
            <a:ext cx="888430" cy="38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8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317" y="4149080"/>
            <a:ext cx="4224435" cy="33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9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24" y="6020395"/>
            <a:ext cx="40481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20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428" y="3596654"/>
            <a:ext cx="4032945" cy="33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21" name="Picture 1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88" y="5301208"/>
            <a:ext cx="81280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22" name="Picture 12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193" y="5989215"/>
            <a:ext cx="384175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23" name="Picture 14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424" y="2276872"/>
            <a:ext cx="1237541" cy="299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03FC82-125C-4F1B-AACF-F744169ADE78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动作按钮: 结束 2">
            <a:hlinkClick r:id="" action="ppaction://noaction" highlightClick="1"/>
          </p:cNvPr>
          <p:cNvSpPr/>
          <p:nvPr/>
        </p:nvSpPr>
        <p:spPr>
          <a:xfrm>
            <a:off x="7668344" y="6309320"/>
            <a:ext cx="648072" cy="360040"/>
          </a:xfrm>
          <a:prstGeom prst="actionButtonEnd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089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FB08697-A083-4A27-A6FE-F5C0B9932D17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827585" y="2460625"/>
            <a:ext cx="7272808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定义：问题（</a:t>
            </a:r>
            <a:r>
              <a:rPr lang="en-US" altLang="zh-CN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）的拉格朗日对偶问题如下：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   最大化：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   制约条件：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这里                      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目标函数在最优解的值称为问题的值。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000000"/>
                </a:solidFill>
                <a:ea typeface="方正启体简体" pitchFamily="65" charset="-122"/>
              </a:rPr>
              <a:t>对偶问题</a:t>
            </a:r>
            <a:endParaRPr lang="zh-CN" altLang="en-US" sz="2400">
              <a:solidFill>
                <a:srgbClr val="000000"/>
              </a:solidFill>
            </a:endParaRPr>
          </a:p>
        </p:txBody>
      </p:sp>
      <p:pic>
        <p:nvPicPr>
          <p:cNvPr id="39941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634" y="3068960"/>
            <a:ext cx="1051719" cy="41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2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658" y="3573016"/>
            <a:ext cx="947955" cy="40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3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22" y="4497855"/>
            <a:ext cx="4450184" cy="44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BFCD41-9C98-4F18-9605-FB7F4DDD8B6E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1990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025D962-E71B-4824-9C47-6E9A2951AAEC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68313" y="1988294"/>
            <a:ext cx="8424862" cy="468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对于问题（</a:t>
            </a:r>
            <a:r>
              <a:rPr lang="en-US" altLang="zh-CN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），一个点       是最优点的充要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条件是存在              满足：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第三个关系式称为</a:t>
            </a:r>
            <a:r>
              <a:rPr lang="en-US" altLang="zh-CN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KKT</a:t>
            </a: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互补条件。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Kuhn-Tucker</a:t>
            </a:r>
            <a:r>
              <a:rPr lang="zh-CN" altLang="en-US" sz="3600" dirty="0">
                <a:solidFill>
                  <a:srgbClr val="000000"/>
                </a:solidFill>
                <a:ea typeface="方正启体简体" pitchFamily="65" charset="-122"/>
              </a:rPr>
              <a:t>定理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pic>
        <p:nvPicPr>
          <p:cNvPr id="4096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740" y="2110929"/>
            <a:ext cx="49530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507"/>
            <a:ext cx="1008112" cy="47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7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75" y="3284984"/>
            <a:ext cx="2376190" cy="55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8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87" y="3303109"/>
            <a:ext cx="2376189" cy="6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9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75" y="5523939"/>
            <a:ext cx="2878542" cy="32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0" name="Picture 2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74" y="4155514"/>
            <a:ext cx="3791251" cy="32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1" name="Picture 21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74" y="4861079"/>
            <a:ext cx="3434157" cy="28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1C367-58D7-41A4-AF8A-FDD8D687B3E3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5283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64C182F-D034-4074-A2F5-D9A7D484797F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34819" name="Text Box 15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a typeface="方正启体简体" pitchFamily="65" charset="-122"/>
              </a:rPr>
              <a:t>推导</a:t>
            </a:r>
            <a:r>
              <a:rPr lang="en-US" altLang="zh-CN" sz="36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SVM</a:t>
            </a:r>
            <a:r>
              <a:rPr lang="zh-CN" altLang="en-US" sz="3600" dirty="0">
                <a:solidFill>
                  <a:srgbClr val="000000"/>
                </a:solidFill>
                <a:ea typeface="方正启体简体" pitchFamily="65" charset="-122"/>
              </a:rPr>
              <a:t>的对偶问题</a:t>
            </a:r>
            <a:endParaRPr lang="zh-CN" altLang="en-US" sz="3600" dirty="0">
              <a:solidFill>
                <a:srgbClr val="00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99431" y="1988840"/>
            <a:ext cx="5405438" cy="1584325"/>
            <a:chOff x="1806575" y="4581525"/>
            <a:chExt cx="5405438" cy="1584325"/>
          </a:xfrm>
        </p:grpSpPr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806575" y="4581525"/>
              <a:ext cx="5405438" cy="1584325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955800" y="5094288"/>
              <a:ext cx="23987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ja-JP">
                  <a:latin typeface="Verdana" pitchFamily="34" charset="0"/>
                  <a:ea typeface="ＭＳ Ｐゴシック" pitchFamily="34" charset="-128"/>
                </a:rPr>
                <a:t>Minimize: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957388" y="5624513"/>
              <a:ext cx="25447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ja-JP">
                  <a:latin typeface="Verdana" pitchFamily="34" charset="0"/>
                  <a:ea typeface="ＭＳ Ｐゴシック" pitchFamily="34" charset="-128"/>
                </a:rPr>
                <a:t>Subject to: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860550" y="4673600"/>
              <a:ext cx="23987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ja-JP" b="1" i="1">
                  <a:latin typeface="Verdana" pitchFamily="34" charset="0"/>
                  <a:ea typeface="ＭＳ Ｐゴシック" pitchFamily="34" charset="-128"/>
                </a:rPr>
                <a:t>Problem 1</a:t>
              </a:r>
            </a:p>
          </p:txBody>
        </p:sp>
        <p:pic>
          <p:nvPicPr>
            <p:cNvPr id="13" name="Picture 14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400" y="5111750"/>
              <a:ext cx="717550" cy="334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5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050" y="5681663"/>
              <a:ext cx="36099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933056"/>
            <a:ext cx="8287907" cy="142895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9"/>
          <a:stretch/>
        </p:blipFill>
        <p:spPr>
          <a:xfrm>
            <a:off x="467544" y="5481916"/>
            <a:ext cx="6756582" cy="31334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1E84AF-2CA4-4A88-8313-5ED3BE8894CD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709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64C182F-D034-4074-A2F5-D9A7D484797F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34819" name="Text Box 15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a typeface="方正启体简体" pitchFamily="65" charset="-122"/>
              </a:rPr>
              <a:t>推导</a:t>
            </a:r>
            <a:r>
              <a:rPr lang="en-US" altLang="zh-CN" sz="36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SVM</a:t>
            </a:r>
            <a:r>
              <a:rPr lang="zh-CN" altLang="en-US" sz="3600" dirty="0">
                <a:solidFill>
                  <a:srgbClr val="000000"/>
                </a:solidFill>
                <a:ea typeface="方正启体简体" pitchFamily="65" charset="-122"/>
              </a:rPr>
              <a:t>的对偶问题</a:t>
            </a:r>
            <a:endParaRPr lang="zh-CN" altLang="en-US" sz="3600" dirty="0">
              <a:solidFill>
                <a:srgbClr val="00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15553" y="2732524"/>
            <a:ext cx="5964759" cy="2352660"/>
            <a:chOff x="1703585" y="2300476"/>
            <a:chExt cx="5964759" cy="2352660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3091" y="2420888"/>
              <a:ext cx="2353137" cy="792088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585" y="3797410"/>
              <a:ext cx="2327587" cy="783718"/>
            </a:xfrm>
            <a:prstGeom prst="rect">
              <a:avLst/>
            </a:prstGeom>
          </p:spPr>
        </p:pic>
        <p:sp>
          <p:nvSpPr>
            <p:cNvPr id="7" name="右箭头 6"/>
            <p:cNvSpPr/>
            <p:nvPr/>
          </p:nvSpPr>
          <p:spPr>
            <a:xfrm>
              <a:off x="4511897" y="2744924"/>
              <a:ext cx="432048" cy="25202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5430" y="2300476"/>
              <a:ext cx="2342914" cy="1128524"/>
            </a:xfrm>
            <a:prstGeom prst="rect">
              <a:avLst/>
            </a:prstGeom>
          </p:spPr>
        </p:pic>
        <p:pic>
          <p:nvPicPr>
            <p:cNvPr id="16" name="图片 15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85" y="3658477"/>
              <a:ext cx="1818016" cy="994659"/>
            </a:xfrm>
            <a:prstGeom prst="rect">
              <a:avLst/>
            </a:prstGeom>
          </p:spPr>
        </p:pic>
        <p:sp>
          <p:nvSpPr>
            <p:cNvPr id="19" name="右箭头 18"/>
            <p:cNvSpPr/>
            <p:nvPr/>
          </p:nvSpPr>
          <p:spPr>
            <a:xfrm>
              <a:off x="4511897" y="4077072"/>
              <a:ext cx="432048" cy="25202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D4755C-304A-4FCA-9A3B-F39A2F1247DF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55244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1" t="29964"/>
          <a:stretch/>
        </p:blipFill>
        <p:spPr>
          <a:xfrm>
            <a:off x="611560" y="2098372"/>
            <a:ext cx="6120680" cy="1042596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581128"/>
            <a:ext cx="3953427" cy="2057687"/>
          </a:xfrm>
          <a:prstGeom prst="rect">
            <a:avLst/>
          </a:prstGeom>
        </p:spPr>
      </p:pic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64C182F-D034-4074-A2F5-D9A7D484797F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34819" name="Text Box 15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a typeface="方正启体简体" pitchFamily="65" charset="-122"/>
              </a:rPr>
              <a:t>推导</a:t>
            </a:r>
            <a:r>
              <a:rPr lang="en-US" altLang="zh-CN" sz="36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SVM</a:t>
            </a:r>
            <a:r>
              <a:rPr lang="zh-CN" altLang="en-US" sz="3600" dirty="0">
                <a:solidFill>
                  <a:srgbClr val="000000"/>
                </a:solidFill>
                <a:ea typeface="方正启体简体" pitchFamily="65" charset="-122"/>
              </a:rPr>
              <a:t>的对偶问题</a:t>
            </a:r>
            <a:endParaRPr lang="zh-CN" altLang="en-US" sz="3600" dirty="0">
              <a:solidFill>
                <a:srgbClr val="00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22840"/>
            <a:ext cx="7582959" cy="1000265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1547664" y="2931923"/>
            <a:ext cx="0" cy="49707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987824" y="4149080"/>
            <a:ext cx="0" cy="49707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588224" y="4149080"/>
            <a:ext cx="0" cy="49707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83024" y="4646157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0</a:t>
            </a:r>
            <a:endParaRPr lang="zh-CN" alt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2F9BAD-DEBA-42DE-91AB-9946093AD527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28016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64C182F-D034-4074-A2F5-D9A7D484797F}" type="slidenum">
              <a:rPr lang="en-US" altLang="zh-CN"/>
              <a:pPr eaLnBrk="1" hangingPunct="1"/>
              <a:t>18</a:t>
            </a:fld>
            <a:endParaRPr lang="en-US" altLang="zh-CN"/>
          </a:p>
        </p:txBody>
      </p:sp>
      <p:sp>
        <p:nvSpPr>
          <p:cNvPr id="34819" name="Text Box 15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a typeface="方正启体简体" pitchFamily="65" charset="-122"/>
              </a:rPr>
              <a:t>推导</a:t>
            </a:r>
            <a:r>
              <a:rPr lang="en-US" altLang="zh-CN" sz="36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SVM</a:t>
            </a:r>
            <a:r>
              <a:rPr lang="zh-CN" altLang="en-US" sz="3600" dirty="0">
                <a:solidFill>
                  <a:srgbClr val="000000"/>
                </a:solidFill>
                <a:ea typeface="方正启体简体" pitchFamily="65" charset="-122"/>
              </a:rPr>
              <a:t>的对偶问题</a:t>
            </a:r>
            <a:endParaRPr lang="zh-CN" altLang="en-US" sz="3600" dirty="0">
              <a:solidFill>
                <a:srgbClr val="00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59" y="2492896"/>
            <a:ext cx="5059797" cy="98214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81124" y="198884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代入合并简化之后得到：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43608" y="3573016"/>
            <a:ext cx="7294562" cy="2765425"/>
            <a:chOff x="1131888" y="2101850"/>
            <a:chExt cx="7294562" cy="2765425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214438" y="2179638"/>
              <a:ext cx="2871787" cy="547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ja-JP" sz="2000" b="1" i="1">
                  <a:solidFill>
                    <a:srgbClr val="000000"/>
                  </a:solidFill>
                </a:rPr>
                <a:t>Problem </a:t>
              </a:r>
              <a:r>
                <a:rPr lang="en-US" altLang="zh-CN" sz="2000" b="1" i="1">
                  <a:solidFill>
                    <a:srgbClr val="000000"/>
                  </a:solidFill>
                </a:rPr>
                <a:t>1</a:t>
              </a:r>
              <a:r>
                <a:rPr lang="en-US" altLang="ja-JP" sz="2000" b="1" i="1">
                  <a:solidFill>
                    <a:srgbClr val="000000"/>
                  </a:solidFill>
                  <a:latin typeface="Verdana" pitchFamily="34" charset="0"/>
                </a:rPr>
                <a:t>’</a:t>
              </a:r>
              <a:endParaRPr lang="en-US" altLang="zh-CN" sz="2000" b="1" i="1">
                <a:solidFill>
                  <a:srgbClr val="000000"/>
                </a:solidFill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1414463" y="4319588"/>
              <a:ext cx="6838950" cy="547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ja-JP" sz="2000">
                  <a:solidFill>
                    <a:srgbClr val="000000"/>
                  </a:solidFill>
                </a:rPr>
                <a:t>where     are Lagrange multipliers.</a:t>
              </a: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1411288" y="2579688"/>
              <a:ext cx="239871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ja-JP">
                  <a:latin typeface="Verdana" pitchFamily="34" charset="0"/>
                  <a:ea typeface="ＭＳ Ｐゴシック" pitchFamily="34" charset="-128"/>
                </a:rPr>
                <a:t>Maximize:</a:t>
              </a: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1412875" y="3116263"/>
              <a:ext cx="25447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ja-JP">
                  <a:latin typeface="Verdana" pitchFamily="34" charset="0"/>
                  <a:ea typeface="ＭＳ Ｐゴシック" pitchFamily="34" charset="-128"/>
                </a:rPr>
                <a:t>Subject to: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131888" y="2101850"/>
              <a:ext cx="6824662" cy="2678113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6142038" y="4324350"/>
              <a:ext cx="1730375" cy="3667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ja-JP" b="1" dirty="0">
                  <a:latin typeface="Verdana" pitchFamily="34" charset="0"/>
                  <a:ea typeface="ＭＳ Ｐゴシック" pitchFamily="34" charset="-128"/>
                </a:rPr>
                <a:t>QP Problem</a:t>
              </a:r>
            </a:p>
          </p:txBody>
        </p:sp>
        <p:pic>
          <p:nvPicPr>
            <p:cNvPr id="21" name="Picture 10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875" y="2462213"/>
              <a:ext cx="4576763" cy="728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1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638" y="3189288"/>
              <a:ext cx="2963862" cy="102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2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163" y="4462463"/>
              <a:ext cx="227012" cy="166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AutoShape 15">
              <a:hlinkClick r:id="rId10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080375" y="4319588"/>
              <a:ext cx="346075" cy="363537"/>
            </a:xfrm>
            <a:prstGeom prst="smileyFace">
              <a:avLst>
                <a:gd name="adj" fmla="val 4653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D66C67-B50A-4F8F-AA11-5FE5AE891CFD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7731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222C0BD-6C76-409F-A359-2C0F45CC05C9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1258888" y="4878681"/>
            <a:ext cx="3671888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Thus, the d</a:t>
            </a:r>
            <a:r>
              <a:rPr lang="en-US" altLang="ja-JP" sz="2000" dirty="0">
                <a:solidFill>
                  <a:srgbClr val="000000"/>
                </a:solidFill>
              </a:rPr>
              <a:t>ecision surface is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1258888" y="1988840"/>
            <a:ext cx="669748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ja-JP" sz="2000" dirty="0">
                <a:solidFill>
                  <a:srgbClr val="000000"/>
                </a:solidFill>
              </a:rPr>
              <a:t>Assume       are optimal solution of Problem 1</a:t>
            </a:r>
            <a:r>
              <a:rPr lang="en-US" altLang="ja-JP" sz="2000" dirty="0">
                <a:solidFill>
                  <a:srgbClr val="000000"/>
                </a:solidFill>
                <a:latin typeface="Verdana" pitchFamily="34" charset="0"/>
              </a:rPr>
              <a:t>’</a:t>
            </a:r>
            <a:r>
              <a:rPr lang="en-US" altLang="ja-JP" sz="20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2000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ja-JP" sz="2000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ja-JP" sz="2000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000" dirty="0">
                <a:solidFill>
                  <a:srgbClr val="000000"/>
                </a:solidFill>
              </a:rPr>
              <a:t>So we have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2000" dirty="0">
              <a:solidFill>
                <a:srgbClr val="000000"/>
              </a:solidFill>
            </a:endParaRPr>
          </a:p>
        </p:txBody>
      </p:sp>
      <p:pic>
        <p:nvPicPr>
          <p:cNvPr id="41998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448" y="2074242"/>
            <a:ext cx="250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9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82" y="5498377"/>
            <a:ext cx="2929978" cy="810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001" name="Text Box 16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a typeface="方正启体简体" pitchFamily="65" charset="-122"/>
              </a:rPr>
              <a:t>求解之后</a:t>
            </a:r>
            <a:endParaRPr lang="zh-CN" altLang="en-US" sz="3600" dirty="0">
              <a:solidFill>
                <a:srgbClr val="00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348880"/>
            <a:ext cx="2229469" cy="1017248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50" y="3998967"/>
            <a:ext cx="4238382" cy="43814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4716016" y="3212976"/>
            <a:ext cx="2304256" cy="785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76256" y="27809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How to find it?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33239-FF51-4087-94C4-A18D06EBFDFF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3126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2031D72-5838-493C-AC1A-2A6A9531BF56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31747" name="Text Box 41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latin typeface="方正启体简体" pitchFamily="65" charset="-122"/>
                <a:ea typeface="方正启体简体" pitchFamily="65" charset="-122"/>
              </a:rPr>
              <a:t>简介</a:t>
            </a:r>
          </a:p>
        </p:txBody>
      </p:sp>
      <p:sp>
        <p:nvSpPr>
          <p:cNvPr id="50" name="Rectangle 44"/>
          <p:cNvSpPr>
            <a:spLocks noChangeArrowheads="1"/>
          </p:cNvSpPr>
          <p:nvPr/>
        </p:nvSpPr>
        <p:spPr bwMode="auto">
          <a:xfrm>
            <a:off x="682924" y="2276872"/>
            <a:ext cx="770512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ClrTx/>
              <a:buSzPct val="100000"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最早是由 </a:t>
            </a:r>
            <a:r>
              <a:rPr lang="en-US" altLang="zh-CN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Vladimir N. </a:t>
            </a:r>
            <a:r>
              <a:rPr lang="en-US" altLang="zh-CN" sz="28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Vapnik</a:t>
            </a:r>
            <a:r>
              <a:rPr lang="en-US" altLang="zh-CN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 </a:t>
            </a:r>
            <a:r>
              <a:rPr lang="en-US" altLang="zh-CN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Alexey </a:t>
            </a:r>
            <a:r>
              <a:rPr lang="en-US" altLang="zh-CN" sz="28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Ya</a:t>
            </a:r>
            <a:r>
              <a:rPr lang="en-US" altLang="zh-CN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. </a:t>
            </a:r>
            <a:r>
              <a:rPr lang="en-US" altLang="zh-CN" sz="28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Chervonenkis</a:t>
            </a:r>
            <a:r>
              <a:rPr lang="en-US" altLang="zh-CN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1963</a:t>
            </a: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年提出</a:t>
            </a:r>
          </a:p>
          <a:p>
            <a:pPr eaLnBrk="1" hangingPunct="1">
              <a:buClrTx/>
              <a:buSzPct val="100000"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目前的版本</a:t>
            </a:r>
            <a:r>
              <a:rPr lang="en-US" altLang="zh-CN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(soft margin)</a:t>
            </a: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是由</a:t>
            </a:r>
            <a:r>
              <a:rPr lang="en-US" altLang="zh-CN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Corinna Cortes </a:t>
            </a: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 </a:t>
            </a:r>
            <a:r>
              <a:rPr lang="en-US" altLang="zh-CN" sz="28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Vapnik</a:t>
            </a: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1993</a:t>
            </a: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年提出，并在</a:t>
            </a:r>
            <a:r>
              <a:rPr lang="en-US" altLang="zh-CN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1995</a:t>
            </a: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年发表</a:t>
            </a:r>
          </a:p>
          <a:p>
            <a:pPr eaLnBrk="1" hangingPunct="1">
              <a:buClrTx/>
              <a:buSzPct val="100000"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深度学习（</a:t>
            </a:r>
            <a:r>
              <a:rPr lang="en-US" altLang="zh-CN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2012</a:t>
            </a: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）出现之前，</a:t>
            </a:r>
            <a:r>
              <a:rPr lang="en-US" altLang="zh-CN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SVM</a:t>
            </a: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被认为机器学习中近十几年来最成功，表现最好的算法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EBCA4C-69ED-4B3E-80E7-364866433855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6212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2031D72-5838-493C-AC1A-2A6A9531BF56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sp>
        <p:nvSpPr>
          <p:cNvPr id="31747" name="Text Box 41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latin typeface="方正启体简体" pitchFamily="65" charset="-122"/>
                <a:ea typeface="方正启体简体" pitchFamily="65" charset="-122"/>
              </a:rPr>
              <a:t>怎么找支持向量</a:t>
            </a:r>
          </a:p>
        </p:txBody>
      </p:sp>
      <p:pic>
        <p:nvPicPr>
          <p:cNvPr id="28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22" y="2746171"/>
            <a:ext cx="5025159" cy="434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图片 2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702913"/>
            <a:ext cx="7033145" cy="558185"/>
          </a:xfrm>
          <a:prstGeom prst="rect">
            <a:avLst/>
          </a:prstGeom>
        </p:spPr>
      </p:pic>
      <p:cxnSp>
        <p:nvCxnSpPr>
          <p:cNvPr id="30" name="直接箭头连接符 29"/>
          <p:cNvCxnSpPr/>
          <p:nvPr/>
        </p:nvCxnSpPr>
        <p:spPr>
          <a:xfrm>
            <a:off x="4116534" y="3180978"/>
            <a:ext cx="0" cy="49707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996773" y="4261098"/>
            <a:ext cx="1296144" cy="96810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36933" y="4936812"/>
                <a:ext cx="5400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3200" b="0" i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CN" sz="3200" dirty="0">
                    <a:latin typeface="田氏保钓体简" panose="02010800040101010101" pitchFamily="2" charset="-122"/>
                    <a:ea typeface="田氏保钓体简" panose="02010800040101010101" pitchFamily="2" charset="-122"/>
                  </a:rPr>
                  <a:t>          support vectors </a:t>
                </a:r>
                <a:endParaRPr lang="zh-CN" altLang="en-US" sz="3200" dirty="0">
                  <a:latin typeface="田氏保钓体简" panose="02010800040101010101" pitchFamily="2" charset="-122"/>
                  <a:ea typeface="田氏保钓体简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33" y="4936812"/>
                <a:ext cx="5400600" cy="584775"/>
              </a:xfrm>
              <a:prstGeom prst="rect">
                <a:avLst/>
              </a:prstGeom>
              <a:blipFill rotWithShape="1">
                <a:blip r:embed="rId6"/>
                <a:stretch>
                  <a:fillRect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>
            <a:off x="3877093" y="5301208"/>
            <a:ext cx="64807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510876" y="2276871"/>
            <a:ext cx="1380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KKT</a:t>
            </a: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条件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EC2BD9-8CC2-4365-9E49-2E10C04C57DC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60293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2031D72-5838-493C-AC1A-2A6A9531BF56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  <p:sp>
        <p:nvSpPr>
          <p:cNvPr id="31747" name="Text Box 41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latin typeface="方正启体简体" pitchFamily="65" charset="-122"/>
                <a:ea typeface="方正启体简体" pitchFamily="65" charset="-122"/>
              </a:rPr>
              <a:t>考虑噪音的情况</a:t>
            </a:r>
          </a:p>
        </p:txBody>
      </p:sp>
      <p:sp>
        <p:nvSpPr>
          <p:cNvPr id="4" name="AutoShape 43"/>
          <p:cNvSpPr>
            <a:spLocks noChangeArrowheads="1"/>
          </p:cNvSpPr>
          <p:nvPr/>
        </p:nvSpPr>
        <p:spPr bwMode="auto">
          <a:xfrm>
            <a:off x="2671133" y="36291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AutoShape 44"/>
          <p:cNvSpPr>
            <a:spLocks noChangeArrowheads="1"/>
          </p:cNvSpPr>
          <p:nvPr/>
        </p:nvSpPr>
        <p:spPr bwMode="auto">
          <a:xfrm>
            <a:off x="2096458" y="39863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AutoShape 45"/>
          <p:cNvSpPr>
            <a:spLocks noChangeArrowheads="1"/>
          </p:cNvSpPr>
          <p:nvPr/>
        </p:nvSpPr>
        <p:spPr bwMode="auto">
          <a:xfrm>
            <a:off x="2248858" y="4532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AutoShape 46"/>
          <p:cNvSpPr>
            <a:spLocks noChangeArrowheads="1"/>
          </p:cNvSpPr>
          <p:nvPr/>
        </p:nvSpPr>
        <p:spPr bwMode="auto">
          <a:xfrm>
            <a:off x="1893258" y="4989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auto">
          <a:xfrm>
            <a:off x="2401258" y="3389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auto">
          <a:xfrm>
            <a:off x="1893258" y="4303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2020258" y="4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50"/>
          <p:cNvSpPr>
            <a:spLocks noChangeArrowheads="1"/>
          </p:cNvSpPr>
          <p:nvPr/>
        </p:nvSpPr>
        <p:spPr bwMode="auto">
          <a:xfrm>
            <a:off x="2782258" y="4075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AutoShape 51"/>
          <p:cNvSpPr>
            <a:spLocks noChangeArrowheads="1"/>
          </p:cNvSpPr>
          <p:nvPr/>
        </p:nvSpPr>
        <p:spPr bwMode="auto">
          <a:xfrm>
            <a:off x="3683958" y="40625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AutoShape 52"/>
          <p:cNvSpPr>
            <a:spLocks noChangeArrowheads="1"/>
          </p:cNvSpPr>
          <p:nvPr/>
        </p:nvSpPr>
        <p:spPr bwMode="auto">
          <a:xfrm>
            <a:off x="3315658" y="4989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AutoShape 53"/>
          <p:cNvSpPr>
            <a:spLocks noChangeArrowheads="1"/>
          </p:cNvSpPr>
          <p:nvPr/>
        </p:nvSpPr>
        <p:spPr bwMode="auto">
          <a:xfrm>
            <a:off x="4306258" y="4989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auto">
          <a:xfrm>
            <a:off x="2998158" y="5510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AutoShape 55"/>
          <p:cNvSpPr>
            <a:spLocks noChangeArrowheads="1"/>
          </p:cNvSpPr>
          <p:nvPr/>
        </p:nvSpPr>
        <p:spPr bwMode="auto">
          <a:xfrm>
            <a:off x="3620458" y="4380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56"/>
          <p:cNvSpPr>
            <a:spLocks noChangeArrowheads="1"/>
          </p:cNvSpPr>
          <p:nvPr/>
        </p:nvSpPr>
        <p:spPr bwMode="auto">
          <a:xfrm>
            <a:off x="3052133" y="487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57"/>
          <p:cNvSpPr>
            <a:spLocks noChangeArrowheads="1"/>
          </p:cNvSpPr>
          <p:nvPr/>
        </p:nvSpPr>
        <p:spPr bwMode="auto">
          <a:xfrm>
            <a:off x="3696658" y="5218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58"/>
          <p:cNvSpPr>
            <a:spLocks noChangeArrowheads="1"/>
          </p:cNvSpPr>
          <p:nvPr/>
        </p:nvSpPr>
        <p:spPr bwMode="auto">
          <a:xfrm>
            <a:off x="4382458" y="4303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AutoShape 59"/>
          <p:cNvSpPr>
            <a:spLocks noChangeArrowheads="1"/>
          </p:cNvSpPr>
          <p:nvPr/>
        </p:nvSpPr>
        <p:spPr bwMode="auto">
          <a:xfrm>
            <a:off x="2867983" y="27909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AutoShape 60"/>
          <p:cNvSpPr>
            <a:spLocks noChangeArrowheads="1"/>
          </p:cNvSpPr>
          <p:nvPr/>
        </p:nvSpPr>
        <p:spPr bwMode="auto">
          <a:xfrm>
            <a:off x="3477583" y="28671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AutoShape 61"/>
          <p:cNvSpPr>
            <a:spLocks noChangeArrowheads="1"/>
          </p:cNvSpPr>
          <p:nvPr/>
        </p:nvSpPr>
        <p:spPr bwMode="auto">
          <a:xfrm>
            <a:off x="4544383" y="36291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AutoShape 63"/>
          <p:cNvSpPr>
            <a:spLocks noChangeArrowheads="1"/>
          </p:cNvSpPr>
          <p:nvPr/>
        </p:nvSpPr>
        <p:spPr bwMode="auto">
          <a:xfrm>
            <a:off x="2077408" y="4780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AutoShape 64"/>
          <p:cNvSpPr>
            <a:spLocks noChangeArrowheads="1"/>
          </p:cNvSpPr>
          <p:nvPr/>
        </p:nvSpPr>
        <p:spPr bwMode="auto">
          <a:xfrm>
            <a:off x="3563308" y="33656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Line 65"/>
          <p:cNvSpPr>
            <a:spLocks noChangeShapeType="1"/>
          </p:cNvSpPr>
          <p:nvPr/>
        </p:nvSpPr>
        <p:spPr bwMode="auto">
          <a:xfrm flipV="1">
            <a:off x="1691680" y="2132856"/>
            <a:ext cx="3024335" cy="403244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Oval 67"/>
          <p:cNvSpPr>
            <a:spLocks noChangeArrowheads="1"/>
          </p:cNvSpPr>
          <p:nvPr/>
        </p:nvSpPr>
        <p:spPr bwMode="auto">
          <a:xfrm>
            <a:off x="2707646" y="4010150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Oval 68"/>
          <p:cNvSpPr>
            <a:spLocks noChangeArrowheads="1"/>
          </p:cNvSpPr>
          <p:nvPr/>
        </p:nvSpPr>
        <p:spPr bwMode="auto">
          <a:xfrm>
            <a:off x="2980696" y="4805488"/>
            <a:ext cx="228600" cy="219075"/>
          </a:xfrm>
          <a:prstGeom prst="ellipse">
            <a:avLst/>
          </a:prstGeom>
          <a:noFill/>
          <a:ln w="19050" algn="ctr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Oval 69"/>
          <p:cNvSpPr>
            <a:spLocks noChangeArrowheads="1"/>
          </p:cNvSpPr>
          <p:nvPr/>
        </p:nvSpPr>
        <p:spPr bwMode="auto">
          <a:xfrm>
            <a:off x="3614108" y="3992688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Line 72"/>
          <p:cNvSpPr>
            <a:spLocks noChangeShapeType="1"/>
          </p:cNvSpPr>
          <p:nvPr/>
        </p:nvSpPr>
        <p:spPr bwMode="auto">
          <a:xfrm flipV="1">
            <a:off x="2020258" y="2420887"/>
            <a:ext cx="2983790" cy="388843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73"/>
          <p:cNvSpPr>
            <a:spLocks noChangeShapeType="1"/>
          </p:cNvSpPr>
          <p:nvPr/>
        </p:nvSpPr>
        <p:spPr bwMode="auto">
          <a:xfrm flipV="1">
            <a:off x="1331640" y="2132854"/>
            <a:ext cx="2974618" cy="396044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76"/>
          <p:cNvSpPr>
            <a:spLocks noChangeArrowheads="1"/>
          </p:cNvSpPr>
          <p:nvPr/>
        </p:nvSpPr>
        <p:spPr bwMode="auto">
          <a:xfrm>
            <a:off x="3496633" y="3297363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AutoShape 99"/>
          <p:cNvSpPr>
            <a:spLocks noChangeArrowheads="1"/>
          </p:cNvSpPr>
          <p:nvPr/>
        </p:nvSpPr>
        <p:spPr bwMode="auto">
          <a:xfrm>
            <a:off x="2754908" y="448917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114"/>
          <p:cNvSpPr>
            <a:spLocks noChangeArrowheads="1"/>
          </p:cNvSpPr>
          <p:nvPr/>
        </p:nvSpPr>
        <p:spPr bwMode="auto">
          <a:xfrm>
            <a:off x="2687216" y="4434062"/>
            <a:ext cx="228600" cy="219075"/>
          </a:xfrm>
          <a:prstGeom prst="ellipse">
            <a:avLst/>
          </a:prstGeom>
          <a:noFill/>
          <a:ln w="19050" algn="ctr">
            <a:solidFill>
              <a:srgbClr val="0033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Line 65"/>
          <p:cNvSpPr>
            <a:spLocks noChangeShapeType="1"/>
          </p:cNvSpPr>
          <p:nvPr/>
        </p:nvSpPr>
        <p:spPr bwMode="auto">
          <a:xfrm flipV="1">
            <a:off x="1331640" y="2276872"/>
            <a:ext cx="3456384" cy="374441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5580112" y="3655219"/>
            <a:ext cx="3096344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但还是线性可分</a:t>
            </a:r>
            <a:endParaRPr lang="en-US" altLang="zh-CN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C76CB8-98B6-416F-B819-AA04930DA19B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01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33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4F2E526-29BF-491F-A7E7-98A8F0664B1D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  <p:sp>
        <p:nvSpPr>
          <p:cNvPr id="43011" name="Text Box 41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a typeface="方正启体简体" pitchFamily="65" charset="-122"/>
              </a:rPr>
              <a:t>软间隔</a:t>
            </a:r>
            <a:r>
              <a:rPr lang="en-US" altLang="zh-CN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soft margin</a:t>
            </a:r>
            <a:endParaRPr lang="zh-CN" altLang="en-US" sz="36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43012" name="AutoShape 43"/>
          <p:cNvSpPr>
            <a:spLocks noChangeArrowheads="1"/>
          </p:cNvSpPr>
          <p:nvPr/>
        </p:nvSpPr>
        <p:spPr bwMode="auto">
          <a:xfrm>
            <a:off x="1727200" y="41941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3" name="AutoShape 44"/>
          <p:cNvSpPr>
            <a:spLocks noChangeArrowheads="1"/>
          </p:cNvSpPr>
          <p:nvPr/>
        </p:nvSpPr>
        <p:spPr bwMode="auto">
          <a:xfrm>
            <a:off x="1152525" y="45513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4" name="AutoShape 45"/>
          <p:cNvSpPr>
            <a:spLocks noChangeArrowheads="1"/>
          </p:cNvSpPr>
          <p:nvPr/>
        </p:nvSpPr>
        <p:spPr bwMode="auto">
          <a:xfrm>
            <a:off x="1304925" y="5097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5" name="AutoShape 46"/>
          <p:cNvSpPr>
            <a:spLocks noChangeArrowheads="1"/>
          </p:cNvSpPr>
          <p:nvPr/>
        </p:nvSpPr>
        <p:spPr bwMode="auto">
          <a:xfrm>
            <a:off x="949325" y="55546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6" name="AutoShape 47"/>
          <p:cNvSpPr>
            <a:spLocks noChangeArrowheads="1"/>
          </p:cNvSpPr>
          <p:nvPr/>
        </p:nvSpPr>
        <p:spPr bwMode="auto">
          <a:xfrm>
            <a:off x="1457325" y="3954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7" name="AutoShape 48"/>
          <p:cNvSpPr>
            <a:spLocks noChangeArrowheads="1"/>
          </p:cNvSpPr>
          <p:nvPr/>
        </p:nvSpPr>
        <p:spPr bwMode="auto">
          <a:xfrm>
            <a:off x="949325" y="486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8" name="AutoShape 49"/>
          <p:cNvSpPr>
            <a:spLocks noChangeArrowheads="1"/>
          </p:cNvSpPr>
          <p:nvPr/>
        </p:nvSpPr>
        <p:spPr bwMode="auto">
          <a:xfrm>
            <a:off x="1076325" y="50212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9" name="AutoShape 50"/>
          <p:cNvSpPr>
            <a:spLocks noChangeArrowheads="1"/>
          </p:cNvSpPr>
          <p:nvPr/>
        </p:nvSpPr>
        <p:spPr bwMode="auto">
          <a:xfrm>
            <a:off x="1838325" y="46402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0" name="AutoShape 51"/>
          <p:cNvSpPr>
            <a:spLocks noChangeArrowheads="1"/>
          </p:cNvSpPr>
          <p:nvPr/>
        </p:nvSpPr>
        <p:spPr bwMode="auto">
          <a:xfrm>
            <a:off x="2740025" y="46275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1" name="AutoShape 52"/>
          <p:cNvSpPr>
            <a:spLocks noChangeArrowheads="1"/>
          </p:cNvSpPr>
          <p:nvPr/>
        </p:nvSpPr>
        <p:spPr bwMode="auto">
          <a:xfrm>
            <a:off x="2371725" y="55546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2" name="AutoShape 53"/>
          <p:cNvSpPr>
            <a:spLocks noChangeArrowheads="1"/>
          </p:cNvSpPr>
          <p:nvPr/>
        </p:nvSpPr>
        <p:spPr bwMode="auto">
          <a:xfrm>
            <a:off x="3362325" y="55546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3" name="AutoShape 54"/>
          <p:cNvSpPr>
            <a:spLocks noChangeArrowheads="1"/>
          </p:cNvSpPr>
          <p:nvPr/>
        </p:nvSpPr>
        <p:spPr bwMode="auto">
          <a:xfrm>
            <a:off x="2054225" y="60753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4" name="AutoShape 55"/>
          <p:cNvSpPr>
            <a:spLocks noChangeArrowheads="1"/>
          </p:cNvSpPr>
          <p:nvPr/>
        </p:nvSpPr>
        <p:spPr bwMode="auto">
          <a:xfrm>
            <a:off x="2676525" y="49450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5" name="AutoShape 56"/>
          <p:cNvSpPr>
            <a:spLocks noChangeArrowheads="1"/>
          </p:cNvSpPr>
          <p:nvPr/>
        </p:nvSpPr>
        <p:spPr bwMode="auto">
          <a:xfrm>
            <a:off x="2108200" y="543877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6" name="AutoShape 57"/>
          <p:cNvSpPr>
            <a:spLocks noChangeArrowheads="1"/>
          </p:cNvSpPr>
          <p:nvPr/>
        </p:nvSpPr>
        <p:spPr bwMode="auto">
          <a:xfrm>
            <a:off x="2752725" y="57832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7" name="AutoShape 58"/>
          <p:cNvSpPr>
            <a:spLocks noChangeArrowheads="1"/>
          </p:cNvSpPr>
          <p:nvPr/>
        </p:nvSpPr>
        <p:spPr bwMode="auto">
          <a:xfrm>
            <a:off x="3438525" y="486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8" name="AutoShape 59"/>
          <p:cNvSpPr>
            <a:spLocks noChangeArrowheads="1"/>
          </p:cNvSpPr>
          <p:nvPr/>
        </p:nvSpPr>
        <p:spPr bwMode="auto">
          <a:xfrm>
            <a:off x="1924050" y="33559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9" name="AutoShape 60"/>
          <p:cNvSpPr>
            <a:spLocks noChangeArrowheads="1"/>
          </p:cNvSpPr>
          <p:nvPr/>
        </p:nvSpPr>
        <p:spPr bwMode="auto">
          <a:xfrm>
            <a:off x="2533650" y="34321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0" name="AutoShape 61"/>
          <p:cNvSpPr>
            <a:spLocks noChangeArrowheads="1"/>
          </p:cNvSpPr>
          <p:nvPr/>
        </p:nvSpPr>
        <p:spPr bwMode="auto">
          <a:xfrm>
            <a:off x="3600450" y="419417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1" name="AutoShape 63"/>
          <p:cNvSpPr>
            <a:spLocks noChangeArrowheads="1"/>
          </p:cNvSpPr>
          <p:nvPr/>
        </p:nvSpPr>
        <p:spPr bwMode="auto">
          <a:xfrm>
            <a:off x="1133475" y="53451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2" name="AutoShape 64"/>
          <p:cNvSpPr>
            <a:spLocks noChangeArrowheads="1"/>
          </p:cNvSpPr>
          <p:nvPr/>
        </p:nvSpPr>
        <p:spPr bwMode="auto">
          <a:xfrm>
            <a:off x="2619375" y="39306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3" name="Line 65"/>
          <p:cNvSpPr>
            <a:spLocks noChangeShapeType="1"/>
          </p:cNvSpPr>
          <p:nvPr/>
        </p:nvSpPr>
        <p:spPr bwMode="auto">
          <a:xfrm flipV="1">
            <a:off x="1246188" y="3355975"/>
            <a:ext cx="2049462" cy="273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4" name="Line 66"/>
          <p:cNvSpPr>
            <a:spLocks noChangeShapeType="1"/>
          </p:cNvSpPr>
          <p:nvPr/>
        </p:nvSpPr>
        <p:spPr bwMode="auto">
          <a:xfrm flipH="1" flipV="1">
            <a:off x="2487613" y="4460875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5" name="Oval 67"/>
          <p:cNvSpPr>
            <a:spLocks noChangeArrowheads="1"/>
          </p:cNvSpPr>
          <p:nvPr/>
        </p:nvSpPr>
        <p:spPr bwMode="auto">
          <a:xfrm>
            <a:off x="1763713" y="4575175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6" name="Oval 68"/>
          <p:cNvSpPr>
            <a:spLocks noChangeArrowheads="1"/>
          </p:cNvSpPr>
          <p:nvPr/>
        </p:nvSpPr>
        <p:spPr bwMode="auto">
          <a:xfrm>
            <a:off x="2036763" y="5370513"/>
            <a:ext cx="228600" cy="219075"/>
          </a:xfrm>
          <a:prstGeom prst="ellipse">
            <a:avLst/>
          </a:prstGeom>
          <a:noFill/>
          <a:ln w="19050" algn="ctr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7" name="Oval 69"/>
          <p:cNvSpPr>
            <a:spLocks noChangeArrowheads="1"/>
          </p:cNvSpPr>
          <p:nvPr/>
        </p:nvSpPr>
        <p:spPr bwMode="auto">
          <a:xfrm>
            <a:off x="2670175" y="4557713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8" name="Line 70"/>
          <p:cNvSpPr>
            <a:spLocks noChangeShapeType="1"/>
          </p:cNvSpPr>
          <p:nvPr/>
        </p:nvSpPr>
        <p:spPr bwMode="auto">
          <a:xfrm flipH="1" flipV="1">
            <a:off x="1863725" y="5275263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9" name="Line 71"/>
          <p:cNvSpPr>
            <a:spLocks noChangeShapeType="1"/>
          </p:cNvSpPr>
          <p:nvPr/>
        </p:nvSpPr>
        <p:spPr bwMode="auto">
          <a:xfrm flipH="1" flipV="1">
            <a:off x="1916113" y="4713288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0" name="Line 72"/>
          <p:cNvSpPr>
            <a:spLocks noChangeShapeType="1"/>
          </p:cNvSpPr>
          <p:nvPr/>
        </p:nvSpPr>
        <p:spPr bwMode="auto">
          <a:xfrm flipV="1">
            <a:off x="1579563" y="3570288"/>
            <a:ext cx="2009775" cy="26939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1" name="Line 73"/>
          <p:cNvSpPr>
            <a:spLocks noChangeShapeType="1"/>
          </p:cNvSpPr>
          <p:nvPr/>
        </p:nvSpPr>
        <p:spPr bwMode="auto">
          <a:xfrm flipV="1">
            <a:off x="968375" y="3141663"/>
            <a:ext cx="2066925" cy="27701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2" name="Line 74"/>
          <p:cNvSpPr>
            <a:spLocks noChangeShapeType="1"/>
          </p:cNvSpPr>
          <p:nvPr/>
        </p:nvSpPr>
        <p:spPr bwMode="auto">
          <a:xfrm flipH="1" flipV="1">
            <a:off x="2482850" y="3871913"/>
            <a:ext cx="214313" cy="1349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3" name="Oval 76"/>
          <p:cNvSpPr>
            <a:spLocks noChangeArrowheads="1"/>
          </p:cNvSpPr>
          <p:nvPr/>
        </p:nvSpPr>
        <p:spPr bwMode="auto">
          <a:xfrm>
            <a:off x="2552700" y="3862388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3044" name="Picture 7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3644900"/>
            <a:ext cx="179388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45" name="AutoShape 80"/>
          <p:cNvSpPr>
            <a:spLocks noChangeArrowheads="1"/>
          </p:cNvSpPr>
          <p:nvPr/>
        </p:nvSpPr>
        <p:spPr bwMode="auto">
          <a:xfrm>
            <a:off x="5922963" y="41941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46" name="AutoShape 81"/>
          <p:cNvSpPr>
            <a:spLocks noChangeArrowheads="1"/>
          </p:cNvSpPr>
          <p:nvPr/>
        </p:nvSpPr>
        <p:spPr bwMode="auto">
          <a:xfrm>
            <a:off x="5348288" y="45513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47" name="AutoShape 82"/>
          <p:cNvSpPr>
            <a:spLocks noChangeArrowheads="1"/>
          </p:cNvSpPr>
          <p:nvPr/>
        </p:nvSpPr>
        <p:spPr bwMode="auto">
          <a:xfrm>
            <a:off x="5500688" y="5097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48" name="AutoShape 83"/>
          <p:cNvSpPr>
            <a:spLocks noChangeArrowheads="1"/>
          </p:cNvSpPr>
          <p:nvPr/>
        </p:nvSpPr>
        <p:spPr bwMode="auto">
          <a:xfrm>
            <a:off x="5145088" y="55546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49" name="AutoShape 84"/>
          <p:cNvSpPr>
            <a:spLocks noChangeArrowheads="1"/>
          </p:cNvSpPr>
          <p:nvPr/>
        </p:nvSpPr>
        <p:spPr bwMode="auto">
          <a:xfrm>
            <a:off x="5653088" y="3954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0" name="AutoShape 85"/>
          <p:cNvSpPr>
            <a:spLocks noChangeArrowheads="1"/>
          </p:cNvSpPr>
          <p:nvPr/>
        </p:nvSpPr>
        <p:spPr bwMode="auto">
          <a:xfrm>
            <a:off x="5145088" y="486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1" name="AutoShape 86"/>
          <p:cNvSpPr>
            <a:spLocks noChangeArrowheads="1"/>
          </p:cNvSpPr>
          <p:nvPr/>
        </p:nvSpPr>
        <p:spPr bwMode="auto">
          <a:xfrm>
            <a:off x="5272088" y="50212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2" name="AutoShape 87"/>
          <p:cNvSpPr>
            <a:spLocks noChangeArrowheads="1"/>
          </p:cNvSpPr>
          <p:nvPr/>
        </p:nvSpPr>
        <p:spPr bwMode="auto">
          <a:xfrm>
            <a:off x="6034088" y="46402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3" name="AutoShape 88"/>
          <p:cNvSpPr>
            <a:spLocks noChangeArrowheads="1"/>
          </p:cNvSpPr>
          <p:nvPr/>
        </p:nvSpPr>
        <p:spPr bwMode="auto">
          <a:xfrm>
            <a:off x="6935788" y="46275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4" name="AutoShape 89"/>
          <p:cNvSpPr>
            <a:spLocks noChangeArrowheads="1"/>
          </p:cNvSpPr>
          <p:nvPr/>
        </p:nvSpPr>
        <p:spPr bwMode="auto">
          <a:xfrm>
            <a:off x="6567488" y="55546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5" name="AutoShape 90"/>
          <p:cNvSpPr>
            <a:spLocks noChangeArrowheads="1"/>
          </p:cNvSpPr>
          <p:nvPr/>
        </p:nvSpPr>
        <p:spPr bwMode="auto">
          <a:xfrm>
            <a:off x="7558088" y="55546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6" name="AutoShape 91"/>
          <p:cNvSpPr>
            <a:spLocks noChangeArrowheads="1"/>
          </p:cNvSpPr>
          <p:nvPr/>
        </p:nvSpPr>
        <p:spPr bwMode="auto">
          <a:xfrm>
            <a:off x="6249988" y="60753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7" name="AutoShape 92"/>
          <p:cNvSpPr>
            <a:spLocks noChangeArrowheads="1"/>
          </p:cNvSpPr>
          <p:nvPr/>
        </p:nvSpPr>
        <p:spPr bwMode="auto">
          <a:xfrm>
            <a:off x="6872288" y="49450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8" name="AutoShape 93"/>
          <p:cNvSpPr>
            <a:spLocks noChangeArrowheads="1"/>
          </p:cNvSpPr>
          <p:nvPr/>
        </p:nvSpPr>
        <p:spPr bwMode="auto">
          <a:xfrm>
            <a:off x="6303963" y="543877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59" name="AutoShape 94"/>
          <p:cNvSpPr>
            <a:spLocks noChangeArrowheads="1"/>
          </p:cNvSpPr>
          <p:nvPr/>
        </p:nvSpPr>
        <p:spPr bwMode="auto">
          <a:xfrm>
            <a:off x="6948488" y="57832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60" name="AutoShape 95"/>
          <p:cNvSpPr>
            <a:spLocks noChangeArrowheads="1"/>
          </p:cNvSpPr>
          <p:nvPr/>
        </p:nvSpPr>
        <p:spPr bwMode="auto">
          <a:xfrm>
            <a:off x="7634288" y="486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61" name="AutoShape 96"/>
          <p:cNvSpPr>
            <a:spLocks noChangeArrowheads="1"/>
          </p:cNvSpPr>
          <p:nvPr/>
        </p:nvSpPr>
        <p:spPr bwMode="auto">
          <a:xfrm>
            <a:off x="6119813" y="33559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62" name="AutoShape 97"/>
          <p:cNvSpPr>
            <a:spLocks noChangeArrowheads="1"/>
          </p:cNvSpPr>
          <p:nvPr/>
        </p:nvSpPr>
        <p:spPr bwMode="auto">
          <a:xfrm>
            <a:off x="6729413" y="34321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63" name="AutoShape 98"/>
          <p:cNvSpPr>
            <a:spLocks noChangeArrowheads="1"/>
          </p:cNvSpPr>
          <p:nvPr/>
        </p:nvSpPr>
        <p:spPr bwMode="auto">
          <a:xfrm>
            <a:off x="7796213" y="419417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64" name="AutoShape 99"/>
          <p:cNvSpPr>
            <a:spLocks noChangeArrowheads="1"/>
          </p:cNvSpPr>
          <p:nvPr/>
        </p:nvSpPr>
        <p:spPr bwMode="auto">
          <a:xfrm>
            <a:off x="6011863" y="493712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65" name="AutoShape 100"/>
          <p:cNvSpPr>
            <a:spLocks noChangeArrowheads="1"/>
          </p:cNvSpPr>
          <p:nvPr/>
        </p:nvSpPr>
        <p:spPr bwMode="auto">
          <a:xfrm>
            <a:off x="5329238" y="53451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66" name="Line 102"/>
          <p:cNvSpPr>
            <a:spLocks noChangeShapeType="1"/>
          </p:cNvSpPr>
          <p:nvPr/>
        </p:nvSpPr>
        <p:spPr bwMode="auto">
          <a:xfrm flipV="1">
            <a:off x="5441950" y="3355975"/>
            <a:ext cx="2049463" cy="273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7" name="Line 103"/>
          <p:cNvSpPr>
            <a:spLocks noChangeShapeType="1"/>
          </p:cNvSpPr>
          <p:nvPr/>
        </p:nvSpPr>
        <p:spPr bwMode="auto">
          <a:xfrm flipH="1" flipV="1">
            <a:off x="6683375" y="4460875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8" name="Oval 104"/>
          <p:cNvSpPr>
            <a:spLocks noChangeArrowheads="1"/>
          </p:cNvSpPr>
          <p:nvPr/>
        </p:nvSpPr>
        <p:spPr bwMode="auto">
          <a:xfrm>
            <a:off x="5959475" y="4575175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69" name="Oval 105"/>
          <p:cNvSpPr>
            <a:spLocks noChangeArrowheads="1"/>
          </p:cNvSpPr>
          <p:nvPr/>
        </p:nvSpPr>
        <p:spPr bwMode="auto">
          <a:xfrm>
            <a:off x="6232525" y="5370513"/>
            <a:ext cx="228600" cy="219075"/>
          </a:xfrm>
          <a:prstGeom prst="ellipse">
            <a:avLst/>
          </a:prstGeom>
          <a:noFill/>
          <a:ln w="19050" algn="ctr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70" name="Oval 106"/>
          <p:cNvSpPr>
            <a:spLocks noChangeArrowheads="1"/>
          </p:cNvSpPr>
          <p:nvPr/>
        </p:nvSpPr>
        <p:spPr bwMode="auto">
          <a:xfrm>
            <a:off x="6865938" y="4557713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71" name="Line 107"/>
          <p:cNvSpPr>
            <a:spLocks noChangeShapeType="1"/>
          </p:cNvSpPr>
          <p:nvPr/>
        </p:nvSpPr>
        <p:spPr bwMode="auto">
          <a:xfrm flipH="1" flipV="1">
            <a:off x="6059488" y="5275263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72" name="Line 108"/>
          <p:cNvSpPr>
            <a:spLocks noChangeShapeType="1"/>
          </p:cNvSpPr>
          <p:nvPr/>
        </p:nvSpPr>
        <p:spPr bwMode="auto">
          <a:xfrm flipH="1" flipV="1">
            <a:off x="6111875" y="4713288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73" name="Line 109"/>
          <p:cNvSpPr>
            <a:spLocks noChangeShapeType="1"/>
          </p:cNvSpPr>
          <p:nvPr/>
        </p:nvSpPr>
        <p:spPr bwMode="auto">
          <a:xfrm flipV="1">
            <a:off x="5775325" y="3570288"/>
            <a:ext cx="2009775" cy="26939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74" name="Line 110"/>
          <p:cNvSpPr>
            <a:spLocks noChangeShapeType="1"/>
          </p:cNvSpPr>
          <p:nvPr/>
        </p:nvSpPr>
        <p:spPr bwMode="auto">
          <a:xfrm flipV="1">
            <a:off x="5164138" y="3141663"/>
            <a:ext cx="2066925" cy="27701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75" name="Line 112"/>
          <p:cNvSpPr>
            <a:spLocks noChangeShapeType="1"/>
          </p:cNvSpPr>
          <p:nvPr/>
        </p:nvSpPr>
        <p:spPr bwMode="auto">
          <a:xfrm>
            <a:off x="6084888" y="5013325"/>
            <a:ext cx="414337" cy="279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76" name="Oval 114"/>
          <p:cNvSpPr>
            <a:spLocks noChangeArrowheads="1"/>
          </p:cNvSpPr>
          <p:nvPr/>
        </p:nvSpPr>
        <p:spPr bwMode="auto">
          <a:xfrm>
            <a:off x="5940425" y="4865688"/>
            <a:ext cx="228600" cy="219075"/>
          </a:xfrm>
          <a:prstGeom prst="ellipse">
            <a:avLst/>
          </a:prstGeom>
          <a:noFill/>
          <a:ln w="19050" algn="ctr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3077" name="Picture 1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5013325"/>
            <a:ext cx="179387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78" name="AutoShape 120"/>
          <p:cNvSpPr>
            <a:spLocks noChangeArrowheads="1"/>
          </p:cNvSpPr>
          <p:nvPr/>
        </p:nvSpPr>
        <p:spPr bwMode="auto">
          <a:xfrm rot="5400000">
            <a:off x="3966369" y="2318544"/>
            <a:ext cx="396875" cy="382587"/>
          </a:xfrm>
          <a:prstGeom prst="rightArrow">
            <a:avLst>
              <a:gd name="adj1" fmla="val 50204"/>
              <a:gd name="adj2" fmla="val 57261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3079" name="Picture 1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1908175"/>
            <a:ext cx="467201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80" name="Rectangle 123"/>
          <p:cNvSpPr>
            <a:spLocks noChangeArrowheads="1"/>
          </p:cNvSpPr>
          <p:nvPr/>
        </p:nvSpPr>
        <p:spPr bwMode="auto">
          <a:xfrm>
            <a:off x="4284663" y="2276475"/>
            <a:ext cx="2871787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000" b="1" i="1">
                <a:solidFill>
                  <a:srgbClr val="000000"/>
                </a:solidFill>
              </a:rPr>
              <a:t>slack variables</a:t>
            </a:r>
          </a:p>
        </p:txBody>
      </p:sp>
      <p:pic>
        <p:nvPicPr>
          <p:cNvPr id="43081" name="Picture 12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22563"/>
            <a:ext cx="651986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82" name="Picture 12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383338"/>
            <a:ext cx="1427163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83" name="Picture 13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764" y="6378575"/>
            <a:ext cx="8255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43DA2E-9773-4328-9436-15FD28F20344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7171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A9A6F55-735C-40B6-A194-B48C5733C67A}" type="slidenum">
              <a:rPr lang="en-US" altLang="zh-CN"/>
              <a:pPr eaLnBrk="1" hangingPunct="1"/>
              <a:t>23</a:t>
            </a:fld>
            <a:endParaRPr lang="en-US" altLang="zh-CN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365125" y="2025650"/>
            <a:ext cx="77247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ja-JP" sz="2000" b="1" i="1" dirty="0"/>
              <a:t>Slack variables</a:t>
            </a:r>
            <a:r>
              <a:rPr lang="en-US" altLang="ja-JP" sz="2000" b="1" dirty="0"/>
              <a:t> </a:t>
            </a:r>
            <a:r>
              <a:rPr lang="en-US" altLang="ja-JP" sz="2000" b="1" i="1" dirty="0">
                <a:cs typeface="Times New Roman" pitchFamily="18" charset="0"/>
              </a:rPr>
              <a:t>    </a:t>
            </a:r>
            <a:r>
              <a:rPr lang="en-US" altLang="ja-JP" sz="2000" dirty="0"/>
              <a:t>can be added to allow misclassification of difficult or noisy samples, resulting margin called </a:t>
            </a:r>
            <a:r>
              <a:rPr lang="en-US" altLang="ja-JP" sz="2000" i="1" dirty="0">
                <a:solidFill>
                  <a:srgbClr val="C00000"/>
                </a:solidFill>
              </a:rPr>
              <a:t>soft</a:t>
            </a:r>
            <a:r>
              <a:rPr lang="en-US" altLang="ja-JP" sz="2000" dirty="0">
                <a:solidFill>
                  <a:srgbClr val="C00000"/>
                </a:solidFill>
              </a:rPr>
              <a:t>.</a:t>
            </a:r>
          </a:p>
          <a:p>
            <a:pPr eaLnBrk="1" hangingPunct="1">
              <a:buClr>
                <a:schemeClr val="tx1"/>
              </a:buClr>
            </a:pPr>
            <a:endParaRPr lang="ja-JP" altLang="en-US" sz="2000" b="1" dirty="0">
              <a:solidFill>
                <a:srgbClr val="000000"/>
              </a:solidFill>
            </a:endParaRPr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6821488" y="36560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6246813" y="40132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6399213" y="45593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6043613" y="50165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6551613" y="34163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1" name="AutoShape 9"/>
          <p:cNvSpPr>
            <a:spLocks noChangeArrowheads="1"/>
          </p:cNvSpPr>
          <p:nvPr/>
        </p:nvSpPr>
        <p:spPr bwMode="auto">
          <a:xfrm>
            <a:off x="6043613" y="43307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6170613" y="4483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3" name="AutoShape 11"/>
          <p:cNvSpPr>
            <a:spLocks noChangeArrowheads="1"/>
          </p:cNvSpPr>
          <p:nvPr/>
        </p:nvSpPr>
        <p:spPr bwMode="auto">
          <a:xfrm>
            <a:off x="6932613" y="4102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4" name="AutoShape 12"/>
          <p:cNvSpPr>
            <a:spLocks noChangeArrowheads="1"/>
          </p:cNvSpPr>
          <p:nvPr/>
        </p:nvSpPr>
        <p:spPr bwMode="auto">
          <a:xfrm>
            <a:off x="7834313" y="4089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5" name="AutoShape 13"/>
          <p:cNvSpPr>
            <a:spLocks noChangeArrowheads="1"/>
          </p:cNvSpPr>
          <p:nvPr/>
        </p:nvSpPr>
        <p:spPr bwMode="auto">
          <a:xfrm>
            <a:off x="7466013" y="50165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6" name="AutoShape 14"/>
          <p:cNvSpPr>
            <a:spLocks noChangeArrowheads="1"/>
          </p:cNvSpPr>
          <p:nvPr/>
        </p:nvSpPr>
        <p:spPr bwMode="auto">
          <a:xfrm>
            <a:off x="8456613" y="50165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7" name="AutoShape 15"/>
          <p:cNvSpPr>
            <a:spLocks noChangeArrowheads="1"/>
          </p:cNvSpPr>
          <p:nvPr/>
        </p:nvSpPr>
        <p:spPr bwMode="auto">
          <a:xfrm>
            <a:off x="7148513" y="5537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8" name="AutoShape 16"/>
          <p:cNvSpPr>
            <a:spLocks noChangeArrowheads="1"/>
          </p:cNvSpPr>
          <p:nvPr/>
        </p:nvSpPr>
        <p:spPr bwMode="auto">
          <a:xfrm>
            <a:off x="7770813" y="44069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9" name="AutoShape 17"/>
          <p:cNvSpPr>
            <a:spLocks noChangeArrowheads="1"/>
          </p:cNvSpPr>
          <p:nvPr/>
        </p:nvSpPr>
        <p:spPr bwMode="auto">
          <a:xfrm>
            <a:off x="7202488" y="49006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0" name="AutoShape 18"/>
          <p:cNvSpPr>
            <a:spLocks noChangeArrowheads="1"/>
          </p:cNvSpPr>
          <p:nvPr/>
        </p:nvSpPr>
        <p:spPr bwMode="auto">
          <a:xfrm>
            <a:off x="7847013" y="52451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1" name="AutoShape 19"/>
          <p:cNvSpPr>
            <a:spLocks noChangeArrowheads="1"/>
          </p:cNvSpPr>
          <p:nvPr/>
        </p:nvSpPr>
        <p:spPr bwMode="auto">
          <a:xfrm>
            <a:off x="8532813" y="43307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2" name="AutoShape 20"/>
          <p:cNvSpPr>
            <a:spLocks noChangeArrowheads="1"/>
          </p:cNvSpPr>
          <p:nvPr/>
        </p:nvSpPr>
        <p:spPr bwMode="auto">
          <a:xfrm>
            <a:off x="7018338" y="28178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3" name="AutoShape 21"/>
          <p:cNvSpPr>
            <a:spLocks noChangeArrowheads="1"/>
          </p:cNvSpPr>
          <p:nvPr/>
        </p:nvSpPr>
        <p:spPr bwMode="auto">
          <a:xfrm>
            <a:off x="7627938" y="28940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4" name="AutoShape 22"/>
          <p:cNvSpPr>
            <a:spLocks noChangeArrowheads="1"/>
          </p:cNvSpPr>
          <p:nvPr/>
        </p:nvSpPr>
        <p:spPr bwMode="auto">
          <a:xfrm>
            <a:off x="8694738" y="36560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5" name="AutoShape 23"/>
          <p:cNvSpPr>
            <a:spLocks noChangeArrowheads="1"/>
          </p:cNvSpPr>
          <p:nvPr/>
        </p:nvSpPr>
        <p:spPr bwMode="auto">
          <a:xfrm>
            <a:off x="6507163" y="41005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6" name="AutoShape 24"/>
          <p:cNvSpPr>
            <a:spLocks noChangeArrowheads="1"/>
          </p:cNvSpPr>
          <p:nvPr/>
        </p:nvSpPr>
        <p:spPr bwMode="auto">
          <a:xfrm>
            <a:off x="6227763" y="48069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7" name="AutoShape 25"/>
          <p:cNvSpPr>
            <a:spLocks noChangeArrowheads="1"/>
          </p:cNvSpPr>
          <p:nvPr/>
        </p:nvSpPr>
        <p:spPr bwMode="auto">
          <a:xfrm>
            <a:off x="8416925" y="38862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 flipV="1">
            <a:off x="6340475" y="2817813"/>
            <a:ext cx="2049463" cy="2732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flipH="1" flipV="1">
            <a:off x="7581900" y="3922713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0" name="Oval 28"/>
          <p:cNvSpPr>
            <a:spLocks noChangeArrowheads="1"/>
          </p:cNvSpPr>
          <p:nvPr/>
        </p:nvSpPr>
        <p:spPr bwMode="auto">
          <a:xfrm>
            <a:off x="6858000" y="4037013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61" name="Oval 29"/>
          <p:cNvSpPr>
            <a:spLocks noChangeArrowheads="1"/>
          </p:cNvSpPr>
          <p:nvPr/>
        </p:nvSpPr>
        <p:spPr bwMode="auto">
          <a:xfrm>
            <a:off x="7131050" y="4832350"/>
            <a:ext cx="228600" cy="219075"/>
          </a:xfrm>
          <a:prstGeom prst="ellipse">
            <a:avLst/>
          </a:prstGeom>
          <a:noFill/>
          <a:ln w="19050" algn="ctr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62" name="Oval 30"/>
          <p:cNvSpPr>
            <a:spLocks noChangeArrowheads="1"/>
          </p:cNvSpPr>
          <p:nvPr/>
        </p:nvSpPr>
        <p:spPr bwMode="auto">
          <a:xfrm>
            <a:off x="7764463" y="4019550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 flipH="1" flipV="1">
            <a:off x="6958013" y="4737100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 flipH="1" flipV="1">
            <a:off x="7010400" y="4175125"/>
            <a:ext cx="234950" cy="179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 flipV="1">
            <a:off x="6673850" y="3032125"/>
            <a:ext cx="2009775" cy="26939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 flipV="1">
            <a:off x="6062663" y="2603500"/>
            <a:ext cx="2066925" cy="27701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H="1" flipV="1">
            <a:off x="7577138" y="3333750"/>
            <a:ext cx="841375" cy="5699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>
            <a:off x="6588125" y="4176713"/>
            <a:ext cx="809625" cy="57785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9" name="Oval 37"/>
          <p:cNvSpPr>
            <a:spLocks noChangeArrowheads="1"/>
          </p:cNvSpPr>
          <p:nvPr/>
        </p:nvSpPr>
        <p:spPr bwMode="auto">
          <a:xfrm>
            <a:off x="8350250" y="3817938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70" name="Oval 38"/>
          <p:cNvSpPr>
            <a:spLocks noChangeArrowheads="1"/>
          </p:cNvSpPr>
          <p:nvPr/>
        </p:nvSpPr>
        <p:spPr bwMode="auto">
          <a:xfrm>
            <a:off x="6435725" y="4029075"/>
            <a:ext cx="228600" cy="219075"/>
          </a:xfrm>
          <a:prstGeom prst="ellipse">
            <a:avLst/>
          </a:prstGeom>
          <a:noFill/>
          <a:ln w="19050" algn="ctr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71" name="Rectangle 39"/>
          <p:cNvSpPr>
            <a:spLocks noChangeArrowheads="1"/>
          </p:cNvSpPr>
          <p:nvPr/>
        </p:nvSpPr>
        <p:spPr bwMode="auto">
          <a:xfrm>
            <a:off x="368300" y="2886075"/>
            <a:ext cx="5322888" cy="2259013"/>
          </a:xfrm>
          <a:prstGeom prst="rect">
            <a:avLst/>
          </a:prstGeom>
          <a:noFill/>
          <a:ln w="38100" cmpd="dbl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517525" y="3379788"/>
            <a:ext cx="2398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latin typeface="Verdana" pitchFamily="34" charset="0"/>
                <a:ea typeface="ＭＳ Ｐゴシック" pitchFamily="34" charset="-128"/>
              </a:rPr>
              <a:t>Minimize:</a:t>
            </a:r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519113" y="3843338"/>
            <a:ext cx="2544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latin typeface="Verdana" pitchFamily="34" charset="0"/>
                <a:ea typeface="ＭＳ Ｐゴシック" pitchFamily="34" charset="-128"/>
              </a:rPr>
              <a:t>Subject to: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422275" y="2959100"/>
            <a:ext cx="2398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 b="1" i="1">
                <a:latin typeface="Verdana" pitchFamily="34" charset="0"/>
                <a:ea typeface="ＭＳ Ｐゴシック" pitchFamily="34" charset="-128"/>
              </a:rPr>
              <a:t>Problem 2</a:t>
            </a:r>
          </a:p>
        </p:txBody>
      </p:sp>
      <p:sp>
        <p:nvSpPr>
          <p:cNvPr id="44075" name="Text Box 43"/>
          <p:cNvSpPr txBox="1">
            <a:spLocks noChangeArrowheads="1"/>
          </p:cNvSpPr>
          <p:nvPr/>
        </p:nvSpPr>
        <p:spPr bwMode="auto">
          <a:xfrm>
            <a:off x="328613" y="5314950"/>
            <a:ext cx="533876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latin typeface="Verdana" pitchFamily="34" charset="0"/>
                <a:ea typeface="ＭＳ Ｐゴシック" pitchFamily="34" charset="-128"/>
              </a:rPr>
              <a:t>The parameter    controls the tradeoff between complexity of the machine and the number of nonseparable samples.</a:t>
            </a:r>
          </a:p>
        </p:txBody>
      </p:sp>
      <p:pic>
        <p:nvPicPr>
          <p:cNvPr id="44076" name="Picture 4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122488"/>
            <a:ext cx="179387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77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3405188"/>
            <a:ext cx="179388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78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88" y="4427538"/>
            <a:ext cx="179387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79" name="Picture 4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3255963"/>
            <a:ext cx="1935163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80" name="Picture 4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270375"/>
            <a:ext cx="470535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81" name="Picture 4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5411788"/>
            <a:ext cx="1905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82" name="Text Box 50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000000"/>
                </a:solidFill>
                <a:ea typeface="方正启体简体" pitchFamily="65" charset="-122"/>
              </a:rPr>
              <a:t>优化问题</a:t>
            </a:r>
            <a:endParaRPr lang="zh-CN" altLang="en-US" sz="3600">
              <a:solidFill>
                <a:srgbClr val="00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A813F6-5161-4030-9EAD-41D576DF09E4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7453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F68A904-950D-47B6-A843-9E94C10E88CC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392238" y="2286000"/>
            <a:ext cx="2871787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ja-JP" sz="2000" b="1" i="1" dirty="0">
                <a:solidFill>
                  <a:srgbClr val="000000"/>
                </a:solidFill>
              </a:rPr>
              <a:t>Problem 2</a:t>
            </a:r>
            <a:r>
              <a:rPr lang="en-US" altLang="ja-JP" sz="2000" b="1" i="1" dirty="0">
                <a:solidFill>
                  <a:srgbClr val="000000"/>
                </a:solidFill>
                <a:latin typeface="Verdana" pitchFamily="34" charset="0"/>
              </a:rPr>
              <a:t>’</a:t>
            </a:r>
            <a:endParaRPr lang="en-US" altLang="ja-JP" sz="2000" b="1" i="1" dirty="0">
              <a:solidFill>
                <a:srgbClr val="000000"/>
              </a:solidFill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522413" y="2728913"/>
            <a:ext cx="2398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latin typeface="Verdana" pitchFamily="34" charset="0"/>
                <a:ea typeface="ＭＳ Ｐゴシック" pitchFamily="34" charset="-128"/>
              </a:rPr>
              <a:t>Maximize: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522413" y="3444875"/>
            <a:ext cx="2544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latin typeface="Verdana" pitchFamily="34" charset="0"/>
                <a:ea typeface="ＭＳ Ｐゴシック" pitchFamily="34" charset="-128"/>
              </a:rPr>
              <a:t>Subject to: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309688" y="2174875"/>
            <a:ext cx="6577012" cy="2676525"/>
          </a:xfrm>
          <a:prstGeom prst="rect">
            <a:avLst/>
          </a:prstGeom>
          <a:noFill/>
          <a:ln w="38100" cmpd="dbl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081713" y="4400550"/>
            <a:ext cx="1730375" cy="366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b="1"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ja-JP" dirty="0"/>
              <a:t>QP Problem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1522413" y="5265738"/>
            <a:ext cx="3671887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ja-JP" sz="2000" dirty="0">
                <a:solidFill>
                  <a:srgbClr val="000000"/>
                </a:solidFill>
              </a:rPr>
              <a:t>Decision surface:</a:t>
            </a:r>
          </a:p>
        </p:txBody>
      </p:sp>
      <p:pic>
        <p:nvPicPr>
          <p:cNvPr id="4506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2587625"/>
            <a:ext cx="4576763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6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3341688"/>
            <a:ext cx="3489325" cy="102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7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8" y="5141913"/>
            <a:ext cx="2460625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8" name="AutoShape 12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167688" y="4430713"/>
            <a:ext cx="346075" cy="363537"/>
          </a:xfrm>
          <a:prstGeom prst="smileyFace">
            <a:avLst>
              <a:gd name="adj" fmla="val 4653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000000"/>
                </a:solidFill>
                <a:ea typeface="方正启体简体" pitchFamily="65" charset="-122"/>
              </a:rPr>
              <a:t>对偶问题</a:t>
            </a:r>
            <a:endParaRPr lang="zh-CN" altLang="en-US" sz="3600">
              <a:solidFill>
                <a:srgbClr val="00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296744-ECC2-44F0-9FF9-A45A4D197B69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6066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作业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322746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请推导对偶问题 </a:t>
            </a:r>
            <a:r>
              <a:rPr lang="en-US" altLang="ja-JP" sz="2400" b="1" i="1" dirty="0">
                <a:solidFill>
                  <a:srgbClr val="000000"/>
                </a:solidFill>
              </a:rPr>
              <a:t>Problem 2</a:t>
            </a:r>
            <a:r>
              <a:rPr lang="en-US" altLang="ja-JP" sz="2400" b="1" i="1" dirty="0">
                <a:solidFill>
                  <a:srgbClr val="000000"/>
                </a:solidFill>
                <a:latin typeface="Verdana" pitchFamily="34" charset="0"/>
              </a:rPr>
              <a:t>’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思考不同     对应的样本，哪些是支持向量，哪些是噪音？</a:t>
            </a:r>
            <a:endParaRPr lang="en-US" altLang="ja-JP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纸质推导，拍照成图片文件上交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23631" y="3111351"/>
                <a:ext cx="589456" cy="496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31" y="3111351"/>
                <a:ext cx="589456" cy="496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9FDF87-43D4-41F7-B6CD-C85CB598F507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95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8083550" cy="1981200"/>
          </a:xfrm>
        </p:spPr>
        <p:txBody>
          <a:bodyPr/>
          <a:lstStyle/>
          <a:p>
            <a:pPr algn="ctr"/>
            <a:r>
              <a:rPr lang="en-US" altLang="zh-CN" sz="4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VC</a:t>
            </a:r>
            <a:r>
              <a:rPr lang="zh-CN" altLang="en-US" sz="4800" dirty="0">
                <a:solidFill>
                  <a:srgbClr val="000000"/>
                </a:solidFill>
                <a:ea typeface="方正启体简体" pitchFamily="65" charset="-122"/>
              </a:rPr>
              <a:t>维</a:t>
            </a:r>
            <a:br>
              <a:rPr lang="zh-CN" altLang="en-US" sz="4800" dirty="0">
                <a:solidFill>
                  <a:srgbClr val="000000"/>
                </a:solidFill>
                <a:ea typeface="方正启体简体" pitchFamily="65" charset="-122"/>
              </a:rPr>
            </a:br>
            <a:r>
              <a:rPr lang="en-US" altLang="zh-CN" sz="2800" dirty="0" err="1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Vapnik-Chervonenkis</a:t>
            </a:r>
            <a:r>
              <a:rPr lang="en-US" altLang="zh-CN" sz="2800" dirty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2599119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什么东东</a:t>
            </a:r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?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9FDF87-43D4-41F7-B6CD-C85CB598F507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2060848"/>
            <a:ext cx="73448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VC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维的直观定义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对一个指示函数集，如果存在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个样本能够被函数集中的函数按所有可能的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en-US" altLang="zh-CN" sz="2800" baseline="30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种形式分开，则称函数集能够把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个样本打散。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函数集的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VC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维就是它能打散的最大样本数目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若对任意数目的样本都有函数能将它们打散，则函数集的</a:t>
            </a:r>
            <a:r>
              <a:rPr lang="en-US" altLang="zh-CN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VC</a:t>
            </a:r>
            <a:r>
              <a:rPr lang="zh-CN" altLang="en-US" sz="2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维是无穷大。</a:t>
            </a:r>
          </a:p>
        </p:txBody>
      </p:sp>
    </p:spTree>
    <p:extLst>
      <p:ext uri="{BB962C8B-B14F-4D97-AF65-F5344CB8AC3E}">
        <p14:creationId xmlns:p14="http://schemas.microsoft.com/office/powerpoint/2010/main" val="1534384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线性函数的</a:t>
            </a:r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VC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9FDF87-43D4-41F7-B6CD-C85CB598F507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43608" y="2923704"/>
            <a:ext cx="2520122" cy="2117849"/>
            <a:chOff x="611718" y="2484512"/>
            <a:chExt cx="2520122" cy="2117849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043608" y="4140696"/>
              <a:ext cx="20882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1196008" y="2484512"/>
              <a:ext cx="0" cy="18085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1763688" y="3212976"/>
              <a:ext cx="175828" cy="1758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1331640" y="2780928"/>
              <a:ext cx="1512168" cy="16561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087724" y="4140696"/>
                  <a:ext cx="5768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7724" y="4140696"/>
                  <a:ext cx="576825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11718" y="2756093"/>
                  <a:ext cx="5839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18" y="2756093"/>
                  <a:ext cx="58394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/>
          <p:cNvGrpSpPr/>
          <p:nvPr/>
        </p:nvGrpSpPr>
        <p:grpSpPr>
          <a:xfrm>
            <a:off x="4932040" y="2737297"/>
            <a:ext cx="2520122" cy="2376264"/>
            <a:chOff x="4716016" y="2204864"/>
            <a:chExt cx="2520122" cy="2376264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5147906" y="4119463"/>
              <a:ext cx="208823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5300306" y="2463279"/>
              <a:ext cx="0" cy="18085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5867986" y="3191743"/>
              <a:ext cx="175828" cy="175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>
            <a:xfrm flipV="1">
              <a:off x="4968266" y="2204864"/>
              <a:ext cx="1512168" cy="16561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192022" y="4119463"/>
                  <a:ext cx="5768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2022" y="4119463"/>
                  <a:ext cx="576825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716016" y="2734860"/>
                  <a:ext cx="5839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016" y="2734860"/>
                  <a:ext cx="58394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048539" y="5401593"/>
            <a:ext cx="2459565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一个点的情况</a:t>
            </a:r>
            <a:endParaRPr lang="en-US" altLang="ja-JP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682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线性函数的</a:t>
            </a:r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VC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9FDF87-43D4-41F7-B6CD-C85CB598F507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228184" y="3861048"/>
            <a:ext cx="2459565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两个点的情况</a:t>
            </a:r>
            <a:endParaRPr lang="en-US" altLang="ja-JP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2204864"/>
            <a:ext cx="2520122" cy="2117849"/>
            <a:chOff x="1043608" y="2607295"/>
            <a:chExt cx="2520122" cy="2117849"/>
          </a:xfrm>
        </p:grpSpPr>
        <p:grpSp>
          <p:nvGrpSpPr>
            <p:cNvPr id="22" name="组合 21"/>
            <p:cNvGrpSpPr/>
            <p:nvPr/>
          </p:nvGrpSpPr>
          <p:grpSpPr>
            <a:xfrm>
              <a:off x="1043608" y="2607295"/>
              <a:ext cx="2520122" cy="2117849"/>
              <a:chOff x="611718" y="2484512"/>
              <a:chExt cx="2520122" cy="2117849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1043608" y="4140696"/>
                <a:ext cx="2088232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1196008" y="2484512"/>
                <a:ext cx="0" cy="180858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1763688" y="3212976"/>
                <a:ext cx="175828" cy="1758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 flipV="1">
                <a:off x="1331640" y="2780928"/>
                <a:ext cx="1512168" cy="165618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087724" y="4140696"/>
                    <a:ext cx="57682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7724" y="4140696"/>
                    <a:ext cx="576825" cy="46166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11718" y="2756093"/>
                    <a:ext cx="58394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718" y="2756093"/>
                    <a:ext cx="583942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椭圆 23"/>
            <p:cNvSpPr/>
            <p:nvPr/>
          </p:nvSpPr>
          <p:spPr>
            <a:xfrm>
              <a:off x="2632198" y="3073152"/>
              <a:ext cx="175828" cy="1758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203848" y="2066000"/>
            <a:ext cx="2520122" cy="2217477"/>
            <a:chOff x="1043608" y="2507667"/>
            <a:chExt cx="2520122" cy="2217477"/>
          </a:xfrm>
        </p:grpSpPr>
        <p:grpSp>
          <p:nvGrpSpPr>
            <p:cNvPr id="26" name="组合 25"/>
            <p:cNvGrpSpPr/>
            <p:nvPr/>
          </p:nvGrpSpPr>
          <p:grpSpPr>
            <a:xfrm>
              <a:off x="1043608" y="2507667"/>
              <a:ext cx="2520122" cy="2217477"/>
              <a:chOff x="611718" y="2384884"/>
              <a:chExt cx="2520122" cy="2217477"/>
            </a:xfrm>
          </p:grpSpPr>
          <p:cxnSp>
            <p:nvCxnSpPr>
              <p:cNvPr id="28" name="直接箭头连接符 27"/>
              <p:cNvCxnSpPr/>
              <p:nvPr/>
            </p:nvCxnSpPr>
            <p:spPr>
              <a:xfrm>
                <a:off x="1043608" y="4140696"/>
                <a:ext cx="2088232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flipV="1">
                <a:off x="1196008" y="2484512"/>
                <a:ext cx="0" cy="180858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1763688" y="3212976"/>
                <a:ext cx="175828" cy="1758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 flipV="1">
                <a:off x="848979" y="2384884"/>
                <a:ext cx="1512168" cy="165618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087724" y="4140696"/>
                    <a:ext cx="57682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7724" y="4140696"/>
                    <a:ext cx="576825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11718" y="2756093"/>
                    <a:ext cx="58394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718" y="2756093"/>
                    <a:ext cx="583942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椭圆 26"/>
            <p:cNvSpPr/>
            <p:nvPr/>
          </p:nvSpPr>
          <p:spPr>
            <a:xfrm>
              <a:off x="2632198" y="3073152"/>
              <a:ext cx="175828" cy="175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51520" y="4437112"/>
            <a:ext cx="2520122" cy="2270248"/>
            <a:chOff x="1043608" y="2454896"/>
            <a:chExt cx="2520122" cy="2270248"/>
          </a:xfrm>
        </p:grpSpPr>
        <p:grpSp>
          <p:nvGrpSpPr>
            <p:cNvPr id="35" name="组合 34"/>
            <p:cNvGrpSpPr/>
            <p:nvPr/>
          </p:nvGrpSpPr>
          <p:grpSpPr>
            <a:xfrm>
              <a:off x="1043608" y="2454896"/>
              <a:ext cx="2520122" cy="2270248"/>
              <a:chOff x="611718" y="2332113"/>
              <a:chExt cx="2520122" cy="2270248"/>
            </a:xfrm>
          </p:grpSpPr>
          <p:cxnSp>
            <p:nvCxnSpPr>
              <p:cNvPr id="37" name="直接箭头连接符 36"/>
              <p:cNvCxnSpPr/>
              <p:nvPr/>
            </p:nvCxnSpPr>
            <p:spPr>
              <a:xfrm>
                <a:off x="1043608" y="4140696"/>
                <a:ext cx="2088232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 flipV="1">
                <a:off x="1196008" y="2484512"/>
                <a:ext cx="0" cy="180858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椭圆 38"/>
              <p:cNvSpPr/>
              <p:nvPr/>
            </p:nvSpPr>
            <p:spPr>
              <a:xfrm>
                <a:off x="1763688" y="3212976"/>
                <a:ext cx="175828" cy="1758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 flipV="1">
                <a:off x="1624101" y="2332113"/>
                <a:ext cx="752035" cy="203941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087724" y="4140696"/>
                    <a:ext cx="57682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7724" y="4140696"/>
                    <a:ext cx="576825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11718" y="2756093"/>
                    <a:ext cx="58394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718" y="2756093"/>
                    <a:ext cx="583942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椭圆 35"/>
            <p:cNvSpPr/>
            <p:nvPr/>
          </p:nvSpPr>
          <p:spPr>
            <a:xfrm>
              <a:off x="2632198" y="3073152"/>
              <a:ext cx="175828" cy="175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215563" y="4322714"/>
            <a:ext cx="2520122" cy="2363918"/>
            <a:chOff x="1043608" y="2361226"/>
            <a:chExt cx="2520122" cy="2363918"/>
          </a:xfrm>
        </p:grpSpPr>
        <p:grpSp>
          <p:nvGrpSpPr>
            <p:cNvPr id="44" name="组合 43"/>
            <p:cNvGrpSpPr/>
            <p:nvPr/>
          </p:nvGrpSpPr>
          <p:grpSpPr>
            <a:xfrm>
              <a:off x="1043608" y="2361226"/>
              <a:ext cx="2520122" cy="2363918"/>
              <a:chOff x="611718" y="2238443"/>
              <a:chExt cx="2520122" cy="2363918"/>
            </a:xfrm>
          </p:grpSpPr>
          <p:cxnSp>
            <p:nvCxnSpPr>
              <p:cNvPr id="46" name="直接箭头连接符 45"/>
              <p:cNvCxnSpPr/>
              <p:nvPr/>
            </p:nvCxnSpPr>
            <p:spPr>
              <a:xfrm>
                <a:off x="1043608" y="4140696"/>
                <a:ext cx="2088232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 flipV="1">
                <a:off x="1196008" y="2484512"/>
                <a:ext cx="0" cy="180858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椭圆 47"/>
              <p:cNvSpPr/>
              <p:nvPr/>
            </p:nvSpPr>
            <p:spPr>
              <a:xfrm>
                <a:off x="1763688" y="3212976"/>
                <a:ext cx="175828" cy="1758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 flipH="1" flipV="1">
                <a:off x="1751973" y="2238443"/>
                <a:ext cx="792246" cy="207538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087724" y="4140696"/>
                    <a:ext cx="57682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7724" y="4140696"/>
                    <a:ext cx="576825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611718" y="2756093"/>
                    <a:ext cx="58394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718" y="2756093"/>
                    <a:ext cx="583942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椭圆 44"/>
            <p:cNvSpPr/>
            <p:nvPr/>
          </p:nvSpPr>
          <p:spPr>
            <a:xfrm>
              <a:off x="2632198" y="3073152"/>
              <a:ext cx="175828" cy="1758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015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2031D72-5838-493C-AC1A-2A6A9531BF56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31747" name="Text Box 41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latin typeface="方正启体简体" pitchFamily="65" charset="-122"/>
                <a:ea typeface="方正启体简体" pitchFamily="65" charset="-122"/>
              </a:rPr>
              <a:t>先考虑最简单的情况</a:t>
            </a:r>
          </a:p>
        </p:txBody>
      </p:sp>
      <p:sp>
        <p:nvSpPr>
          <p:cNvPr id="31748" name="AutoShape 2"/>
          <p:cNvSpPr>
            <a:spLocks noChangeArrowheads="1"/>
          </p:cNvSpPr>
          <p:nvPr/>
        </p:nvSpPr>
        <p:spPr bwMode="auto">
          <a:xfrm>
            <a:off x="2637284" y="3513138"/>
            <a:ext cx="101600" cy="1047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49" name="AutoShape 3"/>
          <p:cNvSpPr>
            <a:spLocks noChangeArrowheads="1"/>
          </p:cNvSpPr>
          <p:nvPr/>
        </p:nvSpPr>
        <p:spPr bwMode="auto">
          <a:xfrm>
            <a:off x="1360934" y="3906838"/>
            <a:ext cx="101600" cy="1047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0" name="AutoShape 4"/>
          <p:cNvSpPr>
            <a:spLocks noChangeArrowheads="1"/>
          </p:cNvSpPr>
          <p:nvPr/>
        </p:nvSpPr>
        <p:spPr bwMode="auto">
          <a:xfrm>
            <a:off x="1629221" y="4656138"/>
            <a:ext cx="101600" cy="10318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1" name="AutoShape 5"/>
          <p:cNvSpPr>
            <a:spLocks noChangeArrowheads="1"/>
          </p:cNvSpPr>
          <p:nvPr/>
        </p:nvSpPr>
        <p:spPr bwMode="auto">
          <a:xfrm>
            <a:off x="1098996" y="5081588"/>
            <a:ext cx="101600" cy="10318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2" name="AutoShape 6"/>
          <p:cNvSpPr>
            <a:spLocks noChangeArrowheads="1"/>
          </p:cNvSpPr>
          <p:nvPr/>
        </p:nvSpPr>
        <p:spPr bwMode="auto">
          <a:xfrm>
            <a:off x="1710184" y="3209925"/>
            <a:ext cx="101600" cy="103188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3" name="AutoShape 7"/>
          <p:cNvSpPr>
            <a:spLocks noChangeArrowheads="1"/>
          </p:cNvSpPr>
          <p:nvPr/>
        </p:nvSpPr>
        <p:spPr bwMode="auto">
          <a:xfrm>
            <a:off x="1098996" y="4278313"/>
            <a:ext cx="101600" cy="1047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4" name="AutoShape 8"/>
          <p:cNvSpPr>
            <a:spLocks noChangeArrowheads="1"/>
          </p:cNvSpPr>
          <p:nvPr/>
        </p:nvSpPr>
        <p:spPr bwMode="auto">
          <a:xfrm>
            <a:off x="2334071" y="3143250"/>
            <a:ext cx="101600" cy="103188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5" name="AutoShape 9"/>
          <p:cNvSpPr>
            <a:spLocks noChangeArrowheads="1"/>
          </p:cNvSpPr>
          <p:nvPr/>
        </p:nvSpPr>
        <p:spPr bwMode="auto">
          <a:xfrm>
            <a:off x="2264221" y="4098925"/>
            <a:ext cx="103188" cy="103188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6" name="AutoShape 10"/>
          <p:cNvSpPr>
            <a:spLocks noChangeArrowheads="1"/>
          </p:cNvSpPr>
          <p:nvPr/>
        </p:nvSpPr>
        <p:spPr bwMode="auto">
          <a:xfrm>
            <a:off x="3180209" y="3997325"/>
            <a:ext cx="101600" cy="103188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7" name="AutoShape 11"/>
          <p:cNvSpPr>
            <a:spLocks noChangeArrowheads="1"/>
          </p:cNvSpPr>
          <p:nvPr/>
        </p:nvSpPr>
        <p:spPr bwMode="auto">
          <a:xfrm>
            <a:off x="2757934" y="5081588"/>
            <a:ext cx="101600" cy="10318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8" name="AutoShape 12"/>
          <p:cNvSpPr>
            <a:spLocks noChangeArrowheads="1"/>
          </p:cNvSpPr>
          <p:nvPr/>
        </p:nvSpPr>
        <p:spPr bwMode="auto">
          <a:xfrm>
            <a:off x="3891409" y="5081588"/>
            <a:ext cx="103187" cy="10318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9" name="AutoShape 13"/>
          <p:cNvSpPr>
            <a:spLocks noChangeArrowheads="1"/>
          </p:cNvSpPr>
          <p:nvPr/>
        </p:nvSpPr>
        <p:spPr bwMode="auto">
          <a:xfrm>
            <a:off x="2394396" y="5689600"/>
            <a:ext cx="101600" cy="1047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0" name="AutoShape 14"/>
          <p:cNvSpPr>
            <a:spLocks noChangeArrowheads="1"/>
          </p:cNvSpPr>
          <p:nvPr/>
        </p:nvSpPr>
        <p:spPr bwMode="auto">
          <a:xfrm>
            <a:off x="3107184" y="4368800"/>
            <a:ext cx="101600" cy="103188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1" name="AutoShape 15"/>
          <p:cNvSpPr>
            <a:spLocks noChangeArrowheads="1"/>
          </p:cNvSpPr>
          <p:nvPr/>
        </p:nvSpPr>
        <p:spPr bwMode="auto">
          <a:xfrm>
            <a:off x="2394396" y="4887913"/>
            <a:ext cx="101600" cy="1047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2" name="AutoShape 16"/>
          <p:cNvSpPr>
            <a:spLocks noChangeArrowheads="1"/>
          </p:cNvSpPr>
          <p:nvPr/>
        </p:nvSpPr>
        <p:spPr bwMode="auto">
          <a:xfrm>
            <a:off x="3194496" y="5348288"/>
            <a:ext cx="101600" cy="1047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3" name="AutoShape 17"/>
          <p:cNvSpPr>
            <a:spLocks noChangeArrowheads="1"/>
          </p:cNvSpPr>
          <p:nvPr/>
        </p:nvSpPr>
        <p:spPr bwMode="auto">
          <a:xfrm>
            <a:off x="3978721" y="4278313"/>
            <a:ext cx="103188" cy="1047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4" name="Line 18"/>
          <p:cNvSpPr>
            <a:spLocks noChangeShapeType="1"/>
          </p:cNvSpPr>
          <p:nvPr/>
        </p:nvSpPr>
        <p:spPr bwMode="auto">
          <a:xfrm flipV="1">
            <a:off x="1306959" y="2613025"/>
            <a:ext cx="2792412" cy="311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AutoShape 19"/>
          <p:cNvSpPr>
            <a:spLocks noChangeArrowheads="1"/>
          </p:cNvSpPr>
          <p:nvPr/>
        </p:nvSpPr>
        <p:spPr bwMode="auto">
          <a:xfrm>
            <a:off x="2607121" y="2730500"/>
            <a:ext cx="101600" cy="103188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6" name="AutoShape 20"/>
          <p:cNvSpPr>
            <a:spLocks noChangeArrowheads="1"/>
          </p:cNvSpPr>
          <p:nvPr/>
        </p:nvSpPr>
        <p:spPr bwMode="auto">
          <a:xfrm>
            <a:off x="3170684" y="2762250"/>
            <a:ext cx="101600" cy="103188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7" name="AutoShape 21"/>
          <p:cNvSpPr>
            <a:spLocks noChangeArrowheads="1"/>
          </p:cNvSpPr>
          <p:nvPr/>
        </p:nvSpPr>
        <p:spPr bwMode="auto">
          <a:xfrm>
            <a:off x="4164459" y="3489325"/>
            <a:ext cx="101600" cy="1047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1768" name="Picture 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96" y="4033838"/>
            <a:ext cx="260350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69" name="Line 43"/>
          <p:cNvSpPr>
            <a:spLocks noChangeShapeType="1"/>
          </p:cNvSpPr>
          <p:nvPr/>
        </p:nvSpPr>
        <p:spPr bwMode="auto">
          <a:xfrm flipV="1">
            <a:off x="1635571" y="2686050"/>
            <a:ext cx="2792413" cy="31194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44"/>
          <p:cNvSpPr>
            <a:spLocks noChangeShapeType="1"/>
          </p:cNvSpPr>
          <p:nvPr/>
        </p:nvSpPr>
        <p:spPr bwMode="auto">
          <a:xfrm flipV="1">
            <a:off x="975171" y="2514600"/>
            <a:ext cx="2794000" cy="31194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Rectangle 44"/>
          <p:cNvSpPr>
            <a:spLocks noChangeArrowheads="1"/>
          </p:cNvSpPr>
          <p:nvPr/>
        </p:nvSpPr>
        <p:spPr bwMode="auto">
          <a:xfrm>
            <a:off x="4949434" y="3526631"/>
            <a:ext cx="3996952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、线性可分</a:t>
            </a:r>
            <a:endParaRPr lang="en-US" altLang="zh-CN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、没有噪音</a:t>
            </a:r>
            <a:endParaRPr lang="en-US" altLang="zh-CN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80EC30-2529-4B09-A4D0-8468638EA6BA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433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线性函数的</a:t>
            </a:r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VC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9FDF87-43D4-41F7-B6CD-C85CB598F507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203848" y="6093296"/>
            <a:ext cx="2459565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三个点的情况</a:t>
            </a:r>
            <a:endParaRPr lang="en-US" altLang="ja-JP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07504" y="2204864"/>
            <a:ext cx="2088232" cy="1706045"/>
            <a:chOff x="251520" y="2204864"/>
            <a:chExt cx="2592288" cy="2117849"/>
          </a:xfrm>
        </p:grpSpPr>
        <p:grpSp>
          <p:nvGrpSpPr>
            <p:cNvPr id="3" name="组合 2"/>
            <p:cNvGrpSpPr/>
            <p:nvPr/>
          </p:nvGrpSpPr>
          <p:grpSpPr>
            <a:xfrm>
              <a:off x="251520" y="2204864"/>
              <a:ext cx="2592288" cy="2117849"/>
              <a:chOff x="1043608" y="2607295"/>
              <a:chExt cx="2592288" cy="2117849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043608" y="2607295"/>
                <a:ext cx="2592288" cy="2117849"/>
                <a:chOff x="611718" y="2484512"/>
                <a:chExt cx="2592288" cy="2117849"/>
              </a:xfrm>
            </p:grpSpPr>
            <p:cxnSp>
              <p:nvCxnSpPr>
                <p:cNvPr id="5" name="直接箭头连接符 4"/>
                <p:cNvCxnSpPr/>
                <p:nvPr/>
              </p:nvCxnSpPr>
              <p:spPr>
                <a:xfrm>
                  <a:off x="1043608" y="4140696"/>
                  <a:ext cx="2088232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箭头连接符 7"/>
                <p:cNvCxnSpPr/>
                <p:nvPr/>
              </p:nvCxnSpPr>
              <p:spPr>
                <a:xfrm flipV="1">
                  <a:off x="1196008" y="2484512"/>
                  <a:ext cx="0" cy="1808584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椭圆 9"/>
                <p:cNvSpPr/>
                <p:nvPr/>
              </p:nvSpPr>
              <p:spPr>
                <a:xfrm>
                  <a:off x="1763688" y="3676836"/>
                  <a:ext cx="175828" cy="17582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" name="直接连接符 11"/>
                <p:cNvCxnSpPr/>
                <p:nvPr/>
              </p:nvCxnSpPr>
              <p:spPr>
                <a:xfrm flipV="1">
                  <a:off x="1331640" y="3060576"/>
                  <a:ext cx="1872366" cy="137653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2087724" y="4140696"/>
                      <a:ext cx="5768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7724" y="4140696"/>
                      <a:ext cx="576825" cy="461665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b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611718" y="2756093"/>
                      <a:ext cx="583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718" y="2756093"/>
                      <a:ext cx="583942" cy="461665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b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4" name="椭圆 23"/>
              <p:cNvSpPr/>
              <p:nvPr/>
            </p:nvSpPr>
            <p:spPr>
              <a:xfrm>
                <a:off x="2956012" y="3295563"/>
                <a:ext cx="175828" cy="1758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1275682" y="2605100"/>
              <a:ext cx="175828" cy="1758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411760" y="2204864"/>
            <a:ext cx="2030098" cy="1706045"/>
            <a:chOff x="251520" y="2204864"/>
            <a:chExt cx="2520122" cy="2117849"/>
          </a:xfrm>
        </p:grpSpPr>
        <p:grpSp>
          <p:nvGrpSpPr>
            <p:cNvPr id="58" name="组合 57"/>
            <p:cNvGrpSpPr/>
            <p:nvPr/>
          </p:nvGrpSpPr>
          <p:grpSpPr>
            <a:xfrm>
              <a:off x="251520" y="2204864"/>
              <a:ext cx="2520122" cy="2117849"/>
              <a:chOff x="1043608" y="2607295"/>
              <a:chExt cx="2520122" cy="2117849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1043608" y="2607295"/>
                <a:ext cx="2520122" cy="2117849"/>
                <a:chOff x="611718" y="2484512"/>
                <a:chExt cx="2520122" cy="2117849"/>
              </a:xfrm>
            </p:grpSpPr>
            <p:cxnSp>
              <p:nvCxnSpPr>
                <p:cNvPr id="62" name="直接箭头连接符 61"/>
                <p:cNvCxnSpPr/>
                <p:nvPr/>
              </p:nvCxnSpPr>
              <p:spPr>
                <a:xfrm>
                  <a:off x="1043608" y="4140696"/>
                  <a:ext cx="2088232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箭头连接符 62"/>
                <p:cNvCxnSpPr/>
                <p:nvPr/>
              </p:nvCxnSpPr>
              <p:spPr>
                <a:xfrm flipV="1">
                  <a:off x="1196008" y="2484512"/>
                  <a:ext cx="0" cy="1808584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椭圆 63"/>
                <p:cNvSpPr/>
                <p:nvPr/>
              </p:nvSpPr>
              <p:spPr>
                <a:xfrm>
                  <a:off x="1763688" y="3676836"/>
                  <a:ext cx="175828" cy="17582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/>
                <p:nvPr/>
              </p:nvCxnSpPr>
              <p:spPr>
                <a:xfrm flipV="1">
                  <a:off x="1939516" y="2484513"/>
                  <a:ext cx="584605" cy="18085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2087724" y="4140696"/>
                      <a:ext cx="5768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66" name="TextBox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7724" y="4140696"/>
                      <a:ext cx="576825" cy="461665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b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611718" y="2756093"/>
                      <a:ext cx="583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718" y="2756093"/>
                      <a:ext cx="583942" cy="461665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b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1" name="椭圆 60"/>
              <p:cNvSpPr/>
              <p:nvPr/>
            </p:nvSpPr>
            <p:spPr>
              <a:xfrm>
                <a:off x="2956012" y="3295563"/>
                <a:ext cx="175828" cy="1758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椭圆 58"/>
            <p:cNvSpPr/>
            <p:nvPr/>
          </p:nvSpPr>
          <p:spPr>
            <a:xfrm>
              <a:off x="1275682" y="2605100"/>
              <a:ext cx="175828" cy="1758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572000" y="2204865"/>
            <a:ext cx="2030098" cy="1706045"/>
            <a:chOff x="251520" y="2204864"/>
            <a:chExt cx="2520122" cy="2117849"/>
          </a:xfrm>
        </p:grpSpPr>
        <p:grpSp>
          <p:nvGrpSpPr>
            <p:cNvPr id="73" name="组合 72"/>
            <p:cNvGrpSpPr/>
            <p:nvPr/>
          </p:nvGrpSpPr>
          <p:grpSpPr>
            <a:xfrm>
              <a:off x="251520" y="2204864"/>
              <a:ext cx="2520122" cy="2117849"/>
              <a:chOff x="1043608" y="2607295"/>
              <a:chExt cx="2520122" cy="2117849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1043608" y="2607295"/>
                <a:ext cx="2520122" cy="2117849"/>
                <a:chOff x="611718" y="2484512"/>
                <a:chExt cx="2520122" cy="2117849"/>
              </a:xfrm>
            </p:grpSpPr>
            <p:cxnSp>
              <p:nvCxnSpPr>
                <p:cNvPr id="77" name="直接箭头连接符 76"/>
                <p:cNvCxnSpPr/>
                <p:nvPr/>
              </p:nvCxnSpPr>
              <p:spPr>
                <a:xfrm>
                  <a:off x="1043608" y="4140696"/>
                  <a:ext cx="2088232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箭头连接符 77"/>
                <p:cNvCxnSpPr/>
                <p:nvPr/>
              </p:nvCxnSpPr>
              <p:spPr>
                <a:xfrm flipV="1">
                  <a:off x="1196008" y="2484512"/>
                  <a:ext cx="0" cy="1808584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椭圆 78"/>
                <p:cNvSpPr/>
                <p:nvPr/>
              </p:nvSpPr>
              <p:spPr>
                <a:xfrm>
                  <a:off x="1763688" y="3676836"/>
                  <a:ext cx="175828" cy="175828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0" name="直接连接符 79"/>
                <p:cNvCxnSpPr/>
                <p:nvPr/>
              </p:nvCxnSpPr>
              <p:spPr>
                <a:xfrm flipH="1" flipV="1">
                  <a:off x="1416223" y="3060575"/>
                  <a:ext cx="1430227" cy="70417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2087724" y="4140696"/>
                      <a:ext cx="5768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7724" y="4140696"/>
                      <a:ext cx="576825" cy="461665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b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611718" y="2756093"/>
                      <a:ext cx="583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82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718" y="2756093"/>
                      <a:ext cx="583942" cy="461665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b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6" name="椭圆 75"/>
              <p:cNvSpPr/>
              <p:nvPr/>
            </p:nvSpPr>
            <p:spPr>
              <a:xfrm>
                <a:off x="2956012" y="3295563"/>
                <a:ext cx="175828" cy="1758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椭圆 73"/>
            <p:cNvSpPr/>
            <p:nvPr/>
          </p:nvSpPr>
          <p:spPr>
            <a:xfrm>
              <a:off x="1275682" y="2605100"/>
              <a:ext cx="175828" cy="1758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646358" y="2204864"/>
            <a:ext cx="2030098" cy="1706045"/>
            <a:chOff x="251520" y="2204864"/>
            <a:chExt cx="2520122" cy="2117849"/>
          </a:xfrm>
        </p:grpSpPr>
        <p:grpSp>
          <p:nvGrpSpPr>
            <p:cNvPr id="86" name="组合 85"/>
            <p:cNvGrpSpPr/>
            <p:nvPr/>
          </p:nvGrpSpPr>
          <p:grpSpPr>
            <a:xfrm>
              <a:off x="251520" y="2204864"/>
              <a:ext cx="2520122" cy="2117849"/>
              <a:chOff x="1043608" y="2607295"/>
              <a:chExt cx="2520122" cy="2117849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607295"/>
                <a:ext cx="2520122" cy="2117849"/>
                <a:chOff x="611718" y="2484512"/>
                <a:chExt cx="2520122" cy="2117849"/>
              </a:xfrm>
            </p:grpSpPr>
            <p:cxnSp>
              <p:nvCxnSpPr>
                <p:cNvPr id="90" name="直接箭头连接符 89"/>
                <p:cNvCxnSpPr/>
                <p:nvPr/>
              </p:nvCxnSpPr>
              <p:spPr>
                <a:xfrm>
                  <a:off x="1043608" y="4140696"/>
                  <a:ext cx="2088232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箭头连接符 90"/>
                <p:cNvCxnSpPr/>
                <p:nvPr/>
              </p:nvCxnSpPr>
              <p:spPr>
                <a:xfrm flipV="1">
                  <a:off x="1196008" y="2484512"/>
                  <a:ext cx="0" cy="1808584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2" name="椭圆 91"/>
                <p:cNvSpPr/>
                <p:nvPr/>
              </p:nvSpPr>
              <p:spPr>
                <a:xfrm>
                  <a:off x="1763688" y="3676836"/>
                  <a:ext cx="175828" cy="175828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1196009" y="2972661"/>
                  <a:ext cx="1650441" cy="4400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2087724" y="4140696"/>
                      <a:ext cx="5768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94" name="TextBox 9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7724" y="4140696"/>
                      <a:ext cx="576825" cy="461665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b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611718" y="2756093"/>
                      <a:ext cx="583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718" y="2756093"/>
                      <a:ext cx="583942" cy="461665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b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9" name="椭圆 88"/>
              <p:cNvSpPr/>
              <p:nvPr/>
            </p:nvSpPr>
            <p:spPr>
              <a:xfrm>
                <a:off x="2956012" y="3295563"/>
                <a:ext cx="175828" cy="1758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1275682" y="2605100"/>
              <a:ext cx="175828" cy="1758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07504" y="4315242"/>
            <a:ext cx="2030098" cy="1706045"/>
            <a:chOff x="251520" y="2204864"/>
            <a:chExt cx="2520122" cy="2117849"/>
          </a:xfrm>
        </p:grpSpPr>
        <p:grpSp>
          <p:nvGrpSpPr>
            <p:cNvPr id="99" name="组合 98"/>
            <p:cNvGrpSpPr/>
            <p:nvPr/>
          </p:nvGrpSpPr>
          <p:grpSpPr>
            <a:xfrm>
              <a:off x="251520" y="2204864"/>
              <a:ext cx="2520122" cy="2117849"/>
              <a:chOff x="1043608" y="2607295"/>
              <a:chExt cx="2520122" cy="2117849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1043608" y="2607295"/>
                <a:ext cx="2520122" cy="2117849"/>
                <a:chOff x="611718" y="2484512"/>
                <a:chExt cx="2520122" cy="2117849"/>
              </a:xfrm>
            </p:grpSpPr>
            <p:cxnSp>
              <p:nvCxnSpPr>
                <p:cNvPr id="103" name="直接箭头连接符 102"/>
                <p:cNvCxnSpPr/>
                <p:nvPr/>
              </p:nvCxnSpPr>
              <p:spPr>
                <a:xfrm>
                  <a:off x="1043608" y="4140696"/>
                  <a:ext cx="2088232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箭头连接符 103"/>
                <p:cNvCxnSpPr/>
                <p:nvPr/>
              </p:nvCxnSpPr>
              <p:spPr>
                <a:xfrm flipV="1">
                  <a:off x="1196008" y="2484512"/>
                  <a:ext cx="0" cy="1808584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椭圆 104"/>
                <p:cNvSpPr/>
                <p:nvPr/>
              </p:nvSpPr>
              <p:spPr>
                <a:xfrm>
                  <a:off x="1763688" y="3676836"/>
                  <a:ext cx="175828" cy="175828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6" name="直接连接符 105"/>
                <p:cNvCxnSpPr/>
                <p:nvPr/>
              </p:nvCxnSpPr>
              <p:spPr>
                <a:xfrm flipV="1">
                  <a:off x="1063472" y="2546410"/>
                  <a:ext cx="1872366" cy="137653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2087724" y="4140696"/>
                      <a:ext cx="5768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07" name="TextBox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7724" y="4140696"/>
                      <a:ext cx="576825" cy="461665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611718" y="2756093"/>
                      <a:ext cx="583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08" name="TextBox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718" y="2756093"/>
                      <a:ext cx="583942" cy="461665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b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" name="椭圆 101"/>
              <p:cNvSpPr/>
              <p:nvPr/>
            </p:nvSpPr>
            <p:spPr>
              <a:xfrm>
                <a:off x="2956012" y="3295563"/>
                <a:ext cx="175828" cy="1758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椭圆 99"/>
            <p:cNvSpPr/>
            <p:nvPr/>
          </p:nvSpPr>
          <p:spPr>
            <a:xfrm>
              <a:off x="1275682" y="2605100"/>
              <a:ext cx="175828" cy="1758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2411760" y="4315242"/>
            <a:ext cx="2030098" cy="1706045"/>
            <a:chOff x="251520" y="2204864"/>
            <a:chExt cx="2520122" cy="2117849"/>
          </a:xfrm>
        </p:grpSpPr>
        <p:grpSp>
          <p:nvGrpSpPr>
            <p:cNvPr id="110" name="组合 109"/>
            <p:cNvGrpSpPr/>
            <p:nvPr/>
          </p:nvGrpSpPr>
          <p:grpSpPr>
            <a:xfrm>
              <a:off x="251520" y="2204864"/>
              <a:ext cx="2520122" cy="2117849"/>
              <a:chOff x="1043608" y="2607295"/>
              <a:chExt cx="2520122" cy="2117849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1043608" y="2607295"/>
                <a:ext cx="2520122" cy="2117849"/>
                <a:chOff x="611718" y="2484512"/>
                <a:chExt cx="2520122" cy="2117849"/>
              </a:xfrm>
            </p:grpSpPr>
            <p:cxnSp>
              <p:nvCxnSpPr>
                <p:cNvPr id="114" name="直接箭头连接符 113"/>
                <p:cNvCxnSpPr/>
                <p:nvPr/>
              </p:nvCxnSpPr>
              <p:spPr>
                <a:xfrm>
                  <a:off x="1043608" y="4140696"/>
                  <a:ext cx="2088232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箭头连接符 114"/>
                <p:cNvCxnSpPr/>
                <p:nvPr/>
              </p:nvCxnSpPr>
              <p:spPr>
                <a:xfrm flipV="1">
                  <a:off x="1196008" y="2484512"/>
                  <a:ext cx="0" cy="1808584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椭圆 115"/>
                <p:cNvSpPr/>
                <p:nvPr/>
              </p:nvSpPr>
              <p:spPr>
                <a:xfrm>
                  <a:off x="1763688" y="3676836"/>
                  <a:ext cx="175828" cy="175828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1195660" y="3234678"/>
                  <a:ext cx="1561400" cy="44215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2087724" y="4140696"/>
                      <a:ext cx="5768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18" name="TextBox 1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7724" y="4140696"/>
                      <a:ext cx="576825" cy="461665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b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611718" y="2756093"/>
                      <a:ext cx="583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19" name="TextBox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718" y="2756093"/>
                      <a:ext cx="583942" cy="461665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b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3" name="椭圆 112"/>
              <p:cNvSpPr/>
              <p:nvPr/>
            </p:nvSpPr>
            <p:spPr>
              <a:xfrm>
                <a:off x="2956012" y="3295563"/>
                <a:ext cx="175828" cy="1758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1" name="椭圆 110"/>
            <p:cNvSpPr/>
            <p:nvPr/>
          </p:nvSpPr>
          <p:spPr>
            <a:xfrm>
              <a:off x="1275682" y="2605100"/>
              <a:ext cx="175828" cy="1758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4572000" y="4315243"/>
            <a:ext cx="2030098" cy="1706045"/>
            <a:chOff x="251520" y="2204864"/>
            <a:chExt cx="2520122" cy="2117849"/>
          </a:xfrm>
        </p:grpSpPr>
        <p:grpSp>
          <p:nvGrpSpPr>
            <p:cNvPr id="121" name="组合 120"/>
            <p:cNvGrpSpPr/>
            <p:nvPr/>
          </p:nvGrpSpPr>
          <p:grpSpPr>
            <a:xfrm>
              <a:off x="251520" y="2204864"/>
              <a:ext cx="2520122" cy="2117849"/>
              <a:chOff x="1043608" y="2607295"/>
              <a:chExt cx="2520122" cy="2117849"/>
            </a:xfrm>
          </p:grpSpPr>
          <p:grpSp>
            <p:nvGrpSpPr>
              <p:cNvPr id="123" name="组合 122"/>
              <p:cNvGrpSpPr/>
              <p:nvPr/>
            </p:nvGrpSpPr>
            <p:grpSpPr>
              <a:xfrm>
                <a:off x="1043608" y="2607295"/>
                <a:ext cx="2520122" cy="2117849"/>
                <a:chOff x="611718" y="2484512"/>
                <a:chExt cx="2520122" cy="2117849"/>
              </a:xfrm>
            </p:grpSpPr>
            <p:cxnSp>
              <p:nvCxnSpPr>
                <p:cNvPr id="125" name="直接箭头连接符 124"/>
                <p:cNvCxnSpPr/>
                <p:nvPr/>
              </p:nvCxnSpPr>
              <p:spPr>
                <a:xfrm>
                  <a:off x="1043608" y="4140696"/>
                  <a:ext cx="2088232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箭头连接符 125"/>
                <p:cNvCxnSpPr/>
                <p:nvPr/>
              </p:nvCxnSpPr>
              <p:spPr>
                <a:xfrm flipV="1">
                  <a:off x="1196008" y="2484512"/>
                  <a:ext cx="0" cy="1808584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椭圆 126"/>
                <p:cNvSpPr/>
                <p:nvPr/>
              </p:nvSpPr>
              <p:spPr>
                <a:xfrm>
                  <a:off x="1763688" y="3676836"/>
                  <a:ext cx="175828" cy="175828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8" name="直接连接符 127"/>
                <p:cNvCxnSpPr/>
                <p:nvPr/>
              </p:nvCxnSpPr>
              <p:spPr>
                <a:xfrm flipH="1" flipV="1">
                  <a:off x="1966576" y="2546408"/>
                  <a:ext cx="557546" cy="15196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/>
                    <p:cNvSpPr txBox="1"/>
                    <p:nvPr/>
                  </p:nvSpPr>
                  <p:spPr>
                    <a:xfrm>
                      <a:off x="2087724" y="4140696"/>
                      <a:ext cx="5768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29" name="TextBox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7724" y="4140696"/>
                      <a:ext cx="576825" cy="461665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b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/>
                    <p:cNvSpPr txBox="1"/>
                    <p:nvPr/>
                  </p:nvSpPr>
                  <p:spPr>
                    <a:xfrm>
                      <a:off x="611718" y="2756093"/>
                      <a:ext cx="583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30" name="TextBox 1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718" y="2756093"/>
                      <a:ext cx="583942" cy="461665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b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4" name="椭圆 123"/>
              <p:cNvSpPr/>
              <p:nvPr/>
            </p:nvSpPr>
            <p:spPr>
              <a:xfrm>
                <a:off x="2956012" y="3295563"/>
                <a:ext cx="175828" cy="1758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2" name="椭圆 121"/>
            <p:cNvSpPr/>
            <p:nvPr/>
          </p:nvSpPr>
          <p:spPr>
            <a:xfrm>
              <a:off x="1275682" y="2605100"/>
              <a:ext cx="175828" cy="175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6646358" y="4149080"/>
            <a:ext cx="2030098" cy="1872207"/>
            <a:chOff x="251520" y="1998594"/>
            <a:chExt cx="2520122" cy="2324119"/>
          </a:xfrm>
        </p:grpSpPr>
        <p:grpSp>
          <p:nvGrpSpPr>
            <p:cNvPr id="132" name="组合 131"/>
            <p:cNvGrpSpPr/>
            <p:nvPr/>
          </p:nvGrpSpPr>
          <p:grpSpPr>
            <a:xfrm>
              <a:off x="251520" y="1998594"/>
              <a:ext cx="2520122" cy="2324119"/>
              <a:chOff x="1043608" y="2401025"/>
              <a:chExt cx="2520122" cy="2324119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1043608" y="2401025"/>
                <a:ext cx="2520122" cy="2324119"/>
                <a:chOff x="611718" y="2278242"/>
                <a:chExt cx="2520122" cy="2324119"/>
              </a:xfrm>
            </p:grpSpPr>
            <p:cxnSp>
              <p:nvCxnSpPr>
                <p:cNvPr id="136" name="直接箭头连接符 135"/>
                <p:cNvCxnSpPr/>
                <p:nvPr/>
              </p:nvCxnSpPr>
              <p:spPr>
                <a:xfrm>
                  <a:off x="1043608" y="4140696"/>
                  <a:ext cx="2088232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箭头连接符 136"/>
                <p:cNvCxnSpPr/>
                <p:nvPr/>
              </p:nvCxnSpPr>
              <p:spPr>
                <a:xfrm flipV="1">
                  <a:off x="1196008" y="2484512"/>
                  <a:ext cx="0" cy="1808584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椭圆 137"/>
                <p:cNvSpPr/>
                <p:nvPr/>
              </p:nvSpPr>
              <p:spPr>
                <a:xfrm>
                  <a:off x="1763688" y="3676836"/>
                  <a:ext cx="175828" cy="175828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9" name="直接连接符 138"/>
                <p:cNvCxnSpPr/>
                <p:nvPr/>
              </p:nvCxnSpPr>
              <p:spPr>
                <a:xfrm flipH="1">
                  <a:off x="1075887" y="2278242"/>
                  <a:ext cx="1072671" cy="10970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2087724" y="4140696"/>
                      <a:ext cx="5768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40" name="TextBox 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7724" y="4140696"/>
                      <a:ext cx="576825" cy="461665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b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611718" y="2756093"/>
                      <a:ext cx="583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718" y="2756093"/>
                      <a:ext cx="583942" cy="461665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b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5" name="椭圆 134"/>
              <p:cNvSpPr/>
              <p:nvPr/>
            </p:nvSpPr>
            <p:spPr>
              <a:xfrm>
                <a:off x="2956012" y="3295563"/>
                <a:ext cx="175828" cy="1758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3" name="椭圆 132"/>
            <p:cNvSpPr/>
            <p:nvPr/>
          </p:nvSpPr>
          <p:spPr>
            <a:xfrm>
              <a:off x="1275682" y="2605100"/>
              <a:ext cx="175828" cy="175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7763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线性函数的</a:t>
            </a:r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VC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9FDF87-43D4-41F7-B6CD-C85CB598F507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539552" y="5181019"/>
            <a:ext cx="8208912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三个点的一种特殊情况：可认为实际上是一维空间的问题</a:t>
            </a:r>
            <a:endParaRPr lang="en-US" altLang="ja-JP" sz="24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454981" y="2303744"/>
            <a:ext cx="3384218" cy="2844014"/>
            <a:chOff x="2627942" y="2923704"/>
            <a:chExt cx="2520122" cy="2117849"/>
          </a:xfrm>
        </p:grpSpPr>
        <p:grpSp>
          <p:nvGrpSpPr>
            <p:cNvPr id="96" name="组合 95"/>
            <p:cNvGrpSpPr/>
            <p:nvPr/>
          </p:nvGrpSpPr>
          <p:grpSpPr>
            <a:xfrm>
              <a:off x="2627942" y="2923704"/>
              <a:ext cx="2520122" cy="2117849"/>
              <a:chOff x="611718" y="2484512"/>
              <a:chExt cx="2520122" cy="2117849"/>
            </a:xfrm>
          </p:grpSpPr>
          <p:cxnSp>
            <p:nvCxnSpPr>
              <p:cNvPr id="97" name="直接箭头连接符 96"/>
              <p:cNvCxnSpPr/>
              <p:nvPr/>
            </p:nvCxnSpPr>
            <p:spPr>
              <a:xfrm>
                <a:off x="1043608" y="4140696"/>
                <a:ext cx="2088232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接箭头连接符 141"/>
              <p:cNvCxnSpPr/>
              <p:nvPr/>
            </p:nvCxnSpPr>
            <p:spPr>
              <a:xfrm flipV="1">
                <a:off x="1196008" y="2484512"/>
                <a:ext cx="0" cy="180858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椭圆 142"/>
              <p:cNvSpPr/>
              <p:nvPr/>
            </p:nvSpPr>
            <p:spPr>
              <a:xfrm>
                <a:off x="1547822" y="2989808"/>
                <a:ext cx="175828" cy="1758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2087724" y="4140696"/>
                    <a:ext cx="57682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45" name="TextBox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7724" y="4140696"/>
                    <a:ext cx="576825" cy="46166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611718" y="2756093"/>
                    <a:ext cx="58394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46" name="TextBox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718" y="2756093"/>
                    <a:ext cx="583942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7" name="椭圆 146"/>
            <p:cNvSpPr/>
            <p:nvPr/>
          </p:nvSpPr>
          <p:spPr>
            <a:xfrm>
              <a:off x="3923928" y="3829236"/>
              <a:ext cx="175828" cy="175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4284126" y="4221088"/>
              <a:ext cx="175828" cy="1758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4100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线性函数的</a:t>
            </a:r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VC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9FDF87-43D4-41F7-B6CD-C85CB598F507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1187624" y="5013176"/>
            <a:ext cx="7236296" cy="131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四个点的情况：只有</a:t>
            </a:r>
            <a:r>
              <a:rPr lang="en-US" altLang="zh-CN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14</a:t>
            </a: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种分法</a:t>
            </a:r>
            <a:endParaRPr lang="en-US" altLang="zh-CN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因此，线性函数在</a:t>
            </a:r>
            <a:r>
              <a:rPr lang="en-US" altLang="zh-CN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维空间中的</a:t>
            </a:r>
            <a:r>
              <a:rPr lang="en-US" altLang="zh-CN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VC</a:t>
            </a: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维是</a:t>
            </a:r>
            <a:r>
              <a:rPr lang="en-US" altLang="zh-CN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en-US" altLang="ja-JP" sz="28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44290" y="2755955"/>
            <a:ext cx="2520122" cy="2117849"/>
            <a:chOff x="251520" y="2204864"/>
            <a:chExt cx="2520122" cy="2117849"/>
          </a:xfrm>
        </p:grpSpPr>
        <p:grpSp>
          <p:nvGrpSpPr>
            <p:cNvPr id="3" name="组合 2"/>
            <p:cNvGrpSpPr/>
            <p:nvPr/>
          </p:nvGrpSpPr>
          <p:grpSpPr>
            <a:xfrm>
              <a:off x="251520" y="2204864"/>
              <a:ext cx="2520122" cy="2117849"/>
              <a:chOff x="1043608" y="2607295"/>
              <a:chExt cx="2520122" cy="2117849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043608" y="2607295"/>
                <a:ext cx="2520122" cy="2117849"/>
                <a:chOff x="611718" y="2484512"/>
                <a:chExt cx="2520122" cy="2117849"/>
              </a:xfrm>
            </p:grpSpPr>
            <p:cxnSp>
              <p:nvCxnSpPr>
                <p:cNvPr id="5" name="直接箭头连接符 4"/>
                <p:cNvCxnSpPr/>
                <p:nvPr/>
              </p:nvCxnSpPr>
              <p:spPr>
                <a:xfrm>
                  <a:off x="1043608" y="4140696"/>
                  <a:ext cx="2088232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箭头连接符 7"/>
                <p:cNvCxnSpPr/>
                <p:nvPr/>
              </p:nvCxnSpPr>
              <p:spPr>
                <a:xfrm flipV="1">
                  <a:off x="1196008" y="2484512"/>
                  <a:ext cx="0" cy="1808584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椭圆 9"/>
                <p:cNvSpPr/>
                <p:nvPr/>
              </p:nvSpPr>
              <p:spPr>
                <a:xfrm>
                  <a:off x="1763688" y="3212976"/>
                  <a:ext cx="175828" cy="17582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2087724" y="4140696"/>
                      <a:ext cx="5768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7724" y="4140696"/>
                      <a:ext cx="576825" cy="461665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611718" y="2756093"/>
                      <a:ext cx="583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718" y="2756093"/>
                      <a:ext cx="583942" cy="461665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4" name="椭圆 23"/>
              <p:cNvSpPr/>
              <p:nvPr/>
            </p:nvSpPr>
            <p:spPr>
              <a:xfrm>
                <a:off x="2720112" y="2982558"/>
                <a:ext cx="175828" cy="1758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椭圆 51"/>
            <p:cNvSpPr/>
            <p:nvPr/>
          </p:nvSpPr>
          <p:spPr>
            <a:xfrm>
              <a:off x="1870670" y="3546523"/>
              <a:ext cx="175828" cy="1758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465603" y="3194584"/>
              <a:ext cx="175828" cy="1758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564274" y="2774664"/>
            <a:ext cx="2520122" cy="2117849"/>
            <a:chOff x="251520" y="2204864"/>
            <a:chExt cx="2520122" cy="2117849"/>
          </a:xfrm>
        </p:grpSpPr>
        <p:grpSp>
          <p:nvGrpSpPr>
            <p:cNvPr id="55" name="组合 54"/>
            <p:cNvGrpSpPr/>
            <p:nvPr/>
          </p:nvGrpSpPr>
          <p:grpSpPr>
            <a:xfrm>
              <a:off x="251520" y="2204864"/>
              <a:ext cx="2520122" cy="2117849"/>
              <a:chOff x="1043608" y="2607295"/>
              <a:chExt cx="2520122" cy="2117849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1043608" y="2607295"/>
                <a:ext cx="2520122" cy="2117849"/>
                <a:chOff x="611718" y="2484512"/>
                <a:chExt cx="2520122" cy="2117849"/>
              </a:xfrm>
            </p:grpSpPr>
            <p:cxnSp>
              <p:nvCxnSpPr>
                <p:cNvPr id="60" name="直接箭头连接符 59"/>
                <p:cNvCxnSpPr/>
                <p:nvPr/>
              </p:nvCxnSpPr>
              <p:spPr>
                <a:xfrm>
                  <a:off x="1043608" y="4140696"/>
                  <a:ext cx="2088232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箭头连接符 60"/>
                <p:cNvCxnSpPr/>
                <p:nvPr/>
              </p:nvCxnSpPr>
              <p:spPr>
                <a:xfrm flipV="1">
                  <a:off x="1196008" y="2484512"/>
                  <a:ext cx="0" cy="1808584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椭圆 61"/>
                <p:cNvSpPr/>
                <p:nvPr/>
              </p:nvSpPr>
              <p:spPr>
                <a:xfrm>
                  <a:off x="1763688" y="3212976"/>
                  <a:ext cx="175828" cy="17582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2087724" y="4140696"/>
                      <a:ext cx="5768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7724" y="4140696"/>
                      <a:ext cx="576825" cy="461665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611718" y="2756093"/>
                      <a:ext cx="583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64" name="TextBox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718" y="2756093"/>
                      <a:ext cx="583942" cy="461665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9" name="椭圆 58"/>
              <p:cNvSpPr/>
              <p:nvPr/>
            </p:nvSpPr>
            <p:spPr>
              <a:xfrm>
                <a:off x="2720112" y="2982558"/>
                <a:ext cx="175828" cy="17582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椭圆 55"/>
            <p:cNvSpPr/>
            <p:nvPr/>
          </p:nvSpPr>
          <p:spPr>
            <a:xfrm>
              <a:off x="1870670" y="3546523"/>
              <a:ext cx="175828" cy="175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465603" y="3194584"/>
              <a:ext cx="175828" cy="1758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2742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d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维空间超平面的</a:t>
            </a:r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VC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维是</a:t>
            </a:r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d+1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9FDF87-43D4-41F7-B6CD-C85CB598F507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95536" y="2204864"/>
            <a:ext cx="82089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i="1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证明：</a:t>
            </a:r>
            <a:endParaRPr lang="en-US" altLang="zh-CN" sz="2400" i="1" dirty="0">
              <a:solidFill>
                <a:srgbClr val="C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通常线性分类器的判别函数是</a:t>
            </a:r>
            <a:endParaRPr lang="en-US" altLang="zh-CN" sz="24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把上式写成下面的形式：</a:t>
            </a:r>
            <a:endParaRPr lang="en-US" altLang="zh-CN" sz="24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None/>
            </a:pPr>
            <a:endParaRPr lang="en-US" altLang="ja-JP" sz="24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其中</a:t>
            </a:r>
            <a:endParaRPr lang="en-US" altLang="zh-CN" sz="24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定义：</a:t>
            </a:r>
            <a:endParaRPr lang="en-US" altLang="zh-CN" sz="24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   X</a:t>
            </a: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表示一个</a:t>
            </a:r>
            <a:r>
              <a:rPr lang="en-US" altLang="zh-CN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n*(d+1)</a:t>
            </a: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的矩阵，第 </a:t>
            </a:r>
            <a:r>
              <a:rPr lang="en-US" altLang="zh-CN" sz="24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行表示第</a:t>
            </a:r>
            <a:r>
              <a:rPr lang="en-US" altLang="zh-CN" sz="24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个训练样本</a:t>
            </a:r>
            <a:endParaRPr lang="en-US" altLang="zh-CN" sz="24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   y</a:t>
            </a: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是一个 </a:t>
            </a:r>
            <a:r>
              <a:rPr lang="en-US" altLang="zh-CN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n*1</a:t>
            </a: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的向量，对应训练样本的</a:t>
            </a:r>
            <a:r>
              <a:rPr lang="en-US" altLang="zh-CN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label</a:t>
            </a: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+1</a:t>
            </a: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或</a:t>
            </a:r>
            <a:r>
              <a:rPr lang="en-US" altLang="zh-CN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-1</a:t>
            </a: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</a:t>
            </a:r>
            <a:endParaRPr lang="en-US" altLang="ja-JP" sz="24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   w</a:t>
            </a: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是一个 </a:t>
            </a:r>
            <a:r>
              <a:rPr lang="en-US" altLang="zh-CN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(d+1) *1</a:t>
            </a: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的向量，代表</a:t>
            </a:r>
            <a:r>
              <a:rPr lang="en-US" altLang="zh-CN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维空间的一个超平面</a:t>
            </a:r>
            <a:endParaRPr lang="en-US" altLang="ja-JP" sz="24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427984" y="2693230"/>
            <a:ext cx="2784581" cy="447738"/>
            <a:chOff x="4427984" y="2693230"/>
            <a:chExt cx="2784581" cy="447738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2693230"/>
              <a:ext cx="2695951" cy="44773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804248" y="2740858"/>
                  <a:ext cx="408317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2740858"/>
                  <a:ext cx="408317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429000"/>
            <a:ext cx="1857634" cy="457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3608" y="3933056"/>
                <a:ext cx="1184427" cy="560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933056"/>
                <a:ext cx="1184427" cy="5606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11760" y="3933056"/>
                <a:ext cx="1283941" cy="585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𝑤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933056"/>
                <a:ext cx="1283941" cy="5850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720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d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维空间超平面的</a:t>
            </a:r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VC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维是</a:t>
            </a:r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d+1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9FDF87-43D4-41F7-B6CD-C85CB598F507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95536" y="2204864"/>
            <a:ext cx="82089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i="1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证明（续）：</a:t>
            </a:r>
            <a:endParaRPr lang="en-US" altLang="zh-CN" sz="2400" i="1" dirty="0">
              <a:solidFill>
                <a:srgbClr val="C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如果超平面 </a:t>
            </a:r>
            <a:r>
              <a:rPr lang="en-US" altLang="zh-CN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w</a:t>
            </a: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能将数据 </a:t>
            </a:r>
            <a:r>
              <a:rPr lang="en-US" altLang="zh-CN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打散，那么</a:t>
            </a:r>
            <a:r>
              <a:rPr lang="en-US" altLang="zh-CN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w</a:t>
            </a: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就会满足：</a:t>
            </a:r>
            <a:endParaRPr lang="en-US" altLang="zh-CN" sz="24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164" y="3283023"/>
            <a:ext cx="1028844" cy="36200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95536" y="3698448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对于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n=d+1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的情况，此时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是一个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(d+1)*(d+1)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的矩阵，如果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满秩，可以证明无论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y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如何取值，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w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一定有解。即存在一个超平面能将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维空间的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d+1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个点打散，因此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为空间的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VC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维至少为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d+1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09017" y="5661248"/>
            <a:ext cx="7560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补充线数知识：</a:t>
            </a:r>
            <a:r>
              <a:rPr lang="en-US" altLang="zh-CN" sz="20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、可逆矩阵是满秩矩阵，满秩矩阵也是可逆矩阵。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		2</a:t>
            </a:r>
            <a:r>
              <a:rPr lang="zh-CN" altLang="en-US" sz="20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、可逆矩阵中，所有向量线性无关</a:t>
            </a:r>
          </a:p>
        </p:txBody>
      </p:sp>
    </p:spTree>
    <p:extLst>
      <p:ext uri="{BB962C8B-B14F-4D97-AF65-F5344CB8AC3E}">
        <p14:creationId xmlns:p14="http://schemas.microsoft.com/office/powerpoint/2010/main" val="3461019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d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维空间超平面的</a:t>
            </a:r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VC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维是</a:t>
            </a:r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d+1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9FDF87-43D4-41F7-B6CD-C85CB598F507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95536" y="2204864"/>
            <a:ext cx="82089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i="1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证明（续）：</a:t>
            </a:r>
            <a:endParaRPr lang="en-US" altLang="zh-CN" sz="2400" i="1" dirty="0">
              <a:solidFill>
                <a:srgbClr val="C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None/>
            </a:pPr>
            <a:endParaRPr lang="en-US" altLang="zh-CN" sz="24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4115" y="2780928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看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n=d+2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的情况，此时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是一个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(d+2)*(d+1)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的矩阵。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X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的秩最大为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d+1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，意味着所有向量不是完全线性无关，因此不存在可逆矩阵，也就是说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w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无解。因此不存在一个超平面能将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维空间的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d+2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个点打散。</a:t>
            </a:r>
          </a:p>
        </p:txBody>
      </p:sp>
      <p:sp>
        <p:nvSpPr>
          <p:cNvPr id="8" name="矩形 7"/>
          <p:cNvSpPr/>
          <p:nvPr/>
        </p:nvSpPr>
        <p:spPr>
          <a:xfrm>
            <a:off x="409017" y="5661248"/>
            <a:ext cx="7560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补充线数知识：</a:t>
            </a:r>
            <a:r>
              <a:rPr lang="en-US" altLang="zh-CN" sz="20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、可逆矩阵是满秩矩阵，满秩矩阵也是可逆矩阵。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		2</a:t>
            </a:r>
            <a:r>
              <a:rPr lang="zh-CN" altLang="en-US" sz="2000" dirty="0">
                <a:solidFill>
                  <a:srgbClr val="C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、可逆矩阵中，所有向量线性无关</a:t>
            </a:r>
          </a:p>
        </p:txBody>
      </p:sp>
    </p:spTree>
    <p:extLst>
      <p:ext uri="{BB962C8B-B14F-4D97-AF65-F5344CB8AC3E}">
        <p14:creationId xmlns:p14="http://schemas.microsoft.com/office/powerpoint/2010/main" val="3212069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32843" y="1808163"/>
            <a:ext cx="5851525" cy="1981200"/>
          </a:xfrm>
        </p:spPr>
        <p:txBody>
          <a:bodyPr/>
          <a:lstStyle/>
          <a:p>
            <a:pPr algn="ctr" eaLnBrk="1" hangingPunct="1"/>
            <a:r>
              <a:rPr lang="zh-CN" altLang="en-US" sz="4800" dirty="0">
                <a:solidFill>
                  <a:srgbClr val="000000"/>
                </a:solidFill>
                <a:ea typeface="方正启体简体" pitchFamily="65" charset="-122"/>
              </a:rPr>
              <a:t>支持向量机（续）</a:t>
            </a:r>
            <a:br>
              <a:rPr lang="zh-CN" altLang="en-US" sz="4800" dirty="0">
                <a:solidFill>
                  <a:srgbClr val="000000"/>
                </a:solidFill>
                <a:ea typeface="方正启体简体" pitchFamily="65" charset="-122"/>
              </a:rPr>
            </a:br>
            <a:r>
              <a:rPr lang="en-US" altLang="zh-CN" sz="2800" dirty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Support Vector Machines</a:t>
            </a:r>
            <a:r>
              <a:rPr lang="zh-CN" altLang="en-US" sz="2800" dirty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continuous</a:t>
            </a:r>
            <a:r>
              <a:rPr lang="zh-CN" altLang="en-US" sz="2800" dirty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）</a:t>
            </a:r>
            <a:endParaRPr lang="en-US" altLang="zh-CN" sz="2800" dirty="0">
              <a:solidFill>
                <a:srgbClr val="000000"/>
              </a:solidFill>
              <a:latin typeface="Monotype Corsiva" pitchFamily="66" charset="0"/>
              <a:ea typeface="方正启体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292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C93AF31-E61F-4609-B401-5D0E14CBC07A}" type="slidenum">
              <a:rPr lang="en-US" altLang="zh-CN"/>
              <a:pPr eaLnBrk="1" hangingPunct="1"/>
              <a:t>37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1331640" y="2282078"/>
            <a:ext cx="3236913" cy="3955234"/>
            <a:chOff x="3279303" y="2574925"/>
            <a:chExt cx="1724025" cy="2106613"/>
          </a:xfrm>
        </p:grpSpPr>
        <p:sp>
          <p:nvSpPr>
            <p:cNvPr id="46119" name="Freeform 7"/>
            <p:cNvSpPr>
              <a:spLocks/>
            </p:cNvSpPr>
            <p:nvPr/>
          </p:nvSpPr>
          <p:spPr bwMode="auto">
            <a:xfrm>
              <a:off x="3565053" y="2574925"/>
              <a:ext cx="1116013" cy="2106613"/>
            </a:xfrm>
            <a:custGeom>
              <a:avLst/>
              <a:gdLst>
                <a:gd name="T0" fmla="*/ 703 w 703"/>
                <a:gd name="T1" fmla="*/ 0 h 1792"/>
                <a:gd name="T2" fmla="*/ 113 w 703"/>
                <a:gd name="T3" fmla="*/ 269 h 1792"/>
                <a:gd name="T4" fmla="*/ 703 w 703"/>
                <a:gd name="T5" fmla="*/ 604 h 1792"/>
                <a:gd name="T6" fmla="*/ 113 w 703"/>
                <a:gd name="T7" fmla="*/ 1209 h 1792"/>
                <a:gd name="T8" fmla="*/ 23 w 703"/>
                <a:gd name="T9" fmla="*/ 1310 h 1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3" h="1792">
                  <a:moveTo>
                    <a:pt x="703" y="0"/>
                  </a:moveTo>
                  <a:cubicBezTo>
                    <a:pt x="408" y="113"/>
                    <a:pt x="113" y="227"/>
                    <a:pt x="113" y="363"/>
                  </a:cubicBezTo>
                  <a:cubicBezTo>
                    <a:pt x="113" y="499"/>
                    <a:pt x="703" y="604"/>
                    <a:pt x="703" y="816"/>
                  </a:cubicBezTo>
                  <a:cubicBezTo>
                    <a:pt x="703" y="1028"/>
                    <a:pt x="226" y="1474"/>
                    <a:pt x="113" y="1633"/>
                  </a:cubicBezTo>
                  <a:cubicBezTo>
                    <a:pt x="0" y="1792"/>
                    <a:pt x="11" y="1780"/>
                    <a:pt x="23" y="1769"/>
                  </a:cubicBez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0" name="Freeform 8"/>
            <p:cNvSpPr>
              <a:spLocks/>
            </p:cNvSpPr>
            <p:nvPr/>
          </p:nvSpPr>
          <p:spPr bwMode="auto">
            <a:xfrm>
              <a:off x="3595215" y="2762250"/>
              <a:ext cx="1033463" cy="1555750"/>
            </a:xfrm>
            <a:custGeom>
              <a:avLst/>
              <a:gdLst>
                <a:gd name="T0" fmla="*/ 651 w 703"/>
                <a:gd name="T1" fmla="*/ 0 h 1792"/>
                <a:gd name="T2" fmla="*/ 105 w 703"/>
                <a:gd name="T3" fmla="*/ 199 h 1792"/>
                <a:gd name="T4" fmla="*/ 651 w 703"/>
                <a:gd name="T5" fmla="*/ 446 h 1792"/>
                <a:gd name="T6" fmla="*/ 105 w 703"/>
                <a:gd name="T7" fmla="*/ 893 h 1792"/>
                <a:gd name="T8" fmla="*/ 21 w 703"/>
                <a:gd name="T9" fmla="*/ 967 h 1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3" h="1792">
                  <a:moveTo>
                    <a:pt x="703" y="0"/>
                  </a:moveTo>
                  <a:cubicBezTo>
                    <a:pt x="408" y="113"/>
                    <a:pt x="113" y="227"/>
                    <a:pt x="113" y="363"/>
                  </a:cubicBezTo>
                  <a:cubicBezTo>
                    <a:pt x="113" y="499"/>
                    <a:pt x="703" y="604"/>
                    <a:pt x="703" y="816"/>
                  </a:cubicBezTo>
                  <a:cubicBezTo>
                    <a:pt x="703" y="1028"/>
                    <a:pt x="226" y="1474"/>
                    <a:pt x="113" y="1633"/>
                  </a:cubicBezTo>
                  <a:cubicBezTo>
                    <a:pt x="0" y="1792"/>
                    <a:pt x="11" y="1780"/>
                    <a:pt x="23" y="176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2" name="AutoShape 10"/>
            <p:cNvSpPr>
              <a:spLocks noChangeArrowheads="1"/>
            </p:cNvSpPr>
            <p:nvPr/>
          </p:nvSpPr>
          <p:spPr bwMode="auto">
            <a:xfrm>
              <a:off x="3776190" y="3344863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3" name="AutoShape 11"/>
            <p:cNvSpPr>
              <a:spLocks noChangeArrowheads="1"/>
            </p:cNvSpPr>
            <p:nvPr/>
          </p:nvSpPr>
          <p:spPr bwMode="auto">
            <a:xfrm>
              <a:off x="3915890" y="27178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4" name="AutoShape 12"/>
            <p:cNvSpPr>
              <a:spLocks noChangeArrowheads="1"/>
            </p:cNvSpPr>
            <p:nvPr/>
          </p:nvSpPr>
          <p:spPr bwMode="auto">
            <a:xfrm>
              <a:off x="4914428" y="30686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5" name="AutoShape 13"/>
            <p:cNvSpPr>
              <a:spLocks noChangeArrowheads="1"/>
            </p:cNvSpPr>
            <p:nvPr/>
          </p:nvSpPr>
          <p:spPr bwMode="auto">
            <a:xfrm>
              <a:off x="4011140" y="302895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6" name="AutoShape 14"/>
            <p:cNvSpPr>
              <a:spLocks noChangeArrowheads="1"/>
            </p:cNvSpPr>
            <p:nvPr/>
          </p:nvSpPr>
          <p:spPr bwMode="auto">
            <a:xfrm>
              <a:off x="3522190" y="29797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7" name="AutoShape 15"/>
            <p:cNvSpPr>
              <a:spLocks noChangeArrowheads="1"/>
            </p:cNvSpPr>
            <p:nvPr/>
          </p:nvSpPr>
          <p:spPr bwMode="auto">
            <a:xfrm>
              <a:off x="3458690" y="343217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8" name="AutoShape 16"/>
            <p:cNvSpPr>
              <a:spLocks noChangeArrowheads="1"/>
            </p:cNvSpPr>
            <p:nvPr/>
          </p:nvSpPr>
          <p:spPr bwMode="auto">
            <a:xfrm>
              <a:off x="4225453" y="35766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9" name="AutoShape 17"/>
            <p:cNvSpPr>
              <a:spLocks noChangeArrowheads="1"/>
            </p:cNvSpPr>
            <p:nvPr/>
          </p:nvSpPr>
          <p:spPr bwMode="auto">
            <a:xfrm>
              <a:off x="3561878" y="40274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30" name="AutoShape 18"/>
            <p:cNvSpPr>
              <a:spLocks noChangeArrowheads="1"/>
            </p:cNvSpPr>
            <p:nvPr/>
          </p:nvSpPr>
          <p:spPr bwMode="auto">
            <a:xfrm>
              <a:off x="3730153" y="3738563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31" name="AutoShape 19"/>
            <p:cNvSpPr>
              <a:spLocks noChangeArrowheads="1"/>
            </p:cNvSpPr>
            <p:nvPr/>
          </p:nvSpPr>
          <p:spPr bwMode="auto">
            <a:xfrm>
              <a:off x="3279303" y="394335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32" name="AutoShape 20"/>
            <p:cNvSpPr>
              <a:spLocks noChangeArrowheads="1"/>
            </p:cNvSpPr>
            <p:nvPr/>
          </p:nvSpPr>
          <p:spPr bwMode="auto">
            <a:xfrm>
              <a:off x="4577878" y="373697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33" name="AutoShape 21"/>
            <p:cNvSpPr>
              <a:spLocks noChangeArrowheads="1"/>
            </p:cNvSpPr>
            <p:nvPr/>
          </p:nvSpPr>
          <p:spPr bwMode="auto">
            <a:xfrm>
              <a:off x="4555653" y="28829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34" name="AutoShape 22"/>
            <p:cNvSpPr>
              <a:spLocks noChangeArrowheads="1"/>
            </p:cNvSpPr>
            <p:nvPr/>
          </p:nvSpPr>
          <p:spPr bwMode="auto">
            <a:xfrm>
              <a:off x="3973040" y="4164013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35" name="AutoShape 23"/>
            <p:cNvSpPr>
              <a:spLocks noChangeArrowheads="1"/>
            </p:cNvSpPr>
            <p:nvPr/>
          </p:nvSpPr>
          <p:spPr bwMode="auto">
            <a:xfrm>
              <a:off x="4419128" y="310832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36" name="AutoShape 24"/>
            <p:cNvSpPr>
              <a:spLocks noChangeArrowheads="1"/>
            </p:cNvSpPr>
            <p:nvPr/>
          </p:nvSpPr>
          <p:spPr bwMode="auto">
            <a:xfrm>
              <a:off x="4373090" y="4024313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37" name="AutoShape 25"/>
            <p:cNvSpPr>
              <a:spLocks noChangeArrowheads="1"/>
            </p:cNvSpPr>
            <p:nvPr/>
          </p:nvSpPr>
          <p:spPr bwMode="auto">
            <a:xfrm>
              <a:off x="4798540" y="340677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46114" name="Picture 5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802" y="3677215"/>
            <a:ext cx="227013" cy="16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118" name="Text Box 68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a typeface="方正启体简体" pitchFamily="65" charset="-122"/>
              </a:rPr>
              <a:t>一般情况</a:t>
            </a:r>
            <a:endParaRPr lang="zh-CN" altLang="en-US" sz="3600" dirty="0">
              <a:solidFill>
                <a:srgbClr val="00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59" name="Rectangle 44"/>
          <p:cNvSpPr>
            <a:spLocks noChangeArrowheads="1"/>
          </p:cNvSpPr>
          <p:nvPr/>
        </p:nvSpPr>
        <p:spPr bwMode="auto">
          <a:xfrm>
            <a:off x="5292080" y="3542455"/>
            <a:ext cx="2376264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线性不可分</a:t>
            </a:r>
            <a:endParaRPr lang="en-US" altLang="zh-CN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E163BD-4E26-49AD-AE54-40018EA663EB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21266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C93AF31-E61F-4609-B401-5D0E14CBC07A}" type="slidenum">
              <a:rPr lang="en-US" altLang="zh-CN"/>
              <a:pPr eaLnBrk="1" hangingPunct="1"/>
              <a:t>38</a:t>
            </a:fld>
            <a:endParaRPr lang="en-US" altLang="zh-CN"/>
          </a:p>
        </p:txBody>
      </p:sp>
      <p:sp>
        <p:nvSpPr>
          <p:cNvPr id="46118" name="Text Box 68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latin typeface="方正启体简体" pitchFamily="65" charset="-122"/>
                <a:ea typeface="方正启体简体" pitchFamily="65" charset="-122"/>
              </a:rPr>
              <a:t>举例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E163BD-4E26-49AD-AE54-40018EA663EB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92206" y="4342207"/>
            <a:ext cx="3600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AutoShape 11"/>
          <p:cNvSpPr>
            <a:spLocks noChangeArrowheads="1"/>
          </p:cNvSpPr>
          <p:nvPr/>
        </p:nvSpPr>
        <p:spPr bwMode="auto">
          <a:xfrm>
            <a:off x="1875933" y="4270199"/>
            <a:ext cx="108000" cy="1080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1068270" y="4270199"/>
            <a:ext cx="108000" cy="1080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>
            <a:off x="2028333" y="4270199"/>
            <a:ext cx="108000" cy="1080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" name="AutoShape 11"/>
          <p:cNvSpPr>
            <a:spLocks noChangeArrowheads="1"/>
          </p:cNvSpPr>
          <p:nvPr/>
        </p:nvSpPr>
        <p:spPr bwMode="auto">
          <a:xfrm>
            <a:off x="2180733" y="4270199"/>
            <a:ext cx="108000" cy="1080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AutoShape 11"/>
          <p:cNvSpPr>
            <a:spLocks noChangeArrowheads="1"/>
          </p:cNvSpPr>
          <p:nvPr/>
        </p:nvSpPr>
        <p:spPr bwMode="auto">
          <a:xfrm>
            <a:off x="2333133" y="4270199"/>
            <a:ext cx="108000" cy="1080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AutoShape 11"/>
          <p:cNvSpPr>
            <a:spLocks noChangeArrowheads="1"/>
          </p:cNvSpPr>
          <p:nvPr/>
        </p:nvSpPr>
        <p:spPr bwMode="auto">
          <a:xfrm>
            <a:off x="2485533" y="4270199"/>
            <a:ext cx="108000" cy="1080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AutoShape 13"/>
          <p:cNvSpPr>
            <a:spLocks noChangeArrowheads="1"/>
          </p:cNvSpPr>
          <p:nvPr/>
        </p:nvSpPr>
        <p:spPr bwMode="auto">
          <a:xfrm>
            <a:off x="1220670" y="4270199"/>
            <a:ext cx="108000" cy="1080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AutoShape 13"/>
          <p:cNvSpPr>
            <a:spLocks noChangeArrowheads="1"/>
          </p:cNvSpPr>
          <p:nvPr/>
        </p:nvSpPr>
        <p:spPr bwMode="auto">
          <a:xfrm>
            <a:off x="1373070" y="4270199"/>
            <a:ext cx="108000" cy="1080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AutoShape 13"/>
          <p:cNvSpPr>
            <a:spLocks noChangeArrowheads="1"/>
          </p:cNvSpPr>
          <p:nvPr/>
        </p:nvSpPr>
        <p:spPr bwMode="auto">
          <a:xfrm>
            <a:off x="1525470" y="4270199"/>
            <a:ext cx="108000" cy="1080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1677870" y="4270199"/>
            <a:ext cx="108000" cy="1080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AutoShape 13"/>
          <p:cNvSpPr>
            <a:spLocks noChangeArrowheads="1"/>
          </p:cNvSpPr>
          <p:nvPr/>
        </p:nvSpPr>
        <p:spPr bwMode="auto">
          <a:xfrm>
            <a:off x="2774280" y="4270199"/>
            <a:ext cx="108000" cy="1080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" name="AutoShape 13"/>
          <p:cNvSpPr>
            <a:spLocks noChangeArrowheads="1"/>
          </p:cNvSpPr>
          <p:nvPr/>
        </p:nvSpPr>
        <p:spPr bwMode="auto">
          <a:xfrm>
            <a:off x="2926680" y="4270199"/>
            <a:ext cx="108000" cy="1080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AutoShape 13"/>
          <p:cNvSpPr>
            <a:spLocks noChangeArrowheads="1"/>
          </p:cNvSpPr>
          <p:nvPr/>
        </p:nvSpPr>
        <p:spPr bwMode="auto">
          <a:xfrm>
            <a:off x="3079080" y="4270199"/>
            <a:ext cx="108000" cy="1080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AutoShape 13"/>
          <p:cNvSpPr>
            <a:spLocks noChangeArrowheads="1"/>
          </p:cNvSpPr>
          <p:nvPr/>
        </p:nvSpPr>
        <p:spPr bwMode="auto">
          <a:xfrm>
            <a:off x="3231480" y="4270199"/>
            <a:ext cx="108000" cy="1080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AutoShape 13"/>
          <p:cNvSpPr>
            <a:spLocks noChangeArrowheads="1"/>
          </p:cNvSpPr>
          <p:nvPr/>
        </p:nvSpPr>
        <p:spPr bwMode="auto">
          <a:xfrm>
            <a:off x="3383880" y="4270199"/>
            <a:ext cx="108000" cy="1080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852246" y="2276872"/>
            <a:ext cx="0" cy="34563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1212286" y="2564904"/>
            <a:ext cx="2232248" cy="2232248"/>
          </a:xfrm>
          <a:custGeom>
            <a:avLst/>
            <a:gdLst>
              <a:gd name="connsiteX0" fmla="*/ 0 w 2783394"/>
              <a:gd name="connsiteY0" fmla="*/ 110532 h 2683104"/>
              <a:gd name="connsiteX1" fmla="*/ 1326383 w 2783394"/>
              <a:gd name="connsiteY1" fmla="*/ 2682910 h 2683104"/>
              <a:gd name="connsiteX2" fmla="*/ 2783394 w 2783394"/>
              <a:gd name="connsiteY2" fmla="*/ 0 h 268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3394" h="2683104">
                <a:moveTo>
                  <a:pt x="0" y="110532"/>
                </a:moveTo>
                <a:cubicBezTo>
                  <a:pt x="431242" y="1405932"/>
                  <a:pt x="862484" y="2701332"/>
                  <a:pt x="1326383" y="2682910"/>
                </a:cubicBezTo>
                <a:cubicBezTo>
                  <a:pt x="1790282" y="2664488"/>
                  <a:pt x="2537210" y="445477"/>
                  <a:pt x="2783394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88550" y="2708920"/>
                <a:ext cx="2567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550" y="2708920"/>
                <a:ext cx="256762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27984" y="3590180"/>
                <a:ext cx="1835246" cy="826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𝑦</m:t>
                      </m:r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590180"/>
                <a:ext cx="1835246" cy="8261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440642" y="3625630"/>
                <a:ext cx="1868139" cy="825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𝑎</m:t>
                      </m:r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642" y="3625630"/>
                <a:ext cx="1868139" cy="8256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427984" y="4612486"/>
                <a:ext cx="2047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612486"/>
                <a:ext cx="204742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44"/>
          <p:cNvSpPr>
            <a:spLocks noChangeArrowheads="1"/>
          </p:cNvSpPr>
          <p:nvPr/>
        </p:nvSpPr>
        <p:spPr bwMode="auto">
          <a:xfrm>
            <a:off x="4070809" y="5085184"/>
            <a:ext cx="4446973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indent="0" eaLnBrk="1" hangingPunct="1"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二维空间线性不可分的问题，在四维空间线性可分</a:t>
            </a:r>
            <a:endParaRPr lang="en-US" altLang="zh-CN" sz="24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079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54" grpId="0"/>
      <p:bldP spid="55" grpId="0"/>
      <p:bldP spid="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C93AF31-E61F-4609-B401-5D0E14CBC07A}" type="slidenum">
              <a:rPr lang="en-US" altLang="zh-CN"/>
              <a:pPr eaLnBrk="1" hangingPunct="1"/>
              <a:t>39</a:t>
            </a:fld>
            <a:endParaRPr lang="en-US" altLang="zh-CN"/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1042988" y="5373688"/>
            <a:ext cx="2233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Input Space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5067300" y="5438775"/>
            <a:ext cx="2233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Feature Space</a:t>
            </a:r>
          </a:p>
        </p:txBody>
      </p:sp>
      <p:grpSp>
        <p:nvGrpSpPr>
          <p:cNvPr id="46085" name="Group 6"/>
          <p:cNvGrpSpPr>
            <a:grpSpLocks/>
          </p:cNvGrpSpPr>
          <p:nvPr/>
        </p:nvGrpSpPr>
        <p:grpSpPr bwMode="auto">
          <a:xfrm>
            <a:off x="971550" y="3429000"/>
            <a:ext cx="2479675" cy="2106613"/>
            <a:chOff x="544" y="1826"/>
            <a:chExt cx="1562" cy="1327"/>
          </a:xfrm>
        </p:grpSpPr>
        <p:sp>
          <p:nvSpPr>
            <p:cNvPr id="46119" name="Freeform 7"/>
            <p:cNvSpPr>
              <a:spLocks/>
            </p:cNvSpPr>
            <p:nvPr/>
          </p:nvSpPr>
          <p:spPr bwMode="auto">
            <a:xfrm>
              <a:off x="973" y="1826"/>
              <a:ext cx="703" cy="1327"/>
            </a:xfrm>
            <a:custGeom>
              <a:avLst/>
              <a:gdLst>
                <a:gd name="T0" fmla="*/ 703 w 703"/>
                <a:gd name="T1" fmla="*/ 0 h 1792"/>
                <a:gd name="T2" fmla="*/ 113 w 703"/>
                <a:gd name="T3" fmla="*/ 269 h 1792"/>
                <a:gd name="T4" fmla="*/ 703 w 703"/>
                <a:gd name="T5" fmla="*/ 604 h 1792"/>
                <a:gd name="T6" fmla="*/ 113 w 703"/>
                <a:gd name="T7" fmla="*/ 1209 h 1792"/>
                <a:gd name="T8" fmla="*/ 23 w 703"/>
                <a:gd name="T9" fmla="*/ 1310 h 1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3" h="1792">
                  <a:moveTo>
                    <a:pt x="703" y="0"/>
                  </a:moveTo>
                  <a:cubicBezTo>
                    <a:pt x="408" y="113"/>
                    <a:pt x="113" y="227"/>
                    <a:pt x="113" y="363"/>
                  </a:cubicBezTo>
                  <a:cubicBezTo>
                    <a:pt x="113" y="499"/>
                    <a:pt x="703" y="604"/>
                    <a:pt x="703" y="816"/>
                  </a:cubicBezTo>
                  <a:cubicBezTo>
                    <a:pt x="703" y="1028"/>
                    <a:pt x="226" y="1474"/>
                    <a:pt x="113" y="1633"/>
                  </a:cubicBezTo>
                  <a:cubicBezTo>
                    <a:pt x="0" y="1792"/>
                    <a:pt x="11" y="1780"/>
                    <a:pt x="23" y="1769"/>
                  </a:cubicBez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0" name="Freeform 8"/>
            <p:cNvSpPr>
              <a:spLocks/>
            </p:cNvSpPr>
            <p:nvPr/>
          </p:nvSpPr>
          <p:spPr bwMode="auto">
            <a:xfrm>
              <a:off x="992" y="1944"/>
              <a:ext cx="651" cy="980"/>
            </a:xfrm>
            <a:custGeom>
              <a:avLst/>
              <a:gdLst>
                <a:gd name="T0" fmla="*/ 651 w 703"/>
                <a:gd name="T1" fmla="*/ 0 h 1792"/>
                <a:gd name="T2" fmla="*/ 105 w 703"/>
                <a:gd name="T3" fmla="*/ 199 h 1792"/>
                <a:gd name="T4" fmla="*/ 651 w 703"/>
                <a:gd name="T5" fmla="*/ 446 h 1792"/>
                <a:gd name="T6" fmla="*/ 105 w 703"/>
                <a:gd name="T7" fmla="*/ 893 h 1792"/>
                <a:gd name="T8" fmla="*/ 21 w 703"/>
                <a:gd name="T9" fmla="*/ 967 h 1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3" h="1792">
                  <a:moveTo>
                    <a:pt x="703" y="0"/>
                  </a:moveTo>
                  <a:cubicBezTo>
                    <a:pt x="408" y="113"/>
                    <a:pt x="113" y="227"/>
                    <a:pt x="113" y="363"/>
                  </a:cubicBezTo>
                  <a:cubicBezTo>
                    <a:pt x="113" y="499"/>
                    <a:pt x="703" y="604"/>
                    <a:pt x="703" y="816"/>
                  </a:cubicBezTo>
                  <a:cubicBezTo>
                    <a:pt x="703" y="1028"/>
                    <a:pt x="226" y="1474"/>
                    <a:pt x="113" y="1633"/>
                  </a:cubicBezTo>
                  <a:cubicBezTo>
                    <a:pt x="0" y="1792"/>
                    <a:pt x="11" y="1780"/>
                    <a:pt x="23" y="176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1" name="AutoShape 9"/>
            <p:cNvSpPr>
              <a:spLocks noChangeArrowheads="1"/>
            </p:cNvSpPr>
            <p:nvPr/>
          </p:nvSpPr>
          <p:spPr bwMode="auto">
            <a:xfrm>
              <a:off x="544" y="1869"/>
              <a:ext cx="1562" cy="1100"/>
            </a:xfrm>
            <a:prstGeom prst="parallelogram">
              <a:avLst>
                <a:gd name="adj" fmla="val 35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2" name="AutoShape 10"/>
            <p:cNvSpPr>
              <a:spLocks noChangeArrowheads="1"/>
            </p:cNvSpPr>
            <p:nvPr/>
          </p:nvSpPr>
          <p:spPr bwMode="auto">
            <a:xfrm>
              <a:off x="1106" y="231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3" name="AutoShape 11"/>
            <p:cNvSpPr>
              <a:spLocks noChangeArrowheads="1"/>
            </p:cNvSpPr>
            <p:nvPr/>
          </p:nvSpPr>
          <p:spPr bwMode="auto">
            <a:xfrm>
              <a:off x="1194" y="1916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4" name="AutoShape 12"/>
            <p:cNvSpPr>
              <a:spLocks noChangeArrowheads="1"/>
            </p:cNvSpPr>
            <p:nvPr/>
          </p:nvSpPr>
          <p:spPr bwMode="auto">
            <a:xfrm>
              <a:off x="1823" y="213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5" name="AutoShape 13"/>
            <p:cNvSpPr>
              <a:spLocks noChangeArrowheads="1"/>
            </p:cNvSpPr>
            <p:nvPr/>
          </p:nvSpPr>
          <p:spPr bwMode="auto">
            <a:xfrm>
              <a:off x="1254" y="2112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6" name="AutoShape 14"/>
            <p:cNvSpPr>
              <a:spLocks noChangeArrowheads="1"/>
            </p:cNvSpPr>
            <p:nvPr/>
          </p:nvSpPr>
          <p:spPr bwMode="auto">
            <a:xfrm>
              <a:off x="946" y="208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7" name="AutoShape 15"/>
            <p:cNvSpPr>
              <a:spLocks noChangeArrowheads="1"/>
            </p:cNvSpPr>
            <p:nvPr/>
          </p:nvSpPr>
          <p:spPr bwMode="auto">
            <a:xfrm>
              <a:off x="906" y="2366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8" name="AutoShape 16"/>
            <p:cNvSpPr>
              <a:spLocks noChangeArrowheads="1"/>
            </p:cNvSpPr>
            <p:nvPr/>
          </p:nvSpPr>
          <p:spPr bwMode="auto">
            <a:xfrm>
              <a:off x="1389" y="24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9" name="AutoShape 17"/>
            <p:cNvSpPr>
              <a:spLocks noChangeArrowheads="1"/>
            </p:cNvSpPr>
            <p:nvPr/>
          </p:nvSpPr>
          <p:spPr bwMode="auto">
            <a:xfrm>
              <a:off x="971" y="274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30" name="AutoShape 18"/>
            <p:cNvSpPr>
              <a:spLocks noChangeArrowheads="1"/>
            </p:cNvSpPr>
            <p:nvPr/>
          </p:nvSpPr>
          <p:spPr bwMode="auto">
            <a:xfrm>
              <a:off x="1077" y="2559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31" name="AutoShape 19"/>
            <p:cNvSpPr>
              <a:spLocks noChangeArrowheads="1"/>
            </p:cNvSpPr>
            <p:nvPr/>
          </p:nvSpPr>
          <p:spPr bwMode="auto">
            <a:xfrm>
              <a:off x="793" y="2688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32" name="AutoShape 20"/>
            <p:cNvSpPr>
              <a:spLocks noChangeArrowheads="1"/>
            </p:cNvSpPr>
            <p:nvPr/>
          </p:nvSpPr>
          <p:spPr bwMode="auto">
            <a:xfrm>
              <a:off x="1611" y="2558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33" name="AutoShape 21"/>
            <p:cNvSpPr>
              <a:spLocks noChangeArrowheads="1"/>
            </p:cNvSpPr>
            <p:nvPr/>
          </p:nvSpPr>
          <p:spPr bwMode="auto">
            <a:xfrm>
              <a:off x="1597" y="2020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34" name="AutoShape 22"/>
            <p:cNvSpPr>
              <a:spLocks noChangeArrowheads="1"/>
            </p:cNvSpPr>
            <p:nvPr/>
          </p:nvSpPr>
          <p:spPr bwMode="auto">
            <a:xfrm>
              <a:off x="1230" y="28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35" name="AutoShape 23"/>
            <p:cNvSpPr>
              <a:spLocks noChangeArrowheads="1"/>
            </p:cNvSpPr>
            <p:nvPr/>
          </p:nvSpPr>
          <p:spPr bwMode="auto">
            <a:xfrm>
              <a:off x="1511" y="2162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36" name="AutoShape 24"/>
            <p:cNvSpPr>
              <a:spLocks noChangeArrowheads="1"/>
            </p:cNvSpPr>
            <p:nvPr/>
          </p:nvSpPr>
          <p:spPr bwMode="auto">
            <a:xfrm>
              <a:off x="1482" y="2739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37" name="AutoShape 25"/>
            <p:cNvSpPr>
              <a:spLocks noChangeArrowheads="1"/>
            </p:cNvSpPr>
            <p:nvPr/>
          </p:nvSpPr>
          <p:spPr bwMode="auto">
            <a:xfrm>
              <a:off x="1750" y="2350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6086" name="AutoShape 26"/>
          <p:cNvSpPr>
            <a:spLocks noChangeArrowheads="1"/>
          </p:cNvSpPr>
          <p:nvPr/>
        </p:nvSpPr>
        <p:spPr bwMode="auto">
          <a:xfrm>
            <a:off x="6526213" y="44370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7" name="Line 27"/>
          <p:cNvSpPr>
            <a:spLocks noChangeShapeType="1"/>
          </p:cNvSpPr>
          <p:nvPr/>
        </p:nvSpPr>
        <p:spPr bwMode="auto">
          <a:xfrm rot="-5400000">
            <a:off x="4640262" y="3875088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8" name="AutoShape 28"/>
          <p:cNvSpPr>
            <a:spLocks noChangeArrowheads="1"/>
          </p:cNvSpPr>
          <p:nvPr/>
        </p:nvSpPr>
        <p:spPr bwMode="auto">
          <a:xfrm rot="-281371">
            <a:off x="5003800" y="3802063"/>
            <a:ext cx="2374900" cy="696912"/>
          </a:xfrm>
          <a:prstGeom prst="parallelogram">
            <a:avLst>
              <a:gd name="adj" fmla="val 83174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9" name="Rectangle 29"/>
          <p:cNvSpPr>
            <a:spLocks noChangeArrowheads="1"/>
          </p:cNvSpPr>
          <p:nvPr/>
        </p:nvSpPr>
        <p:spPr bwMode="auto">
          <a:xfrm>
            <a:off x="5032375" y="3524250"/>
            <a:ext cx="1800225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0" name="Line 30"/>
          <p:cNvSpPr>
            <a:spLocks noChangeShapeType="1"/>
          </p:cNvSpPr>
          <p:nvPr/>
        </p:nvSpPr>
        <p:spPr bwMode="auto">
          <a:xfrm>
            <a:off x="5546725" y="29718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1" name="Line 31"/>
          <p:cNvSpPr>
            <a:spLocks noChangeShapeType="1"/>
          </p:cNvSpPr>
          <p:nvPr/>
        </p:nvSpPr>
        <p:spPr bwMode="auto">
          <a:xfrm>
            <a:off x="5543550" y="477837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2" name="Line 32"/>
          <p:cNvSpPr>
            <a:spLocks noChangeShapeType="1"/>
          </p:cNvSpPr>
          <p:nvPr/>
        </p:nvSpPr>
        <p:spPr bwMode="auto">
          <a:xfrm rot="-5400000">
            <a:off x="6445250" y="3875088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3" name="Line 33"/>
          <p:cNvSpPr>
            <a:spLocks noChangeShapeType="1"/>
          </p:cNvSpPr>
          <p:nvPr/>
        </p:nvSpPr>
        <p:spPr bwMode="auto">
          <a:xfrm flipV="1">
            <a:off x="5033963" y="2976563"/>
            <a:ext cx="492125" cy="541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4" name="Line 34"/>
          <p:cNvSpPr>
            <a:spLocks noChangeShapeType="1"/>
          </p:cNvSpPr>
          <p:nvPr/>
        </p:nvSpPr>
        <p:spPr bwMode="auto">
          <a:xfrm flipV="1">
            <a:off x="6838950" y="4781550"/>
            <a:ext cx="504825" cy="541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5" name="Line 35"/>
          <p:cNvSpPr>
            <a:spLocks noChangeShapeType="1"/>
          </p:cNvSpPr>
          <p:nvPr/>
        </p:nvSpPr>
        <p:spPr bwMode="auto">
          <a:xfrm flipV="1">
            <a:off x="5033963" y="4768850"/>
            <a:ext cx="517525" cy="5540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6" name="Line 36"/>
          <p:cNvSpPr>
            <a:spLocks noChangeShapeType="1"/>
          </p:cNvSpPr>
          <p:nvPr/>
        </p:nvSpPr>
        <p:spPr bwMode="auto">
          <a:xfrm flipV="1">
            <a:off x="6838950" y="2974975"/>
            <a:ext cx="504825" cy="541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7" name="AutoShape 37"/>
          <p:cNvSpPr>
            <a:spLocks noChangeArrowheads="1"/>
          </p:cNvSpPr>
          <p:nvPr/>
        </p:nvSpPr>
        <p:spPr bwMode="auto">
          <a:xfrm>
            <a:off x="5594350" y="40671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8" name="AutoShape 38"/>
          <p:cNvSpPr>
            <a:spLocks noChangeArrowheads="1"/>
          </p:cNvSpPr>
          <p:nvPr/>
        </p:nvSpPr>
        <p:spPr bwMode="auto">
          <a:xfrm>
            <a:off x="5721350" y="49196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9" name="AutoShape 39"/>
          <p:cNvSpPr>
            <a:spLocks noChangeArrowheads="1"/>
          </p:cNvSpPr>
          <p:nvPr/>
        </p:nvSpPr>
        <p:spPr bwMode="auto">
          <a:xfrm>
            <a:off x="5989638" y="3944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100" name="AutoShape 40"/>
          <p:cNvSpPr>
            <a:spLocks noChangeArrowheads="1"/>
          </p:cNvSpPr>
          <p:nvPr/>
        </p:nvSpPr>
        <p:spPr bwMode="auto">
          <a:xfrm>
            <a:off x="5805488" y="46164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101" name="AutoShape 41"/>
          <p:cNvSpPr>
            <a:spLocks noChangeArrowheads="1"/>
          </p:cNvSpPr>
          <p:nvPr/>
        </p:nvSpPr>
        <p:spPr bwMode="auto">
          <a:xfrm>
            <a:off x="6240463" y="33067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102" name="AutoShape 42"/>
          <p:cNvSpPr>
            <a:spLocks noChangeArrowheads="1"/>
          </p:cNvSpPr>
          <p:nvPr/>
        </p:nvSpPr>
        <p:spPr bwMode="auto">
          <a:xfrm>
            <a:off x="5194300" y="38592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103" name="AutoShape 43"/>
          <p:cNvSpPr>
            <a:spLocks noChangeArrowheads="1"/>
          </p:cNvSpPr>
          <p:nvPr/>
        </p:nvSpPr>
        <p:spPr bwMode="auto">
          <a:xfrm>
            <a:off x="6319838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104" name="AutoShape 44"/>
          <p:cNvSpPr>
            <a:spLocks noChangeArrowheads="1"/>
          </p:cNvSpPr>
          <p:nvPr/>
        </p:nvSpPr>
        <p:spPr bwMode="auto">
          <a:xfrm>
            <a:off x="5510213" y="36544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105" name="AutoShape 45"/>
          <p:cNvSpPr>
            <a:spLocks noChangeArrowheads="1"/>
          </p:cNvSpPr>
          <p:nvPr/>
        </p:nvSpPr>
        <p:spPr bwMode="auto">
          <a:xfrm>
            <a:off x="7005638" y="456882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106" name="AutoShape 46"/>
          <p:cNvSpPr>
            <a:spLocks noChangeArrowheads="1"/>
          </p:cNvSpPr>
          <p:nvPr/>
        </p:nvSpPr>
        <p:spPr bwMode="auto">
          <a:xfrm>
            <a:off x="6372225" y="40497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107" name="AutoShape 47"/>
          <p:cNvSpPr>
            <a:spLocks noChangeArrowheads="1"/>
          </p:cNvSpPr>
          <p:nvPr/>
        </p:nvSpPr>
        <p:spPr bwMode="auto">
          <a:xfrm>
            <a:off x="5187950" y="474662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108" name="AutoShape 48"/>
          <p:cNvSpPr>
            <a:spLocks noChangeArrowheads="1"/>
          </p:cNvSpPr>
          <p:nvPr/>
        </p:nvSpPr>
        <p:spPr bwMode="auto">
          <a:xfrm>
            <a:off x="7056438" y="3557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109" name="AutoShape 49"/>
          <p:cNvSpPr>
            <a:spLocks noChangeArrowheads="1"/>
          </p:cNvSpPr>
          <p:nvPr/>
        </p:nvSpPr>
        <p:spPr bwMode="auto">
          <a:xfrm>
            <a:off x="5873750" y="508317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110" name="AutoShape 50"/>
          <p:cNvSpPr>
            <a:spLocks noChangeArrowheads="1"/>
          </p:cNvSpPr>
          <p:nvPr/>
        </p:nvSpPr>
        <p:spPr bwMode="auto">
          <a:xfrm>
            <a:off x="6430963" y="36163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111" name="AutoShape 51"/>
          <p:cNvSpPr>
            <a:spLocks noChangeArrowheads="1"/>
          </p:cNvSpPr>
          <p:nvPr/>
        </p:nvSpPr>
        <p:spPr bwMode="auto">
          <a:xfrm>
            <a:off x="646271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112" name="Picture 5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3" y="3551238"/>
            <a:ext cx="5984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113" name="Text Box 54"/>
          <p:cNvSpPr txBox="1">
            <a:spLocks noChangeArrowheads="1"/>
          </p:cNvSpPr>
          <p:nvPr/>
        </p:nvSpPr>
        <p:spPr bwMode="auto">
          <a:xfrm>
            <a:off x="7011988" y="3998913"/>
            <a:ext cx="16684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 sz="16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Optimal Hyperplane</a:t>
            </a:r>
          </a:p>
        </p:txBody>
      </p:sp>
      <p:pic>
        <p:nvPicPr>
          <p:cNvPr id="46114" name="Picture 5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4359275"/>
            <a:ext cx="227013" cy="16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115" name="Picture 5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284538"/>
            <a:ext cx="419100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116" name="Text Box 66"/>
          <p:cNvSpPr txBox="1">
            <a:spLocks noChangeArrowheads="1"/>
          </p:cNvSpPr>
          <p:nvPr/>
        </p:nvSpPr>
        <p:spPr bwMode="auto">
          <a:xfrm>
            <a:off x="3203575" y="2636838"/>
            <a:ext cx="2406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 sz="16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Mapping function:</a:t>
            </a:r>
          </a:p>
        </p:txBody>
      </p:sp>
      <p:sp>
        <p:nvSpPr>
          <p:cNvPr id="46117" name="AutoShape 67"/>
          <p:cNvSpPr>
            <a:spLocks noChangeArrowheads="1"/>
          </p:cNvSpPr>
          <p:nvPr/>
        </p:nvSpPr>
        <p:spPr bwMode="auto">
          <a:xfrm>
            <a:off x="3492500" y="3068638"/>
            <a:ext cx="1511300" cy="288925"/>
          </a:xfrm>
          <a:prstGeom prst="curvedDownArrow">
            <a:avLst>
              <a:gd name="adj1" fmla="val 104615"/>
              <a:gd name="adj2" fmla="val 20923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118" name="Text Box 68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000000"/>
                </a:solidFill>
                <a:ea typeface="方正启体简体" pitchFamily="65" charset="-122"/>
              </a:rPr>
              <a:t>一般过程</a:t>
            </a:r>
            <a:endParaRPr lang="zh-CN" altLang="en-US" sz="3600">
              <a:solidFill>
                <a:srgbClr val="00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700B8C-9E1C-4ED6-9B03-F85E2D58DE47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0148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81D9241-69C6-4149-A602-C8CDE64493D4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30723" name="AutoShape 3"/>
          <p:cNvSpPr>
            <a:spLocks noChangeArrowheads="1"/>
          </p:cNvSpPr>
          <p:nvPr/>
        </p:nvSpPr>
        <p:spPr bwMode="auto">
          <a:xfrm>
            <a:off x="2695625" y="430976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1581200" y="464631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1814562" y="528607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1352600" y="564961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1886000" y="404941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>
            <a:off x="1352600" y="496381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>
            <a:off x="2430512" y="399226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30730" name="AutoShape 10"/>
          <p:cNvSpPr>
            <a:spLocks noChangeArrowheads="1"/>
          </p:cNvSpPr>
          <p:nvPr/>
        </p:nvSpPr>
        <p:spPr bwMode="auto">
          <a:xfrm>
            <a:off x="2267000" y="473521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30731" name="AutoShape 11"/>
          <p:cNvSpPr>
            <a:spLocks noChangeArrowheads="1"/>
          </p:cNvSpPr>
          <p:nvPr/>
        </p:nvSpPr>
        <p:spPr bwMode="auto">
          <a:xfrm>
            <a:off x="3168700" y="47225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30732" name="AutoShape 12"/>
          <p:cNvSpPr>
            <a:spLocks noChangeArrowheads="1"/>
          </p:cNvSpPr>
          <p:nvPr/>
        </p:nvSpPr>
        <p:spPr bwMode="auto">
          <a:xfrm>
            <a:off x="2800400" y="56496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30733" name="AutoShape 13"/>
          <p:cNvSpPr>
            <a:spLocks noChangeArrowheads="1"/>
          </p:cNvSpPr>
          <p:nvPr/>
        </p:nvSpPr>
        <p:spPr bwMode="auto">
          <a:xfrm>
            <a:off x="3791000" y="56496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30734" name="AutoShape 14"/>
          <p:cNvSpPr>
            <a:spLocks noChangeArrowheads="1"/>
          </p:cNvSpPr>
          <p:nvPr/>
        </p:nvSpPr>
        <p:spPr bwMode="auto">
          <a:xfrm>
            <a:off x="2482900" y="61703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30735" name="AutoShape 15"/>
          <p:cNvSpPr>
            <a:spLocks noChangeArrowheads="1"/>
          </p:cNvSpPr>
          <p:nvPr/>
        </p:nvSpPr>
        <p:spPr bwMode="auto">
          <a:xfrm>
            <a:off x="3105200" y="50400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30736" name="AutoShape 16"/>
          <p:cNvSpPr>
            <a:spLocks noChangeArrowheads="1"/>
          </p:cNvSpPr>
          <p:nvPr/>
        </p:nvSpPr>
        <p:spPr bwMode="auto">
          <a:xfrm>
            <a:off x="2482900" y="54845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30737" name="AutoShape 17"/>
          <p:cNvSpPr>
            <a:spLocks noChangeArrowheads="1"/>
          </p:cNvSpPr>
          <p:nvPr/>
        </p:nvSpPr>
        <p:spPr bwMode="auto">
          <a:xfrm>
            <a:off x="3181400" y="58782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30738" name="AutoShape 18"/>
          <p:cNvSpPr>
            <a:spLocks noChangeArrowheads="1"/>
          </p:cNvSpPr>
          <p:nvPr/>
        </p:nvSpPr>
        <p:spPr bwMode="auto">
          <a:xfrm>
            <a:off x="3867200" y="49638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V="1">
            <a:off x="1428800" y="3516015"/>
            <a:ext cx="243840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30740" name="AutoShape 20"/>
          <p:cNvSpPr>
            <a:spLocks noChangeArrowheads="1"/>
          </p:cNvSpPr>
          <p:nvPr/>
        </p:nvSpPr>
        <p:spPr bwMode="auto">
          <a:xfrm>
            <a:off x="2668637" y="363984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30741" name="AutoShape 21"/>
          <p:cNvSpPr>
            <a:spLocks noChangeArrowheads="1"/>
          </p:cNvSpPr>
          <p:nvPr/>
        </p:nvSpPr>
        <p:spPr bwMode="auto">
          <a:xfrm>
            <a:off x="3160762" y="366682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30742" name="AutoShape 22"/>
          <p:cNvSpPr>
            <a:spLocks noChangeArrowheads="1"/>
          </p:cNvSpPr>
          <p:nvPr/>
        </p:nvSpPr>
        <p:spPr bwMode="auto">
          <a:xfrm>
            <a:off x="4029125" y="428912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971600" y="2563515"/>
            <a:ext cx="64135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训练样本</a:t>
            </a:r>
            <a:r>
              <a:rPr lang="en-US" altLang="ja-JP" sz="200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: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4946650" y="4011613"/>
            <a:ext cx="3821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田氏保钓体简" panose="02010800040101010101" pitchFamily="2" charset="-122"/>
                <a:ea typeface="田氏保钓体简" panose="02010800040101010101" pitchFamily="2" charset="-122"/>
              </a:rPr>
              <a:t>识别函数</a:t>
            </a:r>
            <a:r>
              <a:rPr kumimoji="1" lang="en-US" altLang="ja-JP">
                <a:latin typeface="田氏保钓体简" panose="02010800040101010101" pitchFamily="2" charset="-122"/>
                <a:ea typeface="田氏保钓体简" panose="02010800040101010101" pitchFamily="2" charset="-122"/>
              </a:rPr>
              <a:t>: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3871962" y="2996903"/>
            <a:ext cx="1852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田氏保钓体简" panose="02010800040101010101" pitchFamily="2" charset="-122"/>
                <a:ea typeface="田氏保钓体简" panose="02010800040101010101" pitchFamily="2" charset="-122"/>
              </a:rPr>
              <a:t>超平面</a:t>
            </a:r>
            <a:r>
              <a:rPr kumimoji="1" lang="en-US" altLang="ja-JP">
                <a:latin typeface="田氏保钓体简" panose="02010800040101010101" pitchFamily="2" charset="-122"/>
                <a:ea typeface="田氏保钓体简" panose="02010800040101010101" pitchFamily="2" charset="-122"/>
              </a:rPr>
              <a:t>Hyperplane:</a:t>
            </a: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5826175" y="4711403"/>
            <a:ext cx="2511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latin typeface="田氏保钓体简" panose="02010800040101010101" pitchFamily="2" charset="-122"/>
                <a:ea typeface="田氏保钓体简" panose="02010800040101010101" pitchFamily="2" charset="-122"/>
              </a:rPr>
              <a:t>: weight vector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5810300" y="5057478"/>
            <a:ext cx="2511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latin typeface="田氏保钓体简" panose="02010800040101010101" pitchFamily="2" charset="-122"/>
                <a:ea typeface="田氏保钓体简" panose="02010800040101010101" pitchFamily="2" charset="-122"/>
              </a:rPr>
              <a:t>: bias</a:t>
            </a:r>
          </a:p>
        </p:txBody>
      </p:sp>
      <p:pic>
        <p:nvPicPr>
          <p:cNvPr id="30748" name="Picture 2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025" y="2609553"/>
            <a:ext cx="463867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9" name="Picture 2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50" y="3309640"/>
            <a:ext cx="14763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0" name="Picture 3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5" y="4203403"/>
            <a:ext cx="14414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1" name="Picture 3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712" y="4609803"/>
            <a:ext cx="144145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2" name="Picture 3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512" y="5030490"/>
            <a:ext cx="227013" cy="16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3" name="Picture 3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50" y="5127328"/>
            <a:ext cx="703262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4" name="Picture 34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337" y="5328940"/>
            <a:ext cx="893763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5" name="Picture 3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87" y="4306590"/>
            <a:ext cx="2501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6" name="Picture 36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012" y="4878090"/>
            <a:ext cx="190500" cy="11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7" name="Picture 37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75" y="5160665"/>
            <a:ext cx="10795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310" name="Line 38"/>
          <p:cNvSpPr>
            <a:spLocks noChangeShapeType="1"/>
          </p:cNvSpPr>
          <p:nvPr/>
        </p:nvSpPr>
        <p:spPr bwMode="auto">
          <a:xfrm flipV="1">
            <a:off x="1554212" y="3635078"/>
            <a:ext cx="243840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54311" name="Line 39"/>
          <p:cNvSpPr>
            <a:spLocks noChangeShapeType="1"/>
          </p:cNvSpPr>
          <p:nvPr/>
        </p:nvSpPr>
        <p:spPr bwMode="auto">
          <a:xfrm rot="584241" flipV="1">
            <a:off x="1492300" y="3573165"/>
            <a:ext cx="243840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54312" name="Line 40"/>
          <p:cNvSpPr>
            <a:spLocks noChangeShapeType="1"/>
          </p:cNvSpPr>
          <p:nvPr/>
        </p:nvSpPr>
        <p:spPr bwMode="auto">
          <a:xfrm rot="20681410" flipV="1">
            <a:off x="1481187" y="3596978"/>
            <a:ext cx="243840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54313" name="AutoShape 41"/>
          <p:cNvSpPr>
            <a:spLocks noChangeArrowheads="1"/>
          </p:cNvSpPr>
          <p:nvPr/>
        </p:nvSpPr>
        <p:spPr bwMode="auto">
          <a:xfrm>
            <a:off x="4651425" y="5759153"/>
            <a:ext cx="3316287" cy="715089"/>
          </a:xfrm>
          <a:prstGeom prst="wedgeRoundRectCallout">
            <a:avLst>
              <a:gd name="adj1" fmla="val -101843"/>
              <a:gd name="adj2" fmla="val -18221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ja-JP">
                <a:latin typeface="田氏保钓体简" panose="02010800040101010101" pitchFamily="2" charset="-122"/>
                <a:ea typeface="田氏保钓体简" panose="02010800040101010101" pitchFamily="2" charset="-122"/>
              </a:rPr>
              <a:t>Which of the linear separators is optimal?</a:t>
            </a:r>
          </a:p>
        </p:txBody>
      </p:sp>
      <p:sp>
        <p:nvSpPr>
          <p:cNvPr id="30762" name="Text Box 43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a typeface="方正启体简体" pitchFamily="65" charset="-122"/>
              </a:rPr>
              <a:t>线性分离器</a:t>
            </a:r>
            <a:endParaRPr lang="zh-CN" altLang="en-US" sz="3600" dirty="0">
              <a:solidFill>
                <a:srgbClr val="00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30763" name="Rectangle 44"/>
          <p:cNvSpPr>
            <a:spLocks noChangeArrowheads="1"/>
          </p:cNvSpPr>
          <p:nvPr/>
        </p:nvSpPr>
        <p:spPr bwMode="auto">
          <a:xfrm>
            <a:off x="971600" y="1988840"/>
            <a:ext cx="64135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线性分离器：</a:t>
            </a:r>
            <a:r>
              <a:rPr lang="en-US" altLang="zh-CN" sz="24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Linear Separator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D55C02-8960-4DE2-BB40-874273BDA168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821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0" grpId="0" animBg="1"/>
      <p:bldP spid="54311" grpId="0" animBg="1"/>
      <p:bldP spid="54312" grpId="0" animBg="1"/>
      <p:bldP spid="543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5AB4B20-D658-4091-8DEB-7D41B48EE0D8}" type="slidenum">
              <a:rPr lang="en-US" altLang="zh-CN"/>
              <a:pPr eaLnBrk="1" hangingPunct="1"/>
              <a:t>40</a:t>
            </a:fld>
            <a:endParaRPr lang="en-US" altLang="zh-CN"/>
          </a:p>
        </p:txBody>
      </p:sp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1730375" y="5378450"/>
            <a:ext cx="241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Decision surface:</a:t>
            </a:r>
          </a:p>
        </p:txBody>
      </p:sp>
      <p:sp>
        <p:nvSpPr>
          <p:cNvPr id="47108" name="Rectangle 57"/>
          <p:cNvSpPr>
            <a:spLocks noChangeArrowheads="1"/>
          </p:cNvSpPr>
          <p:nvPr/>
        </p:nvSpPr>
        <p:spPr bwMode="auto">
          <a:xfrm>
            <a:off x="1693863" y="2212975"/>
            <a:ext cx="2871787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ja-JP" sz="2000" b="1" i="1">
                <a:solidFill>
                  <a:srgbClr val="000000"/>
                </a:solidFill>
              </a:rPr>
              <a:t>Problem 3</a:t>
            </a:r>
          </a:p>
        </p:txBody>
      </p:sp>
      <p:sp>
        <p:nvSpPr>
          <p:cNvPr id="47109" name="Text Box 58"/>
          <p:cNvSpPr txBox="1">
            <a:spLocks noChangeArrowheads="1"/>
          </p:cNvSpPr>
          <p:nvPr/>
        </p:nvSpPr>
        <p:spPr bwMode="auto">
          <a:xfrm>
            <a:off x="1730375" y="2582863"/>
            <a:ext cx="2398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latin typeface="Verdana" pitchFamily="34" charset="0"/>
                <a:ea typeface="ＭＳ Ｐゴシック" pitchFamily="34" charset="-128"/>
              </a:rPr>
              <a:t>Maximize:</a:t>
            </a:r>
          </a:p>
        </p:txBody>
      </p:sp>
      <p:sp>
        <p:nvSpPr>
          <p:cNvPr id="47110" name="Text Box 59"/>
          <p:cNvSpPr txBox="1">
            <a:spLocks noChangeArrowheads="1"/>
          </p:cNvSpPr>
          <p:nvPr/>
        </p:nvSpPr>
        <p:spPr bwMode="auto">
          <a:xfrm>
            <a:off x="1730375" y="3667125"/>
            <a:ext cx="2544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latin typeface="Verdana" pitchFamily="34" charset="0"/>
                <a:ea typeface="ＭＳ Ｐゴシック" pitchFamily="34" charset="-128"/>
              </a:rPr>
              <a:t>Subject to:</a:t>
            </a:r>
          </a:p>
        </p:txBody>
      </p:sp>
      <p:sp>
        <p:nvSpPr>
          <p:cNvPr id="47111" name="Rectangle 60"/>
          <p:cNvSpPr>
            <a:spLocks noChangeArrowheads="1"/>
          </p:cNvSpPr>
          <p:nvPr/>
        </p:nvSpPr>
        <p:spPr bwMode="auto">
          <a:xfrm>
            <a:off x="1619250" y="2165350"/>
            <a:ext cx="5429250" cy="3048000"/>
          </a:xfrm>
          <a:prstGeom prst="rect">
            <a:avLst/>
          </a:prstGeom>
          <a:noFill/>
          <a:ln w="38100" cmpd="dbl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7112" name="Picture 6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2949575"/>
            <a:ext cx="530225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3" name="Picture 6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4062413"/>
            <a:ext cx="3489325" cy="102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4" name="Picture 6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5772150"/>
            <a:ext cx="3297238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5" name="Line 64"/>
          <p:cNvSpPr>
            <a:spLocks noChangeShapeType="1"/>
          </p:cNvSpPr>
          <p:nvPr/>
        </p:nvSpPr>
        <p:spPr bwMode="auto">
          <a:xfrm>
            <a:off x="3613150" y="6269038"/>
            <a:ext cx="124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6" name="Line 65"/>
          <p:cNvSpPr>
            <a:spLocks noChangeShapeType="1"/>
          </p:cNvSpPr>
          <p:nvPr/>
        </p:nvSpPr>
        <p:spPr bwMode="auto">
          <a:xfrm>
            <a:off x="5613400" y="34607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7" name="Text Box 67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000000"/>
                </a:solidFill>
                <a:ea typeface="方正启体简体" pitchFamily="65" charset="-122"/>
              </a:rPr>
              <a:t>优化问题</a:t>
            </a:r>
            <a:endParaRPr lang="zh-CN" altLang="en-US" sz="3600">
              <a:solidFill>
                <a:srgbClr val="00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35DED7-2A04-44CC-ACD2-4D87037C1B25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99965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DB56716-B457-4657-818C-35BC299B8856}" type="slidenum">
              <a:rPr lang="en-US" altLang="zh-CN"/>
              <a:pPr eaLnBrk="1" hangingPunct="1"/>
              <a:t>41</a:t>
            </a:fld>
            <a:endParaRPr lang="en-US" altLang="zh-CN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84213" y="2492375"/>
            <a:ext cx="2398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latin typeface="Verdana" pitchFamily="34" charset="0"/>
                <a:ea typeface="ＭＳ Ｐゴシック" pitchFamily="34" charset="-128"/>
              </a:rPr>
              <a:t>Define: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17550" y="3305175"/>
            <a:ext cx="2398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latin typeface="Verdana" pitchFamily="34" charset="0"/>
                <a:ea typeface="ＭＳ Ｐゴシック" pitchFamily="34" charset="-128"/>
              </a:rPr>
              <a:t>Typical kernel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706688" y="3346450"/>
            <a:ext cx="2398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 sz="1600">
                <a:latin typeface="Verdana" pitchFamily="34" charset="0"/>
                <a:ea typeface="ＭＳ Ｐゴシック" pitchFamily="34" charset="-128"/>
              </a:rPr>
              <a:t>Polynomial: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698750" y="3840163"/>
            <a:ext cx="2398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600">
                <a:latin typeface="Verdana" pitchFamily="34" charset="0"/>
                <a:ea typeface="ＭＳ Ｐゴシック" pitchFamily="34" charset="-128"/>
              </a:rPr>
              <a:t>Gaussian</a:t>
            </a:r>
            <a:r>
              <a:rPr kumimoji="1" lang="en-US" altLang="ja-JP" sz="1600">
                <a:latin typeface="Verdana" pitchFamily="34" charset="0"/>
                <a:ea typeface="ＭＳ Ｐゴシック" pitchFamily="34" charset="-128"/>
              </a:rPr>
              <a:t>: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892175" y="4797425"/>
            <a:ext cx="69199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ja-JP">
                <a:latin typeface="Verdana" pitchFamily="34" charset="0"/>
                <a:ea typeface="ＭＳ Ｐゴシック" pitchFamily="34" charset="-128"/>
              </a:rPr>
              <a:t>A kernel function</a:t>
            </a:r>
            <a:r>
              <a:rPr lang="en-US" altLang="ja-JP" i="1">
                <a:latin typeface="Verdana" pitchFamily="34" charset="0"/>
                <a:ea typeface="ＭＳ Ｐゴシック" pitchFamily="34" charset="-128"/>
              </a:rPr>
              <a:t> </a:t>
            </a:r>
            <a:r>
              <a:rPr lang="en-US" altLang="ja-JP" b="1" i="1">
                <a:latin typeface="Verdana" pitchFamily="34" charset="0"/>
                <a:ea typeface="ＭＳ Ｐゴシック" pitchFamily="34" charset="-128"/>
              </a:rPr>
              <a:t>implicitly</a:t>
            </a:r>
            <a:r>
              <a:rPr lang="en-US" altLang="ja-JP">
                <a:latin typeface="Verdana" pitchFamily="34" charset="0"/>
                <a:ea typeface="ＭＳ Ｐゴシック" pitchFamily="34" charset="-128"/>
              </a:rPr>
              <a:t> maps data to a high-dimensional space (even infinite-dimensional space), without the need to compute the mapping function.</a:t>
            </a:r>
            <a:endParaRPr lang="el-GR" altLang="zh-CN">
              <a:latin typeface="Verdana" pitchFamily="34" charset="0"/>
              <a:ea typeface="ＭＳ Ｐゴシック" pitchFamily="34" charset="-128"/>
            </a:endParaRPr>
          </a:p>
        </p:txBody>
      </p:sp>
      <p:pic>
        <p:nvPicPr>
          <p:cNvPr id="48136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2530475"/>
            <a:ext cx="260508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7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3340100"/>
            <a:ext cx="2747963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8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683000"/>
            <a:ext cx="3251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9" name="Text Box 22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000000"/>
                </a:solidFill>
                <a:ea typeface="方正启体简体" pitchFamily="65" charset="-122"/>
              </a:rPr>
              <a:t>核函数</a:t>
            </a:r>
            <a:endParaRPr lang="zh-CN" altLang="en-US" sz="3600">
              <a:solidFill>
                <a:srgbClr val="00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E28404-01E5-47E5-A651-08AF7160B645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0212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DB56716-B457-4657-818C-35BC299B8856}" type="slidenum">
              <a:rPr lang="en-US" altLang="zh-CN"/>
              <a:pPr eaLnBrk="1" hangingPunct="1"/>
              <a:t>42</a:t>
            </a:fld>
            <a:endParaRPr lang="en-US" altLang="zh-CN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387964" y="2060848"/>
            <a:ext cx="2398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多项式</a:t>
            </a:r>
            <a:r>
              <a:rPr kumimoji="1" lang="en-US" altLang="ja-JP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:</a:t>
            </a:r>
          </a:p>
        </p:txBody>
      </p:sp>
      <p:sp>
        <p:nvSpPr>
          <p:cNvPr id="48139" name="Text Box 22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a typeface="方正启体简体" pitchFamily="65" charset="-122"/>
              </a:rPr>
              <a:t>核函数如何映射</a:t>
            </a:r>
            <a:endParaRPr lang="zh-CN" altLang="en-US" sz="3600" dirty="0">
              <a:solidFill>
                <a:srgbClr val="00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E28404-01E5-47E5-A651-08AF7160B645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40092" y="2099192"/>
                <a:ext cx="2030748" cy="423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𝐾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𝑦</m:t>
                      </m:r>
                      <m:r>
                        <a:rPr lang="en-US" altLang="zh-CN" b="0" i="1" smtClean="0"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92" y="2099192"/>
                <a:ext cx="2030748" cy="423321"/>
              </a:xfrm>
              <a:prstGeom prst="rect">
                <a:avLst/>
              </a:prstGeom>
              <a:blipFill rotWithShape="1">
                <a:blip r:embed="rId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459972" y="2594521"/>
            <a:ext cx="46842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假设每个向量维度为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，有两向量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则有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:</a:t>
            </a: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找到特征映射    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 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因为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则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将 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R</a:t>
            </a:r>
            <a:r>
              <a:rPr lang="en-US" altLang="zh-CN" sz="2400" baseline="30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的点映射到 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R</a:t>
            </a:r>
            <a:r>
              <a:rPr lang="en-US" altLang="zh-CN" sz="2400" baseline="30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3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33697" y="3170585"/>
                <a:ext cx="1443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697" y="3170585"/>
                <a:ext cx="144353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56316" y="3170585"/>
                <a:ext cx="1437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𝑌</m:t>
                      </m:r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316" y="3170585"/>
                <a:ext cx="143725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2396076" y="3746649"/>
            <a:ext cx="4338756" cy="463428"/>
            <a:chOff x="2170956" y="4077072"/>
            <a:chExt cx="4338756" cy="463428"/>
          </a:xfrm>
        </p:grpSpPr>
        <p:pic>
          <p:nvPicPr>
            <p:cNvPr id="6" name="图片 5" descr="屏幕剪辑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76"/>
            <a:stretch/>
          </p:blipFill>
          <p:spPr>
            <a:xfrm>
              <a:off x="3108850" y="4092762"/>
              <a:ext cx="3400862" cy="447738"/>
            </a:xfrm>
            <a:prstGeom prst="rect">
              <a:avLst/>
            </a:prstGeom>
          </p:spPr>
        </p:pic>
        <p:pic>
          <p:nvPicPr>
            <p:cNvPr id="18" name="图片 17" descr="屏幕剪辑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531"/>
            <a:stretch/>
          </p:blipFill>
          <p:spPr>
            <a:xfrm>
              <a:off x="2170956" y="4077072"/>
              <a:ext cx="926238" cy="447738"/>
            </a:xfrm>
            <a:prstGeom prst="rect">
              <a:avLst/>
            </a:prstGeom>
          </p:spPr>
        </p:pic>
      </p:grpSp>
      <p:pic>
        <p:nvPicPr>
          <p:cNvPr id="22" name="图片 21" descr="屏幕剪辑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49" r="28330"/>
          <a:stretch/>
        </p:blipFill>
        <p:spPr>
          <a:xfrm>
            <a:off x="3430963" y="4503995"/>
            <a:ext cx="261257" cy="46679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484308" y="4437112"/>
            <a:ext cx="2896004" cy="533673"/>
            <a:chOff x="4484308" y="4437112"/>
            <a:chExt cx="2896004" cy="533673"/>
          </a:xfrm>
        </p:grpSpPr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308" y="4503995"/>
              <a:ext cx="2896004" cy="4667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128224" y="4437112"/>
                  <a:ext cx="31598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/>
                          </a:rPr>
                          <m:t>𝑇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224" y="4437112"/>
                  <a:ext cx="315984" cy="2616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1892020" y="5183614"/>
            <a:ext cx="3067972" cy="460459"/>
            <a:chOff x="1892020" y="5183614"/>
            <a:chExt cx="3067972" cy="460459"/>
          </a:xfrm>
        </p:grpSpPr>
        <p:pic>
          <p:nvPicPr>
            <p:cNvPr id="9" name="图片 8" descr="屏幕剪辑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020" y="5186809"/>
              <a:ext cx="2934110" cy="45726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644008" y="5183614"/>
                  <a:ext cx="31598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/>
                          </a:rPr>
                          <m:t>𝑇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008" y="5183614"/>
                  <a:ext cx="315984" cy="2616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985629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DB56716-B457-4657-818C-35BC299B8856}" type="slidenum">
              <a:rPr lang="en-US" altLang="zh-CN"/>
              <a:pPr eaLnBrk="1" hangingPunct="1"/>
              <a:t>43</a:t>
            </a:fld>
            <a:endParaRPr lang="en-US" altLang="zh-CN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42144" y="2276286"/>
            <a:ext cx="8034312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高斯函数</a:t>
            </a:r>
            <a:r>
              <a:rPr kumimoji="1" lang="en-US" altLang="ja-JP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泰勒展开式：</a:t>
            </a:r>
            <a:endParaRPr kumimoji="1"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ja-JP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ja-JP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ja-JP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得到了一个无穷维度的映射。即高斯核将数据映射到无穷高的维度。</a:t>
            </a:r>
            <a:endParaRPr kumimoji="1" lang="en-US" altLang="ja-JP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48139" name="Text Box 22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a typeface="方正启体简体" pitchFamily="65" charset="-122"/>
              </a:rPr>
              <a:t>核函数如何映射</a:t>
            </a:r>
            <a:endParaRPr lang="zh-CN" altLang="en-US" sz="3600" dirty="0">
              <a:solidFill>
                <a:srgbClr val="00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E28404-01E5-47E5-A651-08AF7160B645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896" y="2200359"/>
            <a:ext cx="3251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96366"/>
            <a:ext cx="3672408" cy="666902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877463"/>
            <a:ext cx="8515525" cy="84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9356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94F92DA-0249-4ACD-85F8-B593AC64152C}" type="slidenum">
              <a:rPr lang="en-US" altLang="zh-CN"/>
              <a:pPr eaLnBrk="1" hangingPunct="1"/>
              <a:t>44</a:t>
            </a:fld>
            <a:endParaRPr lang="en-US" altLang="zh-CN" dirty="0"/>
          </a:p>
        </p:txBody>
      </p:sp>
      <p:pic>
        <p:nvPicPr>
          <p:cNvPr id="49155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378075"/>
            <a:ext cx="50546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6" name="Rectangle 13"/>
          <p:cNvSpPr>
            <a:spLocks noChangeArrowheads="1"/>
          </p:cNvSpPr>
          <p:nvPr/>
        </p:nvSpPr>
        <p:spPr bwMode="auto">
          <a:xfrm>
            <a:off x="1155700" y="2159000"/>
            <a:ext cx="2871788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ja-JP" sz="2000" b="1" i="1" dirty="0">
                <a:solidFill>
                  <a:srgbClr val="000000"/>
                </a:solidFill>
              </a:rPr>
              <a:t>Problem 4</a:t>
            </a:r>
          </a:p>
        </p:txBody>
      </p:sp>
      <p:sp>
        <p:nvSpPr>
          <p:cNvPr id="49157" name="Text Box 14"/>
          <p:cNvSpPr txBox="1">
            <a:spLocks noChangeArrowheads="1"/>
          </p:cNvSpPr>
          <p:nvPr/>
        </p:nvSpPr>
        <p:spPr bwMode="auto">
          <a:xfrm>
            <a:off x="1192213" y="2516188"/>
            <a:ext cx="2398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latin typeface="Verdana" pitchFamily="34" charset="0"/>
                <a:ea typeface="ＭＳ Ｐゴシック" pitchFamily="34" charset="-128"/>
              </a:rPr>
              <a:t>Maximize:</a:t>
            </a:r>
          </a:p>
        </p:txBody>
      </p:sp>
      <p:sp>
        <p:nvSpPr>
          <p:cNvPr id="49158" name="Text Box 15"/>
          <p:cNvSpPr txBox="1">
            <a:spLocks noChangeArrowheads="1"/>
          </p:cNvSpPr>
          <p:nvPr/>
        </p:nvSpPr>
        <p:spPr bwMode="auto">
          <a:xfrm>
            <a:off x="1192213" y="3046413"/>
            <a:ext cx="2544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latin typeface="Verdana" pitchFamily="34" charset="0"/>
                <a:ea typeface="ＭＳ Ｐゴシック" pitchFamily="34" charset="-128"/>
              </a:rPr>
              <a:t>Subject to:</a:t>
            </a:r>
          </a:p>
        </p:txBody>
      </p:sp>
      <p:sp>
        <p:nvSpPr>
          <p:cNvPr id="49159" name="Rectangle 16"/>
          <p:cNvSpPr>
            <a:spLocks noChangeArrowheads="1"/>
          </p:cNvSpPr>
          <p:nvPr/>
        </p:nvSpPr>
        <p:spPr bwMode="auto">
          <a:xfrm>
            <a:off x="1119188" y="2133600"/>
            <a:ext cx="6553200" cy="2085975"/>
          </a:xfrm>
          <a:prstGeom prst="rect">
            <a:avLst/>
          </a:prstGeom>
          <a:noFill/>
          <a:ln w="38100" cmpd="dbl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0" name="Text Box 17"/>
          <p:cNvSpPr txBox="1">
            <a:spLocks noChangeArrowheads="1"/>
          </p:cNvSpPr>
          <p:nvPr/>
        </p:nvSpPr>
        <p:spPr bwMode="auto">
          <a:xfrm>
            <a:off x="1258888" y="4292600"/>
            <a:ext cx="241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</a:rPr>
              <a:t>Decision surface:</a:t>
            </a:r>
          </a:p>
        </p:txBody>
      </p:sp>
      <p:sp>
        <p:nvSpPr>
          <p:cNvPr id="49161" name="Rectangle 19"/>
          <p:cNvSpPr>
            <a:spLocks noChangeArrowheads="1"/>
          </p:cNvSpPr>
          <p:nvPr/>
        </p:nvSpPr>
        <p:spPr bwMode="auto">
          <a:xfrm>
            <a:off x="1258888" y="5445125"/>
            <a:ext cx="604996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ja-JP" sz="1600" dirty="0">
                <a:latin typeface="Verdana" pitchFamily="34" charset="0"/>
                <a:ea typeface="ＭＳ Ｐゴシック" pitchFamily="34" charset="-128"/>
              </a:rPr>
              <a:t>Note: Kernel function always satisfies Mercer</a:t>
            </a:r>
            <a:r>
              <a:rPr lang="en-US" altLang="ja-JP" sz="1600" dirty="0">
                <a:latin typeface="Arial" charset="0"/>
                <a:ea typeface="ＭＳ Ｐゴシック" pitchFamily="34" charset="-128"/>
              </a:rPr>
              <a:t>’</a:t>
            </a:r>
            <a:r>
              <a:rPr lang="en-US" altLang="ja-JP" sz="1600" dirty="0">
                <a:latin typeface="Verdana" pitchFamily="34" charset="0"/>
                <a:ea typeface="ＭＳ Ｐゴシック" pitchFamily="34" charset="-128"/>
              </a:rPr>
              <a:t>s condition, matrix</a:t>
            </a:r>
          </a:p>
          <a:p>
            <a:pPr eaLnBrk="1" hangingPunct="1"/>
            <a:endParaRPr lang="en-US" altLang="ja-JP" sz="1600" dirty="0">
              <a:latin typeface="Verdana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altLang="ja-JP" sz="1600" dirty="0">
                <a:latin typeface="Verdana" pitchFamily="34" charset="0"/>
                <a:ea typeface="ＭＳ Ｐゴシック" pitchFamily="34" charset="-128"/>
              </a:rPr>
              <a:t>is positive semi-definite, thus </a:t>
            </a:r>
            <a:r>
              <a:rPr lang="en-US" altLang="ja-JP" sz="1600" b="1" i="1" dirty="0">
                <a:latin typeface="Verdana" pitchFamily="34" charset="0"/>
                <a:ea typeface="ＭＳ Ｐゴシック" pitchFamily="34" charset="-128"/>
              </a:rPr>
              <a:t>Problem 4</a:t>
            </a:r>
            <a:r>
              <a:rPr lang="en-US" altLang="ja-JP" sz="1600" dirty="0">
                <a:latin typeface="Verdana" pitchFamily="34" charset="0"/>
                <a:ea typeface="ＭＳ Ｐゴシック" pitchFamily="34" charset="-128"/>
              </a:rPr>
              <a:t> is a </a:t>
            </a:r>
            <a:r>
              <a:rPr lang="en-US" altLang="ja-JP" sz="1600" dirty="0">
                <a:solidFill>
                  <a:srgbClr val="C00000"/>
                </a:solidFill>
                <a:latin typeface="Verdana" pitchFamily="34" charset="0"/>
                <a:ea typeface="ＭＳ Ｐゴシック" pitchFamily="34" charset="-128"/>
              </a:rPr>
              <a:t>convex QP problem</a:t>
            </a:r>
            <a:r>
              <a:rPr lang="en-US" altLang="ja-JP" sz="1600" dirty="0">
                <a:latin typeface="Verdana" pitchFamily="34" charset="0"/>
                <a:ea typeface="ＭＳ Ｐゴシック" pitchFamily="34" charset="-128"/>
              </a:rPr>
              <a:t>, it has </a:t>
            </a:r>
            <a:r>
              <a:rPr lang="en-US" altLang="ja-JP" sz="1600" dirty="0">
                <a:solidFill>
                  <a:srgbClr val="C00000"/>
                </a:solidFill>
                <a:latin typeface="Verdana" pitchFamily="34" charset="0"/>
                <a:ea typeface="ＭＳ Ｐゴシック" pitchFamily="34" charset="-128"/>
              </a:rPr>
              <a:t>no local minima</a:t>
            </a:r>
            <a:r>
              <a:rPr lang="en-US" altLang="ja-JP" sz="1600" dirty="0">
                <a:latin typeface="Verdana" pitchFamily="34" charset="0"/>
                <a:ea typeface="ＭＳ Ｐゴシック" pitchFamily="34" charset="-128"/>
              </a:rPr>
              <a:t>.</a:t>
            </a:r>
            <a:endParaRPr lang="el-GR" altLang="zh-CN" sz="1600" dirty="0"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9162" name="AutoShape 20"/>
          <p:cNvSpPr>
            <a:spLocks noChangeArrowheads="1"/>
          </p:cNvSpPr>
          <p:nvPr/>
        </p:nvSpPr>
        <p:spPr bwMode="auto">
          <a:xfrm>
            <a:off x="5724525" y="866775"/>
            <a:ext cx="2933700" cy="995363"/>
          </a:xfrm>
          <a:prstGeom prst="wedgeEllipseCallout">
            <a:avLst>
              <a:gd name="adj1" fmla="val -64787"/>
              <a:gd name="adj2" fmla="val 72009"/>
            </a:avLst>
          </a:prstGeom>
          <a:solidFill>
            <a:srgbClr val="A6D08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ja-JP" sz="1600">
                <a:latin typeface="Verdana" pitchFamily="34" charset="0"/>
                <a:ea typeface="ＭＳ Ｐゴシック" pitchFamily="34" charset="-128"/>
              </a:rPr>
              <a:t>A general form of QP problem in SVM</a:t>
            </a:r>
            <a:endParaRPr kumimoji="1" lang="en-US" altLang="zh-CN" sz="1600">
              <a:latin typeface="Verdana" pitchFamily="34" charset="0"/>
              <a:ea typeface="ＭＳ Ｐゴシック" pitchFamily="34" charset="-128"/>
            </a:endParaRPr>
          </a:p>
        </p:txBody>
      </p:sp>
      <p:pic>
        <p:nvPicPr>
          <p:cNvPr id="49163" name="Picture 2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863948"/>
            <a:ext cx="2156767" cy="30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64" name="Text Box 22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000000"/>
                </a:solidFill>
                <a:ea typeface="方正启体简体" pitchFamily="65" charset="-122"/>
              </a:rPr>
              <a:t>一般形式</a:t>
            </a:r>
            <a:endParaRPr lang="zh-CN" altLang="en-US" sz="3600">
              <a:solidFill>
                <a:srgbClr val="00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pic>
        <p:nvPicPr>
          <p:cNvPr id="49165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652963"/>
            <a:ext cx="3833812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66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3122613"/>
            <a:ext cx="3489325" cy="102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任意多边形 1"/>
          <p:cNvSpPr/>
          <p:nvPr/>
        </p:nvSpPr>
        <p:spPr>
          <a:xfrm>
            <a:off x="6720289" y="3293972"/>
            <a:ext cx="2311912" cy="1925715"/>
          </a:xfrm>
          <a:custGeom>
            <a:avLst/>
            <a:gdLst>
              <a:gd name="connsiteX0" fmla="*/ 0 w 2311912"/>
              <a:gd name="connsiteY0" fmla="*/ 1641585 h 1925715"/>
              <a:gd name="connsiteX1" fmla="*/ 903383 w 2311912"/>
              <a:gd name="connsiteY1" fmla="*/ 71 h 1925715"/>
              <a:gd name="connsiteX2" fmla="*/ 1994053 w 2311912"/>
              <a:gd name="connsiteY2" fmla="*/ 1575483 h 1925715"/>
              <a:gd name="connsiteX3" fmla="*/ 2280492 w 2311912"/>
              <a:gd name="connsiteY3" fmla="*/ 1894973 h 1925715"/>
              <a:gd name="connsiteX4" fmla="*/ 2291509 w 2311912"/>
              <a:gd name="connsiteY4" fmla="*/ 1894973 h 1925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912" h="1925715">
                <a:moveTo>
                  <a:pt x="0" y="1641585"/>
                </a:moveTo>
                <a:cubicBezTo>
                  <a:pt x="285520" y="826336"/>
                  <a:pt x="571041" y="11088"/>
                  <a:pt x="903383" y="71"/>
                </a:cubicBezTo>
                <a:cubicBezTo>
                  <a:pt x="1235725" y="-10946"/>
                  <a:pt x="1764535" y="1259666"/>
                  <a:pt x="1994053" y="1575483"/>
                </a:cubicBezTo>
                <a:cubicBezTo>
                  <a:pt x="2223571" y="1891300"/>
                  <a:pt x="2230916" y="1841725"/>
                  <a:pt x="2280492" y="1894973"/>
                </a:cubicBezTo>
                <a:cubicBezTo>
                  <a:pt x="2330068" y="1948221"/>
                  <a:pt x="2310788" y="1921597"/>
                  <a:pt x="2291509" y="189497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308304" y="4864679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かんぺき</a:t>
            </a: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CE02A0-0189-47A3-BE28-947605F788AB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112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2031D72-5838-493C-AC1A-2A6A9531BF56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31747" name="Text Box 41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a typeface="方正启体简体" pitchFamily="65" charset="-122"/>
              </a:rPr>
              <a:t>分离器好坏</a:t>
            </a:r>
            <a:endParaRPr lang="zh-CN" altLang="en-US" sz="3600" dirty="0">
              <a:solidFill>
                <a:srgbClr val="00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31748" name="AutoShape 2"/>
          <p:cNvSpPr>
            <a:spLocks noChangeArrowheads="1"/>
          </p:cNvSpPr>
          <p:nvPr/>
        </p:nvSpPr>
        <p:spPr bwMode="auto">
          <a:xfrm>
            <a:off x="2078038" y="3513138"/>
            <a:ext cx="101600" cy="1047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49" name="AutoShape 3"/>
          <p:cNvSpPr>
            <a:spLocks noChangeArrowheads="1"/>
          </p:cNvSpPr>
          <p:nvPr/>
        </p:nvSpPr>
        <p:spPr bwMode="auto">
          <a:xfrm>
            <a:off x="801688" y="3906838"/>
            <a:ext cx="101600" cy="1047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0" name="AutoShape 4"/>
          <p:cNvSpPr>
            <a:spLocks noChangeArrowheads="1"/>
          </p:cNvSpPr>
          <p:nvPr/>
        </p:nvSpPr>
        <p:spPr bwMode="auto">
          <a:xfrm>
            <a:off x="1069975" y="4656138"/>
            <a:ext cx="101600" cy="10318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1" name="AutoShape 5"/>
          <p:cNvSpPr>
            <a:spLocks noChangeArrowheads="1"/>
          </p:cNvSpPr>
          <p:nvPr/>
        </p:nvSpPr>
        <p:spPr bwMode="auto">
          <a:xfrm>
            <a:off x="539750" y="5081588"/>
            <a:ext cx="101600" cy="10318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2" name="AutoShape 6"/>
          <p:cNvSpPr>
            <a:spLocks noChangeArrowheads="1"/>
          </p:cNvSpPr>
          <p:nvPr/>
        </p:nvSpPr>
        <p:spPr bwMode="auto">
          <a:xfrm>
            <a:off x="1150938" y="3209925"/>
            <a:ext cx="101600" cy="103188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3" name="AutoShape 7"/>
          <p:cNvSpPr>
            <a:spLocks noChangeArrowheads="1"/>
          </p:cNvSpPr>
          <p:nvPr/>
        </p:nvSpPr>
        <p:spPr bwMode="auto">
          <a:xfrm>
            <a:off x="539750" y="4278313"/>
            <a:ext cx="101600" cy="1047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4" name="AutoShape 8"/>
          <p:cNvSpPr>
            <a:spLocks noChangeArrowheads="1"/>
          </p:cNvSpPr>
          <p:nvPr/>
        </p:nvSpPr>
        <p:spPr bwMode="auto">
          <a:xfrm>
            <a:off x="1774825" y="3143250"/>
            <a:ext cx="101600" cy="103188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5" name="AutoShape 9"/>
          <p:cNvSpPr>
            <a:spLocks noChangeArrowheads="1"/>
          </p:cNvSpPr>
          <p:nvPr/>
        </p:nvSpPr>
        <p:spPr bwMode="auto">
          <a:xfrm>
            <a:off x="1704975" y="4098925"/>
            <a:ext cx="103188" cy="103188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6" name="AutoShape 10"/>
          <p:cNvSpPr>
            <a:spLocks noChangeArrowheads="1"/>
          </p:cNvSpPr>
          <p:nvPr/>
        </p:nvSpPr>
        <p:spPr bwMode="auto">
          <a:xfrm>
            <a:off x="2620963" y="3997325"/>
            <a:ext cx="101600" cy="103188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7" name="AutoShape 11"/>
          <p:cNvSpPr>
            <a:spLocks noChangeArrowheads="1"/>
          </p:cNvSpPr>
          <p:nvPr/>
        </p:nvSpPr>
        <p:spPr bwMode="auto">
          <a:xfrm>
            <a:off x="2198688" y="5081588"/>
            <a:ext cx="101600" cy="10318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8" name="AutoShape 12"/>
          <p:cNvSpPr>
            <a:spLocks noChangeArrowheads="1"/>
          </p:cNvSpPr>
          <p:nvPr/>
        </p:nvSpPr>
        <p:spPr bwMode="auto">
          <a:xfrm>
            <a:off x="3332163" y="5081588"/>
            <a:ext cx="103187" cy="10318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9" name="AutoShape 13"/>
          <p:cNvSpPr>
            <a:spLocks noChangeArrowheads="1"/>
          </p:cNvSpPr>
          <p:nvPr/>
        </p:nvSpPr>
        <p:spPr bwMode="auto">
          <a:xfrm>
            <a:off x="1835150" y="5689600"/>
            <a:ext cx="101600" cy="1047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0" name="AutoShape 14"/>
          <p:cNvSpPr>
            <a:spLocks noChangeArrowheads="1"/>
          </p:cNvSpPr>
          <p:nvPr/>
        </p:nvSpPr>
        <p:spPr bwMode="auto">
          <a:xfrm>
            <a:off x="2547938" y="4368800"/>
            <a:ext cx="101600" cy="103188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1" name="AutoShape 15"/>
          <p:cNvSpPr>
            <a:spLocks noChangeArrowheads="1"/>
          </p:cNvSpPr>
          <p:nvPr/>
        </p:nvSpPr>
        <p:spPr bwMode="auto">
          <a:xfrm>
            <a:off x="1835150" y="4887913"/>
            <a:ext cx="101600" cy="1047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2" name="AutoShape 16"/>
          <p:cNvSpPr>
            <a:spLocks noChangeArrowheads="1"/>
          </p:cNvSpPr>
          <p:nvPr/>
        </p:nvSpPr>
        <p:spPr bwMode="auto">
          <a:xfrm>
            <a:off x="2635250" y="5348288"/>
            <a:ext cx="101600" cy="1047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3" name="AutoShape 17"/>
          <p:cNvSpPr>
            <a:spLocks noChangeArrowheads="1"/>
          </p:cNvSpPr>
          <p:nvPr/>
        </p:nvSpPr>
        <p:spPr bwMode="auto">
          <a:xfrm>
            <a:off x="3419475" y="4278313"/>
            <a:ext cx="103188" cy="1047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4" name="Line 18"/>
          <p:cNvSpPr>
            <a:spLocks noChangeShapeType="1"/>
          </p:cNvSpPr>
          <p:nvPr/>
        </p:nvSpPr>
        <p:spPr bwMode="auto">
          <a:xfrm flipV="1">
            <a:off x="747713" y="2613025"/>
            <a:ext cx="2792412" cy="311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AutoShape 19"/>
          <p:cNvSpPr>
            <a:spLocks noChangeArrowheads="1"/>
          </p:cNvSpPr>
          <p:nvPr/>
        </p:nvSpPr>
        <p:spPr bwMode="auto">
          <a:xfrm>
            <a:off x="2047875" y="2730500"/>
            <a:ext cx="101600" cy="103188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6" name="AutoShape 20"/>
          <p:cNvSpPr>
            <a:spLocks noChangeArrowheads="1"/>
          </p:cNvSpPr>
          <p:nvPr/>
        </p:nvSpPr>
        <p:spPr bwMode="auto">
          <a:xfrm>
            <a:off x="2611438" y="2762250"/>
            <a:ext cx="101600" cy="103188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7" name="AutoShape 21"/>
          <p:cNvSpPr>
            <a:spLocks noChangeArrowheads="1"/>
          </p:cNvSpPr>
          <p:nvPr/>
        </p:nvSpPr>
        <p:spPr bwMode="auto">
          <a:xfrm>
            <a:off x="3605213" y="3489325"/>
            <a:ext cx="101600" cy="1047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1768" name="Picture 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33838"/>
            <a:ext cx="260350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69" name="Line 43"/>
          <p:cNvSpPr>
            <a:spLocks noChangeShapeType="1"/>
          </p:cNvSpPr>
          <p:nvPr/>
        </p:nvSpPr>
        <p:spPr bwMode="auto">
          <a:xfrm flipV="1">
            <a:off x="1076325" y="2686050"/>
            <a:ext cx="2792413" cy="31194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44"/>
          <p:cNvSpPr>
            <a:spLocks noChangeShapeType="1"/>
          </p:cNvSpPr>
          <p:nvPr/>
        </p:nvSpPr>
        <p:spPr bwMode="auto">
          <a:xfrm flipV="1">
            <a:off x="415925" y="2514600"/>
            <a:ext cx="2794000" cy="31194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1" name="AutoShape 45"/>
          <p:cNvSpPr>
            <a:spLocks noChangeArrowheads="1"/>
          </p:cNvSpPr>
          <p:nvPr/>
        </p:nvSpPr>
        <p:spPr bwMode="auto">
          <a:xfrm>
            <a:off x="6615113" y="3432175"/>
            <a:ext cx="101600" cy="1047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72" name="AutoShape 46"/>
          <p:cNvSpPr>
            <a:spLocks noChangeArrowheads="1"/>
          </p:cNvSpPr>
          <p:nvPr/>
        </p:nvSpPr>
        <p:spPr bwMode="auto">
          <a:xfrm>
            <a:off x="5338763" y="3825875"/>
            <a:ext cx="101600" cy="1047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73" name="AutoShape 47"/>
          <p:cNvSpPr>
            <a:spLocks noChangeArrowheads="1"/>
          </p:cNvSpPr>
          <p:nvPr/>
        </p:nvSpPr>
        <p:spPr bwMode="auto">
          <a:xfrm>
            <a:off x="5605463" y="4573588"/>
            <a:ext cx="101600" cy="1047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74" name="AutoShape 48"/>
          <p:cNvSpPr>
            <a:spLocks noChangeArrowheads="1"/>
          </p:cNvSpPr>
          <p:nvPr/>
        </p:nvSpPr>
        <p:spPr bwMode="auto">
          <a:xfrm>
            <a:off x="5076825" y="4999038"/>
            <a:ext cx="101600" cy="1047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75" name="AutoShape 49"/>
          <p:cNvSpPr>
            <a:spLocks noChangeArrowheads="1"/>
          </p:cNvSpPr>
          <p:nvPr/>
        </p:nvSpPr>
        <p:spPr bwMode="auto">
          <a:xfrm>
            <a:off x="5688013" y="3127375"/>
            <a:ext cx="101600" cy="1047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76" name="AutoShape 50"/>
          <p:cNvSpPr>
            <a:spLocks noChangeArrowheads="1"/>
          </p:cNvSpPr>
          <p:nvPr/>
        </p:nvSpPr>
        <p:spPr bwMode="auto">
          <a:xfrm>
            <a:off x="5076825" y="4197350"/>
            <a:ext cx="101600" cy="103188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77" name="AutoShape 51"/>
          <p:cNvSpPr>
            <a:spLocks noChangeArrowheads="1"/>
          </p:cNvSpPr>
          <p:nvPr/>
        </p:nvSpPr>
        <p:spPr bwMode="auto">
          <a:xfrm>
            <a:off x="6311900" y="3060700"/>
            <a:ext cx="101600" cy="1047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78" name="AutoShape 52"/>
          <p:cNvSpPr>
            <a:spLocks noChangeArrowheads="1"/>
          </p:cNvSpPr>
          <p:nvPr/>
        </p:nvSpPr>
        <p:spPr bwMode="auto">
          <a:xfrm>
            <a:off x="6242050" y="4016375"/>
            <a:ext cx="101600" cy="1047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79" name="AutoShape 53"/>
          <p:cNvSpPr>
            <a:spLocks noChangeArrowheads="1"/>
          </p:cNvSpPr>
          <p:nvPr/>
        </p:nvSpPr>
        <p:spPr bwMode="auto">
          <a:xfrm>
            <a:off x="7156450" y="3914775"/>
            <a:ext cx="101600" cy="1047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0" name="AutoShape 54"/>
          <p:cNvSpPr>
            <a:spLocks noChangeArrowheads="1"/>
          </p:cNvSpPr>
          <p:nvPr/>
        </p:nvSpPr>
        <p:spPr bwMode="auto">
          <a:xfrm>
            <a:off x="6734175" y="4999038"/>
            <a:ext cx="103188" cy="1047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1" name="AutoShape 55"/>
          <p:cNvSpPr>
            <a:spLocks noChangeArrowheads="1"/>
          </p:cNvSpPr>
          <p:nvPr/>
        </p:nvSpPr>
        <p:spPr bwMode="auto">
          <a:xfrm>
            <a:off x="7869238" y="4999038"/>
            <a:ext cx="101600" cy="1047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2" name="AutoShape 56"/>
          <p:cNvSpPr>
            <a:spLocks noChangeArrowheads="1"/>
          </p:cNvSpPr>
          <p:nvPr/>
        </p:nvSpPr>
        <p:spPr bwMode="auto">
          <a:xfrm>
            <a:off x="6370638" y="5608638"/>
            <a:ext cx="101600" cy="1047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3" name="AutoShape 57"/>
          <p:cNvSpPr>
            <a:spLocks noChangeArrowheads="1"/>
          </p:cNvSpPr>
          <p:nvPr/>
        </p:nvSpPr>
        <p:spPr bwMode="auto">
          <a:xfrm>
            <a:off x="7083425" y="4286250"/>
            <a:ext cx="101600" cy="104775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4" name="AutoShape 58"/>
          <p:cNvSpPr>
            <a:spLocks noChangeArrowheads="1"/>
          </p:cNvSpPr>
          <p:nvPr/>
        </p:nvSpPr>
        <p:spPr bwMode="auto">
          <a:xfrm>
            <a:off x="6372225" y="4837113"/>
            <a:ext cx="101600" cy="10318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5" name="AutoShape 59"/>
          <p:cNvSpPr>
            <a:spLocks noChangeArrowheads="1"/>
          </p:cNvSpPr>
          <p:nvPr/>
        </p:nvSpPr>
        <p:spPr bwMode="auto">
          <a:xfrm>
            <a:off x="7170738" y="5267325"/>
            <a:ext cx="101600" cy="103188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6" name="AutoShape 60"/>
          <p:cNvSpPr>
            <a:spLocks noChangeArrowheads="1"/>
          </p:cNvSpPr>
          <p:nvPr/>
        </p:nvSpPr>
        <p:spPr bwMode="auto">
          <a:xfrm>
            <a:off x="7956550" y="4197350"/>
            <a:ext cx="101600" cy="103188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7" name="AutoShape 62"/>
          <p:cNvSpPr>
            <a:spLocks noChangeArrowheads="1"/>
          </p:cNvSpPr>
          <p:nvPr/>
        </p:nvSpPr>
        <p:spPr bwMode="auto">
          <a:xfrm>
            <a:off x="6583363" y="2647950"/>
            <a:ext cx="101600" cy="1047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8" name="AutoShape 63"/>
          <p:cNvSpPr>
            <a:spLocks noChangeArrowheads="1"/>
          </p:cNvSpPr>
          <p:nvPr/>
        </p:nvSpPr>
        <p:spPr bwMode="auto">
          <a:xfrm>
            <a:off x="7205663" y="2636838"/>
            <a:ext cx="103187" cy="1047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9" name="AutoShape 64"/>
          <p:cNvSpPr>
            <a:spLocks noChangeArrowheads="1"/>
          </p:cNvSpPr>
          <p:nvPr/>
        </p:nvSpPr>
        <p:spPr bwMode="auto">
          <a:xfrm>
            <a:off x="8142288" y="3408363"/>
            <a:ext cx="101600" cy="10318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1790" name="Picture 6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3952875"/>
            <a:ext cx="25876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91" name="Line 61"/>
          <p:cNvSpPr>
            <a:spLocks noChangeShapeType="1"/>
          </p:cNvSpPr>
          <p:nvPr/>
        </p:nvSpPr>
        <p:spPr bwMode="auto">
          <a:xfrm rot="20998160" flipV="1">
            <a:off x="5283200" y="2520950"/>
            <a:ext cx="2794000" cy="311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2" name="Line 66"/>
          <p:cNvSpPr>
            <a:spLocks noChangeShapeType="1"/>
          </p:cNvSpPr>
          <p:nvPr/>
        </p:nvSpPr>
        <p:spPr bwMode="auto">
          <a:xfrm rot="20998160" flipV="1">
            <a:off x="5437188" y="2681288"/>
            <a:ext cx="2792412" cy="31210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3" name="Line 67"/>
          <p:cNvSpPr>
            <a:spLocks noChangeShapeType="1"/>
          </p:cNvSpPr>
          <p:nvPr/>
        </p:nvSpPr>
        <p:spPr bwMode="auto">
          <a:xfrm rot="20998160" flipV="1">
            <a:off x="5118100" y="2349500"/>
            <a:ext cx="2792413" cy="31194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00D3A4-ED42-4242-8DF3-3A7B195AD617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4347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D79D241-825D-4E69-9F21-C83F927377C3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1187450" y="1341438"/>
            <a:ext cx="36004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3600">
              <a:latin typeface="Verdana" pitchFamily="34" charset="0"/>
              <a:ea typeface="方正启体简体" pitchFamily="65" charset="-122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495300" y="2109788"/>
            <a:ext cx="864870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ja-JP" altLang="en-US" b="1">
                <a:latin typeface="Verdana" pitchFamily="34" charset="0"/>
                <a:ea typeface="ＭＳ Ｐゴシック" pitchFamily="34" charset="-128"/>
              </a:rPr>
              <a:t> </a:t>
            </a:r>
            <a:r>
              <a:rPr lang="en-US" altLang="ja-JP">
                <a:latin typeface="Verdana" pitchFamily="34" charset="0"/>
                <a:ea typeface="ＭＳ Ｐゴシック" pitchFamily="34" charset="-128"/>
              </a:rPr>
              <a:t>Distance from sample     to the hyperplane is                     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ja-JP" b="1">
                <a:latin typeface="Verdana" pitchFamily="34" charset="0"/>
                <a:ea typeface="ＭＳ Ｐゴシック" pitchFamily="34" charset="-128"/>
              </a:rPr>
              <a:t> </a:t>
            </a:r>
            <a:r>
              <a:rPr lang="en-US" altLang="ja-JP">
                <a:latin typeface="Verdana" pitchFamily="34" charset="0"/>
                <a:ea typeface="ＭＳ Ｐゴシック" pitchFamily="34" charset="-128"/>
              </a:rPr>
              <a:t>Samples closest to the hyperplane are</a:t>
            </a:r>
            <a:r>
              <a:rPr lang="en-US" altLang="ja-JP" b="1">
                <a:latin typeface="Verdana" pitchFamily="34" charset="0"/>
                <a:ea typeface="ＭＳ Ｐゴシック" pitchFamily="34" charset="-128"/>
              </a:rPr>
              <a:t> </a:t>
            </a:r>
            <a:r>
              <a:rPr lang="en-US" altLang="ja-JP" b="1" i="1">
                <a:latin typeface="Verdana" pitchFamily="34" charset="0"/>
                <a:ea typeface="ＭＳ Ｐゴシック" pitchFamily="34" charset="-128"/>
              </a:rPr>
              <a:t>support vectors</a:t>
            </a:r>
            <a:r>
              <a:rPr lang="en-US" altLang="ja-JP" b="1">
                <a:latin typeface="Verdana" pitchFamily="34" charset="0"/>
                <a:ea typeface="ＭＳ Ｐゴシック" pitchFamily="34" charset="-128"/>
              </a:rPr>
              <a:t>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ja-JP" b="1" i="1">
                <a:latin typeface="Verdana" pitchFamily="34" charset="0"/>
                <a:ea typeface="ＭＳ Ｐゴシック" pitchFamily="34" charset="-128"/>
              </a:rPr>
              <a:t> Margin</a:t>
            </a:r>
            <a:r>
              <a:rPr lang="en-US" altLang="ja-JP" b="1">
                <a:latin typeface="Verdana" pitchFamily="34" charset="0"/>
                <a:ea typeface="ＭＳ Ｐゴシック" pitchFamily="34" charset="-128"/>
              </a:rPr>
              <a:t> </a:t>
            </a:r>
            <a:r>
              <a:rPr lang="en-US" altLang="ja-JP" b="1" i="1">
                <a:latin typeface="Verdana" pitchFamily="34" charset="0"/>
                <a:ea typeface="ＭＳ Ｐゴシック" pitchFamily="34" charset="-128"/>
              </a:rPr>
              <a:t>  </a:t>
            </a:r>
            <a:r>
              <a:rPr lang="en-US" altLang="ja-JP" b="1">
                <a:latin typeface="Verdana" pitchFamily="34" charset="0"/>
                <a:ea typeface="ＭＳ Ｐゴシック" pitchFamily="34" charset="-128"/>
              </a:rPr>
              <a:t> </a:t>
            </a:r>
            <a:r>
              <a:rPr lang="en-US" altLang="ja-JP">
                <a:latin typeface="Verdana" pitchFamily="34" charset="0"/>
                <a:ea typeface="ＭＳ Ｐゴシック" pitchFamily="34" charset="-128"/>
              </a:rPr>
              <a:t>of the separator</a:t>
            </a:r>
            <a:r>
              <a:rPr lang="en-US" altLang="ja-JP" b="1">
                <a:latin typeface="Verdana" pitchFamily="34" charset="0"/>
                <a:ea typeface="ＭＳ Ｐゴシック" pitchFamily="34" charset="-128"/>
              </a:rPr>
              <a:t> </a:t>
            </a:r>
            <a:r>
              <a:rPr lang="en-US" altLang="ja-JP">
                <a:latin typeface="Verdana" pitchFamily="34" charset="0"/>
                <a:ea typeface="ＭＳ Ｐゴシック" pitchFamily="34" charset="-128"/>
              </a:rPr>
              <a:t>is the distance between support  vectors.</a:t>
            </a:r>
          </a:p>
        </p:txBody>
      </p:sp>
      <p:pic>
        <p:nvPicPr>
          <p:cNvPr id="3277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2247900"/>
            <a:ext cx="227012" cy="16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4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3" y="2068513"/>
            <a:ext cx="1482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5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3060700"/>
            <a:ext cx="13493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6" name="AutoShape 7"/>
          <p:cNvSpPr>
            <a:spLocks noChangeArrowheads="1"/>
          </p:cNvSpPr>
          <p:nvPr/>
        </p:nvSpPr>
        <p:spPr bwMode="auto">
          <a:xfrm>
            <a:off x="1946275" y="4567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7" name="AutoShape 8"/>
          <p:cNvSpPr>
            <a:spLocks noChangeArrowheads="1"/>
          </p:cNvSpPr>
          <p:nvPr/>
        </p:nvSpPr>
        <p:spPr bwMode="auto">
          <a:xfrm>
            <a:off x="1371600" y="49244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8" name="AutoShape 9"/>
          <p:cNvSpPr>
            <a:spLocks noChangeArrowheads="1"/>
          </p:cNvSpPr>
          <p:nvPr/>
        </p:nvSpPr>
        <p:spPr bwMode="auto">
          <a:xfrm>
            <a:off x="1524000" y="54705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9" name="AutoShape 10"/>
          <p:cNvSpPr>
            <a:spLocks noChangeArrowheads="1"/>
          </p:cNvSpPr>
          <p:nvPr/>
        </p:nvSpPr>
        <p:spPr bwMode="auto">
          <a:xfrm>
            <a:off x="1143000" y="5927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0" name="AutoShape 11"/>
          <p:cNvSpPr>
            <a:spLocks noChangeArrowheads="1"/>
          </p:cNvSpPr>
          <p:nvPr/>
        </p:nvSpPr>
        <p:spPr bwMode="auto">
          <a:xfrm>
            <a:off x="1676400" y="43275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1" name="AutoShape 12"/>
          <p:cNvSpPr>
            <a:spLocks noChangeArrowheads="1"/>
          </p:cNvSpPr>
          <p:nvPr/>
        </p:nvSpPr>
        <p:spPr bwMode="auto">
          <a:xfrm>
            <a:off x="1143000" y="52419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2" name="AutoShape 13"/>
          <p:cNvSpPr>
            <a:spLocks noChangeArrowheads="1"/>
          </p:cNvSpPr>
          <p:nvPr/>
        </p:nvSpPr>
        <p:spPr bwMode="auto">
          <a:xfrm>
            <a:off x="1295400" y="53943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3" name="AutoShape 14"/>
          <p:cNvSpPr>
            <a:spLocks noChangeArrowheads="1"/>
          </p:cNvSpPr>
          <p:nvPr/>
        </p:nvSpPr>
        <p:spPr bwMode="auto">
          <a:xfrm>
            <a:off x="2057400" y="50133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4" name="AutoShape 15"/>
          <p:cNvSpPr>
            <a:spLocks noChangeArrowheads="1"/>
          </p:cNvSpPr>
          <p:nvPr/>
        </p:nvSpPr>
        <p:spPr bwMode="auto">
          <a:xfrm>
            <a:off x="2959100" y="500062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5" name="AutoShape 16"/>
          <p:cNvSpPr>
            <a:spLocks noChangeArrowheads="1"/>
          </p:cNvSpPr>
          <p:nvPr/>
        </p:nvSpPr>
        <p:spPr bwMode="auto">
          <a:xfrm>
            <a:off x="2590800" y="592772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6" name="AutoShape 17"/>
          <p:cNvSpPr>
            <a:spLocks noChangeArrowheads="1"/>
          </p:cNvSpPr>
          <p:nvPr/>
        </p:nvSpPr>
        <p:spPr bwMode="auto">
          <a:xfrm>
            <a:off x="3581400" y="592772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7" name="AutoShape 18"/>
          <p:cNvSpPr>
            <a:spLocks noChangeArrowheads="1"/>
          </p:cNvSpPr>
          <p:nvPr/>
        </p:nvSpPr>
        <p:spPr bwMode="auto">
          <a:xfrm>
            <a:off x="2273300" y="644842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8" name="AutoShape 19"/>
          <p:cNvSpPr>
            <a:spLocks noChangeArrowheads="1"/>
          </p:cNvSpPr>
          <p:nvPr/>
        </p:nvSpPr>
        <p:spPr bwMode="auto">
          <a:xfrm>
            <a:off x="2895600" y="531812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9" name="AutoShape 20"/>
          <p:cNvSpPr>
            <a:spLocks noChangeArrowheads="1"/>
          </p:cNvSpPr>
          <p:nvPr/>
        </p:nvSpPr>
        <p:spPr bwMode="auto">
          <a:xfrm>
            <a:off x="2327275" y="581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90" name="AutoShape 21"/>
          <p:cNvSpPr>
            <a:spLocks noChangeArrowheads="1"/>
          </p:cNvSpPr>
          <p:nvPr/>
        </p:nvSpPr>
        <p:spPr bwMode="auto">
          <a:xfrm>
            <a:off x="2971800" y="615632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91" name="AutoShape 22"/>
          <p:cNvSpPr>
            <a:spLocks noChangeArrowheads="1"/>
          </p:cNvSpPr>
          <p:nvPr/>
        </p:nvSpPr>
        <p:spPr bwMode="auto">
          <a:xfrm>
            <a:off x="3657600" y="524192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92" name="AutoShape 23"/>
          <p:cNvSpPr>
            <a:spLocks noChangeArrowheads="1"/>
          </p:cNvSpPr>
          <p:nvPr/>
        </p:nvSpPr>
        <p:spPr bwMode="auto">
          <a:xfrm>
            <a:off x="2143125" y="372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93" name="AutoShape 24"/>
          <p:cNvSpPr>
            <a:spLocks noChangeArrowheads="1"/>
          </p:cNvSpPr>
          <p:nvPr/>
        </p:nvSpPr>
        <p:spPr bwMode="auto">
          <a:xfrm>
            <a:off x="2752725" y="3805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94" name="AutoShape 25"/>
          <p:cNvSpPr>
            <a:spLocks noChangeArrowheads="1"/>
          </p:cNvSpPr>
          <p:nvPr/>
        </p:nvSpPr>
        <p:spPr bwMode="auto">
          <a:xfrm>
            <a:off x="3819525" y="4567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95" name="Line 26"/>
          <p:cNvSpPr>
            <a:spLocks noChangeShapeType="1"/>
          </p:cNvSpPr>
          <p:nvPr/>
        </p:nvSpPr>
        <p:spPr bwMode="auto">
          <a:xfrm flipV="1">
            <a:off x="1430338" y="3729038"/>
            <a:ext cx="2084387" cy="2803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6" name="Line 27"/>
          <p:cNvSpPr>
            <a:spLocks noChangeShapeType="1"/>
          </p:cNvSpPr>
          <p:nvPr/>
        </p:nvSpPr>
        <p:spPr bwMode="auto">
          <a:xfrm>
            <a:off x="2224088" y="3811588"/>
            <a:ext cx="738187" cy="592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7" name="Line 28"/>
          <p:cNvSpPr>
            <a:spLocks noChangeShapeType="1"/>
          </p:cNvSpPr>
          <p:nvPr/>
        </p:nvSpPr>
        <p:spPr bwMode="auto">
          <a:xfrm flipH="1" flipV="1">
            <a:off x="2706688" y="4833938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8" name="Oval 29"/>
          <p:cNvSpPr>
            <a:spLocks noChangeArrowheads="1"/>
          </p:cNvSpPr>
          <p:nvPr/>
        </p:nvSpPr>
        <p:spPr bwMode="auto">
          <a:xfrm>
            <a:off x="1982788" y="4948238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99" name="Oval 30"/>
          <p:cNvSpPr>
            <a:spLocks noChangeArrowheads="1"/>
          </p:cNvSpPr>
          <p:nvPr/>
        </p:nvSpPr>
        <p:spPr bwMode="auto">
          <a:xfrm>
            <a:off x="2255838" y="5743575"/>
            <a:ext cx="228600" cy="219075"/>
          </a:xfrm>
          <a:prstGeom prst="ellipse">
            <a:avLst/>
          </a:prstGeom>
          <a:noFill/>
          <a:ln w="19050" algn="ctr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00" name="Oval 31"/>
          <p:cNvSpPr>
            <a:spLocks noChangeArrowheads="1"/>
          </p:cNvSpPr>
          <p:nvPr/>
        </p:nvSpPr>
        <p:spPr bwMode="auto">
          <a:xfrm>
            <a:off x="2889250" y="4930775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01" name="Line 32"/>
          <p:cNvSpPr>
            <a:spLocks noChangeShapeType="1"/>
          </p:cNvSpPr>
          <p:nvPr/>
        </p:nvSpPr>
        <p:spPr bwMode="auto">
          <a:xfrm flipH="1" flipV="1">
            <a:off x="2082800" y="5648325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2" name="Line 33"/>
          <p:cNvSpPr>
            <a:spLocks noChangeShapeType="1"/>
          </p:cNvSpPr>
          <p:nvPr/>
        </p:nvSpPr>
        <p:spPr bwMode="auto">
          <a:xfrm flipH="1" flipV="1">
            <a:off x="2135188" y="5086350"/>
            <a:ext cx="234950" cy="179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3" name="Line 34"/>
          <p:cNvSpPr>
            <a:spLocks noChangeShapeType="1"/>
          </p:cNvSpPr>
          <p:nvPr/>
        </p:nvSpPr>
        <p:spPr bwMode="auto">
          <a:xfrm flipV="1">
            <a:off x="1798638" y="3943350"/>
            <a:ext cx="2009775" cy="26939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4" name="Line 35"/>
          <p:cNvSpPr>
            <a:spLocks noChangeShapeType="1"/>
          </p:cNvSpPr>
          <p:nvPr/>
        </p:nvSpPr>
        <p:spPr bwMode="auto">
          <a:xfrm flipV="1">
            <a:off x="1149350" y="3548063"/>
            <a:ext cx="2066925" cy="27701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5" name="Line 36"/>
          <p:cNvSpPr>
            <a:spLocks noChangeShapeType="1"/>
          </p:cNvSpPr>
          <p:nvPr/>
        </p:nvSpPr>
        <p:spPr bwMode="auto">
          <a:xfrm>
            <a:off x="3163888" y="3614738"/>
            <a:ext cx="552450" cy="4191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2806" name="Picture 3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3768725"/>
            <a:ext cx="227013" cy="16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807" name="Picture 3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4141788"/>
            <a:ext cx="119062" cy="11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808" name="Picture 3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3636963"/>
            <a:ext cx="134937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809" name="Text Box 40"/>
          <p:cNvSpPr txBox="1">
            <a:spLocks noChangeArrowheads="1"/>
          </p:cNvSpPr>
          <p:nvPr/>
        </p:nvSpPr>
        <p:spPr bwMode="auto">
          <a:xfrm>
            <a:off x="4332288" y="3700463"/>
            <a:ext cx="4076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 dirty="0">
                <a:latin typeface="Verdana" pitchFamily="34" charset="0"/>
                <a:ea typeface="ＭＳ Ｐゴシック" pitchFamily="34" charset="-128"/>
              </a:rPr>
              <a:t>To find the optimal separator, </a:t>
            </a:r>
            <a:r>
              <a:rPr kumimoji="1" lang="en-US" altLang="ja-JP" dirty="0">
                <a:solidFill>
                  <a:srgbClr val="C00000"/>
                </a:solidFill>
                <a:latin typeface="Verdana" pitchFamily="34" charset="0"/>
                <a:ea typeface="ＭＳ Ｐゴシック" pitchFamily="34" charset="-128"/>
              </a:rPr>
              <a:t>maximize the margin </a:t>
            </a:r>
            <a:r>
              <a:rPr kumimoji="1" lang="en-US" altLang="ja-JP" dirty="0">
                <a:latin typeface="Verdana" pitchFamily="34" charset="0"/>
                <a:ea typeface="ＭＳ Ｐゴシック" pitchFamily="34" charset="-128"/>
              </a:rPr>
              <a:t>as follows:</a:t>
            </a:r>
          </a:p>
        </p:txBody>
      </p:sp>
      <p:pic>
        <p:nvPicPr>
          <p:cNvPr id="32810" name="Picture 41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4468813"/>
            <a:ext cx="294163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811" name="Text Box 42"/>
          <p:cNvSpPr txBox="1">
            <a:spLocks noChangeArrowheads="1"/>
          </p:cNvSpPr>
          <p:nvPr/>
        </p:nvSpPr>
        <p:spPr bwMode="auto">
          <a:xfrm>
            <a:off x="2427288" y="5589588"/>
            <a:ext cx="1885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 sz="1600">
                <a:latin typeface="Verdana" pitchFamily="34" charset="0"/>
                <a:ea typeface="ＭＳ Ｐゴシック" pitchFamily="34" charset="-128"/>
              </a:rPr>
              <a:t>support vector</a:t>
            </a:r>
          </a:p>
        </p:txBody>
      </p:sp>
      <p:sp>
        <p:nvSpPr>
          <p:cNvPr id="32812" name="Text Box 43"/>
          <p:cNvSpPr txBox="1">
            <a:spLocks noChangeArrowheads="1"/>
          </p:cNvSpPr>
          <p:nvPr/>
        </p:nvSpPr>
        <p:spPr bwMode="auto">
          <a:xfrm>
            <a:off x="4332288" y="4992688"/>
            <a:ext cx="815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latin typeface="Verdana" pitchFamily="34" charset="0"/>
                <a:ea typeface="ＭＳ Ｐゴシック" pitchFamily="34" charset="-128"/>
              </a:rPr>
              <a:t>Let</a:t>
            </a:r>
          </a:p>
        </p:txBody>
      </p:sp>
      <p:pic>
        <p:nvPicPr>
          <p:cNvPr id="32813" name="Picture 44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5300663"/>
            <a:ext cx="2762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814" name="Text Box 45"/>
          <p:cNvSpPr txBox="1">
            <a:spLocks noChangeArrowheads="1"/>
          </p:cNvSpPr>
          <p:nvPr/>
        </p:nvSpPr>
        <p:spPr bwMode="auto">
          <a:xfrm>
            <a:off x="4332288" y="5689600"/>
            <a:ext cx="2528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latin typeface="Verdana" pitchFamily="34" charset="0"/>
                <a:ea typeface="ＭＳ Ｐゴシック" pitchFamily="34" charset="-128"/>
              </a:rPr>
              <a:t>Maximum margin:</a:t>
            </a:r>
          </a:p>
        </p:txBody>
      </p:sp>
      <p:pic>
        <p:nvPicPr>
          <p:cNvPr id="32815" name="Picture 46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63" y="6137275"/>
            <a:ext cx="11842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816" name="Text Box 47"/>
          <p:cNvSpPr txBox="1">
            <a:spLocks noChangeArrowheads="1"/>
          </p:cNvSpPr>
          <p:nvPr/>
        </p:nvSpPr>
        <p:spPr bwMode="auto">
          <a:xfrm>
            <a:off x="1114425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latin typeface="方正启体简体" pitchFamily="65" charset="-122"/>
                <a:ea typeface="方正启体简体" pitchFamily="65" charset="-122"/>
              </a:rPr>
              <a:t>间隔的概念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1EB55-34D1-4EA4-B490-A6FD8B33A27C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3833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8DAE998-FAD3-4FCC-A96B-8D932A494AD1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auto">
          <a:xfrm rot="5400000">
            <a:off x="4310856" y="4034632"/>
            <a:ext cx="396875" cy="382588"/>
          </a:xfrm>
          <a:prstGeom prst="rightArrow">
            <a:avLst>
              <a:gd name="adj1" fmla="val 50204"/>
              <a:gd name="adj2" fmla="val 5726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947863" y="2300288"/>
            <a:ext cx="5121275" cy="1535112"/>
          </a:xfrm>
          <a:prstGeom prst="rect">
            <a:avLst/>
          </a:prstGeom>
          <a:noFill/>
          <a:ln w="38100" cmpd="dbl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992313" y="2360613"/>
            <a:ext cx="2398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latin typeface="Verdana" pitchFamily="34" charset="0"/>
                <a:ea typeface="ＭＳ Ｐゴシック" pitchFamily="34" charset="-128"/>
              </a:rPr>
              <a:t>Maximize: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993900" y="2890838"/>
            <a:ext cx="2544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latin typeface="Verdana" pitchFamily="34" charset="0"/>
                <a:ea typeface="ＭＳ Ｐゴシック" pitchFamily="34" charset="-128"/>
              </a:rPr>
              <a:t>Subject to:</a:t>
            </a:r>
          </a:p>
        </p:txBody>
      </p:sp>
      <p:pic>
        <p:nvPicPr>
          <p:cNvPr id="33799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2373313"/>
            <a:ext cx="43021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0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3365500"/>
            <a:ext cx="33813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01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2968625"/>
            <a:ext cx="34305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806575" y="4581525"/>
            <a:ext cx="5405438" cy="1584325"/>
            <a:chOff x="1806575" y="4581525"/>
            <a:chExt cx="5405438" cy="1584325"/>
          </a:xfrm>
        </p:grpSpPr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1806575" y="4581525"/>
              <a:ext cx="5405438" cy="1584325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1955800" y="5094288"/>
              <a:ext cx="23987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ja-JP">
                  <a:latin typeface="Verdana" pitchFamily="34" charset="0"/>
                  <a:ea typeface="ＭＳ Ｐゴシック" pitchFamily="34" charset="-128"/>
                </a:rPr>
                <a:t>Minimize: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1957388" y="5624513"/>
              <a:ext cx="25447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ja-JP">
                  <a:latin typeface="Verdana" pitchFamily="34" charset="0"/>
                  <a:ea typeface="ＭＳ Ｐゴシック" pitchFamily="34" charset="-128"/>
                </a:rPr>
                <a:t>Subject to:</a:t>
              </a: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1860550" y="4673600"/>
              <a:ext cx="23987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ja-JP" b="1" i="1">
                  <a:latin typeface="Verdana" pitchFamily="34" charset="0"/>
                  <a:ea typeface="ＭＳ Ｐゴシック" pitchFamily="34" charset="-128"/>
                </a:rPr>
                <a:t>Problem 1</a:t>
              </a:r>
            </a:p>
          </p:txBody>
        </p:sp>
        <p:pic>
          <p:nvPicPr>
            <p:cNvPr id="33806" name="Picture 14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400" y="5111750"/>
              <a:ext cx="717550" cy="334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807" name="Picture 15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050" y="5681663"/>
              <a:ext cx="36099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a typeface="方正启体简体" pitchFamily="65" charset="-122"/>
              </a:rPr>
              <a:t>优化问题</a:t>
            </a:r>
            <a:endParaRPr lang="zh-CN" altLang="en-US" sz="3600" dirty="0">
              <a:solidFill>
                <a:srgbClr val="00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7345CC-0AE8-4D9A-8E91-6A39E56ABFF2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54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64C182F-D034-4074-A2F5-D9A7D484797F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34819" name="Text Box 15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000000"/>
                </a:solidFill>
                <a:ea typeface="方正启体简体" pitchFamily="65" charset="-122"/>
              </a:rPr>
              <a:t>优化问题</a:t>
            </a:r>
            <a:endParaRPr lang="zh-CN" altLang="en-US" sz="3600">
              <a:solidFill>
                <a:srgbClr val="00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34820" name="Rectangle 16"/>
          <p:cNvSpPr>
            <a:spLocks noChangeArrowheads="1"/>
          </p:cNvSpPr>
          <p:nvPr/>
        </p:nvSpPr>
        <p:spPr bwMode="auto">
          <a:xfrm>
            <a:off x="900113" y="2349500"/>
            <a:ext cx="6985000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例：计算一个盒子的三个边长           它们使得盒子的体积最大而表面积等于一个定值</a:t>
            </a:r>
          </a:p>
        </p:txBody>
      </p:sp>
      <p:pic>
        <p:nvPicPr>
          <p:cNvPr id="34821" name="Picture 2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536" y="2420888"/>
            <a:ext cx="1193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2" name="Picture 2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500438"/>
            <a:ext cx="3603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7B4939-03D3-462D-9D1D-9F4BDE341B27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621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541BA37-4142-461C-B13E-3A2EA4CFAB99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258888" y="11969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000000"/>
                </a:solidFill>
                <a:ea typeface="方正启体简体" pitchFamily="65" charset="-122"/>
              </a:rPr>
              <a:t>拉格朗日理论</a:t>
            </a:r>
            <a:endParaRPr lang="zh-CN" altLang="en-US" sz="3600">
              <a:solidFill>
                <a:srgbClr val="00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539750" y="2708275"/>
            <a:ext cx="784860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定理：     成为          最小值的必要条件是       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</a:t>
            </a:r>
          </a:p>
          <a:p>
            <a:pPr indent="0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 这个条件加上    是凸函数，也是一个充分条件。</a:t>
            </a:r>
          </a:p>
        </p:txBody>
      </p:sp>
      <p:pic>
        <p:nvPicPr>
          <p:cNvPr id="3584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25750"/>
            <a:ext cx="53657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6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811463"/>
            <a:ext cx="928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7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653334"/>
            <a:ext cx="212566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8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07" y="4619625"/>
            <a:ext cx="227013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2AACC0-4689-4468-944F-C451F5B20D1B}" type="datetime11">
              <a:rPr lang="zh-CN" altLang="en-US" smtClean="0">
                <a:solidFill>
                  <a:srgbClr val="000000"/>
                </a:solidFill>
              </a:rPr>
              <a:t>22:06:27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728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Vec{x}_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"/>
  <p:tag name="PICTUREFILESIZE" val="144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Vec{w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03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b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76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Vec{x}_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"/>
  <p:tag name="PICTUREFILESIZE" val="144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Vec{x}_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"/>
  <p:tag name="PICTUREFILESIZE" val="144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Vec{x}_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"/>
  <p:tag name="PICTUREFILESIZE" val="144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r=\frac{|\Vec{w}^T\Vec{x}_i+b|}{\|\Vec{w}\|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4"/>
  <p:tag name="PICTUREFILESIZE" val="694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rho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83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Vec{x}_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"/>
  <p:tag name="PICTUREFILESIZE" val="144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r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5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rho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8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{(\Vec{x}_i,d_i)|\Vec{x}_i\in R^m,&#10;d_i\in \{-1,+1\}\}_{i=1}^l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45"/>
  <p:tag name="PICTUREFILESIZE" val="159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max\bigl\{\min_{1\leq i \leq l}\frac{2|\Vec{w}^T\Vec{x}_i+b|}{\|\Vec{w}\|}\bigr\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6"/>
  <p:tag name="PICTUREFILESIZE" val="1533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min_{1\leq i \leq l}|\Vec{w}^T\Vec{x}_i+b|=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1"/>
  <p:tag name="PICTUREFILESIZE" val="907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max\bigl\{\frac{2}{\|\Vec{w}\|}\bigr\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634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frac{2}{\|\Vec{w}\|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"/>
  <p:tag name="PICTUREFILESIZE" val="216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Vec{w}^T\Vec{x}_i+b\leq -1 \;\;\;\; \text{for} \;\; d_i=-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83"/>
  <p:tag name="PICTUREFILESIZE" val="999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Vec{w}^T\Vec{x}_i+b\geq 1 \;\;\;\;\;\;\; \text{for} \;\; d_i=+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87"/>
  <p:tag name="PICTUREFILESIZE" val="1007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frac{1}{2}\Vec{w}^T\Vec{w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365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d_i(\Vec{w}^T\Vec{x}_i+b)\geq 1\;\; i=1,2,\dots,l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2"/>
  <p:tag name="PICTUREFILESIZE" val="1288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a$,$b$,$c$,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7"/>
  <p:tag name="PICTUREFILESIZE" val="246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S$.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1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Vec{w}^T\Vec{x}+b=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4"/>
  <p:tag name="PICTUREFILESIZE" val="525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w}^*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64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(\vec{w})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18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rac{\partial f(\vec{w}^*)}{\partial \vec{w}}=\vec{0}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3"/>
  <p:tag name="PICTUREFILESIZE" val="768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71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(\vec{w})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18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i(\vec{w})=0, i=1,2,\dots,m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3"/>
  <p:tag name="PICTUREFILESIZE" val="991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J(\vec{w},\vec{\beta})=f(\vec{w})+\sum_{i=1}^{m}\beta_ih_i(\vec{w})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06"/>
  <p:tag name="BOXHEIGHT" val="314"/>
  <p:tag name="BOXFONT" val="10"/>
  <p:tag name="BOXWRAP" val="False"/>
  <p:tag name="WORKAROUNDTRANSPARENCYBUG" val="False"/>
  <p:tag name="ALLOWFONTSUBSTITUTION" val="False"/>
  <p:tag name="BITMAPFORMAT" val="pngmono"/>
  <p:tag name="ORIGWIDTH" val="302"/>
  <p:tag name="PICTUREFILESIZE" val="1827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beta_i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64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w}^*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64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i(\vec{w})=0,i=1,2,\dots,m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3"/>
  <p:tag name="PICTUREFILESIZE" val="99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Vec{w}^T\Vec{x}+b&gt;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1"/>
  <p:tag name="PICTUREFILESIZE" val="563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(\vec{w})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18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J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"/>
  <p:tag name="PICTUREFILESIZE" val="64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\beta}^*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94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rac{\partial J(\vec{w}^*,\vec{\beta}^*)}{\partial \vec{w}}=\vec{0}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2"/>
  <p:tag name="BOXHEIGHT" val="340"/>
  <p:tag name="BOXFONT" val="10"/>
  <p:tag name="BOXWRAP" val="False"/>
  <p:tag name="WORKAROUNDTRANSPARENCYBUG" val="False"/>
  <p:tag name="ALLOWFONTSUBSTITUTION" val="False"/>
  <p:tag name="BITMAPFORMAT" val="pngmono"/>
  <p:tag name="ORIGWIDTH" val="127"/>
  <p:tag name="PICTUREFILESIZE" val="969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rac{\partial J(\vec{w}^*,\vec{\beta}^*)}{\partial \vec{\beta}}=\vec{0}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2"/>
  <p:tag name="BOXHEIGHT" val="340"/>
  <p:tag name="BOXFONT" val="10"/>
  <p:tag name="BOXWRAP" val="False"/>
  <p:tag name="WORKAROUNDTRANSPARENCYBUG" val="False"/>
  <p:tag name="ALLOWFONTSUBSTITUTION" val="False"/>
  <p:tag name="BITMAPFORMAT" val="pngmono"/>
  <p:tag name="ORIGWIDTH" val="127"/>
  <p:tag name="PICTUREFILESIZE" val="1027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(\vec{w})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18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i(\vec{w})=0, i=1,2,\dots,m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3"/>
  <p:tag name="PICTUREFILESIZE" val="991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alpha_i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"/>
  <p:tag name="PICTUREFILESIZE" val="137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g_i(\vec{w})\leq 0, i=1,2,\dots,k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2"/>
  <p:tag name="PICTUREFILESIZE" val="103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J(\vec{w},\vec{\alpha})=f(\vec{w})+\sum_{i=1}^{k}\alpha_ig_i(\vec{w})+\sum_{i=1}^{m}\beta_ih_i(\vec{w})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00"/>
  <p:tag name="BOXHEIGHT" val="329"/>
  <p:tag name="BOXFONT" val="10"/>
  <p:tag name="BOXWRAP" val="False"/>
  <p:tag name="WORKAROUNDTRANSPARENCYBUG" val="False"/>
  <p:tag name="ALLOWFONTSUBSTITUTION" val="False"/>
  <p:tag name="BITMAPFORMAT" val="pngmono"/>
  <p:tag name="ORIGWIDTH" val="457"/>
  <p:tag name="PICTUREFILESIZE" val="2566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Vec{w}^T\Vec{x}+b&lt;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1"/>
  <p:tag name="PICTUREFILESIZE" val="560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beta_i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164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Omega \subseteq R^n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2"/>
  <p:tag name="PICTUREFILESIZE" val="357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(\vec{\alpha},\vec{\beta})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508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\alpha}\geq \vec{0}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292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(\vec{\alpha},\vec{\beta})=Inf_{\vec{w}\in \Omega}J(\vec{w},\vec{\alpha},\vec{\beta})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61"/>
  <p:tag name="PICTUREFILESIZE" val="1646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w}^*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64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vec{\alpha}^*,\vec{\beta}^*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388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rac{\partial J(\vec{w}^*,\vec{\alpha}^*,\vec{\beta}^*)}{\partial \vec{w}}=\vec{0}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2"/>
  <p:tag name="BOXHEIGHT" val="340"/>
  <p:tag name="BOXFONT" val="10"/>
  <p:tag name="BOXWRAP" val="False"/>
  <p:tag name="WORKAROUNDTRANSPARENCYBUG" val="False"/>
  <p:tag name="ALLOWFONTSUBSTITUTION" val="False"/>
  <p:tag name="BITMAPFORMAT" val="pngmono"/>
  <p:tag name="ORIGWIDTH" val="151"/>
  <p:tag name="PICTUREFILESIZE" val="1104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rac{\partial J(\vec{w}^*,\vec{\alpha}^*,\vec{\beta}^*)}{\partial \vec{\beta}}=\vec{0}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2"/>
  <p:tag name="BOXHEIGHT" val="340"/>
  <p:tag name="BOXFONT" val="10"/>
  <p:tag name="BOXWRAP" val="False"/>
  <p:tag name="WORKAROUNDTRANSPARENCYBUG" val="False"/>
  <p:tag name="ALLOWFONTSUBSTITUTION" val="False"/>
  <p:tag name="BITMAPFORMAT" val="pngmono"/>
  <p:tag name="ORIGWIDTH" val="151"/>
  <p:tag name="PICTUREFILESIZE" val="1166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alpha_i^*\geq 0,i=1,2,\dots,k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16"/>
  <p:tag name="BOXHEIGHT" val="334"/>
  <p:tag name="BOXFONT" val="10"/>
  <p:tag name="BOXWRAP" val="False"/>
  <p:tag name="WORKAROUNDTRANSPARENCYBUG" val="False"/>
  <p:tag name="ALLOWFONTSUBSTITUTION" val="False"/>
  <p:tag name="BITMAPFORMAT" val="pngmono"/>
  <p:tag name="ORIGWIDTH" val="202"/>
  <p:tag name="PICTUREFILESIZE" val="834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Vec{x}_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"/>
  <p:tag name="PICTUREFILESIZE" val="144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alpha_i^*g_i(\vec{w}^*)=0,i=1,2,\dots,k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16"/>
  <p:tag name="BOXHEIGHT" val="334"/>
  <p:tag name="BOXFONT" val="10"/>
  <p:tag name="BOXWRAP" val="False"/>
  <p:tag name="WORKAROUNDTRANSPARENCYBUG" val="False"/>
  <p:tag name="ALLOWFONTSUBSTITUTION" val="False"/>
  <p:tag name="BITMAPFORMAT" val="pngmono"/>
  <p:tag name="ORIGWIDTH" val="266"/>
  <p:tag name="PICTUREFILESIZE" val="124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g_i(\vec{w}^*)\leq 0,i=1,2,\dots,k$&#10;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16"/>
  <p:tag name="BOXHEIGHT" val="334"/>
  <p:tag name="BOXFONT" val="10"/>
  <p:tag name="BOXWRAP" val="False"/>
  <p:tag name="WORKAROUNDTRANSPARENCYBUG" val="False"/>
  <p:tag name="ALLOWFONTSUBSTITUTION" val="False"/>
  <p:tag name="BITMAPFORMAT" val="pngmono"/>
  <p:tag name="ORIGWIDTH" val="241"/>
  <p:tag name="PICTUREFILESIZE" val="1078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frac{1}{2}\Vec{w}^T\Vec{w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365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d_i(\Vec{w}^T\Vec{x}_i+b)\geq 1\;\; i=1,2,\dots,l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2"/>
  <p:tag name="PICTUREFILESIZE" val="1288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\[&#10;Q(\Vec{\alpha})=\sum_{i=1}^l\alpha_i-\frac{1}{2}\sum_{i=1}^l\sum_{j=1}^l\alpha_i\alpha_jd_id_j\Vec{x}_i^T\Vec{x}_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83"/>
  <p:tag name="PICTUREFILESIZE" val="2713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\begin{align}&#10;&amp;\sum_{i=1}^l\alpha_id_i=0 \nonumber\\&#10;&amp;\alpha_i\geq 0\;\;\;\;{\text{for}}\;\;i=1,2,\dots,l \nonumber&#10;\end{align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8"/>
  <p:tag name="PICTUREFILESIZE" val="1889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alpha_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"/>
  <p:tag name="PICTUREFILESIZE" val="137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alpha_i^{\ast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86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\[&#10;\sum_{i=1}^l\alpha_i^{*}d_i\Vec{x}_i^T\Vec{x}+b^{*}&#10;=0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6"/>
  <p:tag name="PICTUREFILESIZE" val="1425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alpha_i^*g_i(\vec{w}^*)=0,i=1,2,\dots,k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16"/>
  <p:tag name="BOXHEIGHT" val="334"/>
  <p:tag name="BOXFONT" val="10"/>
  <p:tag name="BOXWRAP" val="False"/>
  <p:tag name="WORKAROUNDTRANSPARENCYBUG" val="False"/>
  <p:tag name="ALLOWFONTSUBSTITUTION" val="False"/>
  <p:tag name="BITMAPFORMAT" val="pngmono"/>
  <p:tag name="ORIGWIDTH" val="266"/>
  <p:tag name="PICTUREFILESIZE" val="124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d_i=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9"/>
  <p:tag name="PICTUREFILESIZE" val="191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xi_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43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xi_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43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d_i(\Vec{w}^T\Vec{x}_i+b)\geq 1,\;\; i=1,2,\dots,l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11"/>
  <p:tag name="PICTUREFILESIZE" val="1316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d_i(\Vec{w}^T\Vec{x}_i+b)\geq 1-\xi_i,\;\; i=1,2,\dots,l \hspace{9mm} \xi_i\geq 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34"/>
  <p:tag name="PICTUREFILESIZE" val="1807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0\leq \xi_i\leq 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5"/>
  <p:tag name="PICTUREFILESIZE" val="429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xi_i &gt; 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58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xi_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43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xi_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43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xi_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143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\[\frac{1}{2}\Vec{w}^T\Vec{w}+C\sum_{i=1}^l\xi_i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2"/>
  <p:tag name="PICTUREFILESIZE" val="116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d_i=-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218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\begin{align}&#10;d_i(\Vec{w}^T\Vec{x}_i+b)\geq&#10;1-\xi_i\;\;\;\;&amp;{\text{for}}\;\;i=1,2,\dots,l \nonumber\\&#10;\xi_i\geq 0 \;\;\;\;&amp;{\text{for}}\;\;i=1,2,\dots,l\nonumber&#10;\end{align}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94"/>
  <p:tag name="PICTUREFILESIZE" val="2646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C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1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\[&#10;Q(\Vec{\alpha})=\sum_{i=1}^l\alpha_i-\frac{1}{2}\sum_{i=1}^l\sum_{j=1}^l\alpha_i\alpha_jd_id_j\Vec{x}_i^T\Vec{x}_j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83"/>
  <p:tag name="PICTUREFILESIZE" val="2713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\begin{align}&#10;&amp;\sum_{i=1}^l\alpha_id_i=0 \nonumber\\&#10;&amp;0\leq \alpha_i\leq C\;\;\;\;{\text{for}}\;\;i=1,2,\dots,l \nonumber&#10;\end{align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2132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\[&#10;\sum_{i=1}^l\alpha_i^{*}d_i\Vec{x}_i^T\Vec{x}+b^{*}&#10;=0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6"/>
  <p:tag name="PICTUREFILESIZE" val="1425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Vec{x}_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"/>
  <p:tag name="PICTUREFILESIZE" val="144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phi(\Vec{x}_i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396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Vec{x}_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9"/>
  <p:tag name="PICTUREFILESIZE" val="144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\phi(\cdot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"/>
  <p:tag name="PICTUREFILESIZE" val="262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\begin{equation}&#10;Q(\Vec{\alpha})=\sum_{i=1}^l\alpha_i-\frac{1}{2}&#10;\sum_{i=1}^l\sum_{j=1}^l\alpha_i\alpha_jd_id_j\phi^T(\Vec{x}_i)\phi(\Vec{x}_j)&#10;\nonumber&#10;\end{equation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2"/>
  <p:tag name="PICTUREFILESIZE" val="3303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$f(\Vec{x})={\text {sgn}}(\Vec{w}^T\Vec{x}+b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0"/>
  <p:tag name="PICTUREFILESIZE" val="1062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\begin{align}&#10;&amp;\sum_{i=1}^l\alpha_id_i=0 \nonumber\\&#10;&amp;0\leq \alpha_i\leq C\;\;\;\;{\text{for}}\;\;i=1,2,\dots,l \nonumber&#10;\end{align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2132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\[&#10;\sum_{i=1}^l\alpha_i^{*}d_i\phi^T(\Vec{x}_i)\phi(\Vec{x})+b^{*}&#10;=0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76"/>
  <p:tag name="PICTUREFILESIZE" val="2012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\[&#10;K(\Vec{x},\Vec{x}^{'})=\phi^T(\Vec{x})\phi(\Vec{x}^{'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307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\[&#10;K(\Vec{x},\Vec{x}^{'})=(1+\Vec{x}^T\Vec{x}^{'})^P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0"/>
  <p:tag name="PICTUREFILESIZE" val="1104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\[&#10;K(\Vec{x},\Vec{x}^{'})=\exp\bigl(-\frac{\|\Vec{x}-\Vec{x}^{'}\|^2}{2\sigma^2}\bigr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72"/>
  <p:tag name="PICTUREFILESIZE" val="1732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\[&#10;K(\Vec{x},\Vec{x}^{'})=\exp\bigl(-\frac{\|\Vec{x}-\Vec{x}^{'}\|^2}{2\sigma^2}\bigr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72"/>
  <p:tag name="PICTUREFILESIZE" val="1732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\begin{equation}&#10;Q(\Vec{\alpha})=\sum_{i=1}^l\alpha_i-\frac{1}{2}&#10;\sum_{i=1}^l\sum_{j=1}^l\alpha_i\alpha_jd_id_jK(\Vec{x}_i,\Vec{x}_j)&#10;\nonumber&#10;\end{equation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23"/>
  <p:tag name="PICTUREFILESIZE" val="3016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\[\Vec{K}=\{K(\Vec{x}_i,\Vec{x}_j)\}^l_{i,j=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7"/>
  <p:tag name="PICTUREFILESIZE" val="1144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\[&#10;f(x)=\sum_{i=1}^l\alpha_i^{*}d_iK(\Vec{x}_i,\Vec{x})+b^\ast&#10;=0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09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321"/>
  <p:tag name="PICTUREFILESIZE" val="2062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usepackage[dvips]{graphicx}&#10;\usepackage{graphicx}&#10;\usepackage{fancyhdr}&#10;\usepackage[dvips]{color}&#10;\usepackage{colortbl}&#10;\usepackage{amsmath,amsthm,amssymb,cases}&#10;\def\Vec#1{\mbox{\boldmath $#1$}}&#10;\begin{document}&#10;\begin{align}&#10;&amp;\sum_{i=1}^l\alpha_id_i=0\nonumber\\&#10;&amp;0\leq \alpha_i\leq C \;\;\;\;&#10;{\text{for}}\;\;i=1,2,\dots,l\nonumber&#10;\end{align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21323"/>
</p:tagLst>
</file>

<file path=ppt/theme/theme1.xml><?xml version="1.0" encoding="utf-8"?>
<a:theme xmlns:a="http://schemas.openxmlformats.org/drawingml/2006/main" name="主题1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11928</TotalTime>
  <Words>1480</Words>
  <Application>Microsoft Office PowerPoint</Application>
  <PresentationFormat>全屏显示(4:3)</PresentationFormat>
  <Paragraphs>387</Paragraphs>
  <Slides>44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ＭＳ Ｐゴシック</vt:lpstr>
      <vt:lpstr>方正启体简体</vt:lpstr>
      <vt:lpstr>宋体</vt:lpstr>
      <vt:lpstr>田氏保钓体简</vt:lpstr>
      <vt:lpstr>Arial</vt:lpstr>
      <vt:lpstr>Calibri</vt:lpstr>
      <vt:lpstr>Cambria Math</vt:lpstr>
      <vt:lpstr>Monotype Corsiva</vt:lpstr>
      <vt:lpstr>Tahoma</vt:lpstr>
      <vt:lpstr>Times New Roman</vt:lpstr>
      <vt:lpstr>Verdana</vt:lpstr>
      <vt:lpstr>Wingdings</vt:lpstr>
      <vt:lpstr>主题1</vt:lpstr>
      <vt:lpstr>支持向量机 Support Vector Machines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VC维 Vapnik-Chervonenkis Dimension</vt:lpstr>
      <vt:lpstr>什么东东?</vt:lpstr>
      <vt:lpstr>线性函数的VC维</vt:lpstr>
      <vt:lpstr>线性函数的VC维</vt:lpstr>
      <vt:lpstr>线性函数的VC维</vt:lpstr>
      <vt:lpstr>线性函数的VC维</vt:lpstr>
      <vt:lpstr>线性函数的VC维</vt:lpstr>
      <vt:lpstr>d维空间超平面的VC维是d+1</vt:lpstr>
      <vt:lpstr>d维空间超平面的VC维是d+1</vt:lpstr>
      <vt:lpstr>d维空间超平面的VC维是d+1</vt:lpstr>
      <vt:lpstr>支持向量机（续） Support Vector Machines（continuous）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 Decision Tree</dc:title>
  <dc:creator>Administrator</dc:creator>
  <cp:lastModifiedBy>admin</cp:lastModifiedBy>
  <cp:revision>345</cp:revision>
  <dcterms:created xsi:type="dcterms:W3CDTF">2017-09-24T06:49:25Z</dcterms:created>
  <dcterms:modified xsi:type="dcterms:W3CDTF">2018-11-04T14:11:06Z</dcterms:modified>
</cp:coreProperties>
</file>