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24" r:id="rId2"/>
    <p:sldId id="306" r:id="rId3"/>
    <p:sldId id="312" r:id="rId4"/>
    <p:sldId id="313" r:id="rId5"/>
    <p:sldId id="315" r:id="rId6"/>
    <p:sldId id="318" r:id="rId7"/>
    <p:sldId id="316" r:id="rId8"/>
    <p:sldId id="323" r:id="rId9"/>
    <p:sldId id="320" r:id="rId10"/>
    <p:sldId id="321" r:id="rId11"/>
    <p:sldId id="322" r:id="rId12"/>
    <p:sldId id="330" r:id="rId13"/>
    <p:sldId id="325" r:id="rId14"/>
    <p:sldId id="326" r:id="rId15"/>
    <p:sldId id="327" r:id="rId16"/>
    <p:sldId id="328" r:id="rId17"/>
    <p:sldId id="329" r:id="rId18"/>
    <p:sldId id="331" r:id="rId19"/>
    <p:sldId id="332" r:id="rId20"/>
    <p:sldId id="333" r:id="rId21"/>
    <p:sldId id="338" r:id="rId22"/>
    <p:sldId id="339" r:id="rId23"/>
    <p:sldId id="337" r:id="rId24"/>
    <p:sldId id="340" r:id="rId25"/>
    <p:sldId id="336" r:id="rId26"/>
    <p:sldId id="309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25" autoAdjust="0"/>
    <p:restoredTop sz="93172" autoAdjust="0"/>
  </p:normalViewPr>
  <p:slideViewPr>
    <p:cSldViewPr snapToGrid="0">
      <p:cViewPr varScale="1">
        <p:scale>
          <a:sx n="112" d="100"/>
          <a:sy n="112" d="100"/>
        </p:scale>
        <p:origin x="-906" y="-90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2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739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Development</a:t>
            </a:r>
            <a:r>
              <a:rPr lang="en-US" sz="900" baseline="0" dirty="0" smtClean="0"/>
              <a:t> and Performance Analysis of a Novel Pulse Oximetry Measurement Circuit</a:t>
            </a:r>
            <a:endParaRPr lang="en-US" sz="900" dirty="0"/>
          </a:p>
          <a:p>
            <a:pPr algn="r">
              <a:lnSpc>
                <a:spcPct val="90000"/>
              </a:lnSpc>
            </a:pPr>
            <a:r>
              <a:rPr lang="en-US" sz="900" dirty="0" smtClean="0"/>
              <a:t>30.3.2012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3/27/2012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3/27/2012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3/27/2012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3/27/2012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3/27/2012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80" y="915999"/>
            <a:ext cx="7844366" cy="1734079"/>
          </a:xfrm>
        </p:spPr>
        <p:txBody>
          <a:bodyPr/>
          <a:lstStyle/>
          <a:p>
            <a:pPr algn="just"/>
            <a:r>
              <a:rPr lang="fi-FI" dirty="0" smtClean="0"/>
              <a:t>Development and Performance Analysis of a Novel Pulse Oximetry Measurement Circuit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6" y="4182532"/>
            <a:ext cx="7874001" cy="1781705"/>
          </a:xfrm>
        </p:spPr>
        <p:txBody>
          <a:bodyPr/>
          <a:lstStyle/>
          <a:p>
            <a:r>
              <a:rPr lang="fi-FI" dirty="0" smtClean="0"/>
              <a:t>Master’s Thesis 		    Mikko Tuohimaa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2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Pulse Oximetry: Sampling Timing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4" y="1296955"/>
            <a:ext cx="7699333" cy="45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Pulse Oximetry: Sources of Error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System Noise</a:t>
            </a:r>
          </a:p>
          <a:p>
            <a:r>
              <a:rPr lang="fi-FI" dirty="0" smtClean="0"/>
              <a:t>Motion Artifacts</a:t>
            </a:r>
          </a:p>
          <a:p>
            <a:r>
              <a:rPr lang="fi-FI" dirty="0" smtClean="0"/>
              <a:t>Medical </a:t>
            </a:r>
            <a:r>
              <a:rPr lang="fi-FI" dirty="0" smtClean="0"/>
              <a:t>Dyes in Blood</a:t>
            </a:r>
          </a:p>
          <a:p>
            <a:r>
              <a:rPr lang="fi-FI" dirty="0" smtClean="0"/>
              <a:t>High dysfunctional hemoglobin content (e.g. CO poisoning</a:t>
            </a:r>
            <a:r>
              <a:rPr lang="fi-FI" dirty="0" smtClean="0"/>
              <a:t>)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82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New Measurement Circuit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Designed to be an autonomous module for easy integration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9" y="3081864"/>
            <a:ext cx="8144914" cy="27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New Measurement Circuit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measurement hardware controlled by an embedded microcontroller</a:t>
            </a:r>
          </a:p>
          <a:p>
            <a:r>
              <a:rPr lang="fi-FI" dirty="0" smtClean="0"/>
              <a:t>Control parameters: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Timing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Receiver gain and filtering properties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Transmitter LED current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Diagnostics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609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New Measurement Circuit: Tx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 switched constant current source with a reference provided by an 8-bit DAC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8" y="2878667"/>
            <a:ext cx="7493839" cy="31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New Measurement Circuit: Rx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 differential transimpedance amplifier with </a:t>
            </a:r>
            <a:r>
              <a:rPr lang="fi-FI" dirty="0"/>
              <a:t>7 selectable gains per channel </a:t>
            </a:r>
            <a:r>
              <a:rPr lang="fi-FI" dirty="0" smtClean="0"/>
              <a:t>feeding 4 sample-and-hold circuits and a 22-bit </a:t>
            </a:r>
            <a:r>
              <a:rPr lang="el-GR" dirty="0" smtClean="0"/>
              <a:t>ΣΔ</a:t>
            </a:r>
            <a:r>
              <a:rPr lang="fi-FI" dirty="0" smtClean="0"/>
              <a:t> ADC.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3" y="3251200"/>
            <a:ext cx="8450489" cy="27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Methods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Key performance indicator: measurement noise</a:t>
            </a:r>
          </a:p>
          <a:p>
            <a:endParaRPr lang="fi-FI" sz="2800" dirty="0" smtClean="0"/>
          </a:p>
          <a:p>
            <a:r>
              <a:rPr lang="fi-FI" sz="2800" dirty="0" smtClean="0"/>
              <a:t>Compact design and extremely small signals mean that it’s impossible to measure subsystems directly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The performance of individual subsystems can be examined with regression 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One isolated system parameter is modified at a time and the resulting change in performance is fitted into the system model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9139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Data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921015"/>
            <a:ext cx="8459788" cy="3458105"/>
          </a:xfrm>
        </p:spPr>
        <p:txBody>
          <a:bodyPr/>
          <a:lstStyle/>
          <a:p>
            <a:r>
              <a:rPr lang="fi-FI" sz="2800" dirty="0" smtClean="0"/>
              <a:t>Isolated receiver operating parameters: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Gain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Sampling time and low-pass cutoff freq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Conversion time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sz="2800" dirty="0" smtClean="0"/>
              <a:t>Signal level</a:t>
            </a:r>
            <a:endParaRPr lang="fi-FI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2465" y="1219193"/>
            <a:ext cx="77554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The transmitter was found </a:t>
            </a:r>
            <a:r>
              <a:rPr lang="fi-FI" dirty="0" smtClean="0"/>
              <a:t>satisfactory</a:t>
            </a:r>
          </a:p>
          <a:p>
            <a:r>
              <a:rPr lang="fi-FI" dirty="0" smtClean="0"/>
              <a:t>-&gt; </a:t>
            </a:r>
            <a:r>
              <a:rPr lang="fi-FI" dirty="0"/>
              <a:t>main focus on the receiver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88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Data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4" y="1030418"/>
            <a:ext cx="6586796" cy="271277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8" y="3838084"/>
            <a:ext cx="6644654" cy="2563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8200" y="1202267"/>
            <a:ext cx="1651000" cy="8925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2000" dirty="0" smtClean="0"/>
              <a:t>Design Spec:</a:t>
            </a:r>
          </a:p>
          <a:p>
            <a:pPr algn="ctr"/>
            <a:r>
              <a:rPr lang="el-GR" dirty="0" smtClean="0"/>
              <a:t>σ</a:t>
            </a:r>
            <a:r>
              <a:rPr lang="fi-FI" dirty="0" smtClean="0"/>
              <a:t> &lt; 18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7188194" y="2455307"/>
            <a:ext cx="1651000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2000" dirty="0" smtClean="0"/>
              <a:t>Performance OK with zero signal</a:t>
            </a:r>
          </a:p>
        </p:txBody>
      </p:sp>
    </p:spTree>
    <p:extLst>
      <p:ext uri="{BB962C8B-B14F-4D97-AF65-F5344CB8AC3E}">
        <p14:creationId xmlns:p14="http://schemas.microsoft.com/office/powerpoint/2010/main" val="12701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Data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87" y="1078898"/>
            <a:ext cx="9903918" cy="3425363"/>
          </a:xfrm>
        </p:spPr>
      </p:pic>
      <p:sp>
        <p:nvSpPr>
          <p:cNvPr id="7" name="TextBox 6"/>
          <p:cNvSpPr txBox="1"/>
          <p:nvPr/>
        </p:nvSpPr>
        <p:spPr>
          <a:xfrm>
            <a:off x="575733" y="4962098"/>
            <a:ext cx="3725334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2400" dirty="0" smtClean="0"/>
              <a:t>Pulsed current introduced</a:t>
            </a:r>
          </a:p>
          <a:p>
            <a:pPr algn="ctr"/>
            <a:r>
              <a:rPr lang="fi-FI" sz="2400" dirty="0" smtClean="0"/>
              <a:t>-&gt; performance degrades</a:t>
            </a:r>
            <a:endParaRPr lang="fi-FI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54617" y="4962098"/>
            <a:ext cx="3437467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2400" dirty="0" smtClean="0"/>
              <a:t>No unwanted crosstalk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9352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727200"/>
            <a:ext cx="8459788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Physiology </a:t>
            </a:r>
            <a:r>
              <a:rPr lang="en-US" sz="2800" dirty="0" smtClean="0"/>
              <a:t>of Oxygenation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 to </a:t>
            </a:r>
            <a:r>
              <a:rPr lang="en-US" sz="2800" dirty="0" smtClean="0"/>
              <a:t>Pulse Oximetry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New Measurement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Performance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Data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0" y="1068650"/>
            <a:ext cx="7769368" cy="24384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2" y="3610691"/>
            <a:ext cx="7769368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Data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5" y="1154441"/>
            <a:ext cx="4343400" cy="49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Results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Optimal ambient scaling is ca. 0.7, yet signal paths for red and red ambient have no difference in gain.</a:t>
            </a:r>
          </a:p>
          <a:p>
            <a:r>
              <a:rPr lang="fi-FI" dirty="0" smtClean="0"/>
              <a:t>Conclusion: there’s a significant amount of seemingly uncorrelated noise in the two signals. </a:t>
            </a:r>
            <a:r>
              <a:rPr lang="fi-FI" dirty="0"/>
              <a:t>Transmitter has been ruled out as the source.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3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9713" y="3064916"/>
            <a:ext cx="8450489" cy="2784277"/>
            <a:chOff x="389713" y="3064916"/>
            <a:chExt cx="8450489" cy="2784277"/>
          </a:xfrm>
        </p:grpSpPr>
        <p:grpSp>
          <p:nvGrpSpPr>
            <p:cNvPr id="7" name="Group 6"/>
            <p:cNvGrpSpPr/>
            <p:nvPr/>
          </p:nvGrpSpPr>
          <p:grpSpPr>
            <a:xfrm>
              <a:off x="389713" y="3064916"/>
              <a:ext cx="8450489" cy="2784277"/>
              <a:chOff x="389713" y="3513667"/>
              <a:chExt cx="8450489" cy="278427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3" y="3572946"/>
                <a:ext cx="8450489" cy="2724998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668867" y="3513667"/>
                <a:ext cx="7882466" cy="1058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012267" y="4444359"/>
              <a:ext cx="1193800" cy="114362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Results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There is a component in the signal chain the noise behavior of which is signal-dependent. The buffer feeding the ADC was identified as the source.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08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Performance Analysis: Results 3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3" y="1964268"/>
            <a:ext cx="8295315" cy="3974838"/>
          </a:xfrm>
        </p:spPr>
      </p:pic>
      <p:sp>
        <p:nvSpPr>
          <p:cNvPr id="5" name="TextBox 4"/>
          <p:cNvSpPr txBox="1"/>
          <p:nvPr/>
        </p:nvSpPr>
        <p:spPr>
          <a:xfrm>
            <a:off x="880533" y="1430878"/>
            <a:ext cx="757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/>
              <a:t>A temporary fix, while not perfect, proved the hypothesis true.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227252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Bug identified in the receiver signal chain</a:t>
            </a:r>
          </a:p>
          <a:p>
            <a:r>
              <a:rPr lang="fi-FI" dirty="0" smtClean="0"/>
              <a:t>No expensive precision measurement equipment needed</a:t>
            </a:r>
          </a:p>
          <a:p>
            <a:r>
              <a:rPr lang="fi-FI" dirty="0" smtClean="0"/>
              <a:t>Performance deemed satisfactory provided that the bug is adequately fixed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4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Tissue Oxygenation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Proper oxygenation vital for all organs</a:t>
            </a:r>
          </a:p>
          <a:p>
            <a:r>
              <a:rPr lang="fi-FI" dirty="0" smtClean="0"/>
              <a:t>Oxygen doesn’t dissolve easily in blood plasma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Specialized protein complex, hemoglobin, in red blood cells able to </a:t>
            </a:r>
            <a:r>
              <a:rPr lang="fi-FI" dirty="0" smtClean="0"/>
              <a:t>reversibly bind oxygen </a:t>
            </a:r>
            <a:r>
              <a:rPr lang="fi-FI" dirty="0" smtClean="0"/>
              <a:t>molecules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4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Hemoglobin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1208128"/>
            <a:ext cx="8552688" cy="3639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176" y="5150498"/>
            <a:ext cx="806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Hb: 97% of the dry content of red blood cells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64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Photoplethysmography</a:t>
            </a:r>
            <a:endParaRPr lang="fi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i-FI" sz="2800" dirty="0" smtClean="0"/>
                  <a:t>Measuring volume with light. Basically</a:t>
                </a:r>
                <a:r>
                  <a:rPr lang="fi-FI" sz="2800" dirty="0" smtClean="0"/>
                  <a:t>, measures light absorption </a:t>
                </a:r>
                <a:r>
                  <a:rPr lang="fi-FI" sz="2800" dirty="0" smtClean="0"/>
                  <a:t>due to </a:t>
                </a:r>
                <a:r>
                  <a:rPr lang="fi-FI" sz="2800" dirty="0" smtClean="0"/>
                  <a:t>subject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fi-FI" sz="2800" dirty="0"/>
                  <a:t>t</a:t>
                </a:r>
                <a:r>
                  <a:rPr lang="fi-FI" sz="2800" dirty="0" smtClean="0"/>
                  <a:t>hickness and</a:t>
                </a:r>
                <a:endParaRPr lang="fi-FI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fi-FI" sz="2800" dirty="0"/>
                  <a:t>c</a:t>
                </a:r>
                <a:r>
                  <a:rPr lang="fi-FI" sz="2800" dirty="0" smtClean="0"/>
                  <a:t>omposition. Each </a:t>
                </a:r>
                <a:r>
                  <a:rPr lang="fi-FI" sz="2800" dirty="0" smtClean="0"/>
                  <a:t>substance </a:t>
                </a:r>
                <a:r>
                  <a:rPr lang="fi-FI" sz="2800" i="1" dirty="0" smtClean="0"/>
                  <a:t>i</a:t>
                </a:r>
                <a:r>
                  <a:rPr lang="fi-FI" sz="2800" dirty="0" smtClean="0"/>
                  <a:t> has </a:t>
                </a:r>
                <a:r>
                  <a:rPr lang="fi-FI" sz="2800" dirty="0" smtClean="0"/>
                  <a:t>its own absorption coefficient </a:t>
                </a:r>
                <a:r>
                  <a:rPr lang="az-Cyrl-AZ" sz="2800" dirty="0" smtClean="0"/>
                  <a:t>ε</a:t>
                </a:r>
                <a:r>
                  <a:rPr lang="el-GR" sz="2800" baseline="-25000" dirty="0" smtClean="0"/>
                  <a:t>λ</a:t>
                </a:r>
                <a:r>
                  <a:rPr lang="fi-FI" sz="2800" dirty="0" smtClean="0"/>
                  <a:t> for each wavelength </a:t>
                </a:r>
                <a:r>
                  <a:rPr lang="el-GR" sz="2800" dirty="0" smtClean="0"/>
                  <a:t>λ</a:t>
                </a:r>
                <a:r>
                  <a:rPr lang="fi-FI" sz="2800" dirty="0" smtClean="0"/>
                  <a:t>:</a:t>
                </a:r>
                <a:endParaRPr lang="fi-FI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4000" b="0" i="1" smtClean="0">
                          <a:latin typeface="Cambria Math"/>
                        </a:rPr>
                        <m:t>𝐼</m:t>
                      </m:r>
                      <m:r>
                        <a:rPr lang="fi-FI" sz="40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fi-FI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i-FI" sz="4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i-FI" sz="40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fi-FI" sz="4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i-FI" sz="4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fi-FI" sz="4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i-FI" sz="40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4000" b="0" i="1" smtClean="0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sub>
                          </m:sSub>
                          <m:r>
                            <a:rPr lang="fi-FI" sz="4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i-FI" sz="4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i-FI" sz="4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i-FI" sz="40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fi-FI" sz="4000" b="0" dirty="0" smtClean="0">
                  <a:ea typeface="Cambria Math"/>
                </a:endParaRPr>
              </a:p>
              <a:p>
                <a:pPr lvl="1" indent="0">
                  <a:buNone/>
                </a:pPr>
                <a:r>
                  <a:rPr lang="fi-FI" sz="2400" dirty="0" smtClean="0"/>
                  <a:t>-&gt; Use several wavelengths to find out concentrations </a:t>
                </a:r>
                <a:r>
                  <a:rPr lang="fi-FI" sz="2400" i="1" dirty="0" smtClean="0"/>
                  <a:t>c</a:t>
                </a:r>
                <a:r>
                  <a:rPr lang="fi-FI" sz="2400" i="1" baseline="-25000" dirty="0" smtClean="0"/>
                  <a:t>i</a:t>
                </a:r>
                <a:endParaRPr lang="fi-FI" sz="2400" i="1" baseline="-25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22" t="-3453" r="-172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Hemoglobin Absorption Spectra</a:t>
            </a:r>
            <a:endParaRPr lang="fi-FI" dirty="0"/>
          </a:p>
        </p:txBody>
      </p:sp>
      <p:pic>
        <p:nvPicPr>
          <p:cNvPr id="787458" name="Picture 2" descr="D:\Documents and Settings\100042443\My Documents\semma\kuvat\hemoglobin_spectr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9" y="1185702"/>
            <a:ext cx="7284779" cy="49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2" y="580241"/>
            <a:ext cx="4148667" cy="5839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Photoplethysmography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2622"/>
            <a:ext cx="8459788" cy="960031"/>
          </a:xfrm>
        </p:spPr>
        <p:txBody>
          <a:bodyPr/>
          <a:lstStyle/>
          <a:p>
            <a:r>
              <a:rPr lang="fi-FI" dirty="0" smtClean="0"/>
              <a:t>Optical path length </a:t>
            </a:r>
            <a:r>
              <a:rPr lang="fi-FI" i="1" dirty="0" smtClean="0"/>
              <a:t>l</a:t>
            </a:r>
            <a:r>
              <a:rPr lang="fi-FI" dirty="0" smtClean="0"/>
              <a:t> </a:t>
            </a:r>
            <a:r>
              <a:rPr lang="fi-FI" dirty="0" smtClean="0"/>
              <a:t>changes due to heart beating: A time-variant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555" y="2463282"/>
            <a:ext cx="4189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Problem: extract information about arterial blood</a:t>
            </a:r>
          </a:p>
          <a:p>
            <a:endParaRPr lang="fi-FI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i-FI" dirty="0" smtClean="0"/>
              <a:t>Solution: focus on the AC signal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571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Pulse Oximetry: Theory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i-FI" b="0" dirty="0" smtClean="0"/>
                  <a:t>Modulation ratio:</a:t>
                </a:r>
                <a:endParaRPr lang="fi-FI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/>
                        </a:rPr>
                        <m:t>𝑚</m:t>
                      </m:r>
                      <m:r>
                        <a:rPr lang="fi-FI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i-FI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𝐴𝐶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𝐷𝐶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i-FI" dirty="0" smtClean="0"/>
              </a:p>
              <a:p>
                <a:r>
                  <a:rPr lang="fi-FI" dirty="0" smtClean="0"/>
                  <a:t>Ratio of Ratios: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b="0" i="1" smtClean="0">
                          <a:latin typeface="Cambria Math"/>
                        </a:rPr>
                        <m:t>𝑅</m:t>
                      </m:r>
                      <m:r>
                        <a:rPr lang="fi-FI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i-FI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𝐼𝑅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i-FI" dirty="0" smtClean="0"/>
              </a:p>
              <a:p>
                <a:r>
                  <a:rPr lang="fi-FI" dirty="0" smtClean="0"/>
                  <a:t>Oxygen Saturation: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i-FI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i-FI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i-FI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/>
                            </a:rPr>
                            <m:t>𝐻𝑏</m:t>
                          </m:r>
                        </m:num>
                        <m:den>
                          <m:sSub>
                            <m:sSubPr>
                              <m:ctrlPr>
                                <a:rPr lang="fi-FI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i-FI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i-FI" b="0" i="1" smtClean="0">
                              <a:latin typeface="Cambria Math"/>
                            </a:rPr>
                            <m:t>𝐻𝑏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+</m:t>
                          </m:r>
                          <m:r>
                            <a:rPr lang="fi-FI" b="0" i="1" smtClean="0">
                              <a:latin typeface="Cambria Math"/>
                            </a:rPr>
                            <m:t>𝑅𝐻𝑏</m:t>
                          </m:r>
                        </m:den>
                      </m:f>
                      <m:r>
                        <a:rPr lang="fi-FI" b="0" i="1" smtClean="0">
                          <a:latin typeface="Cambria Math"/>
                        </a:rPr>
                        <m:t>=</m:t>
                      </m:r>
                      <m:r>
                        <a:rPr lang="fi-FI" b="0" i="1" smtClean="0">
                          <a:latin typeface="Cambria Math"/>
                        </a:rPr>
                        <m:t>𝑓</m:t>
                      </m:r>
                      <m:r>
                        <a:rPr lang="fi-FI" b="0" i="1" smtClean="0">
                          <a:latin typeface="Cambria Math"/>
                        </a:rPr>
                        <m:t>(</m:t>
                      </m:r>
                      <m:r>
                        <a:rPr lang="fi-FI" b="0" i="1" smtClean="0">
                          <a:latin typeface="Cambria Math"/>
                        </a:rPr>
                        <m:t>𝑅</m:t>
                      </m:r>
                      <m:r>
                        <a:rPr lang="fi-FI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82" t="-4029" b="-546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Pulse Oximetry: Practice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Red and IR LEDs on one side of a tissue bed, a photodetector on the other side</a:t>
            </a:r>
          </a:p>
          <a:p>
            <a:r>
              <a:rPr lang="fi-FI" dirty="0" smtClean="0"/>
              <a:t>A pulsed sampling scheme with ambient removal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8" y="3423955"/>
            <a:ext cx="3501158" cy="3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2150</TotalTime>
  <Words>626</Words>
  <Application>Microsoft Office PowerPoint</Application>
  <PresentationFormat>On-screen Show (4:3)</PresentationFormat>
  <Paragraphs>90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</vt:lpstr>
      <vt:lpstr>Development and Performance Analysis of a Novel Pulse Oximetry Measurement Circuit</vt:lpstr>
      <vt:lpstr>Contents</vt:lpstr>
      <vt:lpstr>Tissue Oxygenation</vt:lpstr>
      <vt:lpstr>Hemoglobin</vt:lpstr>
      <vt:lpstr>Photoplethysmography</vt:lpstr>
      <vt:lpstr>Hemoglobin Absorption Spectra</vt:lpstr>
      <vt:lpstr>Photoplethysmography</vt:lpstr>
      <vt:lpstr>Pulse Oximetry: Theory</vt:lpstr>
      <vt:lpstr>Pulse Oximetry: Practice</vt:lpstr>
      <vt:lpstr>Pulse Oximetry: Sampling Timing</vt:lpstr>
      <vt:lpstr>Pulse Oximetry: Sources of Error</vt:lpstr>
      <vt:lpstr>The New Measurement Circuit</vt:lpstr>
      <vt:lpstr>The New Measurement Circuit</vt:lpstr>
      <vt:lpstr>The New Measurement Circuit: Tx</vt:lpstr>
      <vt:lpstr>The New Measurement Circuit: Rx</vt:lpstr>
      <vt:lpstr>Performance Analysis: Methods</vt:lpstr>
      <vt:lpstr>Performance Analysis: Data</vt:lpstr>
      <vt:lpstr>Performance Analysis: Data</vt:lpstr>
      <vt:lpstr>Performance Analysis: Data</vt:lpstr>
      <vt:lpstr>Performance Analysis: Data</vt:lpstr>
      <vt:lpstr>Performance Analysis: Data</vt:lpstr>
      <vt:lpstr>Performance Analysis: Results 1</vt:lpstr>
      <vt:lpstr>Performance Analysis: Results 2</vt:lpstr>
      <vt:lpstr>Performance Analysis: Results 3</vt:lpstr>
      <vt:lpstr>Conclusions</vt:lpstr>
      <vt:lpstr>PowerPoint Presentation</vt:lpstr>
    </vt:vector>
  </TitlesOfParts>
  <Manager/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subject/>
  <dc:creator>100042443</dc:creator>
  <cp:keywords>September 22, 2004 – Version 1.1</cp:keywords>
  <dc:description>General Electric Company 2004</dc:description>
  <cp:lastModifiedBy>100042443</cp:lastModifiedBy>
  <cp:revision>47</cp:revision>
  <cp:lastPrinted>2003-08-29T14:38:12Z</cp:lastPrinted>
  <dcterms:created xsi:type="dcterms:W3CDTF">2011-10-19T13:16:05Z</dcterms:created>
  <dcterms:modified xsi:type="dcterms:W3CDTF">2012-03-28T18:04:06Z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