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media/image1.jpeg" ContentType="image/jpeg"/>
  <Override PartName="/ppt/media/image6.png" ContentType="image/png"/>
  <Override PartName="/ppt/media/image2.jpeg" ContentType="image/jpeg"/>
  <Override PartName="/ppt/media/image4.png" ContentType="image/png"/>
  <Override PartName="/ppt/media/image3.jpeg" ContentType="image/jpeg"/>
  <Override PartName="/ppt/media/image5.jpeg" ContentType="image/jpeg"/>
  <Override PartName="/ppt/media/image7.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7.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2.xml.rels" ContentType="application/vnd.openxmlformats-package.relationships+xml"/>
  <Override PartName="/ppt/slides/_rels/slide49.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51.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6.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41.xml.rels" ContentType="application/vnd.openxmlformats-package.relationships+xml"/>
  <Override PartName="/ppt/slides/_rels/slide39.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20.xml.rels" ContentType="application/vnd.openxmlformats-package.relationships+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slide" Target="slides/slide33.xml"/><Relationship Id="rId50" Type="http://schemas.openxmlformats.org/officeDocument/2006/relationships/slide" Target="slides/slide34.xml"/><Relationship Id="rId51" Type="http://schemas.openxmlformats.org/officeDocument/2006/relationships/slide" Target="slides/slide35.xml"/><Relationship Id="rId52" Type="http://schemas.openxmlformats.org/officeDocument/2006/relationships/slide" Target="slides/slide36.xml"/><Relationship Id="rId53" Type="http://schemas.openxmlformats.org/officeDocument/2006/relationships/slide" Target="slides/slide37.xml"/><Relationship Id="rId54" Type="http://schemas.openxmlformats.org/officeDocument/2006/relationships/slide" Target="slides/slide38.xml"/><Relationship Id="rId55" Type="http://schemas.openxmlformats.org/officeDocument/2006/relationships/slide" Target="slides/slide39.xml"/><Relationship Id="rId56" Type="http://schemas.openxmlformats.org/officeDocument/2006/relationships/slide" Target="slides/slide40.xml"/><Relationship Id="rId57" Type="http://schemas.openxmlformats.org/officeDocument/2006/relationships/slide" Target="slides/slide41.xml"/><Relationship Id="rId58" Type="http://schemas.openxmlformats.org/officeDocument/2006/relationships/slide" Target="slides/slide42.xml"/><Relationship Id="rId59" Type="http://schemas.openxmlformats.org/officeDocument/2006/relationships/slide" Target="slides/slide43.xml"/><Relationship Id="rId60" Type="http://schemas.openxmlformats.org/officeDocument/2006/relationships/slide" Target="slides/slide44.xml"/><Relationship Id="rId61" Type="http://schemas.openxmlformats.org/officeDocument/2006/relationships/slide" Target="slides/slide45.xml"/><Relationship Id="rId62" Type="http://schemas.openxmlformats.org/officeDocument/2006/relationships/slide" Target="slides/slide46.xml"/><Relationship Id="rId63" Type="http://schemas.openxmlformats.org/officeDocument/2006/relationships/slide" Target="slides/slide47.xml"/><Relationship Id="rId64" Type="http://schemas.openxmlformats.org/officeDocument/2006/relationships/slide" Target="slides/slide48.xml"/><Relationship Id="rId65" Type="http://schemas.openxmlformats.org/officeDocument/2006/relationships/slide" Target="slides/slide49.xml"/><Relationship Id="rId66" Type="http://schemas.openxmlformats.org/officeDocument/2006/relationships/slide" Target="slides/slide50.xml"/><Relationship Id="rId67" Type="http://schemas.openxmlformats.org/officeDocument/2006/relationships/slide" Target="slides/slide51.xml"/><Relationship Id="rId6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75"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76"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7"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8"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F9B62EC-D46C-441D-825E-461E737EDA9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685800" y="1143000"/>
            <a:ext cx="5486040" cy="3085920"/>
          </a:xfrm>
          <a:prstGeom prst="rect">
            <a:avLst/>
          </a:prstGeom>
          <a:ln w="0">
            <a:noFill/>
          </a:ln>
        </p:spPr>
      </p:sp>
      <p:sp>
        <p:nvSpPr>
          <p:cNvPr id="38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200" spc="-1" strike="noStrike">
              <a:solidFill>
                <a:schemeClr val="dk1"/>
              </a:solidFill>
              <a:latin typeface="Calibri"/>
              <a:ea typeface="Calibri"/>
            </a:endParaRPr>
          </a:p>
        </p:txBody>
      </p:sp>
      <p:sp>
        <p:nvSpPr>
          <p:cNvPr id="388" name="PlaceHolder 3"/>
          <p:cNvSpPr>
            <a:spLocks noGrp="1"/>
          </p:cNvSpPr>
          <p:nvPr>
            <p:ph type="sldNum" idx="4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BD79AAFC-55B5-4106-A10D-09CC8D61B09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685800" y="1143000"/>
            <a:ext cx="5486040" cy="3085920"/>
          </a:xfrm>
          <a:prstGeom prst="rect">
            <a:avLst/>
          </a:prstGeom>
          <a:ln w="0">
            <a:noFill/>
          </a:ln>
        </p:spPr>
      </p:sp>
      <p:sp>
        <p:nvSpPr>
          <p:cNvPr id="39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200" spc="-1" strike="noStrike">
              <a:solidFill>
                <a:schemeClr val="dk1"/>
              </a:solidFill>
              <a:latin typeface="Calibri"/>
              <a:ea typeface="Calibri"/>
            </a:endParaRPr>
          </a:p>
        </p:txBody>
      </p:sp>
      <p:sp>
        <p:nvSpPr>
          <p:cNvPr id="391" name="PlaceHolder 3"/>
          <p:cNvSpPr>
            <a:spLocks noGrp="1"/>
          </p:cNvSpPr>
          <p:nvPr>
            <p:ph type="sldNum" idx="4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EA6C6F6D-9C6B-4668-B0D1-875B6C4A0CE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685800" y="1143000"/>
            <a:ext cx="5486040" cy="3085920"/>
          </a:xfrm>
          <a:prstGeom prst="rect">
            <a:avLst/>
          </a:prstGeom>
          <a:ln w="0">
            <a:noFill/>
          </a:ln>
        </p:spPr>
      </p:sp>
      <p:sp>
        <p:nvSpPr>
          <p:cNvPr id="39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200" spc="-1" strike="noStrike">
              <a:solidFill>
                <a:schemeClr val="dk1"/>
              </a:solidFill>
              <a:latin typeface="Calibri"/>
              <a:ea typeface="Calibri"/>
            </a:endParaRPr>
          </a:p>
        </p:txBody>
      </p:sp>
      <p:sp>
        <p:nvSpPr>
          <p:cNvPr id="394" name="PlaceHolder 3"/>
          <p:cNvSpPr>
            <a:spLocks noGrp="1"/>
          </p:cNvSpPr>
          <p:nvPr>
            <p:ph type="sldNum" idx="4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E7F5CA05-B589-4870-9A3B-DD07914D1A5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685800" y="1143000"/>
            <a:ext cx="5486040" cy="3085920"/>
          </a:xfrm>
          <a:prstGeom prst="rect">
            <a:avLst/>
          </a:prstGeom>
          <a:ln w="0">
            <a:noFill/>
          </a:ln>
        </p:spPr>
      </p:sp>
      <p:sp>
        <p:nvSpPr>
          <p:cNvPr id="39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200" spc="-1" strike="noStrike">
              <a:solidFill>
                <a:schemeClr val="dk1"/>
              </a:solidFill>
              <a:latin typeface="Calibri"/>
              <a:ea typeface="Calibri"/>
            </a:endParaRPr>
          </a:p>
        </p:txBody>
      </p:sp>
      <p:sp>
        <p:nvSpPr>
          <p:cNvPr id="397" name="PlaceHolder 3"/>
          <p:cNvSpPr>
            <a:spLocks noGrp="1"/>
          </p:cNvSpPr>
          <p:nvPr>
            <p:ph type="sldNum" idx="4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EBC30F78-319D-4F07-8C95-7485E089283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685800" y="1143000"/>
            <a:ext cx="5486040" cy="3085920"/>
          </a:xfrm>
          <a:prstGeom prst="rect">
            <a:avLst/>
          </a:prstGeom>
          <a:ln w="0">
            <a:noFill/>
          </a:ln>
        </p:spPr>
      </p:sp>
      <p:sp>
        <p:nvSpPr>
          <p:cNvPr id="39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lnSpc>
                <a:spcPct val="100000"/>
              </a:lnSpc>
              <a:buNone/>
              <a:tabLst>
                <a:tab algn="l" pos="0"/>
              </a:tabLst>
            </a:pPr>
            <a:r>
              <a:rPr b="0" lang="en-US" sz="1200" spc="-1" strike="noStrike">
                <a:solidFill>
                  <a:schemeClr val="dk1"/>
                </a:solidFill>
                <a:latin typeface="Calibri"/>
                <a:ea typeface="Calibri"/>
              </a:rPr>
              <a:t>Đuôi danh từ, động từ làm rõ ý nghĩa</a:t>
            </a:r>
            <a:endParaRPr b="0" lang="en-US" sz="1200" spc="-1" strike="noStrike">
              <a:solidFill>
                <a:srgbClr val="000000"/>
              </a:solidFill>
              <a:latin typeface="Arial"/>
            </a:endParaRPr>
          </a:p>
        </p:txBody>
      </p:sp>
      <p:sp>
        <p:nvSpPr>
          <p:cNvPr id="400" name="PlaceHolder 3"/>
          <p:cNvSpPr>
            <a:spLocks noGrp="1"/>
          </p:cNvSpPr>
          <p:nvPr>
            <p:ph type="sldNum" idx="4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75C10CC1-AC6E-4F9A-B91D-FFC16AC5607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685800" y="1143000"/>
            <a:ext cx="5486040" cy="3085920"/>
          </a:xfrm>
          <a:prstGeom prst="rect">
            <a:avLst/>
          </a:prstGeom>
          <a:ln w="0">
            <a:noFill/>
          </a:ln>
        </p:spPr>
      </p:sp>
      <p:sp>
        <p:nvSpPr>
          <p:cNvPr id="37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200" spc="-1" strike="noStrike">
              <a:solidFill>
                <a:schemeClr val="dk1"/>
              </a:solidFill>
              <a:latin typeface="Calibri"/>
              <a:ea typeface="Calibri"/>
            </a:endParaRPr>
          </a:p>
        </p:txBody>
      </p:sp>
      <p:sp>
        <p:nvSpPr>
          <p:cNvPr id="379"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4878380-E2F5-4722-B53F-16F58EDF607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685800" y="1143000"/>
            <a:ext cx="5486040" cy="3085920"/>
          </a:xfrm>
          <a:prstGeom prst="rect">
            <a:avLst/>
          </a:prstGeom>
          <a:ln w="0">
            <a:noFill/>
          </a:ln>
        </p:spPr>
      </p:sp>
      <p:sp>
        <p:nvSpPr>
          <p:cNvPr id="38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lnSpc>
                <a:spcPct val="100000"/>
              </a:lnSpc>
              <a:buNone/>
              <a:tabLst>
                <a:tab algn="l" pos="0"/>
              </a:tabLst>
            </a:pPr>
            <a:r>
              <a:rPr b="0" lang="en-US" sz="1200" spc="-1" strike="noStrike">
                <a:solidFill>
                  <a:schemeClr val="dk1"/>
                </a:solidFill>
                <a:latin typeface="Calibri"/>
                <a:ea typeface="Calibri"/>
              </a:rPr>
              <a:t>(1) Nam Tính, Nữ Trính, Trung Tính do cách biến đuôi đặc thù</a:t>
            </a:r>
            <a:endParaRPr b="0" lang="en-US" sz="1200" spc="-1" strike="noStrike">
              <a:solidFill>
                <a:srgbClr val="000000"/>
              </a:solidFill>
              <a:latin typeface="Arial"/>
            </a:endParaRPr>
          </a:p>
        </p:txBody>
      </p:sp>
      <p:sp>
        <p:nvSpPr>
          <p:cNvPr id="382" name="PlaceHolder 3"/>
          <p:cNvSpPr>
            <a:spLocks noGrp="1"/>
          </p:cNvSpPr>
          <p:nvPr>
            <p:ph type="sldNum" idx="3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3E8F363-4BC3-453E-A92B-33A0440FF47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685800" y="1143000"/>
            <a:ext cx="5486040" cy="3085920"/>
          </a:xfrm>
          <a:prstGeom prst="rect">
            <a:avLst/>
          </a:prstGeom>
          <a:ln w="0">
            <a:noFill/>
          </a:ln>
        </p:spPr>
      </p:sp>
      <p:sp>
        <p:nvSpPr>
          <p:cNvPr id="38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lnSpc>
                <a:spcPct val="100000"/>
              </a:lnSpc>
              <a:buNone/>
              <a:tabLst>
                <a:tab algn="l" pos="0"/>
              </a:tabLst>
            </a:pPr>
            <a:r>
              <a:rPr b="0" lang="en-US" sz="1200" spc="-1" strike="noStrike">
                <a:solidFill>
                  <a:schemeClr val="dk1"/>
                </a:solidFill>
                <a:latin typeface="Calibri"/>
                <a:ea typeface="Calibri"/>
              </a:rPr>
              <a:t>(1) Nam Tính, Nữ Trính, Trung Tính do cách biến đuôi đặc thù</a:t>
            </a:r>
            <a:endParaRPr b="0" lang="en-US" sz="1200" spc="-1" strike="noStrike">
              <a:solidFill>
                <a:srgbClr val="000000"/>
              </a:solidFill>
              <a:latin typeface="Arial"/>
            </a:endParaRPr>
          </a:p>
        </p:txBody>
      </p:sp>
      <p:sp>
        <p:nvSpPr>
          <p:cNvPr id="385" name="PlaceHolder 3"/>
          <p:cNvSpPr>
            <a:spLocks noGrp="1"/>
          </p:cNvSpPr>
          <p:nvPr>
            <p:ph type="sldNum" idx="3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A4C0672D-C96F-40FA-9294-D5A90903276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4" name="PlaceHolder 1"/>
          <p:cNvSpPr>
            <a:spLocks noGrp="1"/>
          </p:cNvSpPr>
          <p:nvPr>
            <p:ph type="title"/>
          </p:nvPr>
        </p:nvSpPr>
        <p:spPr>
          <a:xfrm>
            <a:off x="2159640" y="0"/>
            <a:ext cx="10032120" cy="11790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5" name="PlaceHolder 2"/>
          <p:cNvSpPr>
            <a:spLocks noGrp="1"/>
          </p:cNvSpPr>
          <p:nvPr>
            <p:ph type="subTitle"/>
          </p:nvPr>
        </p:nvSpPr>
        <p:spPr>
          <a:xfrm>
            <a:off x="2639520" y="1316880"/>
            <a:ext cx="9216720" cy="6138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206E06BA-0AA8-49AB-B25B-4D99F5120467}"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9E2BCF69-D11B-410A-950D-9CB6C9FD4822}"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57" name="PlaceHolder 1"/>
          <p:cNvSpPr>
            <a:spLocks noGrp="1"/>
          </p:cNvSpPr>
          <p:nvPr>
            <p:ph type="title"/>
          </p:nvPr>
        </p:nvSpPr>
        <p:spPr>
          <a:xfrm>
            <a:off x="2159640" y="0"/>
            <a:ext cx="10032120" cy="11790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8" name="PlaceHolder 2"/>
          <p:cNvSpPr>
            <a:spLocks noGrp="1"/>
          </p:cNvSpPr>
          <p:nvPr>
            <p:ph/>
          </p:nvPr>
        </p:nvSpPr>
        <p:spPr>
          <a:xfrm>
            <a:off x="2639520" y="1316880"/>
            <a:ext cx="4497480" cy="6138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9" name="PlaceHolder 3"/>
          <p:cNvSpPr>
            <a:spLocks noGrp="1"/>
          </p:cNvSpPr>
          <p:nvPr>
            <p:ph/>
          </p:nvPr>
        </p:nvSpPr>
        <p:spPr>
          <a:xfrm>
            <a:off x="7362360" y="1316880"/>
            <a:ext cx="4497480" cy="6138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39641DC3-B600-4464-9504-9A96DE7C7679}" type="slidenum">
              <a:t>&lt;#&gt;</a:t>
            </a:fld>
          </a:p>
        </p:txBody>
      </p:sp>
      <p:sp>
        <p:nvSpPr>
          <p:cNvPr id="7" name="PlaceHolder 6"/>
          <p:cNvSpPr>
            <a:spLocks noGrp="1"/>
          </p:cNvSpPr>
          <p:nvPr>
            <p:ph type="dt" idx="25"/>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DDD3D6CB-AD9A-4D14-AD3B-7B1C9E72767B}"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72" name="PlaceHolder 1"/>
          <p:cNvSpPr>
            <a:spLocks noGrp="1"/>
          </p:cNvSpPr>
          <p:nvPr>
            <p:ph type="title"/>
          </p:nvPr>
        </p:nvSpPr>
        <p:spPr>
          <a:xfrm>
            <a:off x="2159640" y="0"/>
            <a:ext cx="10032120" cy="11790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32"/>
          </p:nvPr>
        </p:nvSpPr>
        <p:spPr/>
        <p:txBody>
          <a:bodyPr/>
          <a:p>
            <a:r>
              <a:t>Footer</a:t>
            </a:r>
          </a:p>
        </p:txBody>
      </p:sp>
      <p:sp>
        <p:nvSpPr>
          <p:cNvPr id="4" name="PlaceHolder 3"/>
          <p:cNvSpPr>
            <a:spLocks noGrp="1"/>
          </p:cNvSpPr>
          <p:nvPr>
            <p:ph type="sldNum" idx="33"/>
          </p:nvPr>
        </p:nvSpPr>
        <p:spPr/>
        <p:txBody>
          <a:bodyPr/>
          <a:p>
            <a:fld id="{EDD2337C-AA8B-410B-BCBA-7020584932D7}" type="slidenum">
              <a:t>&lt;#&gt;</a:t>
            </a:fld>
          </a:p>
        </p:txBody>
      </p:sp>
      <p:sp>
        <p:nvSpPr>
          <p:cNvPr id="5" name="PlaceHolder 4"/>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B285ABC-F063-4914-9B3C-34823E23E50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7FCC130-263F-4A4C-8555-6BCE635CCA7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D0F7D613-26F4-4E29-99F3-832A141474F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97DF2AD3-0A89-4AB6-9CDE-417024084CC3}"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07EF8443-5D2C-42D9-A025-3C6D6CCD7F8A}"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Title and Content">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35" name="PlaceHolder 1"/>
          <p:cNvSpPr>
            <a:spLocks noGrp="1"/>
          </p:cNvSpPr>
          <p:nvPr>
            <p:ph type="title"/>
          </p:nvPr>
        </p:nvSpPr>
        <p:spPr>
          <a:xfrm>
            <a:off x="2159640" y="0"/>
            <a:ext cx="10032120" cy="11790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6" name="PlaceHolder 2"/>
          <p:cNvSpPr>
            <a:spLocks noGrp="1"/>
          </p:cNvSpPr>
          <p:nvPr>
            <p:ph/>
          </p:nvPr>
        </p:nvSpPr>
        <p:spPr>
          <a:xfrm>
            <a:off x="2639520" y="1316880"/>
            <a:ext cx="9216720" cy="6138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B905C63D-BC1E-4EBC-A24E-31CF4D750FE2}"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and Conten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jpe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3.jpe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a:t>
            </a:r>
            <a:r>
              <a:rPr b="0" lang="en-US" sz="1400" spc="-1" strike="noStrike">
                <a:solidFill>
                  <a:srgbClr val="000000"/>
                </a:solidFill>
                <a:latin typeface="Arial"/>
              </a:rPr>
              <a:t>to </a:t>
            </a:r>
            <a:r>
              <a:rPr b="0" lang="en-US" sz="1400" spc="-1" strike="noStrike">
                <a:solidFill>
                  <a:srgbClr val="000000"/>
                </a:solidFill>
                <a:latin typeface="Arial"/>
              </a:rPr>
              <a:t>edit </a:t>
            </a:r>
            <a:r>
              <a:rPr b="0" lang="en-US" sz="1400" spc="-1" strike="noStrike">
                <a:solidFill>
                  <a:srgbClr val="000000"/>
                </a:solidFill>
                <a:latin typeface="Arial"/>
              </a:rPr>
              <a:t>the </a:t>
            </a:r>
            <a:r>
              <a:rPr b="0" lang="en-US" sz="1400" spc="-1" strike="noStrike">
                <a:solidFill>
                  <a:srgbClr val="000000"/>
                </a:solidFill>
                <a:latin typeface="Arial"/>
              </a:rPr>
              <a:t>title </a:t>
            </a:r>
            <a:r>
              <a:rPr b="0" lang="en-US" sz="1400" spc="-1" strike="noStrike">
                <a:solidFill>
                  <a:srgbClr val="000000"/>
                </a:solidFill>
                <a:latin typeface="Arial"/>
              </a:rPr>
              <a:t>text </a:t>
            </a:r>
            <a:r>
              <a:rPr b="0" lang="en-US" sz="1400" spc="-1" strike="noStrike">
                <a:solidFill>
                  <a:srgbClr val="000000"/>
                </a:solidFill>
                <a:latin typeface="Arial"/>
              </a:rPr>
              <a:t>forma</a:t>
            </a:r>
            <a:r>
              <a:rPr b="0" lang="en-US" sz="1400" spc="-1" strike="noStrike">
                <a:solidFill>
                  <a:srgbClr val="000000"/>
                </a:solidFill>
                <a:latin typeface="Arial"/>
              </a:rPr>
              <a:t>t</a:t>
            </a:r>
            <a:endParaRPr b="0" lang="en-US" sz="1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rm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41" name="PlaceHolder 2"/>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3"/>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4"/>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8C911D46-BF1B-4AF1-A7F3-4F1693E42E3F}"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rm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47"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rmAutofit fontScale="37485"/>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48" name="PlaceHolder 3"/>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 name="PlaceHolder 4"/>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 name="PlaceHolder 5"/>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65874D59-648B-4ABB-80CB-8E4D5C933829}"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2"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rmAutofit fontScale="90336"/>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53"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rmAutofit fontScale="90336"/>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54" name="PlaceHolder 4"/>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5" name="PlaceHolder 5"/>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6" name="PlaceHolder 6"/>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411D9CC7-DCE6-41BF-8582-8FCDB3E88AD2}"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1"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rmAutofit fontScale="12495" lnSpcReduction="10000"/>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62"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rmAutofit fontScale="81053"/>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63"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rmAutofit fontScale="12495" lnSpcReduction="10000"/>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64"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rmAutofit fontScale="81053"/>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65" name="PlaceHolder 6"/>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6" name="PlaceHolder 7"/>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7" name="PlaceHolder 8"/>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CD5D2E15-58A8-49FE-BFF1-59E4FBBEB926}"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9" name="PlaceHolder 2"/>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0" name="PlaceHolder 3"/>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1" name="PlaceHolder 4"/>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50CDFF2E-2035-4708-8272-D3450B8FEFF7}"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 name="PlaceHolder 1"/>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2"/>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3"/>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99C47396-2CA2-4F0D-BC53-772FFC38DC2D}"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rmAutofit/>
          </a:bodyPr>
          <a:p>
            <a:pPr indent="0">
              <a:buNone/>
            </a:pPr>
            <a:r>
              <a:rPr b="0" lang="en-US" sz="3200" spc="-1" strike="noStrike">
                <a:solidFill>
                  <a:srgbClr val="000000"/>
                </a:solidFill>
                <a:latin typeface="Arial"/>
              </a:rPr>
              <a:t>Cl</a:t>
            </a:r>
            <a:r>
              <a:rPr b="0" lang="en-US" sz="3200" spc="-1" strike="noStrike">
                <a:solidFill>
                  <a:srgbClr val="000000"/>
                </a:solidFill>
                <a:latin typeface="Arial"/>
              </a:rPr>
              <a:t>ic</a:t>
            </a:r>
            <a:r>
              <a:rPr b="0" lang="en-US" sz="3200" spc="-1" strike="noStrike">
                <a:solidFill>
                  <a:srgbClr val="000000"/>
                </a:solidFill>
                <a:latin typeface="Arial"/>
              </a:rPr>
              <a:t>k </a:t>
            </a:r>
            <a:r>
              <a:rPr b="0" lang="en-US" sz="3200" spc="-1" strike="noStrike">
                <a:solidFill>
                  <a:srgbClr val="000000"/>
                </a:solidFill>
                <a:latin typeface="Arial"/>
              </a:rPr>
              <a:t>to </a:t>
            </a:r>
            <a:r>
              <a:rPr b="0" lang="en-US" sz="3200" spc="-1" strike="noStrike">
                <a:solidFill>
                  <a:srgbClr val="000000"/>
                </a:solidFill>
                <a:latin typeface="Arial"/>
              </a:rPr>
              <a:t>ed</a:t>
            </a:r>
            <a:r>
              <a:rPr b="0" lang="en-US" sz="3200" spc="-1" strike="noStrike">
                <a:solidFill>
                  <a:srgbClr val="000000"/>
                </a:solidFill>
                <a:latin typeface="Arial"/>
              </a:rPr>
              <a:t>it </a:t>
            </a:r>
            <a:r>
              <a:rPr b="0" lang="en-US" sz="3200" spc="-1" strike="noStrike">
                <a:solidFill>
                  <a:srgbClr val="000000"/>
                </a:solidFill>
                <a:latin typeface="Arial"/>
              </a:rPr>
              <a:t>th</a:t>
            </a:r>
            <a:r>
              <a:rPr b="0" lang="en-US" sz="3200" spc="-1" strike="noStrike">
                <a:solidFill>
                  <a:srgbClr val="000000"/>
                </a:solidFill>
                <a:latin typeface="Arial"/>
              </a:rPr>
              <a:t>e </a:t>
            </a:r>
            <a:r>
              <a:rPr b="0" lang="en-US" sz="3200" spc="-1" strike="noStrike">
                <a:solidFill>
                  <a:srgbClr val="000000"/>
                </a:solidFill>
                <a:latin typeface="Arial"/>
              </a:rPr>
              <a:t>titl</a:t>
            </a:r>
            <a:r>
              <a:rPr b="0" lang="en-US" sz="3200" spc="-1" strike="noStrike">
                <a:solidFill>
                  <a:srgbClr val="000000"/>
                </a:solidFill>
                <a:latin typeface="Arial"/>
              </a:rPr>
              <a:t>e </a:t>
            </a:r>
            <a:r>
              <a:rPr b="0" lang="en-US" sz="3200" spc="-1" strike="noStrike">
                <a:solidFill>
                  <a:srgbClr val="000000"/>
                </a:solidFill>
                <a:latin typeface="Arial"/>
              </a:rPr>
              <a:t>te</a:t>
            </a:r>
            <a:r>
              <a:rPr b="0" lang="en-US" sz="3200" spc="-1" strike="noStrike">
                <a:solidFill>
                  <a:srgbClr val="000000"/>
                </a:solidFill>
                <a:latin typeface="Arial"/>
              </a:rPr>
              <a:t>xt </a:t>
            </a:r>
            <a:r>
              <a:rPr b="0" lang="en-US" sz="3200" spc="-1" strike="noStrike">
                <a:solidFill>
                  <a:srgbClr val="000000"/>
                </a:solidFill>
                <a:latin typeface="Arial"/>
              </a:rPr>
              <a:t>fo</a:t>
            </a:r>
            <a:r>
              <a:rPr b="0" lang="en-US" sz="3200" spc="-1" strike="noStrike">
                <a:solidFill>
                  <a:srgbClr val="000000"/>
                </a:solidFill>
                <a:latin typeface="Arial"/>
              </a:rPr>
              <a:t>r</a:t>
            </a:r>
            <a:r>
              <a:rPr b="0" lang="en-US" sz="3200" spc="-1" strike="noStrike">
                <a:solidFill>
                  <a:srgbClr val="000000"/>
                </a:solidFill>
                <a:latin typeface="Arial"/>
              </a:rPr>
              <a:t>m</a:t>
            </a:r>
            <a:r>
              <a:rPr b="0" lang="en-US" sz="3200" spc="-1" strike="noStrike">
                <a:solidFill>
                  <a:srgbClr val="000000"/>
                </a:solidFill>
                <a:latin typeface="Arial"/>
              </a:rPr>
              <a:t>at</a:t>
            </a:r>
            <a:endParaRPr b="0" lang="en-US" sz="3200" spc="-1" strike="noStrike">
              <a:solidFill>
                <a:srgbClr val="000000"/>
              </a:solidFill>
              <a:latin typeface="Arial"/>
            </a:endParaRPr>
          </a:p>
        </p:txBody>
      </p:sp>
      <p:sp>
        <p:nvSpPr>
          <p:cNvPr id="6"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rmAutofit fontScale="96865"/>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7"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8" name="PlaceHolder 4"/>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 name="PlaceHolder 5"/>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6"/>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6B0B324C-4CAB-434E-8D67-DDD8FD9AE781}"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rmAutofit/>
          </a:bodyPr>
          <a:p>
            <a:pPr indent="0">
              <a:buNone/>
            </a:pPr>
            <a:r>
              <a:rPr b="0" lang="en-US" sz="3200" spc="-1" strike="noStrike">
                <a:solidFill>
                  <a:srgbClr val="000000"/>
                </a:solidFill>
                <a:latin typeface="Arial"/>
              </a:rPr>
              <a:t>Cl</a:t>
            </a:r>
            <a:r>
              <a:rPr b="0" lang="en-US" sz="3200" spc="-1" strike="noStrike">
                <a:solidFill>
                  <a:srgbClr val="000000"/>
                </a:solidFill>
                <a:latin typeface="Arial"/>
              </a:rPr>
              <a:t>ic</a:t>
            </a:r>
            <a:r>
              <a:rPr b="0" lang="en-US" sz="3200" spc="-1" strike="noStrike">
                <a:solidFill>
                  <a:srgbClr val="000000"/>
                </a:solidFill>
                <a:latin typeface="Arial"/>
              </a:rPr>
              <a:t>k </a:t>
            </a:r>
            <a:r>
              <a:rPr b="0" lang="en-US" sz="3200" spc="-1" strike="noStrike">
                <a:solidFill>
                  <a:srgbClr val="000000"/>
                </a:solidFill>
                <a:latin typeface="Arial"/>
              </a:rPr>
              <a:t>to </a:t>
            </a:r>
            <a:r>
              <a:rPr b="0" lang="en-US" sz="3200" spc="-1" strike="noStrike">
                <a:solidFill>
                  <a:srgbClr val="000000"/>
                </a:solidFill>
                <a:latin typeface="Arial"/>
              </a:rPr>
              <a:t>ed</a:t>
            </a:r>
            <a:r>
              <a:rPr b="0" lang="en-US" sz="3200" spc="-1" strike="noStrike">
                <a:solidFill>
                  <a:srgbClr val="000000"/>
                </a:solidFill>
                <a:latin typeface="Arial"/>
              </a:rPr>
              <a:t>it </a:t>
            </a:r>
            <a:r>
              <a:rPr b="0" lang="en-US" sz="3200" spc="-1" strike="noStrike">
                <a:solidFill>
                  <a:srgbClr val="000000"/>
                </a:solidFill>
                <a:latin typeface="Arial"/>
              </a:rPr>
              <a:t>th</a:t>
            </a:r>
            <a:r>
              <a:rPr b="0" lang="en-US" sz="3200" spc="-1" strike="noStrike">
                <a:solidFill>
                  <a:srgbClr val="000000"/>
                </a:solidFill>
                <a:latin typeface="Arial"/>
              </a:rPr>
              <a:t>e </a:t>
            </a:r>
            <a:r>
              <a:rPr b="0" lang="en-US" sz="3200" spc="-1" strike="noStrike">
                <a:solidFill>
                  <a:srgbClr val="000000"/>
                </a:solidFill>
                <a:latin typeface="Arial"/>
              </a:rPr>
              <a:t>titl</a:t>
            </a:r>
            <a:r>
              <a:rPr b="0" lang="en-US" sz="3200" spc="-1" strike="noStrike">
                <a:solidFill>
                  <a:srgbClr val="000000"/>
                </a:solidFill>
                <a:latin typeface="Arial"/>
              </a:rPr>
              <a:t>e </a:t>
            </a:r>
            <a:r>
              <a:rPr b="0" lang="en-US" sz="3200" spc="-1" strike="noStrike">
                <a:solidFill>
                  <a:srgbClr val="000000"/>
                </a:solidFill>
                <a:latin typeface="Arial"/>
              </a:rPr>
              <a:t>te</a:t>
            </a:r>
            <a:r>
              <a:rPr b="0" lang="en-US" sz="3200" spc="-1" strike="noStrike">
                <a:solidFill>
                  <a:srgbClr val="000000"/>
                </a:solidFill>
                <a:latin typeface="Arial"/>
              </a:rPr>
              <a:t>xt </a:t>
            </a:r>
            <a:r>
              <a:rPr b="0" lang="en-US" sz="3200" spc="-1" strike="noStrike">
                <a:solidFill>
                  <a:srgbClr val="000000"/>
                </a:solidFill>
                <a:latin typeface="Arial"/>
              </a:rPr>
              <a:t>fo</a:t>
            </a:r>
            <a:r>
              <a:rPr b="0" lang="en-US" sz="3200" spc="-1" strike="noStrike">
                <a:solidFill>
                  <a:srgbClr val="000000"/>
                </a:solidFill>
                <a:latin typeface="Arial"/>
              </a:rPr>
              <a:t>r</a:t>
            </a:r>
            <a:r>
              <a:rPr b="0" lang="en-US" sz="3200" spc="-1" strike="noStrike">
                <a:solidFill>
                  <a:srgbClr val="000000"/>
                </a:solidFill>
                <a:latin typeface="Arial"/>
              </a:rPr>
              <a:t>m</a:t>
            </a:r>
            <a:r>
              <a:rPr b="0" lang="en-US" sz="3200" spc="-1" strike="noStrike">
                <a:solidFill>
                  <a:srgbClr val="000000"/>
                </a:solidFill>
                <a:latin typeface="Arial"/>
              </a:rPr>
              <a:t>at</a:t>
            </a:r>
            <a:endParaRPr b="0" lang="en-US" sz="3200" spc="-1" strike="noStrike">
              <a:solidFill>
                <a:srgbClr val="000000"/>
              </a:solidFill>
              <a:latin typeface="Arial"/>
            </a:endParaRPr>
          </a:p>
        </p:txBody>
      </p:sp>
      <p:sp>
        <p:nvSpPr>
          <p:cNvPr id="12"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14" name="PlaceHolder 4"/>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5" name="PlaceHolder 5"/>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6"/>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550FB379-059A-4CD0-99E4-AB583B59E07B}"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a:t>
            </a:r>
            <a:r>
              <a:rPr b="0" lang="en-US" sz="4400" spc="-1" strike="noStrike">
                <a:solidFill>
                  <a:srgbClr val="000000"/>
                </a:solidFill>
                <a:latin typeface="Arial"/>
              </a:rPr>
              <a:t>li</a:t>
            </a:r>
            <a:r>
              <a:rPr b="0" lang="en-US" sz="4400" spc="-1" strike="noStrike">
                <a:solidFill>
                  <a:srgbClr val="000000"/>
                </a:solidFill>
                <a:latin typeface="Arial"/>
              </a:rPr>
              <a:t>c</a:t>
            </a:r>
            <a:r>
              <a:rPr b="0" lang="en-US" sz="4400" spc="-1" strike="noStrike">
                <a:solidFill>
                  <a:srgbClr val="000000"/>
                </a:solidFill>
                <a:latin typeface="Arial"/>
              </a:rPr>
              <a:t>k </a:t>
            </a:r>
            <a:r>
              <a:rPr b="0" lang="en-US" sz="4400" spc="-1" strike="noStrike">
                <a:solidFill>
                  <a:srgbClr val="000000"/>
                </a:solidFill>
                <a:latin typeface="Arial"/>
              </a:rPr>
              <a:t>to </a:t>
            </a:r>
            <a:r>
              <a:rPr b="0" lang="en-US" sz="4400" spc="-1" strike="noStrike">
                <a:solidFill>
                  <a:srgbClr val="000000"/>
                </a:solidFill>
                <a:latin typeface="Arial"/>
              </a:rPr>
              <a:t>e</a:t>
            </a:r>
            <a:r>
              <a:rPr b="0" lang="en-US" sz="4400" spc="-1" strike="noStrike">
                <a:solidFill>
                  <a:srgbClr val="000000"/>
                </a:solidFill>
                <a:latin typeface="Arial"/>
              </a:rPr>
              <a:t>di</a:t>
            </a:r>
            <a:r>
              <a:rPr b="0" lang="en-US" sz="4400" spc="-1" strike="noStrike">
                <a:solidFill>
                  <a:srgbClr val="000000"/>
                </a:solidFill>
                <a:latin typeface="Arial"/>
              </a:rPr>
              <a:t>t </a:t>
            </a:r>
            <a:r>
              <a:rPr b="0" lang="en-US" sz="4400" spc="-1" strike="noStrike">
                <a:solidFill>
                  <a:srgbClr val="000000"/>
                </a:solidFill>
                <a:latin typeface="Arial"/>
              </a:rPr>
              <a:t>th</a:t>
            </a:r>
            <a:r>
              <a:rPr b="0" lang="en-US" sz="4400" spc="-1" strike="noStrike">
                <a:solidFill>
                  <a:srgbClr val="000000"/>
                </a:solidFill>
                <a:latin typeface="Arial"/>
              </a:rPr>
              <a:t>e </a:t>
            </a:r>
            <a:r>
              <a:rPr b="0" lang="en-US" sz="4400" spc="-1" strike="noStrike">
                <a:solidFill>
                  <a:srgbClr val="000000"/>
                </a:solidFill>
                <a:latin typeface="Arial"/>
              </a:rPr>
              <a:t>tit</a:t>
            </a:r>
            <a:r>
              <a:rPr b="0" lang="en-US" sz="4400" spc="-1" strike="noStrike">
                <a:solidFill>
                  <a:srgbClr val="000000"/>
                </a:solidFill>
                <a:latin typeface="Arial"/>
              </a:rPr>
              <a:t>le </a:t>
            </a:r>
            <a:r>
              <a:rPr b="0" lang="en-US" sz="4400" spc="-1" strike="noStrike">
                <a:solidFill>
                  <a:srgbClr val="000000"/>
                </a:solidFill>
                <a:latin typeface="Arial"/>
              </a:rPr>
              <a:t>te</a:t>
            </a:r>
            <a:r>
              <a:rPr b="0" lang="en-US" sz="4400" spc="-1" strike="noStrike">
                <a:solidFill>
                  <a:srgbClr val="000000"/>
                </a:solidFill>
                <a:latin typeface="Arial"/>
              </a:rPr>
              <a:t>xt </a:t>
            </a:r>
            <a:r>
              <a:rPr b="0" lang="en-US" sz="4400" spc="-1" strike="noStrike">
                <a:solidFill>
                  <a:srgbClr val="000000"/>
                </a:solidFill>
                <a:latin typeface="Arial"/>
              </a:rPr>
              <a:t>fo</a:t>
            </a:r>
            <a:r>
              <a:rPr b="0" lang="en-US" sz="4400" spc="-1" strike="noStrike">
                <a:solidFill>
                  <a:srgbClr val="000000"/>
                </a:solidFill>
                <a:latin typeface="Arial"/>
              </a:rPr>
              <a:t>r</a:t>
            </a:r>
            <a:r>
              <a:rPr b="0" lang="en-US" sz="4400" spc="-1" strike="noStrike">
                <a:solidFill>
                  <a:srgbClr val="000000"/>
                </a:solidFill>
                <a:latin typeface="Arial"/>
              </a:rPr>
              <a:t>m</a:t>
            </a:r>
            <a:r>
              <a:rPr b="0" lang="en-US" sz="4400" spc="-1" strike="noStrike">
                <a:solidFill>
                  <a:srgbClr val="000000"/>
                </a:solidFill>
                <a:latin typeface="Arial"/>
              </a:rPr>
              <a:t>at</a:t>
            </a:r>
            <a:endParaRPr b="0" lang="en-US" sz="4400" spc="-1" strike="noStrike">
              <a:solidFill>
                <a:srgbClr val="000000"/>
              </a:solidFill>
              <a:latin typeface="Arial"/>
            </a:endParaRPr>
          </a:p>
        </p:txBody>
      </p:sp>
      <p:sp>
        <p:nvSpPr>
          <p:cNvPr id="18" name="PlaceHolder 2"/>
          <p:cNvSpPr>
            <a:spLocks noGrp="1"/>
          </p:cNvSpPr>
          <p:nvPr>
            <p:ph type="body"/>
          </p:nvPr>
        </p:nvSpPr>
        <p:spPr>
          <a:xfrm rot="5400000">
            <a:off x="3920400" y="-1256400"/>
            <a:ext cx="4350960" cy="10515240"/>
          </a:xfrm>
          <a:prstGeom prst="rect">
            <a:avLst/>
          </a:prstGeom>
          <a:noFill/>
          <a:ln w="0">
            <a:noFill/>
          </a:ln>
        </p:spPr>
        <p:txBody>
          <a:bodyPr lIns="91440" rIns="91440" tIns="45720" bIns="45720" anchor="t">
            <a:normAutofit fontScale="74983"/>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F50790A5-2557-40CD-9DB8-AB6FF3115077}"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rot="5400000">
            <a:off x="7133400" y="1956240"/>
            <a:ext cx="5811480" cy="262872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a:t>
            </a:r>
            <a:r>
              <a:rPr b="0" lang="en-US" sz="4400" spc="-1" strike="noStrike">
                <a:solidFill>
                  <a:srgbClr val="000000"/>
                </a:solidFill>
                <a:latin typeface="Arial"/>
              </a:rPr>
              <a:t>li</a:t>
            </a:r>
            <a:r>
              <a:rPr b="0" lang="en-US" sz="4400" spc="-1" strike="noStrike">
                <a:solidFill>
                  <a:srgbClr val="000000"/>
                </a:solidFill>
                <a:latin typeface="Arial"/>
              </a:rPr>
              <a:t>c</a:t>
            </a:r>
            <a:r>
              <a:rPr b="0" lang="en-US" sz="4400" spc="-1" strike="noStrike">
                <a:solidFill>
                  <a:srgbClr val="000000"/>
                </a:solidFill>
                <a:latin typeface="Arial"/>
              </a:rPr>
              <a:t>k </a:t>
            </a:r>
            <a:r>
              <a:rPr b="0" lang="en-US" sz="4400" spc="-1" strike="noStrike">
                <a:solidFill>
                  <a:srgbClr val="000000"/>
                </a:solidFill>
                <a:latin typeface="Arial"/>
              </a:rPr>
              <a:t>to </a:t>
            </a:r>
            <a:r>
              <a:rPr b="0" lang="en-US" sz="4400" spc="-1" strike="noStrike">
                <a:solidFill>
                  <a:srgbClr val="000000"/>
                </a:solidFill>
                <a:latin typeface="Arial"/>
              </a:rPr>
              <a:t>e</a:t>
            </a:r>
            <a:r>
              <a:rPr b="0" lang="en-US" sz="4400" spc="-1" strike="noStrike">
                <a:solidFill>
                  <a:srgbClr val="000000"/>
                </a:solidFill>
                <a:latin typeface="Arial"/>
              </a:rPr>
              <a:t>di</a:t>
            </a:r>
            <a:r>
              <a:rPr b="0" lang="en-US" sz="4400" spc="-1" strike="noStrike">
                <a:solidFill>
                  <a:srgbClr val="000000"/>
                </a:solidFill>
                <a:latin typeface="Arial"/>
              </a:rPr>
              <a:t>t </a:t>
            </a:r>
            <a:r>
              <a:rPr b="0" lang="en-US" sz="4400" spc="-1" strike="noStrike">
                <a:solidFill>
                  <a:srgbClr val="000000"/>
                </a:solidFill>
                <a:latin typeface="Arial"/>
              </a:rPr>
              <a:t>th</a:t>
            </a:r>
            <a:r>
              <a:rPr b="0" lang="en-US" sz="4400" spc="-1" strike="noStrike">
                <a:solidFill>
                  <a:srgbClr val="000000"/>
                </a:solidFill>
                <a:latin typeface="Arial"/>
              </a:rPr>
              <a:t>e </a:t>
            </a:r>
            <a:r>
              <a:rPr b="0" lang="en-US" sz="4400" spc="-1" strike="noStrike">
                <a:solidFill>
                  <a:srgbClr val="000000"/>
                </a:solidFill>
                <a:latin typeface="Arial"/>
              </a:rPr>
              <a:t>tit</a:t>
            </a:r>
            <a:r>
              <a:rPr b="0" lang="en-US" sz="4400" spc="-1" strike="noStrike">
                <a:solidFill>
                  <a:srgbClr val="000000"/>
                </a:solidFill>
                <a:latin typeface="Arial"/>
              </a:rPr>
              <a:t>le </a:t>
            </a:r>
            <a:r>
              <a:rPr b="0" lang="en-US" sz="4400" spc="-1" strike="noStrike">
                <a:solidFill>
                  <a:srgbClr val="000000"/>
                </a:solidFill>
                <a:latin typeface="Arial"/>
              </a:rPr>
              <a:t>te</a:t>
            </a:r>
            <a:r>
              <a:rPr b="0" lang="en-US" sz="4400" spc="-1" strike="noStrike">
                <a:solidFill>
                  <a:srgbClr val="000000"/>
                </a:solidFill>
                <a:latin typeface="Arial"/>
              </a:rPr>
              <a:t>xt </a:t>
            </a:r>
            <a:r>
              <a:rPr b="0" lang="en-US" sz="4400" spc="-1" strike="noStrike">
                <a:solidFill>
                  <a:srgbClr val="000000"/>
                </a:solidFill>
                <a:latin typeface="Arial"/>
              </a:rPr>
              <a:t>fo</a:t>
            </a:r>
            <a:r>
              <a:rPr b="0" lang="en-US" sz="4400" spc="-1" strike="noStrike">
                <a:solidFill>
                  <a:srgbClr val="000000"/>
                </a:solidFill>
                <a:latin typeface="Arial"/>
              </a:rPr>
              <a:t>r</a:t>
            </a:r>
            <a:r>
              <a:rPr b="0" lang="en-US" sz="4400" spc="-1" strike="noStrike">
                <a:solidFill>
                  <a:srgbClr val="000000"/>
                </a:solidFill>
                <a:latin typeface="Arial"/>
              </a:rPr>
              <a:t>m</a:t>
            </a:r>
            <a:r>
              <a:rPr b="0" lang="en-US" sz="4400" spc="-1" strike="noStrike">
                <a:solidFill>
                  <a:srgbClr val="000000"/>
                </a:solidFill>
                <a:latin typeface="Arial"/>
              </a:rPr>
              <a:t>at</a:t>
            </a:r>
            <a:endParaRPr b="0" lang="en-US" sz="4400" spc="-1" strike="noStrike">
              <a:solidFill>
                <a:srgbClr val="000000"/>
              </a:solidFill>
              <a:latin typeface="Arial"/>
            </a:endParaRPr>
          </a:p>
        </p:txBody>
      </p:sp>
      <p:sp>
        <p:nvSpPr>
          <p:cNvPr id="23" name="PlaceHolder 2"/>
          <p:cNvSpPr>
            <a:spLocks noGrp="1"/>
          </p:cNvSpPr>
          <p:nvPr>
            <p:ph type="body"/>
          </p:nvPr>
        </p:nvSpPr>
        <p:spPr>
          <a:xfrm rot="5400000">
            <a:off x="1800000" y="-596160"/>
            <a:ext cx="5811480" cy="773388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24"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5"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3DC6A053-4D86-44A1-937C-C763038BFDAE}"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2159640" y="0"/>
            <a:ext cx="10032120" cy="117900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a:t>
            </a:r>
            <a:r>
              <a:rPr b="0" lang="en-US" sz="4400" spc="-1" strike="noStrike">
                <a:solidFill>
                  <a:srgbClr val="000000"/>
                </a:solidFill>
                <a:latin typeface="Arial"/>
              </a:rPr>
              <a:t>li</a:t>
            </a:r>
            <a:r>
              <a:rPr b="0" lang="en-US" sz="4400" spc="-1" strike="noStrike">
                <a:solidFill>
                  <a:srgbClr val="000000"/>
                </a:solidFill>
                <a:latin typeface="Arial"/>
              </a:rPr>
              <a:t>c</a:t>
            </a:r>
            <a:r>
              <a:rPr b="0" lang="en-US" sz="4400" spc="-1" strike="noStrike">
                <a:solidFill>
                  <a:srgbClr val="000000"/>
                </a:solidFill>
                <a:latin typeface="Arial"/>
              </a:rPr>
              <a:t>k </a:t>
            </a:r>
            <a:r>
              <a:rPr b="0" lang="en-US" sz="4400" spc="-1" strike="noStrike">
                <a:solidFill>
                  <a:srgbClr val="000000"/>
                </a:solidFill>
                <a:latin typeface="Arial"/>
              </a:rPr>
              <a:t>to </a:t>
            </a:r>
            <a:r>
              <a:rPr b="0" lang="en-US" sz="4400" spc="-1" strike="noStrike">
                <a:solidFill>
                  <a:srgbClr val="000000"/>
                </a:solidFill>
                <a:latin typeface="Arial"/>
              </a:rPr>
              <a:t>e</a:t>
            </a:r>
            <a:r>
              <a:rPr b="0" lang="en-US" sz="4400" spc="-1" strike="noStrike">
                <a:solidFill>
                  <a:srgbClr val="000000"/>
                </a:solidFill>
                <a:latin typeface="Arial"/>
              </a:rPr>
              <a:t>di</a:t>
            </a:r>
            <a:r>
              <a:rPr b="0" lang="en-US" sz="4400" spc="-1" strike="noStrike">
                <a:solidFill>
                  <a:srgbClr val="000000"/>
                </a:solidFill>
                <a:latin typeface="Arial"/>
              </a:rPr>
              <a:t>t </a:t>
            </a:r>
            <a:r>
              <a:rPr b="0" lang="en-US" sz="4400" spc="-1" strike="noStrike">
                <a:solidFill>
                  <a:srgbClr val="000000"/>
                </a:solidFill>
                <a:latin typeface="Arial"/>
              </a:rPr>
              <a:t>th</a:t>
            </a:r>
            <a:r>
              <a:rPr b="0" lang="en-US" sz="4400" spc="-1" strike="noStrike">
                <a:solidFill>
                  <a:srgbClr val="000000"/>
                </a:solidFill>
                <a:latin typeface="Arial"/>
              </a:rPr>
              <a:t>e </a:t>
            </a:r>
            <a:r>
              <a:rPr b="0" lang="en-US" sz="4400" spc="-1" strike="noStrike">
                <a:solidFill>
                  <a:srgbClr val="000000"/>
                </a:solidFill>
                <a:latin typeface="Arial"/>
              </a:rPr>
              <a:t>tit</a:t>
            </a:r>
            <a:r>
              <a:rPr b="0" lang="en-US" sz="4400" spc="-1" strike="noStrike">
                <a:solidFill>
                  <a:srgbClr val="000000"/>
                </a:solidFill>
                <a:latin typeface="Arial"/>
              </a:rPr>
              <a:t>le </a:t>
            </a:r>
            <a:r>
              <a:rPr b="0" lang="en-US" sz="4400" spc="-1" strike="noStrike">
                <a:solidFill>
                  <a:srgbClr val="000000"/>
                </a:solidFill>
                <a:latin typeface="Arial"/>
              </a:rPr>
              <a:t>te</a:t>
            </a:r>
            <a:r>
              <a:rPr b="0" lang="en-US" sz="4400" spc="-1" strike="noStrike">
                <a:solidFill>
                  <a:srgbClr val="000000"/>
                </a:solidFill>
                <a:latin typeface="Arial"/>
              </a:rPr>
              <a:t>xt </a:t>
            </a:r>
            <a:r>
              <a:rPr b="0" lang="en-US" sz="4400" spc="-1" strike="noStrike">
                <a:solidFill>
                  <a:srgbClr val="000000"/>
                </a:solidFill>
                <a:latin typeface="Arial"/>
              </a:rPr>
              <a:t>fo</a:t>
            </a:r>
            <a:r>
              <a:rPr b="0" lang="en-US" sz="4400" spc="-1" strike="noStrike">
                <a:solidFill>
                  <a:srgbClr val="000000"/>
                </a:solidFill>
                <a:latin typeface="Arial"/>
              </a:rPr>
              <a:t>r</a:t>
            </a:r>
            <a:r>
              <a:rPr b="0" lang="en-US" sz="4400" spc="-1" strike="noStrike">
                <a:solidFill>
                  <a:srgbClr val="000000"/>
                </a:solidFill>
                <a:latin typeface="Arial"/>
              </a:rPr>
              <a:t>m</a:t>
            </a:r>
            <a:r>
              <a:rPr b="0" lang="en-US" sz="4400" spc="-1" strike="noStrike">
                <a:solidFill>
                  <a:srgbClr val="000000"/>
                </a:solidFill>
                <a:latin typeface="Arial"/>
              </a:rPr>
              <a:t>at</a:t>
            </a:r>
            <a:endParaRPr b="0" lang="en-US" sz="4400" spc="-1" strike="noStrike">
              <a:solidFill>
                <a:srgbClr val="000000"/>
              </a:solidFill>
              <a:latin typeface="Arial"/>
            </a:endParaRPr>
          </a:p>
        </p:txBody>
      </p:sp>
      <p:sp>
        <p:nvSpPr>
          <p:cNvPr id="28" name="PlaceHolder 2"/>
          <p:cNvSpPr>
            <a:spLocks noGrp="1"/>
          </p:cNvSpPr>
          <p:nvPr>
            <p:ph type="body"/>
          </p:nvPr>
        </p:nvSpPr>
        <p:spPr>
          <a:xfrm>
            <a:off x="2639520" y="1316880"/>
            <a:ext cx="9216720" cy="613800"/>
          </a:xfrm>
          <a:prstGeom prst="rect">
            <a:avLst/>
          </a:prstGeom>
          <a:noFill/>
          <a:ln w="0">
            <a:noFill/>
          </a:ln>
        </p:spPr>
        <p:txBody>
          <a:bodyPr lIns="91440" rIns="91440" tIns="45720" bIns="45720" anchor="ctr">
            <a:normAutofit fontScale="3002"/>
          </a:bodyPr>
          <a:p>
            <a:pPr marL="432000" indent="-324000">
              <a:spcBef>
                <a:spcPts val="1417"/>
              </a:spcBef>
              <a:buClr>
                <a:srgbClr val="000000"/>
              </a:buClr>
              <a:buSzPct val="45000"/>
              <a:buFont typeface="Wingdings" charset="2"/>
              <a:buChar char=""/>
            </a:pPr>
            <a:r>
              <a:rPr b="0" lang="en-US" sz="2660" spc="-1" strike="noStrike">
                <a:solidFill>
                  <a:srgbClr val="000000"/>
                </a:solidFill>
                <a:latin typeface="Arial"/>
              </a:rPr>
              <a:t>Click to edit the outline text format</a:t>
            </a:r>
            <a:endParaRPr b="0" lang="en-US" sz="266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60" spc="-1" strike="noStrike">
                <a:solidFill>
                  <a:srgbClr val="000000"/>
                </a:solidFill>
                <a:latin typeface="Arial"/>
              </a:rPr>
              <a:t>Second Outline Level</a:t>
            </a:r>
            <a:endParaRPr b="0" lang="en-US" sz="266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660" spc="-1" strike="noStrike">
                <a:solidFill>
                  <a:srgbClr val="000000"/>
                </a:solidFill>
                <a:latin typeface="Arial"/>
              </a:rPr>
              <a:t>Third Outline Level</a:t>
            </a:r>
            <a:endParaRPr b="0" lang="en-US" sz="266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660" spc="-1" strike="noStrike">
                <a:solidFill>
                  <a:srgbClr val="000000"/>
                </a:solidFill>
                <a:latin typeface="Arial"/>
              </a:rPr>
              <a:t>Fourth Outline Level</a:t>
            </a:r>
            <a:endParaRPr b="0" lang="en-US" sz="266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660" spc="-1" strike="noStrike">
                <a:solidFill>
                  <a:srgbClr val="000000"/>
                </a:solidFill>
                <a:latin typeface="Arial"/>
              </a:rPr>
              <a:t>Fifth Outline Level</a:t>
            </a:r>
            <a:endParaRPr b="0" lang="en-US" sz="266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660" spc="-1" strike="noStrike">
                <a:solidFill>
                  <a:srgbClr val="000000"/>
                </a:solidFill>
                <a:latin typeface="Arial"/>
              </a:rPr>
              <a:t>Sixth Outline Level</a:t>
            </a:r>
            <a:endParaRPr b="0" lang="en-US" sz="266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660" spc="-1" strike="noStrike">
                <a:solidFill>
                  <a:srgbClr val="000000"/>
                </a:solidFill>
                <a:latin typeface="Arial"/>
              </a:rPr>
              <a:t>Seventh Outline Level</a:t>
            </a:r>
            <a:endParaRPr b="0" lang="en-US" sz="2660" spc="-1" strike="noStrike">
              <a:solidFill>
                <a:srgbClr val="000000"/>
              </a:solidFill>
              <a:latin typeface="Arial"/>
            </a:endParaRPr>
          </a:p>
        </p:txBody>
      </p:sp>
      <p:sp>
        <p:nvSpPr>
          <p:cNvPr id="29" name="PlaceHolder 3"/>
          <p:cNvSpPr>
            <a:spLocks noGrp="1"/>
          </p:cNvSpPr>
          <p:nvPr>
            <p:ph type="body"/>
          </p:nvPr>
        </p:nvSpPr>
        <p:spPr>
          <a:xfrm>
            <a:off x="2653560" y="2219040"/>
            <a:ext cx="9216720" cy="3993840"/>
          </a:xfrm>
          <a:prstGeom prst="rect">
            <a:avLst/>
          </a:prstGeom>
          <a:noFill/>
          <a:ln w="0">
            <a:noFill/>
          </a:ln>
        </p:spPr>
        <p:txBody>
          <a:bodyPr lIns="396000" rIns="91440" tIns="45720" bIns="45720" anchor="t">
            <a:normAutofit/>
          </a:bodyPr>
          <a:p>
            <a:pPr marL="432000" indent="-324000">
              <a:spcBef>
                <a:spcPts val="1417"/>
              </a:spcBef>
              <a:buClr>
                <a:srgbClr val="000000"/>
              </a:buClr>
              <a:buSzPct val="45000"/>
              <a:buFont typeface="Wingdings" charset="2"/>
              <a:buChar char=""/>
            </a:pPr>
            <a:r>
              <a:rPr b="0" lang="en-US" sz="1870" spc="-1" strike="noStrike">
                <a:solidFill>
                  <a:srgbClr val="000000"/>
                </a:solidFill>
                <a:latin typeface="Arial"/>
              </a:rPr>
              <a:t>Click to edit the outline text format</a:t>
            </a:r>
            <a:endParaRPr b="0" lang="en-US"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70" spc="-1" strike="noStrike">
                <a:solidFill>
                  <a:srgbClr val="000000"/>
                </a:solidFill>
                <a:latin typeface="Arial"/>
              </a:rPr>
              <a:t>Second Outline Level</a:t>
            </a:r>
            <a:endParaRPr b="0" lang="en-US"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70" spc="-1" strike="noStrike">
                <a:solidFill>
                  <a:srgbClr val="000000"/>
                </a:solidFill>
                <a:latin typeface="Arial"/>
              </a:rPr>
              <a:t>Third Outline Level</a:t>
            </a:r>
            <a:endParaRPr b="0" lang="en-US"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70" spc="-1" strike="noStrike">
                <a:solidFill>
                  <a:srgbClr val="000000"/>
                </a:solidFill>
                <a:latin typeface="Arial"/>
              </a:rPr>
              <a:t>Fourth Outline Level</a:t>
            </a:r>
            <a:endParaRPr b="0" lang="en-US"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70" spc="-1" strike="noStrike">
                <a:solidFill>
                  <a:srgbClr val="000000"/>
                </a:solidFill>
                <a:latin typeface="Arial"/>
              </a:rPr>
              <a:t>Fifth Outline Level</a:t>
            </a:r>
            <a:endParaRPr b="0" lang="en-US" sz="187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70" spc="-1" strike="noStrike">
                <a:solidFill>
                  <a:srgbClr val="000000"/>
                </a:solidFill>
                <a:latin typeface="Arial"/>
              </a:rPr>
              <a:t>Sixth Outline Level</a:t>
            </a:r>
            <a:endParaRPr b="0" lang="en-US" sz="187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70" spc="-1" strike="noStrike">
                <a:solidFill>
                  <a:srgbClr val="000000"/>
                </a:solidFill>
                <a:latin typeface="Arial"/>
              </a:rPr>
              <a:t>Seventh Outline Level</a:t>
            </a:r>
            <a:endParaRPr b="0" lang="en-US" sz="187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a:t>
            </a:r>
            <a:r>
              <a:rPr b="0" lang="en-US" sz="4400" spc="-1" strike="noStrike">
                <a:solidFill>
                  <a:srgbClr val="000000"/>
                </a:solidFill>
                <a:latin typeface="Arial"/>
              </a:rPr>
              <a:t>li</a:t>
            </a:r>
            <a:r>
              <a:rPr b="0" lang="en-US" sz="4400" spc="-1" strike="noStrike">
                <a:solidFill>
                  <a:srgbClr val="000000"/>
                </a:solidFill>
                <a:latin typeface="Arial"/>
              </a:rPr>
              <a:t>c</a:t>
            </a:r>
            <a:r>
              <a:rPr b="0" lang="en-US" sz="4400" spc="-1" strike="noStrike">
                <a:solidFill>
                  <a:srgbClr val="000000"/>
                </a:solidFill>
                <a:latin typeface="Arial"/>
              </a:rPr>
              <a:t>k </a:t>
            </a:r>
            <a:r>
              <a:rPr b="0" lang="en-US" sz="4400" spc="-1" strike="noStrike">
                <a:solidFill>
                  <a:srgbClr val="000000"/>
                </a:solidFill>
                <a:latin typeface="Arial"/>
              </a:rPr>
              <a:t>to </a:t>
            </a:r>
            <a:r>
              <a:rPr b="0" lang="en-US" sz="4400" spc="-1" strike="noStrike">
                <a:solidFill>
                  <a:srgbClr val="000000"/>
                </a:solidFill>
                <a:latin typeface="Arial"/>
              </a:rPr>
              <a:t>e</a:t>
            </a:r>
            <a:r>
              <a:rPr b="0" lang="en-US" sz="4400" spc="-1" strike="noStrike">
                <a:solidFill>
                  <a:srgbClr val="000000"/>
                </a:solidFill>
                <a:latin typeface="Arial"/>
              </a:rPr>
              <a:t>di</a:t>
            </a:r>
            <a:r>
              <a:rPr b="0" lang="en-US" sz="4400" spc="-1" strike="noStrike">
                <a:solidFill>
                  <a:srgbClr val="000000"/>
                </a:solidFill>
                <a:latin typeface="Arial"/>
              </a:rPr>
              <a:t>t </a:t>
            </a:r>
            <a:r>
              <a:rPr b="0" lang="en-US" sz="4400" spc="-1" strike="noStrike">
                <a:solidFill>
                  <a:srgbClr val="000000"/>
                </a:solidFill>
                <a:latin typeface="Arial"/>
              </a:rPr>
              <a:t>th</a:t>
            </a:r>
            <a:r>
              <a:rPr b="0" lang="en-US" sz="4400" spc="-1" strike="noStrike">
                <a:solidFill>
                  <a:srgbClr val="000000"/>
                </a:solidFill>
                <a:latin typeface="Arial"/>
              </a:rPr>
              <a:t>e </a:t>
            </a:r>
            <a:r>
              <a:rPr b="0" lang="en-US" sz="4400" spc="-1" strike="noStrike">
                <a:solidFill>
                  <a:srgbClr val="000000"/>
                </a:solidFill>
                <a:latin typeface="Arial"/>
              </a:rPr>
              <a:t>tit</a:t>
            </a:r>
            <a:r>
              <a:rPr b="0" lang="en-US" sz="4400" spc="-1" strike="noStrike">
                <a:solidFill>
                  <a:srgbClr val="000000"/>
                </a:solidFill>
                <a:latin typeface="Arial"/>
              </a:rPr>
              <a:t>le </a:t>
            </a:r>
            <a:r>
              <a:rPr b="0" lang="en-US" sz="4400" spc="-1" strike="noStrike">
                <a:solidFill>
                  <a:srgbClr val="000000"/>
                </a:solidFill>
                <a:latin typeface="Arial"/>
              </a:rPr>
              <a:t>te</a:t>
            </a:r>
            <a:r>
              <a:rPr b="0" lang="en-US" sz="4400" spc="-1" strike="noStrike">
                <a:solidFill>
                  <a:srgbClr val="000000"/>
                </a:solidFill>
                <a:latin typeface="Arial"/>
              </a:rPr>
              <a:t>xt </a:t>
            </a:r>
            <a:r>
              <a:rPr b="0" lang="en-US" sz="4400" spc="-1" strike="noStrike">
                <a:solidFill>
                  <a:srgbClr val="000000"/>
                </a:solidFill>
                <a:latin typeface="Arial"/>
              </a:rPr>
              <a:t>fo</a:t>
            </a:r>
            <a:r>
              <a:rPr b="0" lang="en-US" sz="4400" spc="-1" strike="noStrike">
                <a:solidFill>
                  <a:srgbClr val="000000"/>
                </a:solidFill>
                <a:latin typeface="Arial"/>
              </a:rPr>
              <a:t>r</a:t>
            </a:r>
            <a:r>
              <a:rPr b="0" lang="en-US" sz="4400" spc="-1" strike="noStrike">
                <a:solidFill>
                  <a:srgbClr val="000000"/>
                </a:solidFill>
                <a:latin typeface="Arial"/>
              </a:rPr>
              <a:t>m</a:t>
            </a:r>
            <a:r>
              <a:rPr b="0" lang="en-US" sz="4400" spc="-1" strike="noStrike">
                <a:solidFill>
                  <a:srgbClr val="000000"/>
                </a:solidFill>
                <a:latin typeface="Arial"/>
              </a:rPr>
              <a:t>at</a:t>
            </a:r>
            <a:endParaRPr b="0" lang="en-US" sz="4400" spc="-1" strike="noStrike">
              <a:solidFill>
                <a:srgbClr val="000000"/>
              </a:solidFill>
              <a:latin typeface="Arial"/>
            </a:endParaRPr>
          </a:p>
        </p:txBody>
      </p:sp>
      <p:sp>
        <p:nvSpPr>
          <p:cNvPr id="3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2" name="PlaceHolder 3"/>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3" name="PlaceHolder 4"/>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5"/>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C1765F29-8B6E-4753-B194-B8EF41C1B1A5}"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12191760" cy="1179000"/>
          </a:xfrm>
          <a:prstGeom prst="rect">
            <a:avLst/>
          </a:prstGeom>
          <a:noFill/>
          <a:ln w="0">
            <a:noFill/>
          </a:ln>
        </p:spPr>
        <p:txBody>
          <a:bodyPr lIns="91440" rIns="91440" tIns="45720" bIns="45720"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8" name="PlaceHolder 2"/>
          <p:cNvSpPr>
            <a:spLocks noGrp="1"/>
          </p:cNvSpPr>
          <p:nvPr>
            <p:ph type="body"/>
          </p:nvPr>
        </p:nvSpPr>
        <p:spPr>
          <a:xfrm>
            <a:off x="527400" y="1508760"/>
            <a:ext cx="11328840" cy="613800"/>
          </a:xfrm>
          <a:prstGeom prst="rect">
            <a:avLst/>
          </a:prstGeom>
          <a:noFill/>
          <a:ln w="0">
            <a:noFill/>
          </a:ln>
        </p:spPr>
        <p:txBody>
          <a:bodyPr lIns="91440" rIns="91440" tIns="45720" bIns="45720" anchor="ctr">
            <a:normAutofit fontScale="3002"/>
          </a:bodyPr>
          <a:p>
            <a:pPr marL="432000" indent="-324000">
              <a:spcBef>
                <a:spcPts val="1417"/>
              </a:spcBef>
              <a:buClr>
                <a:srgbClr val="000000"/>
              </a:buClr>
              <a:buSzPct val="45000"/>
              <a:buFont typeface="Wingdings" charset="2"/>
              <a:buChar char=""/>
            </a:pPr>
            <a:r>
              <a:rPr b="0" lang="en-US" sz="2660" spc="-1" strike="noStrike">
                <a:solidFill>
                  <a:srgbClr val="000000"/>
                </a:solidFill>
                <a:latin typeface="Arial"/>
              </a:rPr>
              <a:t>Click to edit the outline text format</a:t>
            </a:r>
            <a:endParaRPr b="0" lang="en-US" sz="266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60" spc="-1" strike="noStrike">
                <a:solidFill>
                  <a:srgbClr val="000000"/>
                </a:solidFill>
                <a:latin typeface="Arial"/>
              </a:rPr>
              <a:t>Second Outline Level</a:t>
            </a:r>
            <a:endParaRPr b="0" lang="en-US" sz="266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660" spc="-1" strike="noStrike">
                <a:solidFill>
                  <a:srgbClr val="000000"/>
                </a:solidFill>
                <a:latin typeface="Arial"/>
              </a:rPr>
              <a:t>Third Outline Level</a:t>
            </a:r>
            <a:endParaRPr b="0" lang="en-US" sz="266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660" spc="-1" strike="noStrike">
                <a:solidFill>
                  <a:srgbClr val="000000"/>
                </a:solidFill>
                <a:latin typeface="Arial"/>
              </a:rPr>
              <a:t>Fourth Outline Level</a:t>
            </a:r>
            <a:endParaRPr b="0" lang="en-US" sz="266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660" spc="-1" strike="noStrike">
                <a:solidFill>
                  <a:srgbClr val="000000"/>
                </a:solidFill>
                <a:latin typeface="Arial"/>
              </a:rPr>
              <a:t>Fifth Outline Level</a:t>
            </a:r>
            <a:endParaRPr b="0" lang="en-US" sz="266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660" spc="-1" strike="noStrike">
                <a:solidFill>
                  <a:srgbClr val="000000"/>
                </a:solidFill>
                <a:latin typeface="Arial"/>
              </a:rPr>
              <a:t>Sixth Outline Level</a:t>
            </a:r>
            <a:endParaRPr b="0" lang="en-US" sz="266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660" spc="-1" strike="noStrike">
                <a:solidFill>
                  <a:srgbClr val="000000"/>
                </a:solidFill>
                <a:latin typeface="Arial"/>
              </a:rPr>
              <a:t>Seventh Outline Level</a:t>
            </a:r>
            <a:endParaRPr b="0" lang="en-US" sz="2660" spc="-1" strike="noStrike">
              <a:solidFill>
                <a:srgbClr val="000000"/>
              </a:solidFill>
              <a:latin typeface="Arial"/>
            </a:endParaRPr>
          </a:p>
        </p:txBody>
      </p:sp>
      <p:sp>
        <p:nvSpPr>
          <p:cNvPr id="39" name="PlaceHolder 3"/>
          <p:cNvSpPr>
            <a:spLocks noGrp="1"/>
          </p:cNvSpPr>
          <p:nvPr>
            <p:ph type="body"/>
          </p:nvPr>
        </p:nvSpPr>
        <p:spPr>
          <a:xfrm>
            <a:off x="541080" y="2410920"/>
            <a:ext cx="11328840" cy="3993840"/>
          </a:xfrm>
          <a:prstGeom prst="rect">
            <a:avLst/>
          </a:prstGeom>
          <a:noFill/>
          <a:ln w="0">
            <a:noFill/>
          </a:ln>
        </p:spPr>
        <p:txBody>
          <a:bodyPr lIns="396000" rIns="91440" tIns="45720" bIns="45720" anchor="t">
            <a:normAutofit/>
          </a:bodyPr>
          <a:p>
            <a:pPr marL="432000" indent="-324000">
              <a:spcBef>
                <a:spcPts val="1417"/>
              </a:spcBef>
              <a:buClr>
                <a:srgbClr val="000000"/>
              </a:buClr>
              <a:buSzPct val="45000"/>
              <a:buFont typeface="Wingdings" charset="2"/>
              <a:buChar char=""/>
            </a:pPr>
            <a:r>
              <a:rPr b="0" lang="en-US" sz="1870" spc="-1" strike="noStrike">
                <a:solidFill>
                  <a:srgbClr val="000000"/>
                </a:solidFill>
                <a:latin typeface="Arial"/>
              </a:rPr>
              <a:t>Click to edit the outline text format</a:t>
            </a:r>
            <a:endParaRPr b="0" lang="en-US"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70" spc="-1" strike="noStrike">
                <a:solidFill>
                  <a:srgbClr val="000000"/>
                </a:solidFill>
                <a:latin typeface="Arial"/>
              </a:rPr>
              <a:t>Second Outline Level</a:t>
            </a:r>
            <a:endParaRPr b="0" lang="en-US"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70" spc="-1" strike="noStrike">
                <a:solidFill>
                  <a:srgbClr val="000000"/>
                </a:solidFill>
                <a:latin typeface="Arial"/>
              </a:rPr>
              <a:t>Third Outline Level</a:t>
            </a:r>
            <a:endParaRPr b="0" lang="en-US"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70" spc="-1" strike="noStrike">
                <a:solidFill>
                  <a:srgbClr val="000000"/>
                </a:solidFill>
                <a:latin typeface="Arial"/>
              </a:rPr>
              <a:t>Fourth Outline Level</a:t>
            </a:r>
            <a:endParaRPr b="0" lang="en-US"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70" spc="-1" strike="noStrike">
                <a:solidFill>
                  <a:srgbClr val="000000"/>
                </a:solidFill>
                <a:latin typeface="Arial"/>
              </a:rPr>
              <a:t>Fifth Outline Level</a:t>
            </a:r>
            <a:endParaRPr b="0" lang="en-US" sz="187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70" spc="-1" strike="noStrike">
                <a:solidFill>
                  <a:srgbClr val="000000"/>
                </a:solidFill>
                <a:latin typeface="Arial"/>
              </a:rPr>
              <a:t>Sixth Outline Level</a:t>
            </a:r>
            <a:endParaRPr b="0" lang="en-US" sz="187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70" spc="-1" strike="noStrike">
                <a:solidFill>
                  <a:srgbClr val="000000"/>
                </a:solidFill>
                <a:latin typeface="Arial"/>
              </a:rPr>
              <a:t>Seventh Outline Level</a:t>
            </a:r>
            <a:endParaRPr b="0" lang="en-US" sz="187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2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2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2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2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3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3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3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3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3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3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3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3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3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4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5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5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6.png"/><Relationship Id="rId3" Type="http://schemas.openxmlformats.org/officeDocument/2006/relationships/image" Target="../media/image5.jpeg"/><Relationship Id="rId4"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eg"/><Relationship Id="rId3" Type="http://schemas.openxmlformats.org/officeDocument/2006/relationships/slideLayout" Target="../slideLayouts/slideLayout8.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Google Shape;97;p1"/>
          <p:cNvSpPr/>
          <p:nvPr/>
        </p:nvSpPr>
        <p:spPr>
          <a:xfrm>
            <a:off x="5582520" y="720360"/>
            <a:ext cx="6608880" cy="3538440"/>
          </a:xfrm>
          <a:prstGeom prst="rect">
            <a:avLst/>
          </a:prstGeom>
          <a:solidFill>
            <a:srgbClr val="471200">
              <a:alpha val="89000"/>
            </a:srgbClr>
          </a:solidFill>
          <a:ln w="0">
            <a:noFill/>
          </a:ln>
        </p:spPr>
        <p:style>
          <a:lnRef idx="0"/>
          <a:fillRef idx="0"/>
          <a:effectRef idx="0"/>
          <a:fontRef idx="minor"/>
        </p:style>
        <p:txBody>
          <a:bodyPr anchor="ctr">
            <a:noAutofit/>
          </a:bodyPr>
          <a:p>
            <a:pPr algn="ctr">
              <a:lnSpc>
                <a:spcPct val="100000"/>
              </a:lnSpc>
              <a:tabLst>
                <a:tab algn="l" pos="0"/>
              </a:tabLst>
            </a:pPr>
            <a:r>
              <a:rPr b="0" lang="en-US" sz="4800" spc="-1" strike="noStrike">
                <a:solidFill>
                  <a:srgbClr val="ffd966"/>
                </a:solidFill>
                <a:latin typeface="Twentieth Century"/>
                <a:ea typeface="Twentieth Century"/>
              </a:rPr>
              <a:t>LỚP PALI</a:t>
            </a:r>
            <a:endParaRPr b="0" lang="en-US" sz="4800" spc="-1" strike="noStrike">
              <a:solidFill>
                <a:srgbClr val="ffffff"/>
              </a:solidFill>
              <a:latin typeface="Arial"/>
            </a:endParaRPr>
          </a:p>
          <a:p>
            <a:pPr algn="ctr">
              <a:lnSpc>
                <a:spcPct val="100000"/>
              </a:lnSpc>
              <a:tabLst>
                <a:tab algn="l" pos="0"/>
              </a:tabLst>
            </a:pPr>
            <a:r>
              <a:rPr b="0" lang="en-US" sz="4800" spc="-1" strike="noStrike">
                <a:solidFill>
                  <a:srgbClr val="ffd966"/>
                </a:solidFill>
                <a:latin typeface="Twentieth Century"/>
                <a:ea typeface="Twentieth Century"/>
              </a:rPr>
              <a:t>CHÙA NAM TÔNG</a:t>
            </a:r>
            <a:endParaRPr b="0" lang="en-US" sz="4800" spc="-1" strike="noStrike">
              <a:solidFill>
                <a:srgbClr val="ffffff"/>
              </a:solidFill>
              <a:latin typeface="Arial"/>
            </a:endParaRPr>
          </a:p>
          <a:p>
            <a:pPr algn="just">
              <a:lnSpc>
                <a:spcPct val="100000"/>
              </a:lnSpc>
              <a:tabLst>
                <a:tab algn="l" pos="0"/>
              </a:tabLst>
            </a:pPr>
            <a:endParaRPr b="0" lang="en-US" sz="2400" spc="-1" strike="noStrike">
              <a:solidFill>
                <a:srgbClr val="ffffff"/>
              </a:solidFill>
              <a:latin typeface="Arial"/>
            </a:endParaRPr>
          </a:p>
          <a:p>
            <a:pPr algn="just">
              <a:lnSpc>
                <a:spcPct val="100000"/>
              </a:lnSpc>
              <a:tabLst>
                <a:tab algn="l" pos="0"/>
              </a:tabLst>
            </a:pPr>
            <a:r>
              <a:rPr b="0" lang="en-US" sz="2400" spc="-1" strike="noStrike">
                <a:solidFill>
                  <a:schemeClr val="lt1"/>
                </a:solidFill>
                <a:latin typeface="Calibri"/>
                <a:ea typeface="Calibri"/>
              </a:rPr>
              <a:t>Giáo viên Hướng dẫn: </a:t>
            </a:r>
            <a:r>
              <a:rPr b="1" lang="en-US" sz="2400" spc="-1" strike="noStrike">
                <a:solidFill>
                  <a:schemeClr val="lt1"/>
                </a:solidFill>
                <a:latin typeface="Calibri"/>
                <a:ea typeface="Calibri"/>
              </a:rPr>
              <a:t>HUỲNH TRỌNG KHÁNH</a:t>
            </a:r>
            <a:endParaRPr b="0" lang="en-US" sz="2400" spc="-1" strike="noStrike">
              <a:solidFill>
                <a:srgbClr val="ffffff"/>
              </a:solidFill>
              <a:latin typeface="Arial"/>
            </a:endParaRPr>
          </a:p>
          <a:p>
            <a:pPr algn="just">
              <a:lnSpc>
                <a:spcPct val="100000"/>
              </a:lnSpc>
              <a:tabLst>
                <a:tab algn="l" pos="0"/>
              </a:tabLst>
            </a:pPr>
            <a:endParaRPr b="0" lang="en-US" sz="1800" spc="-1" strike="noStrike">
              <a:solidFill>
                <a:srgbClr val="ffffff"/>
              </a:solidFill>
              <a:latin typeface="Arial"/>
            </a:endParaRPr>
          </a:p>
          <a:p>
            <a:pPr algn="just">
              <a:lnSpc>
                <a:spcPct val="100000"/>
              </a:lnSpc>
              <a:tabLst>
                <a:tab algn="l" pos="0"/>
              </a:tabLst>
            </a:pPr>
            <a:r>
              <a:rPr b="0" lang="en-US" sz="1900" spc="-1" strike="noStrike">
                <a:solidFill>
                  <a:schemeClr val="lt1"/>
                </a:solidFill>
                <a:latin typeface="Calibri"/>
                <a:ea typeface="Calibri"/>
              </a:rPr>
              <a:t>Giáo Trình: A NEW COURSE IN READING PALI – Entering the Word of the Buddha (Tác giả: JAMES W.GAIR và W.S. KARUNATILLAKE)</a:t>
            </a:r>
            <a:endParaRPr b="0" lang="en-US" sz="1900" spc="-1" strike="noStrike">
              <a:solidFill>
                <a:srgbClr val="ffffff"/>
              </a:solidFill>
              <a:latin typeface="Arial"/>
            </a:endParaRPr>
          </a:p>
          <a:p>
            <a:pPr algn="just">
              <a:lnSpc>
                <a:spcPct val="100000"/>
              </a:lnSpc>
              <a:tabLst>
                <a:tab algn="l" pos="0"/>
              </a:tabLst>
            </a:pPr>
            <a:endParaRPr b="0" lang="en-US" sz="1800" spc="-1" strike="noStrike">
              <a:solidFill>
                <a:srgbClr val="ffffff"/>
              </a:solidFill>
              <a:latin typeface="Arial"/>
            </a:endParaRPr>
          </a:p>
        </p:txBody>
      </p:sp>
      <p:sp>
        <p:nvSpPr>
          <p:cNvPr id="80" name="Google Shape;98;p1"/>
          <p:cNvSpPr/>
          <p:nvPr/>
        </p:nvSpPr>
        <p:spPr>
          <a:xfrm>
            <a:off x="5582520" y="4800600"/>
            <a:ext cx="6608880" cy="982080"/>
          </a:xfrm>
          <a:prstGeom prst="rect">
            <a:avLst/>
          </a:prstGeom>
          <a:solidFill>
            <a:srgbClr val="471200">
              <a:alpha val="89000"/>
            </a:srgbClr>
          </a:solidFill>
          <a:ln w="0">
            <a:noFill/>
          </a:ln>
        </p:spPr>
        <p:style>
          <a:lnRef idx="0"/>
          <a:fillRef idx="0"/>
          <a:effectRef idx="0"/>
          <a:fontRef idx="minor"/>
        </p:style>
        <p:txBody>
          <a:bodyPr anchor="ctr">
            <a:noAutofit/>
          </a:bodyPr>
          <a:p>
            <a:pPr algn="ctr">
              <a:lnSpc>
                <a:spcPct val="100000"/>
              </a:lnSpc>
              <a:tabLst>
                <a:tab algn="l" pos="0"/>
              </a:tabLst>
            </a:pPr>
            <a:r>
              <a:rPr b="0" lang="en-US" sz="4800" spc="-1" strike="noStrike">
                <a:solidFill>
                  <a:srgbClr val="ffd966"/>
                </a:solidFill>
                <a:latin typeface="Twentieth Century"/>
                <a:ea typeface="Twentieth Century"/>
              </a:rPr>
              <a:t>BÀI 1.1</a:t>
            </a:r>
            <a:endParaRPr b="0" lang="en-US" sz="4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056240" y="365040"/>
            <a:ext cx="10297080" cy="1325160"/>
          </a:xfrm>
          <a:prstGeom prst="rect">
            <a:avLst/>
          </a:prstGeom>
          <a:solidFill>
            <a:srgbClr val="471200"/>
          </a:solidFill>
          <a:ln w="57240">
            <a:solidFill>
              <a:srgbClr val="fbc25d"/>
            </a:solidFill>
            <a:round/>
          </a:ln>
        </p:spPr>
        <p:txBody>
          <a:bodyPr lIns="91440" rIns="91440" tIns="45720" bIns="45720" anchor="ctr">
            <a:normAutofit fontScale="38641"/>
          </a:bodyPr>
          <a:p>
            <a:pPr indent="0">
              <a:lnSpc>
                <a:spcPct val="90000"/>
              </a:lnSpc>
              <a:buNone/>
              <a:tabLst>
                <a:tab algn="l" pos="0"/>
              </a:tabLst>
            </a:pPr>
            <a:r>
              <a:rPr b="0" lang="en-US" sz="4400" spc="-1" strike="noStrike">
                <a:solidFill>
                  <a:srgbClr val="fbc25d"/>
                </a:solidFill>
                <a:latin typeface="Calibri"/>
                <a:ea typeface="Calibri"/>
              </a:rPr>
              <a:t>	</a:t>
            </a:r>
            <a:br>
              <a:rPr sz="4400"/>
            </a:br>
            <a:r>
              <a:rPr b="0" lang="en-US" sz="4400" spc="-1" strike="noStrike">
                <a:solidFill>
                  <a:srgbClr val="fbc25d"/>
                </a:solidFill>
                <a:latin typeface="Calibri"/>
                <a:ea typeface="Calibri"/>
              </a:rPr>
              <a:t>	</a:t>
            </a:r>
            <a:br>
              <a:rPr sz="4400"/>
            </a:br>
            <a:r>
              <a:rPr b="0" lang="en-US" sz="4400" spc="-1" strike="noStrike">
                <a:solidFill>
                  <a:srgbClr val="fbc25d"/>
                </a:solidFill>
                <a:latin typeface="Calibri"/>
                <a:ea typeface="Calibri"/>
              </a:rPr>
              <a:t>	</a:t>
            </a:r>
            <a:r>
              <a:rPr b="0" lang="en-US" sz="3200" spc="-1" strike="noStrike">
                <a:solidFill>
                  <a:srgbClr val="fbc25d"/>
                </a:solidFill>
                <a:latin typeface="Calibri"/>
                <a:ea typeface="Calibri"/>
              </a:rPr>
              <a:t>DANH TỪ NAM TÍNH TẬN CÙNG –a / Dhamma (pháp)</a:t>
            </a:r>
            <a:br>
              <a:rPr sz="3200"/>
            </a:br>
            <a:br>
              <a:rPr sz="3200"/>
            </a:br>
            <a:r>
              <a:rPr b="0" lang="en-US" sz="3200" spc="-1" strike="noStrike">
                <a:solidFill>
                  <a:srgbClr val="fbc25d"/>
                </a:solidFill>
                <a:latin typeface="Calibri"/>
                <a:ea typeface="Calibri"/>
              </a:rPr>
              <a:t> </a:t>
            </a:r>
            <a:r>
              <a:rPr b="0" lang="en-US" sz="3200" spc="-1" strike="noStrike">
                <a:solidFill>
                  <a:srgbClr val="fbc25d"/>
                </a:solidFill>
                <a:latin typeface="Calibri"/>
                <a:ea typeface="Calibri"/>
              </a:rPr>
              <a:t>	</a:t>
            </a:r>
            <a:r>
              <a:rPr b="0" lang="en-US" sz="3200" spc="-1" strike="noStrike">
                <a:solidFill>
                  <a:srgbClr val="fbc25d"/>
                </a:solidFill>
                <a:latin typeface="Calibri"/>
                <a:ea typeface="Calibri"/>
              </a:rPr>
              <a:t> </a:t>
            </a:r>
            <a:br>
              <a:rPr sz="3200"/>
            </a:br>
            <a:endParaRPr b="0" lang="en-US" sz="3200" spc="-1" strike="noStrike">
              <a:solidFill>
                <a:srgbClr val="000000"/>
              </a:solidFill>
              <a:latin typeface="Arial"/>
            </a:endParaRPr>
          </a:p>
        </p:txBody>
      </p:sp>
      <p:pic>
        <p:nvPicPr>
          <p:cNvPr id="132" name="Google Shape;175;p9"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33" name="Google Shape;176;p9" descr="A close up of a rug&#10;&#10;Description automatically generated"/>
          <p:cNvPicPr/>
          <p:nvPr/>
        </p:nvPicPr>
        <p:blipFill>
          <a:blip r:embed="rId2"/>
          <a:srcRect l="70857" t="0" r="1133" b="62987"/>
          <a:stretch/>
        </p:blipFill>
        <p:spPr>
          <a:xfrm>
            <a:off x="10986480" y="365040"/>
            <a:ext cx="563400" cy="1325160"/>
          </a:xfrm>
          <a:prstGeom prst="rect">
            <a:avLst/>
          </a:prstGeom>
          <a:ln w="0">
            <a:noFill/>
          </a:ln>
        </p:spPr>
      </p:pic>
      <p:sp>
        <p:nvSpPr>
          <p:cNvPr id="134" name="PlaceHolder 2"/>
          <p:cNvSpPr>
            <a:spLocks noGrp="1"/>
          </p:cNvSpPr>
          <p:nvPr>
            <p:ph/>
          </p:nvPr>
        </p:nvSpPr>
        <p:spPr>
          <a:xfrm>
            <a:off x="838080" y="2115720"/>
            <a:ext cx="10515240" cy="3764160"/>
          </a:xfrm>
          <a:prstGeom prst="rect">
            <a:avLst/>
          </a:prstGeom>
          <a:noFill/>
          <a:ln w="0">
            <a:noFill/>
          </a:ln>
        </p:spPr>
        <p:txBody>
          <a:bodyPr lIns="91440" rIns="91440" tIns="45720" bIns="45720" anchor="t">
            <a:noAutofit/>
          </a:bodyPr>
          <a:p>
            <a:pPr indent="0">
              <a:lnSpc>
                <a:spcPct val="90000"/>
              </a:lnSpc>
              <a:buNone/>
              <a:tabLst>
                <a:tab algn="l" pos="0"/>
              </a:tabLst>
            </a:pP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chemeClr val="dk1"/>
                </a:solidFill>
                <a:latin typeface="Calibri"/>
                <a:ea typeface="Calibri"/>
              </a:rPr>
              <a:t>	</a:t>
            </a:r>
            <a:br>
              <a:rPr sz="2800"/>
            </a:br>
            <a:endParaRPr b="0" lang="en-US" sz="2800" spc="-1" strike="noStrike">
              <a:solidFill>
                <a:srgbClr val="000000"/>
              </a:solidFill>
              <a:latin typeface="Arial"/>
            </a:endParaRPr>
          </a:p>
        </p:txBody>
      </p:sp>
      <p:graphicFrame>
        <p:nvGraphicFramePr>
          <p:cNvPr id="135" name="Google Shape;178;p9"/>
          <p:cNvGraphicFramePr/>
          <p:nvPr/>
        </p:nvGraphicFramePr>
        <p:xfrm>
          <a:off x="1056240" y="2115720"/>
          <a:ext cx="10297080" cy="4467240"/>
        </p:xfrm>
        <a:graphic>
          <a:graphicData uri="http://schemas.openxmlformats.org/drawingml/2006/table">
            <a:tbl>
              <a:tblPr/>
              <a:tblGrid>
                <a:gridCol w="3168360"/>
                <a:gridCol w="4112640"/>
                <a:gridCol w="3016080"/>
              </a:tblGrid>
              <a:tr h="435240">
                <a:tc>
                  <a:txBody>
                    <a:bodyPr lIns="68400" rIns="68400" tIns="0" bIns="0" anchor="t">
                      <a:noAutofit/>
                    </a:bodyPr>
                    <a:p>
                      <a:pPr algn="just">
                        <a:lnSpc>
                          <a:spcPct val="115000"/>
                        </a:lnSpc>
                        <a:tabLst>
                          <a:tab algn="l" pos="0"/>
                        </a:tabLst>
                      </a:pPr>
                      <a:r>
                        <a:rPr b="1" lang="en-US" sz="2400" spc="-1" strike="noStrike">
                          <a:solidFill>
                            <a:schemeClr val="lt1"/>
                          </a:solidFill>
                          <a:latin typeface="Arial"/>
                          <a:ea typeface="Arial"/>
                        </a:rPr>
                        <a:t>Dạng biến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just">
                        <a:lnSpc>
                          <a:spcPct val="115000"/>
                        </a:lnSpc>
                        <a:tabLst>
                          <a:tab algn="l" pos="0"/>
                        </a:tabLst>
                      </a:pPr>
                      <a:r>
                        <a:rPr b="1" lang="en-US" sz="2400" spc="-1" strike="noStrike">
                          <a:solidFill>
                            <a:schemeClr val="lt1"/>
                          </a:solidFill>
                          <a:latin typeface="Calibri"/>
                          <a:ea typeface="Calibri"/>
                        </a:rPr>
                        <a:t>Số ít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just">
                        <a:lnSpc>
                          <a:spcPct val="115000"/>
                        </a:lnSpc>
                        <a:tabLst>
                          <a:tab algn="l" pos="0"/>
                        </a:tabLst>
                      </a:pPr>
                      <a:r>
                        <a:rPr b="1" lang="en-US" sz="2400" spc="-1" strike="noStrike">
                          <a:solidFill>
                            <a:schemeClr val="lt1"/>
                          </a:solidFill>
                          <a:latin typeface="Arial"/>
                          <a:ea typeface="Arial"/>
                        </a:rPr>
                        <a:t>Số nhiều</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44240">
                <a:tc>
                  <a:txBody>
                    <a:bodyPr lIns="68400" rIns="68400" tIns="0" bIns="0" anchor="ctr">
                      <a:noAutofit/>
                    </a:bodyPr>
                    <a:p>
                      <a:pPr algn="just">
                        <a:lnSpc>
                          <a:spcPct val="115000"/>
                        </a:lnSpc>
                        <a:tabLst>
                          <a:tab algn="l" pos="0"/>
                        </a:tabLst>
                      </a:pPr>
                      <a:r>
                        <a:rPr b="1" lang="en-US" sz="2400" spc="-1" strike="noStrike">
                          <a:solidFill>
                            <a:srgbClr val="c00000"/>
                          </a:solidFill>
                          <a:latin typeface="Calibri"/>
                          <a:ea typeface="Calibri"/>
                        </a:rPr>
                        <a:t>Chủ cách</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gn="just">
                        <a:lnSpc>
                          <a:spcPct val="115000"/>
                        </a:lnSpc>
                        <a:tabLst>
                          <a:tab algn="l" pos="0"/>
                        </a:tabLst>
                      </a:pPr>
                      <a:r>
                        <a:rPr b="0" lang="en-US" sz="2400" spc="-1" strike="noStrike">
                          <a:solidFill>
                            <a:srgbClr val="c00000"/>
                          </a:solidFill>
                          <a:latin typeface="Arial"/>
                          <a:ea typeface="Arial"/>
                        </a:rPr>
                        <a:t>Dhamm</a:t>
                      </a:r>
                      <a:r>
                        <a:rPr b="1" lang="en-US" sz="2400" spc="-1" strike="noStrike">
                          <a:solidFill>
                            <a:srgbClr val="c00000"/>
                          </a:solidFill>
                          <a:latin typeface="Arial"/>
                          <a:ea typeface="Arial"/>
                        </a:rPr>
                        <a:t>o </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ctr">
                      <a:noAutofit/>
                    </a:bodyPr>
                    <a:p>
                      <a:pPr algn="just">
                        <a:lnSpc>
                          <a:spcPct val="115000"/>
                        </a:lnSpc>
                        <a:tabLst>
                          <a:tab algn="l" pos="0"/>
                        </a:tabLst>
                      </a:pPr>
                      <a:r>
                        <a:rPr b="0" lang="en-US" sz="2400" spc="-1" strike="noStrike">
                          <a:solidFill>
                            <a:srgbClr val="c00000"/>
                          </a:solidFill>
                          <a:latin typeface="Arial"/>
                          <a:ea typeface="Arial"/>
                        </a:rPr>
                        <a:t>Dhamm</a:t>
                      </a:r>
                      <a:r>
                        <a:rPr b="1" lang="en-US" sz="2400" spc="-1" strike="noStrike">
                          <a:solidFill>
                            <a:srgbClr val="c00000"/>
                          </a:solidFill>
                          <a:latin typeface="Arial"/>
                          <a:ea typeface="Arial"/>
                        </a:rPr>
                        <a:t>ā </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525240">
                <a:tc>
                  <a:txBody>
                    <a:bodyPr lIns="68400" rIns="68400" tIns="0" bIns="0" anchor="ctr">
                      <a:noAutofit/>
                    </a:bodyPr>
                    <a:p>
                      <a:pPr algn="just">
                        <a:lnSpc>
                          <a:spcPct val="115000"/>
                        </a:lnSpc>
                        <a:tabLst>
                          <a:tab algn="l" pos="0"/>
                        </a:tabLst>
                      </a:pPr>
                      <a:r>
                        <a:rPr b="1" lang="en-US" sz="2400" spc="-1" strike="noStrike">
                          <a:solidFill>
                            <a:srgbClr val="c00000"/>
                          </a:solidFill>
                          <a:latin typeface="Calibri"/>
                          <a:ea typeface="Calibri"/>
                        </a:rPr>
                        <a:t>Trực bổ cách</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gn="just">
                        <a:lnSpc>
                          <a:spcPct val="115000"/>
                        </a:lnSpc>
                        <a:tabLst>
                          <a:tab algn="l" pos="0"/>
                        </a:tabLst>
                      </a:pPr>
                      <a:r>
                        <a:rPr b="0" lang="en-US" sz="2400" spc="-1" strike="noStrike">
                          <a:solidFill>
                            <a:srgbClr val="c00000"/>
                          </a:solidFill>
                          <a:latin typeface="Arial"/>
                          <a:ea typeface="Arial"/>
                        </a:rPr>
                        <a:t>Dhamm</a:t>
                      </a:r>
                      <a:r>
                        <a:rPr b="1" lang="en-US" sz="2400" spc="-1" strike="noStrike">
                          <a:solidFill>
                            <a:srgbClr val="c00000"/>
                          </a:solidFill>
                          <a:latin typeface="Arial"/>
                          <a:ea typeface="Arial"/>
                        </a:rPr>
                        <a:t>aṃ </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ctr">
                      <a:noAutofit/>
                    </a:bodyPr>
                    <a:p>
                      <a:pPr algn="just">
                        <a:lnSpc>
                          <a:spcPct val="115000"/>
                        </a:lnSpc>
                        <a:tabLst>
                          <a:tab algn="l" pos="0"/>
                        </a:tabLst>
                      </a:pPr>
                      <a:r>
                        <a:rPr b="0" lang="en-US" sz="2400" spc="-1" strike="noStrike">
                          <a:solidFill>
                            <a:srgbClr val="c00000"/>
                          </a:solidFill>
                          <a:latin typeface="Arial"/>
                          <a:ea typeface="Arial"/>
                        </a:rPr>
                        <a:t>Dhamm</a:t>
                      </a:r>
                      <a:r>
                        <a:rPr b="1" lang="en-US" sz="2400" spc="-1" strike="noStrike">
                          <a:solidFill>
                            <a:srgbClr val="c00000"/>
                          </a:solidFill>
                          <a:latin typeface="Arial"/>
                          <a:ea typeface="Arial"/>
                        </a:rPr>
                        <a:t>e </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486720">
                <a:tc>
                  <a:txBody>
                    <a:bodyPr lIns="68400" rIns="68400" tIns="0" bIns="0" anchor="ctr">
                      <a:noAutofit/>
                    </a:bodyPr>
                    <a:p>
                      <a:pPr algn="just">
                        <a:lnSpc>
                          <a:spcPct val="115000"/>
                        </a:lnSpc>
                        <a:tabLst>
                          <a:tab algn="l" pos="0"/>
                        </a:tabLst>
                      </a:pPr>
                      <a:r>
                        <a:rPr b="1" lang="en-US" sz="2400" spc="-1" strike="noStrike">
                          <a:solidFill>
                            <a:schemeClr val="lt1"/>
                          </a:solidFill>
                          <a:latin typeface="Calibri"/>
                          <a:ea typeface="Calibri"/>
                        </a:rPr>
                        <a:t>Sở hữu cách</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gn="just">
                        <a:lnSpc>
                          <a:spcPct val="115000"/>
                        </a:lnSpc>
                        <a:tabLst>
                          <a:tab algn="l" pos="0"/>
                        </a:tabLst>
                      </a:pPr>
                      <a:r>
                        <a:rPr b="0" lang="en-US" sz="2400" spc="-1" strike="noStrike">
                          <a:solidFill>
                            <a:schemeClr val="dk1"/>
                          </a:solidFill>
                          <a:latin typeface="Arial"/>
                          <a:ea typeface="Arial"/>
                        </a:rPr>
                        <a:t>Dhamm</a:t>
                      </a:r>
                      <a:r>
                        <a:rPr b="1" lang="en-US" sz="2400" spc="-1" strike="noStrike">
                          <a:solidFill>
                            <a:schemeClr val="dk1"/>
                          </a:solidFill>
                          <a:latin typeface="Arial"/>
                          <a:ea typeface="Arial"/>
                        </a:rPr>
                        <a:t>assa</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rowSpan="2">
                  <a:txBody>
                    <a:bodyPr lIns="68400" rIns="68400" tIns="0" bIns="0" anchor="ctr">
                      <a:noAutofit/>
                    </a:bodyPr>
                    <a:p>
                      <a:pPr algn="just">
                        <a:lnSpc>
                          <a:spcPct val="115000"/>
                        </a:lnSpc>
                        <a:tabLst>
                          <a:tab algn="l" pos="0"/>
                        </a:tabLst>
                      </a:pPr>
                      <a:r>
                        <a:rPr b="0" lang="en-US" sz="2400" spc="-1" strike="noStrike">
                          <a:solidFill>
                            <a:srgbClr val="c00000"/>
                          </a:solidFill>
                          <a:latin typeface="Arial"/>
                          <a:ea typeface="Arial"/>
                        </a:rPr>
                        <a:t>Dhamm</a:t>
                      </a:r>
                      <a:r>
                        <a:rPr b="1" lang="en-US" sz="2400" spc="-1" strike="noStrike">
                          <a:solidFill>
                            <a:srgbClr val="c00000"/>
                          </a:solidFill>
                          <a:latin typeface="Arial"/>
                          <a:ea typeface="Arial"/>
                        </a:rPr>
                        <a:t>ānaṃ</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615600">
                <a:tc>
                  <a:txBody>
                    <a:bodyPr lIns="68400" rIns="68400" tIns="0" bIns="0" anchor="ctr">
                      <a:noAutofit/>
                    </a:bodyPr>
                    <a:p>
                      <a:pPr algn="just">
                        <a:lnSpc>
                          <a:spcPct val="115000"/>
                        </a:lnSpc>
                        <a:tabLst>
                          <a:tab algn="l" pos="0"/>
                        </a:tabLst>
                      </a:pPr>
                      <a:r>
                        <a:rPr b="1" lang="en-US" sz="2400" spc="-1" strike="noStrike">
                          <a:solidFill>
                            <a:srgbClr val="c00000"/>
                          </a:solidFill>
                          <a:latin typeface="Calibri"/>
                          <a:ea typeface="Calibri"/>
                        </a:rPr>
                        <a:t>Gián bổ cách</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gn="just">
                        <a:lnSpc>
                          <a:spcPct val="115000"/>
                        </a:lnSpc>
                        <a:tabLst>
                          <a:tab algn="l" pos="0"/>
                        </a:tabLst>
                      </a:pPr>
                      <a:r>
                        <a:rPr b="0" lang="en-US" sz="2400" spc="-1" strike="noStrike">
                          <a:solidFill>
                            <a:srgbClr val="c00000"/>
                          </a:solidFill>
                          <a:latin typeface="Arial"/>
                          <a:ea typeface="Arial"/>
                        </a:rPr>
                        <a:t>Dhamm</a:t>
                      </a:r>
                      <a:r>
                        <a:rPr b="1" lang="en-US" sz="2400" spc="-1" strike="noStrike">
                          <a:solidFill>
                            <a:srgbClr val="c00000"/>
                          </a:solidFill>
                          <a:latin typeface="Arial"/>
                          <a:ea typeface="Arial"/>
                        </a:rPr>
                        <a:t>āya</a:t>
                      </a:r>
                      <a:r>
                        <a:rPr b="0" lang="en-US" sz="2400" spc="-1" strike="noStrike">
                          <a:solidFill>
                            <a:srgbClr val="c00000"/>
                          </a:solidFill>
                          <a:latin typeface="Arial"/>
                          <a:ea typeface="Arial"/>
                        </a:rPr>
                        <a:t> / </a:t>
                      </a:r>
                      <a:r>
                        <a:rPr b="1" lang="en-US" sz="2400" spc="-1" strike="noStrike">
                          <a:solidFill>
                            <a:srgbClr val="c00000"/>
                          </a:solidFill>
                          <a:latin typeface="Arial"/>
                          <a:ea typeface="Arial"/>
                        </a:rPr>
                        <a:t>-assa</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86720">
                <a:tc>
                  <a:txBody>
                    <a:bodyPr lIns="68400" rIns="68400" tIns="0" bIns="0" anchor="ctr">
                      <a:noAutofit/>
                    </a:bodyPr>
                    <a:p>
                      <a:pPr algn="just">
                        <a:lnSpc>
                          <a:spcPct val="115000"/>
                        </a:lnSpc>
                        <a:tabLst>
                          <a:tab algn="l" pos="0"/>
                        </a:tabLst>
                      </a:pPr>
                      <a:r>
                        <a:rPr b="1" lang="en-US" sz="2400" spc="-1" strike="noStrike">
                          <a:solidFill>
                            <a:schemeClr val="lt1"/>
                          </a:solidFill>
                          <a:latin typeface="Calibri"/>
                          <a:ea typeface="Calibri"/>
                        </a:rPr>
                        <a:t>Dụng cụ cách</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gn="just">
                        <a:lnSpc>
                          <a:spcPct val="115000"/>
                        </a:lnSpc>
                        <a:tabLst>
                          <a:tab algn="l" pos="0"/>
                        </a:tabLst>
                      </a:pPr>
                      <a:r>
                        <a:rPr b="0" lang="en-US" sz="2400" spc="-1" strike="noStrike">
                          <a:solidFill>
                            <a:schemeClr val="dk1"/>
                          </a:solidFill>
                          <a:latin typeface="Arial"/>
                          <a:ea typeface="Arial"/>
                        </a:rPr>
                        <a:t>Dhamm</a:t>
                      </a:r>
                      <a:r>
                        <a:rPr b="1" lang="en-US" sz="2400" spc="-1" strike="noStrike">
                          <a:solidFill>
                            <a:schemeClr val="dk1"/>
                          </a:solidFill>
                          <a:latin typeface="Arial"/>
                          <a:ea typeface="Arial"/>
                        </a:rPr>
                        <a:t>ena</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rowSpan="2">
                  <a:txBody>
                    <a:bodyPr lIns="68400" rIns="68400" tIns="0" bIns="0" anchor="ctr">
                      <a:noAutofit/>
                    </a:bodyPr>
                    <a:p>
                      <a:pPr algn="just">
                        <a:lnSpc>
                          <a:spcPct val="115000"/>
                        </a:lnSpc>
                        <a:tabLst>
                          <a:tab algn="l" pos="0"/>
                        </a:tabLst>
                      </a:pPr>
                      <a:r>
                        <a:rPr b="0" lang="en-US" sz="2400" spc="-1" strike="noStrike">
                          <a:solidFill>
                            <a:schemeClr val="dk1"/>
                          </a:solidFill>
                          <a:latin typeface="Arial"/>
                          <a:ea typeface="Arial"/>
                        </a:rPr>
                        <a:t>Dhamm</a:t>
                      </a:r>
                      <a:r>
                        <a:rPr b="1" lang="en-US" sz="2400" spc="-1" strike="noStrike">
                          <a:solidFill>
                            <a:schemeClr val="dk1"/>
                          </a:solidFill>
                          <a:latin typeface="Arial"/>
                          <a:ea typeface="Arial"/>
                        </a:rPr>
                        <a:t>ehi</a:t>
                      </a:r>
                      <a:r>
                        <a:rPr b="0" lang="en-US" sz="2400" spc="-1" strike="noStrike">
                          <a:solidFill>
                            <a:schemeClr val="dk1"/>
                          </a:solidFill>
                          <a:latin typeface="Arial"/>
                          <a:ea typeface="Arial"/>
                        </a:rPr>
                        <a:t> (</a:t>
                      </a:r>
                      <a:r>
                        <a:rPr b="1" lang="en-US" sz="2400" spc="-1" strike="noStrike">
                          <a:solidFill>
                            <a:schemeClr val="dk1"/>
                          </a:solidFill>
                          <a:latin typeface="Arial"/>
                          <a:ea typeface="Arial"/>
                        </a:rPr>
                        <a:t>-ebhi</a:t>
                      </a:r>
                      <a:r>
                        <a:rPr b="0" lang="en-US" sz="2400" spc="-1" strike="noStrike">
                          <a:solidFill>
                            <a:schemeClr val="dk1"/>
                          </a:solidFill>
                          <a:latin typeface="Arial"/>
                          <a:ea typeface="Arial"/>
                        </a:rPr>
                        <a:t>)</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86720">
                <a:tc>
                  <a:txBody>
                    <a:bodyPr lIns="68400" rIns="68400" tIns="0" bIns="0" anchor="ctr">
                      <a:noAutofit/>
                    </a:bodyPr>
                    <a:p>
                      <a:pPr algn="just">
                        <a:lnSpc>
                          <a:spcPct val="115000"/>
                        </a:lnSpc>
                        <a:tabLst>
                          <a:tab algn="l" pos="0"/>
                        </a:tabLst>
                      </a:pPr>
                      <a:r>
                        <a:rPr b="1" lang="en-US" sz="2400" spc="-1" strike="noStrike">
                          <a:solidFill>
                            <a:schemeClr val="lt1"/>
                          </a:solidFill>
                          <a:latin typeface="Calibri"/>
                          <a:ea typeface="Calibri"/>
                        </a:rPr>
                        <a:t>Xuất xứ cách</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gn="just">
                        <a:lnSpc>
                          <a:spcPct val="115000"/>
                        </a:lnSpc>
                        <a:tabLst>
                          <a:tab algn="l" pos="0"/>
                        </a:tabLst>
                      </a:pPr>
                      <a:r>
                        <a:rPr b="0" lang="en-US" sz="2400" spc="-1" strike="noStrike">
                          <a:solidFill>
                            <a:schemeClr val="dk1"/>
                          </a:solidFill>
                          <a:latin typeface="Arial"/>
                          <a:ea typeface="Arial"/>
                        </a:rPr>
                        <a:t>Dhamm</a:t>
                      </a:r>
                      <a:r>
                        <a:rPr b="1" lang="en-US" sz="2400" spc="-1" strike="noStrike">
                          <a:solidFill>
                            <a:schemeClr val="dk1"/>
                          </a:solidFill>
                          <a:latin typeface="Arial"/>
                          <a:ea typeface="Arial"/>
                        </a:rPr>
                        <a:t>ā</a:t>
                      </a:r>
                      <a:r>
                        <a:rPr b="0" lang="en-US" sz="2400" spc="-1" strike="noStrike">
                          <a:solidFill>
                            <a:schemeClr val="dk1"/>
                          </a:solidFill>
                          <a:latin typeface="Arial"/>
                          <a:ea typeface="Arial"/>
                        </a:rPr>
                        <a:t> (</a:t>
                      </a:r>
                      <a:r>
                        <a:rPr b="1" lang="en-US" sz="2400" spc="-1" strike="noStrike">
                          <a:solidFill>
                            <a:schemeClr val="dk1"/>
                          </a:solidFill>
                          <a:latin typeface="Arial"/>
                          <a:ea typeface="Arial"/>
                        </a:rPr>
                        <a:t>-asmā</a:t>
                      </a:r>
                      <a:r>
                        <a:rPr b="0" lang="en-US" sz="2400" spc="-1" strike="noStrike">
                          <a:solidFill>
                            <a:schemeClr val="dk1"/>
                          </a:solidFill>
                          <a:latin typeface="Arial"/>
                          <a:ea typeface="Arial"/>
                        </a:rPr>
                        <a:t> </a:t>
                      </a:r>
                      <a:r>
                        <a:rPr b="1" lang="en-US" sz="2400" spc="-1" strike="noStrike">
                          <a:solidFill>
                            <a:schemeClr val="dk1"/>
                          </a:solidFill>
                          <a:latin typeface="Arial"/>
                          <a:ea typeface="Arial"/>
                        </a:rPr>
                        <a:t>/-amhā</a:t>
                      </a:r>
                      <a:r>
                        <a:rPr b="0" lang="en-US" sz="2400" spc="-1" strike="noStrike">
                          <a:solidFill>
                            <a:schemeClr val="dk1"/>
                          </a:solidFill>
                          <a:latin typeface="Arial"/>
                          <a:ea typeface="Arial"/>
                        </a:rPr>
                        <a:t>)</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86720">
                <a:tc>
                  <a:txBody>
                    <a:bodyPr lIns="68400" rIns="68400" tIns="0" bIns="0" anchor="ctr">
                      <a:noAutofit/>
                    </a:bodyPr>
                    <a:p>
                      <a:pPr algn="just">
                        <a:lnSpc>
                          <a:spcPct val="115000"/>
                        </a:lnSpc>
                        <a:tabLst>
                          <a:tab algn="l" pos="0"/>
                        </a:tabLst>
                      </a:pPr>
                      <a:r>
                        <a:rPr b="1" lang="en-US" sz="2400" spc="-1" strike="noStrike">
                          <a:solidFill>
                            <a:schemeClr val="lt1"/>
                          </a:solidFill>
                          <a:latin typeface="Calibri"/>
                          <a:ea typeface="Calibri"/>
                        </a:rPr>
                        <a:t>Vị trí cách</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gn="just">
                        <a:lnSpc>
                          <a:spcPct val="115000"/>
                        </a:lnSpc>
                        <a:tabLst>
                          <a:tab algn="l" pos="0"/>
                        </a:tabLst>
                      </a:pPr>
                      <a:r>
                        <a:rPr b="0" lang="en-US" sz="2400" spc="-1" strike="noStrike">
                          <a:solidFill>
                            <a:schemeClr val="dk1"/>
                          </a:solidFill>
                          <a:latin typeface="Arial"/>
                          <a:ea typeface="Arial"/>
                        </a:rPr>
                        <a:t>Dhamm</a:t>
                      </a:r>
                      <a:r>
                        <a:rPr b="1" lang="en-US" sz="2400" spc="-1" strike="noStrike">
                          <a:solidFill>
                            <a:schemeClr val="dk1"/>
                          </a:solidFill>
                          <a:latin typeface="Arial"/>
                          <a:ea typeface="Arial"/>
                        </a:rPr>
                        <a:t>e</a:t>
                      </a:r>
                      <a:r>
                        <a:rPr b="0" lang="en-US" sz="2400" spc="-1" strike="noStrike">
                          <a:solidFill>
                            <a:schemeClr val="dk1"/>
                          </a:solidFill>
                          <a:latin typeface="Arial"/>
                          <a:ea typeface="Arial"/>
                        </a:rPr>
                        <a:t> (</a:t>
                      </a:r>
                      <a:r>
                        <a:rPr b="1" lang="en-US" sz="2400" spc="-1" strike="noStrike">
                          <a:solidFill>
                            <a:schemeClr val="dk1"/>
                          </a:solidFill>
                          <a:latin typeface="Arial"/>
                          <a:ea typeface="Arial"/>
                        </a:rPr>
                        <a:t>-asmiṃ /-amhi</a:t>
                      </a:r>
                      <a:r>
                        <a:rPr b="0" lang="en-US" sz="2400" spc="-1" strike="noStrike">
                          <a:solidFill>
                            <a:schemeClr val="dk1"/>
                          </a:solidFill>
                          <a:latin typeface="Arial"/>
                          <a:ea typeface="Arial"/>
                        </a:rPr>
                        <a:t>)</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ctr">
                      <a:noAutofit/>
                    </a:bodyPr>
                    <a:p>
                      <a:pPr algn="just">
                        <a:lnSpc>
                          <a:spcPct val="115000"/>
                        </a:lnSpc>
                        <a:tabLst>
                          <a:tab algn="l" pos="0"/>
                        </a:tabLst>
                      </a:pPr>
                      <a:r>
                        <a:rPr b="0" lang="en-US" sz="2400" spc="-1" strike="noStrike">
                          <a:solidFill>
                            <a:schemeClr val="dk1"/>
                          </a:solidFill>
                          <a:latin typeface="Arial"/>
                          <a:ea typeface="Arial"/>
                        </a:rPr>
                        <a:t>Dhamm</a:t>
                      </a:r>
                      <a:r>
                        <a:rPr b="1" lang="en-US" sz="2400" spc="-1" strike="noStrike">
                          <a:solidFill>
                            <a:schemeClr val="dk1"/>
                          </a:solidFill>
                          <a:latin typeface="Arial"/>
                          <a:ea typeface="Arial"/>
                        </a:rPr>
                        <a:t>esu</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99320">
                <a:tc>
                  <a:txBody>
                    <a:bodyPr lIns="68400" rIns="68400" tIns="0" bIns="0" anchor="ctr">
                      <a:noAutofit/>
                    </a:bodyPr>
                    <a:p>
                      <a:pPr algn="just">
                        <a:lnSpc>
                          <a:spcPct val="115000"/>
                        </a:lnSpc>
                        <a:tabLst>
                          <a:tab algn="l" pos="0"/>
                        </a:tabLst>
                      </a:pPr>
                      <a:r>
                        <a:rPr b="1" lang="en-US" sz="2400" spc="-1" strike="noStrike">
                          <a:solidFill>
                            <a:schemeClr val="lt1"/>
                          </a:solidFill>
                          <a:latin typeface="Arial"/>
                          <a:ea typeface="Arial"/>
                        </a:rPr>
                        <a:t>Hô cách</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gn="just">
                        <a:lnSpc>
                          <a:spcPct val="115000"/>
                        </a:lnSpc>
                        <a:tabLst>
                          <a:tab algn="l" pos="0"/>
                        </a:tabLst>
                      </a:pPr>
                      <a:r>
                        <a:rPr b="0" lang="en-US" sz="2400" spc="-1" strike="noStrike">
                          <a:solidFill>
                            <a:schemeClr val="dk1"/>
                          </a:solidFill>
                          <a:latin typeface="Arial"/>
                          <a:ea typeface="Arial"/>
                        </a:rPr>
                        <a:t>Dhamm</a:t>
                      </a:r>
                      <a:r>
                        <a:rPr b="1" lang="en-US" sz="2400" spc="-1" strike="noStrike">
                          <a:solidFill>
                            <a:schemeClr val="dk1"/>
                          </a:solidFill>
                          <a:latin typeface="Arial"/>
                          <a:ea typeface="Arial"/>
                        </a:rPr>
                        <a:t>a</a:t>
                      </a:r>
                      <a:r>
                        <a:rPr b="0" lang="en-US" sz="2400" spc="-1" strike="noStrike">
                          <a:solidFill>
                            <a:schemeClr val="dk1"/>
                          </a:solidFill>
                          <a:latin typeface="Arial"/>
                          <a:ea typeface="Arial"/>
                        </a:rPr>
                        <a:t> </a:t>
                      </a:r>
                      <a:r>
                        <a:rPr b="1" lang="en-US" sz="2400" spc="-1" strike="noStrike">
                          <a:solidFill>
                            <a:schemeClr val="dk1"/>
                          </a:solidFill>
                          <a:latin typeface="Arial"/>
                          <a:ea typeface="Arial"/>
                        </a:rPr>
                        <a:t>(ā)</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ctr">
                      <a:noAutofit/>
                    </a:bodyPr>
                    <a:p>
                      <a:pPr algn="just">
                        <a:lnSpc>
                          <a:spcPct val="115000"/>
                        </a:lnSpc>
                        <a:tabLst>
                          <a:tab algn="l" pos="0"/>
                        </a:tabLst>
                      </a:pPr>
                      <a:r>
                        <a:rPr b="0" lang="en-US" sz="2400" spc="-1" strike="noStrike">
                          <a:solidFill>
                            <a:schemeClr val="dk1"/>
                          </a:solidFill>
                          <a:latin typeface="Arial"/>
                          <a:ea typeface="Arial"/>
                        </a:rPr>
                        <a:t>Dhamm</a:t>
                      </a:r>
                      <a:r>
                        <a:rPr b="1" lang="en-US" sz="2400" spc="-1" strike="noStrike">
                          <a:solidFill>
                            <a:schemeClr val="dk1"/>
                          </a:solidFill>
                          <a:latin typeface="Arial"/>
                          <a:ea typeface="Arial"/>
                        </a:rPr>
                        <a:t>ā</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103760" y="270360"/>
            <a:ext cx="1024992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3200" spc="-1" strike="noStrike">
                <a:solidFill>
                  <a:srgbClr val="fbc25d"/>
                </a:solidFill>
                <a:latin typeface="Calibri"/>
                <a:ea typeface="Calibri"/>
              </a:rPr>
              <a:t>DANH TỪ TRUNG TÍNH TẬN CÙNG –a / Rūpa (sắc)</a:t>
            </a:r>
            <a:br>
              <a:rPr sz="3200"/>
            </a:br>
            <a:r>
              <a:rPr b="0" lang="en-US" sz="3200" spc="-1" strike="noStrike">
                <a:solidFill>
                  <a:srgbClr val="fbc25d"/>
                </a:solidFill>
                <a:latin typeface="Calibri"/>
                <a:ea typeface="Calibri"/>
              </a:rPr>
              <a:t>	</a:t>
            </a:r>
            <a:endParaRPr b="0" lang="en-US" sz="3200" spc="-1" strike="noStrike">
              <a:solidFill>
                <a:srgbClr val="000000"/>
              </a:solidFill>
              <a:latin typeface="Arial"/>
            </a:endParaRPr>
          </a:p>
        </p:txBody>
      </p:sp>
      <p:pic>
        <p:nvPicPr>
          <p:cNvPr id="137" name="Google Shape;185;p10"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38" name="Google Shape;186;p10" descr="A close up of a rug&#10;&#10;Description automatically generated"/>
          <p:cNvPicPr/>
          <p:nvPr/>
        </p:nvPicPr>
        <p:blipFill>
          <a:blip r:embed="rId2"/>
          <a:srcRect l="70857" t="0" r="1133" b="62987"/>
          <a:stretch/>
        </p:blipFill>
        <p:spPr>
          <a:xfrm>
            <a:off x="10535400" y="279720"/>
            <a:ext cx="563400" cy="1325160"/>
          </a:xfrm>
          <a:prstGeom prst="rect">
            <a:avLst/>
          </a:prstGeom>
          <a:ln w="0">
            <a:noFill/>
          </a:ln>
        </p:spPr>
      </p:pic>
      <p:sp>
        <p:nvSpPr>
          <p:cNvPr id="139" name="PlaceHolder 2"/>
          <p:cNvSpPr>
            <a:spLocks noGrp="1"/>
          </p:cNvSpPr>
          <p:nvPr>
            <p:ph/>
          </p:nvPr>
        </p:nvSpPr>
        <p:spPr>
          <a:xfrm>
            <a:off x="838080" y="2115720"/>
            <a:ext cx="10515240" cy="3764160"/>
          </a:xfrm>
          <a:prstGeom prst="rect">
            <a:avLst/>
          </a:prstGeom>
          <a:noFill/>
          <a:ln w="0">
            <a:noFill/>
          </a:ln>
        </p:spPr>
        <p:txBody>
          <a:bodyPr lIns="91440" rIns="91440" tIns="45720" bIns="45720" anchor="t">
            <a:noAutofit/>
          </a:bodyPr>
          <a:p>
            <a:pPr indent="0">
              <a:lnSpc>
                <a:spcPct val="90000"/>
              </a:lnSpc>
              <a:buNone/>
              <a:tabLst>
                <a:tab algn="l" pos="0"/>
              </a:tabLst>
            </a:pP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chemeClr val="dk1"/>
                </a:solidFill>
                <a:latin typeface="Calibri"/>
                <a:ea typeface="Calibri"/>
              </a:rPr>
              <a:t>	</a:t>
            </a:r>
            <a:br>
              <a:rPr sz="2800"/>
            </a:br>
            <a:endParaRPr b="0" lang="en-US" sz="2800" spc="-1" strike="noStrike">
              <a:solidFill>
                <a:srgbClr val="000000"/>
              </a:solidFill>
              <a:latin typeface="Arial"/>
            </a:endParaRPr>
          </a:p>
        </p:txBody>
      </p:sp>
      <p:graphicFrame>
        <p:nvGraphicFramePr>
          <p:cNvPr id="140" name="Google Shape;188;p10"/>
          <p:cNvGraphicFramePr/>
          <p:nvPr/>
        </p:nvGraphicFramePr>
        <p:xfrm>
          <a:off x="1103760" y="1884960"/>
          <a:ext cx="10249920" cy="4188240"/>
        </p:xfrm>
        <a:graphic>
          <a:graphicData uri="http://schemas.openxmlformats.org/drawingml/2006/table">
            <a:tbl>
              <a:tblPr/>
              <a:tblGrid>
                <a:gridCol w="2885400"/>
                <a:gridCol w="4478760"/>
                <a:gridCol w="2885400"/>
              </a:tblGrid>
              <a:tr h="464040">
                <a:tc>
                  <a:txBody>
                    <a:bodyPr lIns="68400" rIns="68400" tIns="0" bIns="0" anchor="t">
                      <a:noAutofit/>
                    </a:bodyPr>
                    <a:p>
                      <a:pPr>
                        <a:lnSpc>
                          <a:spcPct val="115000"/>
                        </a:lnSpc>
                        <a:tabLst>
                          <a:tab algn="l" pos="0"/>
                        </a:tabLst>
                      </a:pPr>
                      <a:r>
                        <a:rPr b="1" lang="en-US" sz="2400" spc="-1" strike="noStrike">
                          <a:solidFill>
                            <a:schemeClr val="lt1"/>
                          </a:solidFill>
                          <a:latin typeface="Arial"/>
                          <a:ea typeface="Arial"/>
                        </a:rPr>
                        <a:t>Dạng biến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ctr">
                        <a:lnSpc>
                          <a:spcPct val="115000"/>
                        </a:lnSpc>
                        <a:tabLst>
                          <a:tab algn="l" pos="0"/>
                        </a:tabLst>
                      </a:pPr>
                      <a:r>
                        <a:rPr b="1" lang="en-US" sz="2400" spc="-1" strike="noStrike">
                          <a:solidFill>
                            <a:schemeClr val="lt1"/>
                          </a:solidFill>
                          <a:latin typeface="Calibri"/>
                          <a:ea typeface="Calibri"/>
                        </a:rPr>
                        <a:t>Số ít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ctr">
                        <a:lnSpc>
                          <a:spcPct val="115000"/>
                        </a:lnSpc>
                        <a:tabLst>
                          <a:tab algn="l" pos="0"/>
                        </a:tabLst>
                      </a:pPr>
                      <a:r>
                        <a:rPr b="1" lang="en-US" sz="2400" spc="-1" strike="noStrike">
                          <a:solidFill>
                            <a:schemeClr val="lt1"/>
                          </a:solidFill>
                          <a:latin typeface="Arial"/>
                          <a:ea typeface="Arial"/>
                        </a:rPr>
                        <a:t>Số nhiều</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49280">
                <a:tc>
                  <a:txBody>
                    <a:bodyPr lIns="68400" rIns="68400" tIns="0" bIns="0" anchor="t">
                      <a:noAutofit/>
                    </a:bodyPr>
                    <a:p>
                      <a:pPr>
                        <a:lnSpc>
                          <a:spcPct val="115000"/>
                        </a:lnSpc>
                        <a:tabLst>
                          <a:tab algn="l" pos="0"/>
                        </a:tabLst>
                      </a:pPr>
                      <a:r>
                        <a:rPr b="1" lang="en-US" sz="2400" spc="-1" strike="noStrike">
                          <a:solidFill>
                            <a:srgbClr val="c00000"/>
                          </a:solidFill>
                          <a:latin typeface="Calibri"/>
                          <a:ea typeface="Calibri"/>
                        </a:rPr>
                        <a:t>Chủ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rowSpan="2">
                  <a:txBody>
                    <a:bodyPr lIns="68400" rIns="68400" tIns="0" bIns="0" anchor="ctr">
                      <a:noAutofit/>
                    </a:bodyPr>
                    <a:p>
                      <a:pPr>
                        <a:lnSpc>
                          <a:spcPct val="115000"/>
                        </a:lnSpc>
                        <a:tabLst>
                          <a:tab algn="l" pos="0"/>
                        </a:tabLst>
                      </a:pPr>
                      <a:r>
                        <a:rPr b="0" lang="en-US" sz="2400" spc="-1" strike="noStrike">
                          <a:solidFill>
                            <a:srgbClr val="c00000"/>
                          </a:solidFill>
                          <a:latin typeface="Arial"/>
                          <a:ea typeface="Arial"/>
                        </a:rPr>
                        <a:t>Rūp</a:t>
                      </a:r>
                      <a:r>
                        <a:rPr b="1" lang="en-US" sz="2400" spc="-1" strike="noStrike">
                          <a:solidFill>
                            <a:srgbClr val="c00000"/>
                          </a:solidFill>
                          <a:latin typeface="Arial"/>
                          <a:ea typeface="Arial"/>
                        </a:rPr>
                        <a:t>aṃ </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rowSpan="2">
                  <a:txBody>
                    <a:bodyPr lIns="68400" rIns="68400" tIns="0" bIns="0" anchor="ctr">
                      <a:noAutofit/>
                    </a:bodyPr>
                    <a:p>
                      <a:pPr>
                        <a:lnSpc>
                          <a:spcPct val="115000"/>
                        </a:lnSpc>
                        <a:tabLst>
                          <a:tab algn="l" pos="0"/>
                        </a:tabLst>
                      </a:pPr>
                      <a:r>
                        <a:rPr b="0" lang="en-US" sz="2400" spc="-1" strike="noStrike">
                          <a:solidFill>
                            <a:srgbClr val="c00000"/>
                          </a:solidFill>
                          <a:latin typeface="Arial"/>
                          <a:ea typeface="Arial"/>
                        </a:rPr>
                        <a:t>Rūp</a:t>
                      </a:r>
                      <a:r>
                        <a:rPr b="1" lang="en-US" sz="2400" spc="-1" strike="noStrike">
                          <a:solidFill>
                            <a:srgbClr val="c00000"/>
                          </a:solidFill>
                          <a:latin typeface="Arial"/>
                          <a:ea typeface="Arial"/>
                        </a:rPr>
                        <a:t>āni </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52160">
                <a:tc>
                  <a:txBody>
                    <a:bodyPr lIns="68400" rIns="68400" tIns="0" bIns="0" anchor="t">
                      <a:noAutofit/>
                    </a:bodyPr>
                    <a:p>
                      <a:pPr>
                        <a:lnSpc>
                          <a:spcPct val="115000"/>
                        </a:lnSpc>
                        <a:tabLst>
                          <a:tab algn="l" pos="0"/>
                        </a:tabLst>
                      </a:pPr>
                      <a:r>
                        <a:rPr b="1" lang="en-US" sz="2400" spc="-1" strike="noStrike">
                          <a:solidFill>
                            <a:srgbClr val="c00000"/>
                          </a:solidFill>
                          <a:latin typeface="Calibri"/>
                          <a:ea typeface="Calibri"/>
                        </a:rPr>
                        <a:t>Trực bổ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5216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Sở hữu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chemeClr val="dk1"/>
                          </a:solidFill>
                          <a:latin typeface="Arial"/>
                          <a:ea typeface="Arial"/>
                        </a:rPr>
                        <a:t>Rūp</a:t>
                      </a:r>
                      <a:r>
                        <a:rPr b="1" lang="en-US" sz="2400" spc="-1" strike="noStrike">
                          <a:solidFill>
                            <a:schemeClr val="dk1"/>
                          </a:solidFill>
                          <a:latin typeface="Arial"/>
                          <a:ea typeface="Arial"/>
                        </a:rPr>
                        <a:t>assa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rowSpan="2">
                  <a:txBody>
                    <a:bodyPr lIns="68400" rIns="68400" tIns="0" bIns="0" anchor="ctr">
                      <a:noAutofit/>
                    </a:bodyPr>
                    <a:p>
                      <a:pPr>
                        <a:lnSpc>
                          <a:spcPct val="115000"/>
                        </a:lnSpc>
                        <a:tabLst>
                          <a:tab algn="l" pos="0"/>
                        </a:tabLst>
                      </a:pPr>
                      <a:r>
                        <a:rPr b="0" lang="en-US" sz="2400" spc="-1" strike="noStrike">
                          <a:solidFill>
                            <a:srgbClr val="c00000"/>
                          </a:solidFill>
                          <a:latin typeface="Arial"/>
                          <a:ea typeface="Arial"/>
                        </a:rPr>
                        <a:t>Rūp</a:t>
                      </a:r>
                      <a:r>
                        <a:rPr b="1" lang="en-US" sz="2400" spc="-1" strike="noStrike">
                          <a:solidFill>
                            <a:srgbClr val="c00000"/>
                          </a:solidFill>
                          <a:latin typeface="Arial"/>
                          <a:ea typeface="Arial"/>
                        </a:rPr>
                        <a:t>ānaṃ</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52160">
                <a:tc>
                  <a:txBody>
                    <a:bodyPr lIns="68400" rIns="68400" tIns="0" bIns="0" anchor="t">
                      <a:noAutofit/>
                    </a:bodyPr>
                    <a:p>
                      <a:pPr>
                        <a:lnSpc>
                          <a:spcPct val="115000"/>
                        </a:lnSpc>
                        <a:tabLst>
                          <a:tab algn="l" pos="0"/>
                        </a:tabLst>
                      </a:pPr>
                      <a:r>
                        <a:rPr b="1" lang="en-US" sz="2400" spc="-1" strike="noStrike">
                          <a:solidFill>
                            <a:srgbClr val="c00000"/>
                          </a:solidFill>
                          <a:latin typeface="Calibri"/>
                          <a:ea typeface="Calibri"/>
                        </a:rPr>
                        <a:t>Gián bổ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rgbClr val="c00000"/>
                          </a:solidFill>
                          <a:latin typeface="Arial"/>
                          <a:ea typeface="Arial"/>
                        </a:rPr>
                        <a:t>Rūp</a:t>
                      </a:r>
                      <a:r>
                        <a:rPr b="1" lang="en-US" sz="2400" spc="-1" strike="noStrike">
                          <a:solidFill>
                            <a:srgbClr val="c00000"/>
                          </a:solidFill>
                          <a:latin typeface="Arial"/>
                          <a:ea typeface="Arial"/>
                        </a:rPr>
                        <a:t>āya </a:t>
                      </a:r>
                      <a:r>
                        <a:rPr b="0" lang="en-US" sz="2400" spc="-1" strike="noStrike">
                          <a:solidFill>
                            <a:srgbClr val="c00000"/>
                          </a:solidFill>
                          <a:latin typeface="Arial"/>
                          <a:ea typeface="Arial"/>
                        </a:rPr>
                        <a:t>/ </a:t>
                      </a:r>
                      <a:r>
                        <a:rPr b="1" lang="en-US" sz="2400" spc="-1" strike="noStrike">
                          <a:solidFill>
                            <a:srgbClr val="c00000"/>
                          </a:solidFill>
                          <a:latin typeface="Arial"/>
                          <a:ea typeface="Arial"/>
                        </a:rPr>
                        <a:t>-assa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5216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Dụng cụ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chemeClr val="dk1"/>
                          </a:solidFill>
                          <a:latin typeface="Arial"/>
                          <a:ea typeface="Arial"/>
                        </a:rPr>
                        <a:t>Rūp</a:t>
                      </a:r>
                      <a:r>
                        <a:rPr b="1" lang="en-US" sz="2400" spc="-1" strike="noStrike">
                          <a:solidFill>
                            <a:schemeClr val="dk1"/>
                          </a:solidFill>
                          <a:latin typeface="Arial"/>
                          <a:ea typeface="Arial"/>
                        </a:rPr>
                        <a:t>ena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rowSpan="2">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Rūp</a:t>
                      </a:r>
                      <a:r>
                        <a:rPr b="1" lang="en-US" sz="2400" spc="-1" strike="noStrike">
                          <a:solidFill>
                            <a:schemeClr val="dk1"/>
                          </a:solidFill>
                          <a:latin typeface="Arial"/>
                          <a:ea typeface="Arial"/>
                        </a:rPr>
                        <a:t>ehi</a:t>
                      </a:r>
                      <a:r>
                        <a:rPr b="0" lang="en-US" sz="2400" spc="-1" strike="noStrike">
                          <a:solidFill>
                            <a:schemeClr val="dk1"/>
                          </a:solidFill>
                          <a:latin typeface="Arial"/>
                          <a:ea typeface="Arial"/>
                        </a:rPr>
                        <a:t> (-</a:t>
                      </a:r>
                      <a:r>
                        <a:rPr b="1" lang="en-US" sz="2400" spc="-1" strike="noStrike">
                          <a:solidFill>
                            <a:schemeClr val="dk1"/>
                          </a:solidFill>
                          <a:latin typeface="Arial"/>
                          <a:ea typeface="Arial"/>
                        </a:rPr>
                        <a:t>ebhi</a:t>
                      </a:r>
                      <a:r>
                        <a:rPr b="0" lang="en-US" sz="2400" spc="-1" strike="noStrike">
                          <a:solidFill>
                            <a:schemeClr val="dk1"/>
                          </a:solidFill>
                          <a:latin typeface="Arial"/>
                          <a:ea typeface="Arial"/>
                        </a:rPr>
                        <a:t>)</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50112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Xuất xứ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chemeClr val="dk1"/>
                          </a:solidFill>
                          <a:latin typeface="Arial"/>
                          <a:ea typeface="Arial"/>
                        </a:rPr>
                        <a:t>Rūp</a:t>
                      </a:r>
                      <a:r>
                        <a:rPr b="1" lang="en-US" sz="2400" spc="-1" strike="noStrike">
                          <a:solidFill>
                            <a:schemeClr val="dk1"/>
                          </a:solidFill>
                          <a:latin typeface="Arial"/>
                          <a:ea typeface="Arial"/>
                        </a:rPr>
                        <a:t>ā</a:t>
                      </a:r>
                      <a:r>
                        <a:rPr b="0" lang="en-US" sz="2400" spc="-1" strike="noStrike">
                          <a:solidFill>
                            <a:schemeClr val="dk1"/>
                          </a:solidFill>
                          <a:latin typeface="Arial"/>
                          <a:ea typeface="Arial"/>
                        </a:rPr>
                        <a:t> (-</a:t>
                      </a:r>
                      <a:r>
                        <a:rPr b="1" lang="en-US" sz="2400" spc="-1" strike="noStrike">
                          <a:solidFill>
                            <a:schemeClr val="dk1"/>
                          </a:solidFill>
                          <a:latin typeface="Arial"/>
                          <a:ea typeface="Arial"/>
                        </a:rPr>
                        <a:t>asmā</a:t>
                      </a:r>
                      <a:r>
                        <a:rPr b="0" lang="en-US" sz="2400" spc="-1" strike="noStrike">
                          <a:solidFill>
                            <a:schemeClr val="dk1"/>
                          </a:solidFill>
                          <a:latin typeface="Arial"/>
                          <a:ea typeface="Arial"/>
                        </a:rPr>
                        <a:t> /-</a:t>
                      </a:r>
                      <a:r>
                        <a:rPr b="1" lang="en-US" sz="2400" spc="-1" strike="noStrike">
                          <a:solidFill>
                            <a:schemeClr val="dk1"/>
                          </a:solidFill>
                          <a:latin typeface="Arial"/>
                          <a:ea typeface="Arial"/>
                        </a:rPr>
                        <a:t>amhā</a:t>
                      </a:r>
                      <a:r>
                        <a:rPr b="0" lang="en-US" sz="2400" spc="-1" strike="noStrike">
                          <a:solidFill>
                            <a:schemeClr val="dk1"/>
                          </a:solidFill>
                          <a:latin typeface="Arial"/>
                          <a:ea typeface="Arial"/>
                        </a:rPr>
                        <a: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7520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Vị trí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chemeClr val="dk1"/>
                          </a:solidFill>
                          <a:latin typeface="Arial"/>
                          <a:ea typeface="Arial"/>
                        </a:rPr>
                        <a:t>Rūp</a:t>
                      </a:r>
                      <a:r>
                        <a:rPr b="1" lang="en-US" sz="2400" spc="-1" strike="noStrike">
                          <a:solidFill>
                            <a:schemeClr val="dk1"/>
                          </a:solidFill>
                          <a:latin typeface="Arial"/>
                          <a:ea typeface="Arial"/>
                        </a:rPr>
                        <a:t>e</a:t>
                      </a:r>
                      <a:r>
                        <a:rPr b="0" lang="en-US" sz="2400" spc="-1" strike="noStrike">
                          <a:solidFill>
                            <a:schemeClr val="dk1"/>
                          </a:solidFill>
                          <a:latin typeface="Arial"/>
                          <a:ea typeface="Arial"/>
                        </a:rPr>
                        <a:t> (-</a:t>
                      </a:r>
                      <a:r>
                        <a:rPr b="1" lang="en-US" sz="2400" spc="-1" strike="noStrike">
                          <a:solidFill>
                            <a:schemeClr val="dk1"/>
                          </a:solidFill>
                          <a:latin typeface="Arial"/>
                          <a:ea typeface="Arial"/>
                        </a:rPr>
                        <a:t>asmiṃ</a:t>
                      </a:r>
                      <a:r>
                        <a:rPr b="0" lang="en-US" sz="2400" spc="-1" strike="noStrike">
                          <a:solidFill>
                            <a:schemeClr val="dk1"/>
                          </a:solidFill>
                          <a:latin typeface="Arial"/>
                          <a:ea typeface="Arial"/>
                        </a:rPr>
                        <a:t> /-</a:t>
                      </a:r>
                      <a:r>
                        <a:rPr b="1" lang="en-US" sz="2400" spc="-1" strike="noStrike">
                          <a:solidFill>
                            <a:schemeClr val="dk1"/>
                          </a:solidFill>
                          <a:latin typeface="Arial"/>
                          <a:ea typeface="Arial"/>
                        </a:rPr>
                        <a:t>amhi</a:t>
                      </a:r>
                      <a:r>
                        <a:rPr b="0" lang="en-US" sz="2400" spc="-1" strike="noStrike">
                          <a:solidFill>
                            <a:schemeClr val="dk1"/>
                          </a:solidFill>
                          <a:latin typeface="Arial"/>
                          <a:ea typeface="Arial"/>
                        </a:rPr>
                        <a: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Rūp</a:t>
                      </a:r>
                      <a:r>
                        <a:rPr b="1" lang="en-US" sz="2400" spc="-1" strike="noStrike">
                          <a:solidFill>
                            <a:schemeClr val="dk1"/>
                          </a:solidFill>
                          <a:latin typeface="Arial"/>
                          <a:ea typeface="Arial"/>
                        </a:rPr>
                        <a:t>esu</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88160">
                <a:tc>
                  <a:txBody>
                    <a:bodyPr lIns="68400" rIns="68400" tIns="0" bIns="0" anchor="t">
                      <a:noAutofit/>
                    </a:bodyPr>
                    <a:p>
                      <a:pPr>
                        <a:lnSpc>
                          <a:spcPct val="115000"/>
                        </a:lnSpc>
                        <a:tabLst>
                          <a:tab algn="l" pos="0"/>
                        </a:tabLst>
                      </a:pPr>
                      <a:r>
                        <a:rPr b="1" lang="en-US" sz="2400" spc="-1" strike="noStrike">
                          <a:solidFill>
                            <a:schemeClr val="lt1"/>
                          </a:solidFill>
                          <a:latin typeface="Arial"/>
                          <a:ea typeface="Arial"/>
                        </a:rPr>
                        <a:t>Hô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chemeClr val="dk1"/>
                          </a:solidFill>
                          <a:latin typeface="Arial"/>
                          <a:ea typeface="Arial"/>
                        </a:rPr>
                        <a:t>Rūpa (-</a:t>
                      </a:r>
                      <a:r>
                        <a:rPr b="1" lang="en-US" sz="2400" spc="-1" strike="noStrike">
                          <a:solidFill>
                            <a:schemeClr val="dk1"/>
                          </a:solidFill>
                          <a:latin typeface="Arial"/>
                          <a:ea typeface="Arial"/>
                        </a:rPr>
                        <a:t>aṃ</a:t>
                      </a:r>
                      <a:r>
                        <a:rPr b="0" lang="en-US" sz="2400" spc="-1" strike="noStrike">
                          <a:solidFill>
                            <a:schemeClr val="dk1"/>
                          </a:solidFill>
                          <a:latin typeface="Arial"/>
                          <a:ea typeface="Arial"/>
                        </a:rPr>
                        <a: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Rūp</a:t>
                      </a:r>
                      <a:r>
                        <a:rPr b="1" lang="en-US" sz="2400" spc="-1" strike="noStrike">
                          <a:solidFill>
                            <a:schemeClr val="dk1"/>
                          </a:solidFill>
                          <a:latin typeface="Arial"/>
                          <a:ea typeface="Arial"/>
                        </a:rPr>
                        <a:t>āni</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27036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3200" spc="-1" strike="noStrike">
                <a:solidFill>
                  <a:srgbClr val="fbc25d"/>
                </a:solidFill>
                <a:latin typeface="Calibri"/>
                <a:ea typeface="Calibri"/>
              </a:rPr>
              <a:t>DANH TỪ NỮ TÍNH TẬN CÙNG –i / Ratti (ban đêm)</a:t>
            </a:r>
            <a:br>
              <a:rPr sz="3200"/>
            </a:br>
            <a:r>
              <a:rPr b="0" lang="en-US" sz="3200" spc="-1" strike="noStrike">
                <a:solidFill>
                  <a:srgbClr val="fbc25d"/>
                </a:solidFill>
                <a:latin typeface="Calibri"/>
                <a:ea typeface="Calibri"/>
              </a:rPr>
              <a:t>	</a:t>
            </a:r>
            <a:r>
              <a:rPr b="0" lang="en-US" sz="3200" spc="-1" strike="noStrike">
                <a:solidFill>
                  <a:srgbClr val="fbc25d"/>
                </a:solidFill>
                <a:latin typeface="Calibri"/>
                <a:ea typeface="Calibri"/>
              </a:rPr>
              <a:t> </a:t>
            </a:r>
            <a:endParaRPr b="0" lang="en-US" sz="3200" spc="-1" strike="noStrike">
              <a:solidFill>
                <a:srgbClr val="000000"/>
              </a:solidFill>
              <a:latin typeface="Arial"/>
            </a:endParaRPr>
          </a:p>
        </p:txBody>
      </p:sp>
      <p:pic>
        <p:nvPicPr>
          <p:cNvPr id="142" name="Google Shape;195;p11"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43" name="Google Shape;196;p11"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144" name="PlaceHolder 2"/>
          <p:cNvSpPr>
            <a:spLocks noGrp="1"/>
          </p:cNvSpPr>
          <p:nvPr>
            <p:ph/>
          </p:nvPr>
        </p:nvSpPr>
        <p:spPr>
          <a:xfrm>
            <a:off x="838080" y="2115720"/>
            <a:ext cx="10515240" cy="3764160"/>
          </a:xfrm>
          <a:prstGeom prst="rect">
            <a:avLst/>
          </a:prstGeom>
          <a:noFill/>
          <a:ln w="0">
            <a:noFill/>
          </a:ln>
        </p:spPr>
        <p:txBody>
          <a:bodyPr lIns="91440" rIns="91440" tIns="45720" bIns="45720" anchor="t">
            <a:noAutofit/>
          </a:bodyPr>
          <a:p>
            <a:pPr indent="0">
              <a:lnSpc>
                <a:spcPct val="90000"/>
              </a:lnSpc>
              <a:buNone/>
              <a:tabLst>
                <a:tab algn="l" pos="0"/>
              </a:tabLst>
            </a:pP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chemeClr val="dk1"/>
                </a:solidFill>
                <a:latin typeface="Calibri"/>
                <a:ea typeface="Calibri"/>
              </a:rPr>
              <a:t>	</a:t>
            </a:r>
            <a:br>
              <a:rPr sz="2800"/>
            </a:br>
            <a:endParaRPr b="0" lang="en-US" sz="2800" spc="-1" strike="noStrike">
              <a:solidFill>
                <a:srgbClr val="000000"/>
              </a:solidFill>
              <a:latin typeface="Arial"/>
            </a:endParaRPr>
          </a:p>
        </p:txBody>
      </p:sp>
      <p:graphicFrame>
        <p:nvGraphicFramePr>
          <p:cNvPr id="145" name="Google Shape;198;p11"/>
          <p:cNvGraphicFramePr/>
          <p:nvPr/>
        </p:nvGraphicFramePr>
        <p:xfrm>
          <a:off x="1182240" y="1884960"/>
          <a:ext cx="10171080" cy="4334400"/>
        </p:xfrm>
        <a:graphic>
          <a:graphicData uri="http://schemas.openxmlformats.org/drawingml/2006/table">
            <a:tbl>
              <a:tblPr/>
              <a:tblGrid>
                <a:gridCol w="2863440"/>
                <a:gridCol w="4444200"/>
                <a:gridCol w="2863440"/>
              </a:tblGrid>
              <a:tr h="479520">
                <a:tc>
                  <a:txBody>
                    <a:bodyPr lIns="68400" rIns="68400" tIns="0" bIns="0" anchor="t">
                      <a:noAutofit/>
                    </a:bodyPr>
                    <a:p>
                      <a:pPr>
                        <a:lnSpc>
                          <a:spcPct val="115000"/>
                        </a:lnSpc>
                        <a:tabLst>
                          <a:tab algn="l" pos="0"/>
                        </a:tabLst>
                      </a:pPr>
                      <a:r>
                        <a:rPr b="1" lang="en-US" sz="2400" spc="-1" strike="noStrike">
                          <a:solidFill>
                            <a:schemeClr val="lt1"/>
                          </a:solidFill>
                          <a:latin typeface="Arial"/>
                          <a:ea typeface="Arial"/>
                        </a:rPr>
                        <a:t>Dạng biến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ctr">
                        <a:lnSpc>
                          <a:spcPct val="115000"/>
                        </a:lnSpc>
                        <a:tabLst>
                          <a:tab algn="l" pos="0"/>
                        </a:tabLst>
                      </a:pPr>
                      <a:r>
                        <a:rPr b="1" lang="en-US" sz="2400" spc="-1" strike="noStrike">
                          <a:solidFill>
                            <a:schemeClr val="lt1"/>
                          </a:solidFill>
                          <a:latin typeface="Calibri"/>
                          <a:ea typeface="Calibri"/>
                        </a:rPr>
                        <a:t>Số ít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ctr">
                        <a:lnSpc>
                          <a:spcPct val="115000"/>
                        </a:lnSpc>
                        <a:tabLst>
                          <a:tab algn="l" pos="0"/>
                        </a:tabLst>
                      </a:pPr>
                      <a:r>
                        <a:rPr b="1" lang="en-US" sz="2400" spc="-1" strike="noStrike">
                          <a:solidFill>
                            <a:schemeClr val="lt1"/>
                          </a:solidFill>
                          <a:latin typeface="Arial"/>
                          <a:ea typeface="Arial"/>
                        </a:rPr>
                        <a:t>Số nhiều</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6512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Chủ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i</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rowSpan="2">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iyo</a:t>
                      </a:r>
                      <a:r>
                        <a:rPr b="0" lang="en-US" sz="2400" spc="-1" strike="noStrike">
                          <a:solidFill>
                            <a:schemeClr val="dk1"/>
                          </a:solidFill>
                          <a:latin typeface="Arial"/>
                          <a:ea typeface="Arial"/>
                        </a:rPr>
                        <a:t> / </a:t>
                      </a:r>
                      <a:r>
                        <a:rPr b="1" lang="en-US" sz="2400" spc="-1" strike="noStrike">
                          <a:solidFill>
                            <a:schemeClr val="dk1"/>
                          </a:solidFill>
                          <a:latin typeface="Arial"/>
                          <a:ea typeface="Arial"/>
                        </a:rPr>
                        <a:t>-ī</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6800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Trực bổ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iṃ</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6800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Sở hữu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rowSpan="4">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iyā</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rowSpan="2">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īnạm</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6800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Gián bổ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6800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Dụng cụ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īhi</a:t>
                      </a:r>
                      <a:r>
                        <a:rPr b="0" lang="en-US" sz="2400" spc="-1" strike="noStrike">
                          <a:solidFill>
                            <a:schemeClr val="dk1"/>
                          </a:solidFill>
                          <a:latin typeface="Arial"/>
                          <a:ea typeface="Arial"/>
                        </a:rPr>
                        <a:t> / </a:t>
                      </a:r>
                      <a:r>
                        <a:rPr b="1" lang="en-US" sz="2400" spc="-1" strike="noStrike">
                          <a:solidFill>
                            <a:schemeClr val="dk1"/>
                          </a:solidFill>
                          <a:latin typeface="Arial"/>
                          <a:ea typeface="Arial"/>
                        </a:rPr>
                        <a:t>-ībhi</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51876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Xuất xứ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9176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Vị trí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iyā</a:t>
                      </a:r>
                      <a:r>
                        <a:rPr b="1" lang="en-US" sz="2400" spc="-1" strike="noStrike">
                          <a:solidFill>
                            <a:schemeClr val="dk1"/>
                          </a:solidFill>
                          <a:latin typeface="Calibri"/>
                          <a:ea typeface="Calibri"/>
                        </a:rPr>
                        <a:t> </a:t>
                      </a:r>
                      <a:r>
                        <a:rPr b="0" lang="en-US" sz="2400" spc="-1" strike="noStrike">
                          <a:solidFill>
                            <a:schemeClr val="dk1"/>
                          </a:solidFill>
                          <a:latin typeface="Arial"/>
                          <a:ea typeface="Arial"/>
                        </a:rPr>
                        <a:t>(Ratt</a:t>
                      </a:r>
                      <a:r>
                        <a:rPr b="1" lang="en-US" sz="2400" spc="-1" strike="noStrike">
                          <a:solidFill>
                            <a:schemeClr val="dk1"/>
                          </a:solidFill>
                          <a:latin typeface="Arial"/>
                          <a:ea typeface="Arial"/>
                        </a:rPr>
                        <a:t>iyaṃ</a:t>
                      </a:r>
                      <a:r>
                        <a:rPr b="0" lang="en-US" sz="2400" spc="-1" strike="noStrike">
                          <a:solidFill>
                            <a:schemeClr val="dk1"/>
                          </a:solidFill>
                          <a:latin typeface="Arial"/>
                          <a:ea typeface="Arial"/>
                        </a:rPr>
                        <a: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īsu</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505440">
                <a:tc>
                  <a:txBody>
                    <a:bodyPr lIns="68400" rIns="68400" tIns="0" bIns="0" anchor="t">
                      <a:noAutofit/>
                    </a:bodyPr>
                    <a:p>
                      <a:pPr>
                        <a:lnSpc>
                          <a:spcPct val="115000"/>
                        </a:lnSpc>
                        <a:tabLst>
                          <a:tab algn="l" pos="0"/>
                        </a:tabLst>
                      </a:pPr>
                      <a:r>
                        <a:rPr b="1" lang="en-US" sz="2400" spc="-1" strike="noStrike">
                          <a:solidFill>
                            <a:schemeClr val="lt1"/>
                          </a:solidFill>
                          <a:latin typeface="Arial"/>
                          <a:ea typeface="Arial"/>
                        </a:rPr>
                        <a:t>Hô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Ratt</a:t>
                      </a:r>
                      <a:r>
                        <a:rPr b="1" lang="en-US" sz="2400" spc="-1" strike="noStrike">
                          <a:solidFill>
                            <a:schemeClr val="dk1"/>
                          </a:solidFill>
                          <a:latin typeface="Arial"/>
                          <a:ea typeface="Arial"/>
                        </a:rPr>
                        <a:t>iyo</a:t>
                      </a:r>
                      <a:r>
                        <a:rPr b="0" lang="en-US" sz="2400" spc="-1" strike="noStrike">
                          <a:solidFill>
                            <a:schemeClr val="dk1"/>
                          </a:solidFill>
                          <a:latin typeface="Arial"/>
                          <a:ea typeface="Arial"/>
                        </a:rPr>
                        <a:t> / </a:t>
                      </a:r>
                      <a:r>
                        <a:rPr b="1" lang="en-US" sz="2400" spc="-1" strike="noStrike">
                          <a:solidFill>
                            <a:schemeClr val="dk1"/>
                          </a:solidFill>
                          <a:latin typeface="Arial"/>
                          <a:ea typeface="Arial"/>
                        </a:rPr>
                        <a:t>-ī</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447920" y="317880"/>
            <a:ext cx="990576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3200" spc="-1" strike="noStrike">
                <a:solidFill>
                  <a:srgbClr val="fbc25d"/>
                </a:solidFill>
                <a:latin typeface="Calibri"/>
                <a:ea typeface="Calibri"/>
              </a:rPr>
              <a:t>DANH TỪ NỮ TÍNH TẬN CÙNG –ī / Nadī (dòng sông)</a:t>
            </a:r>
            <a:br>
              <a:rPr sz="3200"/>
            </a:br>
            <a:r>
              <a:rPr b="0" lang="en-US" sz="3200" spc="-1" strike="noStrike">
                <a:solidFill>
                  <a:srgbClr val="fbc25d"/>
                </a:solidFill>
                <a:latin typeface="Calibri"/>
                <a:ea typeface="Calibri"/>
              </a:rPr>
              <a:t>	</a:t>
            </a:r>
            <a:endParaRPr b="0" lang="en-US" sz="3200" spc="-1" strike="noStrike">
              <a:solidFill>
                <a:srgbClr val="000000"/>
              </a:solidFill>
              <a:latin typeface="Arial"/>
            </a:endParaRPr>
          </a:p>
        </p:txBody>
      </p:sp>
      <p:pic>
        <p:nvPicPr>
          <p:cNvPr id="147" name="Google Shape;205;p12"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48" name="Google Shape;206;p12"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149" name="PlaceHolder 2"/>
          <p:cNvSpPr>
            <a:spLocks noGrp="1"/>
          </p:cNvSpPr>
          <p:nvPr>
            <p:ph/>
          </p:nvPr>
        </p:nvSpPr>
        <p:spPr>
          <a:xfrm>
            <a:off x="838080" y="2115720"/>
            <a:ext cx="10515240" cy="3764160"/>
          </a:xfrm>
          <a:prstGeom prst="rect">
            <a:avLst/>
          </a:prstGeom>
          <a:noFill/>
          <a:ln w="0">
            <a:noFill/>
          </a:ln>
        </p:spPr>
        <p:txBody>
          <a:bodyPr lIns="91440" rIns="91440" tIns="45720" bIns="45720" anchor="t">
            <a:noAutofit/>
          </a:bodyPr>
          <a:p>
            <a:pPr indent="0">
              <a:lnSpc>
                <a:spcPct val="90000"/>
              </a:lnSpc>
              <a:buNone/>
              <a:tabLst>
                <a:tab algn="l" pos="0"/>
              </a:tabLst>
            </a:pP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chemeClr val="dk1"/>
                </a:solidFill>
                <a:latin typeface="Calibri"/>
                <a:ea typeface="Calibri"/>
              </a:rPr>
              <a:t>	</a:t>
            </a:r>
            <a:br>
              <a:rPr sz="2800"/>
            </a:br>
            <a:endParaRPr b="0" lang="en-US" sz="2800" spc="-1" strike="noStrike">
              <a:solidFill>
                <a:srgbClr val="000000"/>
              </a:solidFill>
              <a:latin typeface="Arial"/>
            </a:endParaRPr>
          </a:p>
        </p:txBody>
      </p:sp>
      <p:graphicFrame>
        <p:nvGraphicFramePr>
          <p:cNvPr id="150" name="Google Shape;208;p12"/>
          <p:cNvGraphicFramePr/>
          <p:nvPr/>
        </p:nvGraphicFramePr>
        <p:xfrm>
          <a:off x="1447920" y="1884960"/>
          <a:ext cx="9905760" cy="4464720"/>
        </p:xfrm>
        <a:graphic>
          <a:graphicData uri="http://schemas.openxmlformats.org/drawingml/2006/table">
            <a:tbl>
              <a:tblPr/>
              <a:tblGrid>
                <a:gridCol w="2788560"/>
                <a:gridCol w="4328280"/>
                <a:gridCol w="2788560"/>
              </a:tblGrid>
              <a:tr h="769320">
                <a:tc>
                  <a:txBody>
                    <a:bodyPr lIns="68400" rIns="68400" tIns="0" bIns="0" anchor="t">
                      <a:noAutofit/>
                    </a:bodyPr>
                    <a:p>
                      <a:pPr>
                        <a:lnSpc>
                          <a:spcPct val="115000"/>
                        </a:lnSpc>
                        <a:tabLst>
                          <a:tab algn="l" pos="0"/>
                        </a:tabLst>
                      </a:pPr>
                      <a:r>
                        <a:rPr b="1" lang="en-US" sz="2400" spc="-1" strike="noStrike">
                          <a:solidFill>
                            <a:schemeClr val="lt1"/>
                          </a:solidFill>
                          <a:latin typeface="Arial"/>
                          <a:ea typeface="Arial"/>
                        </a:rPr>
                        <a:t>Dạng biến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ctr">
                        <a:lnSpc>
                          <a:spcPct val="115000"/>
                        </a:lnSpc>
                        <a:tabLst>
                          <a:tab algn="l" pos="0"/>
                        </a:tabLst>
                      </a:pPr>
                      <a:r>
                        <a:rPr b="1" lang="en-US" sz="2400" spc="-1" strike="noStrike">
                          <a:solidFill>
                            <a:schemeClr val="lt1"/>
                          </a:solidFill>
                          <a:latin typeface="Calibri"/>
                          <a:ea typeface="Calibri"/>
                        </a:rPr>
                        <a:t>Số ít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ctr">
                        <a:lnSpc>
                          <a:spcPct val="115000"/>
                        </a:lnSpc>
                        <a:tabLst>
                          <a:tab algn="l" pos="0"/>
                        </a:tabLst>
                      </a:pPr>
                      <a:r>
                        <a:rPr b="1" lang="en-US" sz="2400" spc="-1" strike="noStrike">
                          <a:solidFill>
                            <a:schemeClr val="lt1"/>
                          </a:solidFill>
                          <a:latin typeface="Arial"/>
                          <a:ea typeface="Arial"/>
                        </a:rPr>
                        <a:t>Số nhiều</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4604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Chủ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ī</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rowSpan="2">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iyo</a:t>
                      </a:r>
                      <a:r>
                        <a:rPr b="0" lang="en-US" sz="2400" spc="-1" strike="noStrike">
                          <a:solidFill>
                            <a:schemeClr val="dk1"/>
                          </a:solidFill>
                          <a:latin typeface="Arial"/>
                          <a:ea typeface="Arial"/>
                        </a:rPr>
                        <a:t> / </a:t>
                      </a:r>
                      <a:r>
                        <a:rPr b="1" lang="en-US" sz="2400" spc="-1" strike="noStrike">
                          <a:solidFill>
                            <a:schemeClr val="dk1"/>
                          </a:solidFill>
                          <a:latin typeface="Arial"/>
                          <a:ea typeface="Arial"/>
                        </a:rPr>
                        <a:t>-ī</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4892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Trực bổ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iṃ </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4892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Sở hữu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rowSpan="4">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iyā</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rowSpan="2">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īnạm</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4892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Gián bổ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4892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Dụng cụ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īhi</a:t>
                      </a:r>
                      <a:r>
                        <a:rPr b="0" lang="en-US" sz="2400" spc="-1" strike="noStrike">
                          <a:solidFill>
                            <a:schemeClr val="dk1"/>
                          </a:solidFill>
                          <a:latin typeface="Arial"/>
                          <a:ea typeface="Arial"/>
                        </a:rPr>
                        <a:t> / </a:t>
                      </a:r>
                      <a:r>
                        <a:rPr b="1" lang="en-US" sz="2400" spc="-1" strike="noStrike">
                          <a:solidFill>
                            <a:schemeClr val="dk1"/>
                          </a:solidFill>
                          <a:latin typeface="Arial"/>
                          <a:ea typeface="Arial"/>
                        </a:rPr>
                        <a:t>-ībhi</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9716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Xuất xứ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71600">
                <a:tc>
                  <a:txBody>
                    <a:bodyPr lIns="68400" rIns="68400" tIns="0" bIns="0" anchor="t">
                      <a:noAutofit/>
                    </a:bodyPr>
                    <a:p>
                      <a:pPr>
                        <a:lnSpc>
                          <a:spcPct val="115000"/>
                        </a:lnSpc>
                        <a:tabLst>
                          <a:tab algn="l" pos="0"/>
                        </a:tabLst>
                      </a:pPr>
                      <a:r>
                        <a:rPr b="1" lang="en-US" sz="2400" spc="-1" strike="noStrike">
                          <a:solidFill>
                            <a:schemeClr val="lt1"/>
                          </a:solidFill>
                          <a:latin typeface="Calibri"/>
                          <a:ea typeface="Calibri"/>
                        </a:rPr>
                        <a:t>Vị trí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iyā</a:t>
                      </a:r>
                      <a:r>
                        <a:rPr b="1" lang="en-US" sz="2400" spc="-1" strike="noStrike">
                          <a:solidFill>
                            <a:schemeClr val="dk1"/>
                          </a:solidFill>
                          <a:latin typeface="Calibri"/>
                          <a:ea typeface="Calibri"/>
                        </a:rPr>
                        <a:t> </a:t>
                      </a:r>
                      <a:r>
                        <a:rPr b="0" lang="en-US" sz="2400" spc="-1" strike="noStrike">
                          <a:solidFill>
                            <a:schemeClr val="dk1"/>
                          </a:solidFill>
                          <a:latin typeface="Arial"/>
                          <a:ea typeface="Arial"/>
                        </a:rPr>
                        <a:t>(Nad</a:t>
                      </a:r>
                      <a:r>
                        <a:rPr b="1" lang="en-US" sz="2400" spc="-1" strike="noStrike">
                          <a:solidFill>
                            <a:schemeClr val="dk1"/>
                          </a:solidFill>
                          <a:latin typeface="Arial"/>
                          <a:ea typeface="Arial"/>
                        </a:rPr>
                        <a:t>iyaṃ</a:t>
                      </a:r>
                      <a:r>
                        <a:rPr b="0" lang="en-US" sz="2400" spc="-1" strike="noStrike">
                          <a:solidFill>
                            <a:schemeClr val="dk1"/>
                          </a:solidFill>
                          <a:latin typeface="Arial"/>
                          <a:ea typeface="Arial"/>
                        </a:rPr>
                        <a: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īsu</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84200">
                <a:tc>
                  <a:txBody>
                    <a:bodyPr lIns="68400" rIns="68400" tIns="0" bIns="0" anchor="t">
                      <a:noAutofit/>
                    </a:bodyPr>
                    <a:p>
                      <a:pPr>
                        <a:lnSpc>
                          <a:spcPct val="115000"/>
                        </a:lnSpc>
                        <a:tabLst>
                          <a:tab algn="l" pos="0"/>
                        </a:tabLst>
                      </a:pPr>
                      <a:r>
                        <a:rPr b="1" lang="en-US" sz="2400" spc="-1" strike="noStrike">
                          <a:solidFill>
                            <a:schemeClr val="lt1"/>
                          </a:solidFill>
                          <a:latin typeface="Arial"/>
                          <a:ea typeface="Arial"/>
                        </a:rPr>
                        <a:t>Hô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ctr">
                      <a:noAutofit/>
                    </a:bodyPr>
                    <a:p>
                      <a:pPr>
                        <a:lnSpc>
                          <a:spcPct val="115000"/>
                        </a:lnSpc>
                        <a:tabLst>
                          <a:tab algn="l" pos="0"/>
                        </a:tabLst>
                      </a:pPr>
                      <a:r>
                        <a:rPr b="0" lang="en-US" sz="2400" spc="-1" strike="noStrike">
                          <a:solidFill>
                            <a:schemeClr val="dk1"/>
                          </a:solidFill>
                          <a:latin typeface="Arial"/>
                          <a:ea typeface="Arial"/>
                        </a:rPr>
                        <a:t>Nad</a:t>
                      </a:r>
                      <a:r>
                        <a:rPr b="1" lang="en-US" sz="2400" spc="-1" strike="noStrike">
                          <a:solidFill>
                            <a:schemeClr val="dk1"/>
                          </a:solidFill>
                          <a:latin typeface="Arial"/>
                          <a:ea typeface="Arial"/>
                        </a:rPr>
                        <a:t>iyo</a:t>
                      </a:r>
                      <a:r>
                        <a:rPr b="0" lang="en-US" sz="2400" spc="-1" strike="noStrike">
                          <a:solidFill>
                            <a:schemeClr val="dk1"/>
                          </a:solidFill>
                          <a:latin typeface="Arial"/>
                          <a:ea typeface="Arial"/>
                        </a:rPr>
                        <a:t> / </a:t>
                      </a:r>
                      <a:r>
                        <a:rPr b="1" lang="en-US" sz="2400" spc="-1" strike="noStrike">
                          <a:solidFill>
                            <a:schemeClr val="dk1"/>
                          </a:solidFill>
                          <a:latin typeface="Arial"/>
                          <a:ea typeface="Arial"/>
                        </a:rPr>
                        <a:t>-ī</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ĐỘNG TỪ PALI  </a:t>
            </a:r>
            <a:endParaRPr b="0" lang="en-US" sz="4400" spc="-1" strike="noStrike">
              <a:solidFill>
                <a:srgbClr val="000000"/>
              </a:solidFill>
              <a:latin typeface="Arial"/>
            </a:endParaRPr>
          </a:p>
        </p:txBody>
      </p:sp>
      <p:pic>
        <p:nvPicPr>
          <p:cNvPr id="152" name="Google Shape;214;p13"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53" name="Google Shape;215;p13"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154" name="Google Shape;216;p13"/>
          <p:cNvSpPr/>
          <p:nvPr/>
        </p:nvSpPr>
        <p:spPr>
          <a:xfrm>
            <a:off x="556920" y="5455080"/>
            <a:ext cx="10530000" cy="456840"/>
          </a:xfrm>
          <a:prstGeom prst="rect">
            <a:avLst/>
          </a:prstGeom>
          <a:solidFill>
            <a:srgbClr val="fbc25d"/>
          </a:solidFill>
          <a:ln w="0">
            <a:noFill/>
          </a:ln>
        </p:spPr>
        <p:style>
          <a:lnRef idx="0"/>
          <a:fillRef idx="0"/>
          <a:effectRef idx="0"/>
          <a:fontRef idx="minor"/>
        </p:style>
        <p:txBody>
          <a:bodyPr anchor="t">
            <a:spAutoFit/>
          </a:bodyPr>
          <a:p>
            <a:pPr marL="231840" indent="-58680">
              <a:lnSpc>
                <a:spcPct val="100000"/>
              </a:lnSpc>
              <a:tabLst>
                <a:tab algn="l" pos="0"/>
              </a:tabLst>
            </a:pPr>
            <a:r>
              <a:rPr b="0" lang="en-US" sz="2400" spc="-1" strike="noStrike">
                <a:solidFill>
                  <a:schemeClr val="dk1"/>
                </a:solidFill>
                <a:latin typeface="Calibri"/>
                <a:ea typeface="Calibri"/>
              </a:rPr>
              <a:t>(*) Thì Hiện Tại, Chủ động, Số ít, </a:t>
            </a:r>
            <a:r>
              <a:rPr b="1" lang="en-US" sz="2400" spc="-1" strike="noStrike">
                <a:solidFill>
                  <a:schemeClr val="dk1"/>
                </a:solidFill>
                <a:latin typeface="Calibri"/>
                <a:ea typeface="Calibri"/>
              </a:rPr>
              <a:t>Ngôi thứ Nhất </a:t>
            </a:r>
            <a:r>
              <a:rPr b="0" lang="en-US" sz="2400" spc="-1" strike="noStrike">
                <a:solidFill>
                  <a:schemeClr val="dk1"/>
                </a:solidFill>
                <a:latin typeface="Calibri"/>
                <a:ea typeface="Calibri"/>
              </a:rPr>
              <a:t>có đuôi </a:t>
            </a:r>
            <a:r>
              <a:rPr b="1" lang="en-US" sz="2400" spc="-1" strike="noStrike">
                <a:solidFill>
                  <a:schemeClr val="dk1"/>
                </a:solidFill>
                <a:latin typeface="Calibri"/>
                <a:ea typeface="Calibri"/>
              </a:rPr>
              <a:t>– mi</a:t>
            </a:r>
            <a:endParaRPr b="0" lang="en-US" sz="2400" spc="-1" strike="noStrike">
              <a:solidFill>
                <a:srgbClr val="000000"/>
              </a:solidFill>
              <a:latin typeface="Arial"/>
            </a:endParaRPr>
          </a:p>
        </p:txBody>
      </p:sp>
      <p:sp>
        <p:nvSpPr>
          <p:cNvPr id="155" name="Google Shape;217;p13"/>
          <p:cNvSpPr/>
          <p:nvPr/>
        </p:nvSpPr>
        <p:spPr>
          <a:xfrm>
            <a:off x="556920" y="2561760"/>
            <a:ext cx="3404880" cy="198108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4800" spc="-1" strike="noStrike">
                <a:solidFill>
                  <a:srgbClr val="471200"/>
                </a:solidFill>
                <a:latin typeface="Calibri"/>
                <a:ea typeface="Calibri"/>
              </a:rPr>
              <a:t>ĐỘNG TỪ</a:t>
            </a:r>
            <a:endParaRPr b="0" lang="en-US" sz="4800" spc="-1" strike="noStrike">
              <a:solidFill>
                <a:srgbClr val="000000"/>
              </a:solidFill>
              <a:latin typeface="Arial"/>
            </a:endParaRPr>
          </a:p>
          <a:p>
            <a:pPr algn="ctr">
              <a:lnSpc>
                <a:spcPct val="100000"/>
              </a:lnSpc>
              <a:tabLst>
                <a:tab algn="l" pos="0"/>
              </a:tabLst>
            </a:pPr>
            <a:r>
              <a:rPr b="0" lang="en-US" sz="4800" spc="-1" strike="noStrike">
                <a:solidFill>
                  <a:srgbClr val="471200"/>
                </a:solidFill>
                <a:latin typeface="Calibri"/>
                <a:ea typeface="Calibri"/>
              </a:rPr>
              <a:t>PALI</a:t>
            </a:r>
            <a:endParaRPr b="0" lang="en-US" sz="4800" spc="-1" strike="noStrike">
              <a:solidFill>
                <a:srgbClr val="000000"/>
              </a:solidFill>
              <a:latin typeface="Arial"/>
            </a:endParaRPr>
          </a:p>
          <a:p>
            <a:pPr algn="ctr">
              <a:lnSpc>
                <a:spcPct val="100000"/>
              </a:lnSpc>
              <a:tabLst>
                <a:tab algn="l" pos="0"/>
              </a:tabLst>
            </a:pPr>
            <a:r>
              <a:rPr b="0" lang="en-US" sz="2800" spc="-1" strike="noStrike">
                <a:solidFill>
                  <a:srgbClr val="471200"/>
                </a:solidFill>
                <a:latin typeface="Calibri"/>
                <a:ea typeface="Calibri"/>
              </a:rPr>
              <a:t>Biến đuôi theo</a:t>
            </a:r>
            <a:endParaRPr b="0" lang="en-US" sz="2800" spc="-1" strike="noStrike">
              <a:solidFill>
                <a:srgbClr val="000000"/>
              </a:solidFill>
              <a:latin typeface="Arial"/>
            </a:endParaRPr>
          </a:p>
        </p:txBody>
      </p:sp>
      <p:grpSp>
        <p:nvGrpSpPr>
          <p:cNvPr id="156" name="Google Shape;218;p13"/>
          <p:cNvGrpSpPr/>
          <p:nvPr/>
        </p:nvGrpSpPr>
        <p:grpSpPr>
          <a:xfrm>
            <a:off x="-606600" y="904680"/>
            <a:ext cx="11709360" cy="5258520"/>
            <a:chOff x="-606600" y="904680"/>
            <a:chExt cx="11709360" cy="5258520"/>
          </a:xfrm>
        </p:grpSpPr>
        <p:sp>
          <p:nvSpPr>
            <p:cNvPr id="157" name="Google Shape;219;p13"/>
            <p:cNvSpPr/>
            <p:nvPr/>
          </p:nvSpPr>
          <p:spPr>
            <a:xfrm>
              <a:off x="-606600" y="904680"/>
              <a:ext cx="5258520" cy="5258520"/>
            </a:xfrm>
            <a:prstGeom prst="blockArc">
              <a:avLst>
                <a:gd name="adj1" fmla="val 18900000"/>
                <a:gd name="adj2" fmla="val 2700000"/>
                <a:gd name="adj3" fmla="val 411"/>
              </a:avLst>
            </a:prstGeom>
            <a:noFill/>
            <a:ln w="12700">
              <a:solidFill>
                <a:srgbClr val="ffc000"/>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8" name="Google Shape;220;p13"/>
            <p:cNvSpPr/>
            <p:nvPr/>
          </p:nvSpPr>
          <p:spPr>
            <a:xfrm>
              <a:off x="4250160" y="1882080"/>
              <a:ext cx="6852600" cy="600480"/>
            </a:xfrm>
            <a:prstGeom prst="rect">
              <a:avLst/>
            </a:prstGeom>
            <a:solidFill>
              <a:srgbClr val="814b1c"/>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59" name="Google Shape;221;p13"/>
            <p:cNvSpPr/>
            <p:nvPr/>
          </p:nvSpPr>
          <p:spPr>
            <a:xfrm>
              <a:off x="4250160" y="1882080"/>
              <a:ext cx="6852600" cy="600480"/>
            </a:xfrm>
            <a:prstGeom prst="rect">
              <a:avLst/>
            </a:prstGeom>
            <a:noFill/>
            <a:ln w="0">
              <a:noFill/>
            </a:ln>
          </p:spPr>
          <p:style>
            <a:lnRef idx="0"/>
            <a:fillRef idx="0"/>
            <a:effectRef idx="0"/>
            <a:fontRef idx="minor"/>
          </p:style>
          <p:txBody>
            <a:bodyPr lIns="477000" rIns="78840" tIns="78840" bIns="78840" anchor="ctr">
              <a:noAutofit/>
            </a:bodyPr>
            <a:p>
              <a:pPr>
                <a:lnSpc>
                  <a:spcPct val="90000"/>
                </a:lnSpc>
                <a:tabLst>
                  <a:tab algn="l" pos="0"/>
                </a:tabLst>
              </a:pPr>
              <a:r>
                <a:rPr b="1" lang="en-US" sz="3100" spc="-1" strike="noStrike">
                  <a:solidFill>
                    <a:schemeClr val="lt1"/>
                  </a:solidFill>
                  <a:latin typeface="Calibri"/>
                  <a:ea typeface="Calibri"/>
                </a:rPr>
                <a:t>Thể</a:t>
              </a:r>
              <a:r>
                <a:rPr b="0" lang="en-US" sz="3100" spc="-1" strike="noStrike">
                  <a:solidFill>
                    <a:schemeClr val="lt1"/>
                  </a:solidFill>
                  <a:latin typeface="Calibri"/>
                  <a:ea typeface="Calibri"/>
                </a:rPr>
                <a:t> (Chủ động, Bị động,…)</a:t>
              </a:r>
              <a:endParaRPr b="0" lang="en-US" sz="3100" spc="-1" strike="noStrike">
                <a:solidFill>
                  <a:srgbClr val="000000"/>
                </a:solidFill>
                <a:latin typeface="Arial"/>
              </a:endParaRPr>
            </a:p>
          </p:txBody>
        </p:sp>
        <p:sp>
          <p:nvSpPr>
            <p:cNvPr id="160" name="Google Shape;222;p13"/>
            <p:cNvSpPr/>
            <p:nvPr/>
          </p:nvSpPr>
          <p:spPr>
            <a:xfrm>
              <a:off x="3874680" y="1806840"/>
              <a:ext cx="750600" cy="750600"/>
            </a:xfrm>
            <a:prstGeom prst="ellipse">
              <a:avLst/>
            </a:prstGeom>
            <a:solidFill>
              <a:schemeClr val="lt1"/>
            </a:solidFill>
            <a:ln w="12700">
              <a:solidFill>
                <a:srgbClr val="a5a5a5"/>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61" name="Google Shape;223;p13"/>
            <p:cNvSpPr/>
            <p:nvPr/>
          </p:nvSpPr>
          <p:spPr>
            <a:xfrm>
              <a:off x="4594680" y="2783160"/>
              <a:ext cx="6508080" cy="600480"/>
            </a:xfrm>
            <a:prstGeom prst="rect">
              <a:avLst/>
            </a:prstGeom>
            <a:solidFill>
              <a:srgbClr val="b97676"/>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62" name="Google Shape;224;p13"/>
            <p:cNvSpPr/>
            <p:nvPr/>
          </p:nvSpPr>
          <p:spPr>
            <a:xfrm>
              <a:off x="4594680" y="2783160"/>
              <a:ext cx="6508080" cy="600480"/>
            </a:xfrm>
            <a:prstGeom prst="rect">
              <a:avLst/>
            </a:prstGeom>
            <a:noFill/>
            <a:ln w="0">
              <a:noFill/>
            </a:ln>
          </p:spPr>
          <p:style>
            <a:lnRef idx="0"/>
            <a:fillRef idx="0"/>
            <a:effectRef idx="0"/>
            <a:fontRef idx="minor"/>
          </p:style>
          <p:txBody>
            <a:bodyPr lIns="477000" rIns="78840" tIns="78840" bIns="78840" anchor="ctr">
              <a:noAutofit/>
            </a:bodyPr>
            <a:p>
              <a:pPr>
                <a:lnSpc>
                  <a:spcPct val="90000"/>
                </a:lnSpc>
                <a:tabLst>
                  <a:tab algn="l" pos="0"/>
                </a:tabLst>
              </a:pPr>
              <a:r>
                <a:rPr b="1" lang="en-US" sz="3100" spc="-1" strike="noStrike">
                  <a:solidFill>
                    <a:schemeClr val="lt1"/>
                  </a:solidFill>
                  <a:latin typeface="Calibri"/>
                  <a:ea typeface="Calibri"/>
                </a:rPr>
                <a:t>Thì</a:t>
              </a:r>
              <a:r>
                <a:rPr b="0" lang="en-US" sz="3100" spc="-1" strike="noStrike">
                  <a:solidFill>
                    <a:schemeClr val="lt1"/>
                  </a:solidFill>
                  <a:latin typeface="Calibri"/>
                  <a:ea typeface="Calibri"/>
                </a:rPr>
                <a:t> (Hiện tại, Tương Lai…)</a:t>
              </a:r>
              <a:endParaRPr b="0" lang="en-US" sz="3100" spc="-1" strike="noStrike">
                <a:solidFill>
                  <a:srgbClr val="000000"/>
                </a:solidFill>
                <a:latin typeface="Arial"/>
              </a:endParaRPr>
            </a:p>
          </p:txBody>
        </p:sp>
        <p:sp>
          <p:nvSpPr>
            <p:cNvPr id="163" name="Google Shape;225;p13"/>
            <p:cNvSpPr/>
            <p:nvPr/>
          </p:nvSpPr>
          <p:spPr>
            <a:xfrm>
              <a:off x="4219200" y="2708280"/>
              <a:ext cx="750600" cy="750600"/>
            </a:xfrm>
            <a:prstGeom prst="ellipse">
              <a:avLst/>
            </a:prstGeom>
            <a:solidFill>
              <a:schemeClr val="lt1"/>
            </a:solidFill>
            <a:ln w="12700">
              <a:solidFill>
                <a:srgbClr val="b97676"/>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64" name="Google Shape;226;p13"/>
            <p:cNvSpPr/>
            <p:nvPr/>
          </p:nvSpPr>
          <p:spPr>
            <a:xfrm>
              <a:off x="4594680" y="3684600"/>
              <a:ext cx="6508080" cy="600480"/>
            </a:xfrm>
            <a:prstGeom prst="rect">
              <a:avLst/>
            </a:prstGeom>
            <a:solidFill>
              <a:srgbClr val="d83e3e"/>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65" name="Google Shape;227;p13"/>
            <p:cNvSpPr/>
            <p:nvPr/>
          </p:nvSpPr>
          <p:spPr>
            <a:xfrm>
              <a:off x="4594680" y="3684600"/>
              <a:ext cx="6508080" cy="600480"/>
            </a:xfrm>
            <a:prstGeom prst="rect">
              <a:avLst/>
            </a:prstGeom>
            <a:noFill/>
            <a:ln w="0">
              <a:noFill/>
            </a:ln>
          </p:spPr>
          <p:style>
            <a:lnRef idx="0"/>
            <a:fillRef idx="0"/>
            <a:effectRef idx="0"/>
            <a:fontRef idx="minor"/>
          </p:style>
          <p:txBody>
            <a:bodyPr lIns="477000" rIns="78840" tIns="78840" bIns="78840" anchor="ctr">
              <a:noAutofit/>
            </a:bodyPr>
            <a:p>
              <a:pPr>
                <a:lnSpc>
                  <a:spcPct val="90000"/>
                </a:lnSpc>
                <a:tabLst>
                  <a:tab algn="l" pos="0"/>
                </a:tabLst>
              </a:pPr>
              <a:r>
                <a:rPr b="0" lang="en-US" sz="3100" spc="-1" strike="noStrike">
                  <a:solidFill>
                    <a:schemeClr val="lt1"/>
                  </a:solidFill>
                  <a:latin typeface="Calibri"/>
                  <a:ea typeface="Calibri"/>
                </a:rPr>
                <a:t>Số ít hoặc Số nhiều</a:t>
              </a:r>
              <a:endParaRPr b="0" lang="en-US" sz="3100" spc="-1" strike="noStrike">
                <a:solidFill>
                  <a:srgbClr val="000000"/>
                </a:solidFill>
                <a:latin typeface="Arial"/>
              </a:endParaRPr>
            </a:p>
          </p:txBody>
        </p:sp>
        <p:sp>
          <p:nvSpPr>
            <p:cNvPr id="166" name="Google Shape;228;p13"/>
            <p:cNvSpPr/>
            <p:nvPr/>
          </p:nvSpPr>
          <p:spPr>
            <a:xfrm>
              <a:off x="4219200" y="3609360"/>
              <a:ext cx="750600" cy="750600"/>
            </a:xfrm>
            <a:prstGeom prst="ellipse">
              <a:avLst/>
            </a:prstGeom>
            <a:solidFill>
              <a:schemeClr val="lt1"/>
            </a:solidFill>
            <a:ln w="12700">
              <a:solidFill>
                <a:srgbClr val="d83e3e"/>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67" name="Google Shape;229;p13"/>
            <p:cNvSpPr/>
            <p:nvPr/>
          </p:nvSpPr>
          <p:spPr>
            <a:xfrm>
              <a:off x="4250160" y="4585680"/>
              <a:ext cx="6852600" cy="600480"/>
            </a:xfrm>
            <a:prstGeom prst="rect">
              <a:avLst/>
            </a:prstGeom>
            <a:solidFill>
              <a:srgbClr val="fe0000"/>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68" name="Google Shape;230;p13"/>
            <p:cNvSpPr/>
            <p:nvPr/>
          </p:nvSpPr>
          <p:spPr>
            <a:xfrm>
              <a:off x="4250160" y="4585680"/>
              <a:ext cx="6852600" cy="600480"/>
            </a:xfrm>
            <a:prstGeom prst="rect">
              <a:avLst/>
            </a:prstGeom>
            <a:noFill/>
            <a:ln w="0">
              <a:noFill/>
            </a:ln>
          </p:spPr>
          <p:style>
            <a:lnRef idx="0"/>
            <a:fillRef idx="0"/>
            <a:effectRef idx="0"/>
            <a:fontRef idx="minor"/>
          </p:style>
          <p:txBody>
            <a:bodyPr lIns="477000" rIns="78840" tIns="78840" bIns="78840" anchor="ctr">
              <a:noAutofit/>
            </a:bodyPr>
            <a:p>
              <a:pPr>
                <a:lnSpc>
                  <a:spcPct val="90000"/>
                </a:lnSpc>
                <a:tabLst>
                  <a:tab algn="l" pos="0"/>
                </a:tabLst>
              </a:pPr>
              <a:r>
                <a:rPr b="0" lang="en-US" sz="3100" spc="-1" strike="noStrike">
                  <a:solidFill>
                    <a:schemeClr val="lt1"/>
                  </a:solidFill>
                  <a:latin typeface="Calibri"/>
                  <a:ea typeface="Calibri"/>
                </a:rPr>
                <a:t>Ngôi thứ 1, Thứ 2, Thứ 3</a:t>
              </a:r>
              <a:endParaRPr b="0" lang="en-US" sz="3100" spc="-1" strike="noStrike">
                <a:solidFill>
                  <a:srgbClr val="000000"/>
                </a:solidFill>
                <a:latin typeface="Arial"/>
              </a:endParaRPr>
            </a:p>
          </p:txBody>
        </p:sp>
        <p:sp>
          <p:nvSpPr>
            <p:cNvPr id="169" name="Google Shape;231;p13"/>
            <p:cNvSpPr/>
            <p:nvPr/>
          </p:nvSpPr>
          <p:spPr>
            <a:xfrm>
              <a:off x="3874680" y="4510800"/>
              <a:ext cx="750600" cy="750600"/>
            </a:xfrm>
            <a:prstGeom prst="ellipse">
              <a:avLst/>
            </a:prstGeom>
            <a:solidFill>
              <a:schemeClr val="lt1"/>
            </a:solidFill>
            <a:ln w="12700">
              <a:solidFill>
                <a:srgbClr val="fe0000"/>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3400" spc="-1" strike="noStrike">
                <a:solidFill>
                  <a:srgbClr val="fbc25d"/>
                </a:solidFill>
                <a:latin typeface="Calibri"/>
                <a:ea typeface="Calibri"/>
              </a:rPr>
              <a:t>ĐỘNG TỪ - CĂN &amp; GỐC ĐỘNG TỪ THÌ HIỆN TẠI</a:t>
            </a:r>
            <a:endParaRPr b="0" lang="en-US" sz="3400" spc="-1" strike="noStrike">
              <a:solidFill>
                <a:srgbClr val="000000"/>
              </a:solidFill>
              <a:latin typeface="Arial"/>
            </a:endParaRPr>
          </a:p>
        </p:txBody>
      </p:sp>
      <p:pic>
        <p:nvPicPr>
          <p:cNvPr id="171" name="Google Shape;237;p14"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72" name="Google Shape;238;p14"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graphicFrame>
        <p:nvGraphicFramePr>
          <p:cNvPr id="173" name="Google Shape;239;p14"/>
          <p:cNvGraphicFramePr/>
          <p:nvPr/>
        </p:nvGraphicFramePr>
        <p:xfrm>
          <a:off x="2922120" y="2453040"/>
          <a:ext cx="7009920" cy="1491480"/>
        </p:xfrm>
        <a:graphic>
          <a:graphicData uri="http://schemas.openxmlformats.org/drawingml/2006/table">
            <a:tbl>
              <a:tblPr/>
              <a:tblGrid>
                <a:gridCol w="3504960"/>
                <a:gridCol w="3504960"/>
              </a:tblGrid>
              <a:tr h="497160">
                <a:tc>
                  <a:txBody>
                    <a:bodyPr anchor="t">
                      <a:noAutofit/>
                    </a:bodyPr>
                    <a:p>
                      <a:pPr>
                        <a:lnSpc>
                          <a:spcPct val="100000"/>
                        </a:lnSpc>
                        <a:tabLst>
                          <a:tab algn="l" pos="0"/>
                        </a:tabLst>
                      </a:pPr>
                      <a:r>
                        <a:rPr b="1" lang="en-US" sz="2400" spc="-1" strike="noStrike">
                          <a:solidFill>
                            <a:schemeClr val="lt1"/>
                          </a:solidFill>
                          <a:latin typeface="Arial"/>
                          <a:ea typeface="Arial"/>
                        </a:rPr>
                        <a:t>CĂN</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nSpc>
                          <a:spcPct val="100000"/>
                        </a:lnSpc>
                        <a:tabLst>
                          <a:tab algn="l" pos="0"/>
                        </a:tabLst>
                      </a:pPr>
                      <a:r>
                        <a:rPr b="1" lang="en-US" sz="2400" spc="-1" strike="noStrike">
                          <a:solidFill>
                            <a:schemeClr val="lt1"/>
                          </a:solidFill>
                          <a:latin typeface="Arial"/>
                          <a:ea typeface="Arial"/>
                        </a:rPr>
                        <a:t>GỐC HIỆN TẠI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r>
              <a:tr h="497160">
                <a:tc>
                  <a:txBody>
                    <a:bodyPr anchor="t">
                      <a:noAutofit/>
                    </a:bodyPr>
                    <a:p>
                      <a:pPr>
                        <a:lnSpc>
                          <a:spcPct val="100000"/>
                        </a:lnSpc>
                        <a:tabLst>
                          <a:tab algn="l" pos="0"/>
                        </a:tabLst>
                      </a:pPr>
                      <a:r>
                        <a:rPr b="1" lang="en-US" sz="2400" spc="-1" strike="noStrike">
                          <a:solidFill>
                            <a:schemeClr val="dk1"/>
                          </a:solidFill>
                          <a:latin typeface="Arial"/>
                          <a:ea typeface="Arial"/>
                        </a:rPr>
                        <a:t>pat</a:t>
                      </a:r>
                      <a:r>
                        <a:rPr b="0" lang="en-US" sz="2400" spc="-1" strike="noStrike">
                          <a:solidFill>
                            <a:schemeClr val="dk1"/>
                          </a:solidFill>
                          <a:latin typeface="Arial"/>
                          <a:ea typeface="Arial"/>
                        </a:rPr>
                        <a:t> (= fall)</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1" lang="en-US" sz="2400" spc="-1" strike="noStrike">
                          <a:solidFill>
                            <a:schemeClr val="dk1"/>
                          </a:solidFill>
                          <a:latin typeface="Arial"/>
                          <a:ea typeface="Arial"/>
                        </a:rPr>
                        <a:t>pata-</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497160">
                <a:tc>
                  <a:txBody>
                    <a:bodyPr anchor="t">
                      <a:noAutofit/>
                    </a:bodyPr>
                    <a:p>
                      <a:pPr>
                        <a:lnSpc>
                          <a:spcPct val="100000"/>
                        </a:lnSpc>
                        <a:tabLst>
                          <a:tab algn="l" pos="0"/>
                        </a:tabLst>
                      </a:pPr>
                      <a:r>
                        <a:rPr b="1" lang="en-US" sz="2400" spc="-1" strike="noStrike">
                          <a:solidFill>
                            <a:schemeClr val="dk1"/>
                          </a:solidFill>
                          <a:latin typeface="Arial"/>
                          <a:ea typeface="Arial"/>
                        </a:rPr>
                        <a:t>jīv</a:t>
                      </a:r>
                      <a:r>
                        <a:rPr b="0" lang="en-US" sz="2400" spc="-1" strike="noStrike">
                          <a:solidFill>
                            <a:schemeClr val="dk1"/>
                          </a:solidFill>
                          <a:latin typeface="Arial"/>
                          <a:ea typeface="Arial"/>
                        </a:rPr>
                        <a:t> (= live)</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1" lang="en-US" sz="2400" spc="-1" strike="noStrike">
                          <a:solidFill>
                            <a:schemeClr val="dk1"/>
                          </a:solidFill>
                          <a:latin typeface="Arial"/>
                          <a:ea typeface="Arial"/>
                        </a:rPr>
                        <a:t>jīva-</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bl>
          </a:graphicData>
        </a:graphic>
      </p:graphicFrame>
      <p:sp>
        <p:nvSpPr>
          <p:cNvPr id="174" name="Google Shape;240;p14"/>
          <p:cNvSpPr/>
          <p:nvPr/>
        </p:nvSpPr>
        <p:spPr>
          <a:xfrm>
            <a:off x="-14400" y="2354760"/>
            <a:ext cx="3001320" cy="100548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3000" spc="-1" strike="noStrike">
                <a:solidFill>
                  <a:srgbClr val="471200"/>
                </a:solidFill>
                <a:latin typeface="Calibri"/>
                <a:ea typeface="Calibri"/>
              </a:rPr>
              <a:t>Có vẻ theo quy luật</a:t>
            </a:r>
            <a:endParaRPr b="0" lang="en-US" sz="3000" spc="-1" strike="noStrike">
              <a:solidFill>
                <a:srgbClr val="000000"/>
              </a:solidFill>
              <a:latin typeface="Arial"/>
            </a:endParaRPr>
          </a:p>
        </p:txBody>
      </p:sp>
      <p:graphicFrame>
        <p:nvGraphicFramePr>
          <p:cNvPr id="175" name="Google Shape;241;p14"/>
          <p:cNvGraphicFramePr/>
          <p:nvPr/>
        </p:nvGraphicFramePr>
        <p:xfrm>
          <a:off x="2922120" y="4583160"/>
          <a:ext cx="7009920" cy="1988640"/>
        </p:xfrm>
        <a:graphic>
          <a:graphicData uri="http://schemas.openxmlformats.org/drawingml/2006/table">
            <a:tbl>
              <a:tblPr/>
              <a:tblGrid>
                <a:gridCol w="3504960"/>
                <a:gridCol w="3504960"/>
              </a:tblGrid>
              <a:tr h="497160">
                <a:tc>
                  <a:txBody>
                    <a:bodyPr anchor="t">
                      <a:noAutofit/>
                    </a:bodyPr>
                    <a:p>
                      <a:pPr>
                        <a:lnSpc>
                          <a:spcPct val="100000"/>
                        </a:lnSpc>
                        <a:tabLst>
                          <a:tab algn="l" pos="0"/>
                        </a:tabLst>
                      </a:pPr>
                      <a:r>
                        <a:rPr b="1" lang="en-US" sz="2400" spc="-1" strike="noStrike">
                          <a:solidFill>
                            <a:schemeClr val="lt1"/>
                          </a:solidFill>
                          <a:latin typeface="Arial"/>
                          <a:ea typeface="Arial"/>
                        </a:rPr>
                        <a:t>CĂN</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nSpc>
                          <a:spcPct val="100000"/>
                        </a:lnSpc>
                        <a:tabLst>
                          <a:tab algn="l" pos="0"/>
                        </a:tabLst>
                      </a:pPr>
                      <a:r>
                        <a:rPr b="1" lang="en-US" sz="2400" spc="-1" strike="noStrike">
                          <a:solidFill>
                            <a:schemeClr val="lt1"/>
                          </a:solidFill>
                          <a:latin typeface="Arial"/>
                          <a:ea typeface="Arial"/>
                        </a:rPr>
                        <a:t>GỐC HIỆN TẠI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r>
              <a:tr h="497160">
                <a:tc>
                  <a:txBody>
                    <a:bodyPr anchor="t">
                      <a:noAutofit/>
                    </a:bodyPr>
                    <a:p>
                      <a:pPr>
                        <a:lnSpc>
                          <a:spcPct val="100000"/>
                        </a:lnSpc>
                        <a:tabLst>
                          <a:tab algn="l" pos="0"/>
                        </a:tabLst>
                      </a:pPr>
                      <a:r>
                        <a:rPr b="1" lang="en-US" sz="2400" spc="-1" strike="noStrike">
                          <a:solidFill>
                            <a:schemeClr val="dk1"/>
                          </a:solidFill>
                          <a:latin typeface="Arial"/>
                          <a:ea typeface="Arial"/>
                        </a:rPr>
                        <a:t>nī</a:t>
                      </a:r>
                      <a:r>
                        <a:rPr b="0" lang="en-US" sz="2400" spc="-1" strike="noStrike">
                          <a:solidFill>
                            <a:schemeClr val="dk1"/>
                          </a:solidFill>
                          <a:latin typeface="Arial"/>
                          <a:ea typeface="Arial"/>
                        </a:rPr>
                        <a:t> (= lead)</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1" lang="en-US" sz="2400" spc="-1" strike="noStrike">
                          <a:solidFill>
                            <a:schemeClr val="dk1"/>
                          </a:solidFill>
                          <a:latin typeface="Arial"/>
                          <a:ea typeface="Arial"/>
                        </a:rPr>
                        <a:t>naya-</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497160">
                <a:tc>
                  <a:txBody>
                    <a:bodyPr anchor="t">
                      <a:noAutofit/>
                    </a:bodyPr>
                    <a:p>
                      <a:pPr>
                        <a:lnSpc>
                          <a:spcPct val="100000"/>
                        </a:lnSpc>
                        <a:tabLst>
                          <a:tab algn="l" pos="0"/>
                        </a:tabLst>
                      </a:pPr>
                      <a:r>
                        <a:rPr b="1" lang="en-US" sz="2400" spc="-1" strike="noStrike">
                          <a:solidFill>
                            <a:schemeClr val="dk1"/>
                          </a:solidFill>
                          <a:latin typeface="Arial"/>
                          <a:ea typeface="Arial"/>
                        </a:rPr>
                        <a:t>gaṃ</a:t>
                      </a:r>
                      <a:r>
                        <a:rPr b="0" lang="en-US" sz="2400" spc="-1" strike="noStrike">
                          <a:solidFill>
                            <a:schemeClr val="dk1"/>
                          </a:solidFill>
                          <a:latin typeface="Arial"/>
                          <a:ea typeface="Arial"/>
                        </a:rPr>
                        <a:t> (= go)</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1" lang="en-US" sz="2400" spc="-1" strike="noStrike">
                          <a:solidFill>
                            <a:schemeClr val="dk1"/>
                          </a:solidFill>
                          <a:latin typeface="Arial"/>
                          <a:ea typeface="Arial"/>
                        </a:rPr>
                        <a:t>gaccha-</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497160">
                <a:tc>
                  <a:txBody>
                    <a:bodyPr anchor="t">
                      <a:noAutofit/>
                    </a:bodyPr>
                    <a:p>
                      <a:pPr>
                        <a:lnSpc>
                          <a:spcPct val="100000"/>
                        </a:lnSpc>
                        <a:tabLst>
                          <a:tab algn="l" pos="0"/>
                        </a:tabLst>
                      </a:pPr>
                      <a:r>
                        <a:rPr b="1" lang="en-US" sz="2400" spc="-1" strike="noStrike">
                          <a:solidFill>
                            <a:schemeClr val="dk1"/>
                          </a:solidFill>
                          <a:latin typeface="Arial"/>
                          <a:ea typeface="Arial"/>
                        </a:rPr>
                        <a:t>ṯhā</a:t>
                      </a:r>
                      <a:r>
                        <a:rPr b="0" lang="en-US" sz="2400" spc="-1" strike="noStrike">
                          <a:solidFill>
                            <a:schemeClr val="dk1"/>
                          </a:solidFill>
                          <a:latin typeface="Arial"/>
                          <a:ea typeface="Arial"/>
                        </a:rPr>
                        <a:t> (= be, stand)</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1" lang="en-US" sz="2400" spc="-1" strike="noStrike">
                          <a:solidFill>
                            <a:schemeClr val="dk1"/>
                          </a:solidFill>
                          <a:latin typeface="Arial"/>
                          <a:ea typeface="Arial"/>
                        </a:rPr>
                        <a:t>Tiṯṯha-</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bl>
          </a:graphicData>
        </a:graphic>
      </p:graphicFrame>
      <p:sp>
        <p:nvSpPr>
          <p:cNvPr id="176" name="Google Shape;242;p14"/>
          <p:cNvSpPr/>
          <p:nvPr/>
        </p:nvSpPr>
        <p:spPr>
          <a:xfrm>
            <a:off x="626760" y="4539240"/>
            <a:ext cx="1667160" cy="54828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3000" spc="-1" strike="noStrike">
                <a:solidFill>
                  <a:srgbClr val="471200"/>
                </a:solidFill>
                <a:latin typeface="Calibri"/>
                <a:ea typeface="Calibri"/>
              </a:rPr>
              <a:t>Nhưng</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fontScale="65236"/>
          </a:bodyPr>
          <a:p>
            <a:pPr indent="0">
              <a:lnSpc>
                <a:spcPct val="90000"/>
              </a:lnSpc>
              <a:buNone/>
              <a:tabLst>
                <a:tab algn="l" pos="0"/>
              </a:tabLst>
            </a:pPr>
            <a:r>
              <a:rPr b="0" lang="en-US" sz="4400" spc="-1" strike="noStrike">
                <a:solidFill>
                  <a:srgbClr val="fbc25d"/>
                </a:solidFill>
                <a:latin typeface="Calibri"/>
                <a:ea typeface="Calibri"/>
              </a:rPr>
              <a:t>	</a:t>
            </a:r>
            <a:br>
              <a:rPr sz="4400"/>
            </a:b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ĐỘNG TỪ </a:t>
            </a:r>
            <a:br>
              <a:rPr sz="4400"/>
            </a:br>
            <a:endParaRPr b="0" lang="en-US" sz="4400" spc="-1" strike="noStrike">
              <a:solidFill>
                <a:srgbClr val="000000"/>
              </a:solidFill>
              <a:latin typeface="Arial"/>
            </a:endParaRPr>
          </a:p>
        </p:txBody>
      </p:sp>
      <p:pic>
        <p:nvPicPr>
          <p:cNvPr id="178" name="Google Shape;248;p15"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79" name="Google Shape;249;p15"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graphicFrame>
        <p:nvGraphicFramePr>
          <p:cNvPr id="180" name="Google Shape;250;p15"/>
          <p:cNvGraphicFramePr/>
          <p:nvPr/>
        </p:nvGraphicFramePr>
        <p:xfrm>
          <a:off x="838080" y="2453040"/>
          <a:ext cx="10515240" cy="2884320"/>
        </p:xfrm>
        <a:graphic>
          <a:graphicData uri="http://schemas.openxmlformats.org/drawingml/2006/table">
            <a:tbl>
              <a:tblPr/>
              <a:tblGrid>
                <a:gridCol w="4042080"/>
                <a:gridCol w="3423600"/>
                <a:gridCol w="3049560"/>
              </a:tblGrid>
              <a:tr h="721080">
                <a:tc>
                  <a:txBody>
                    <a:bodyPr anchor="ctr">
                      <a:noAutofit/>
                    </a:bodyPr>
                    <a:p>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ctr">
                      <a:noAutofit/>
                    </a:bodyPr>
                    <a:p>
                      <a:pPr>
                        <a:lnSpc>
                          <a:spcPct val="100000"/>
                        </a:lnSpc>
                        <a:tabLst>
                          <a:tab algn="l" pos="0"/>
                        </a:tabLst>
                      </a:pPr>
                      <a:r>
                        <a:rPr b="0" lang="en-US" sz="2400" spc="-1" strike="noStrike">
                          <a:solidFill>
                            <a:schemeClr val="lt1"/>
                          </a:solidFill>
                          <a:latin typeface="Calibri"/>
                          <a:ea typeface="Calibri"/>
                        </a:rPr>
                        <a:t>SỐ ÍT</a:t>
                      </a:r>
                      <a:endParaRPr b="0" lang="en-US" sz="24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ctr">
                      <a:noAutofit/>
                    </a:bodyPr>
                    <a:p>
                      <a:pPr>
                        <a:lnSpc>
                          <a:spcPct val="100000"/>
                        </a:lnSpc>
                        <a:tabLst>
                          <a:tab algn="l" pos="0"/>
                        </a:tabLst>
                      </a:pPr>
                      <a:r>
                        <a:rPr b="0" lang="en-US" sz="2400" spc="-1" strike="noStrike">
                          <a:solidFill>
                            <a:schemeClr val="lt1"/>
                          </a:solidFill>
                          <a:latin typeface="Arial"/>
                          <a:ea typeface="Arial"/>
                        </a:rPr>
                        <a:t>SỐ NHIỀU</a:t>
                      </a:r>
                      <a:endParaRPr b="0" lang="en-US" sz="24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r>
              <a:tr h="721080">
                <a:tc>
                  <a:txBody>
                    <a:bodyPr anchor="ctr">
                      <a:noAutofit/>
                    </a:bodyPr>
                    <a:p>
                      <a:pPr>
                        <a:lnSpc>
                          <a:spcPct val="100000"/>
                        </a:lnSpc>
                        <a:tabLst>
                          <a:tab algn="l" pos="0"/>
                        </a:tabLst>
                      </a:pPr>
                      <a:r>
                        <a:rPr b="1" lang="en-US" sz="2400" spc="-1" strike="noStrike">
                          <a:solidFill>
                            <a:schemeClr val="dk1"/>
                          </a:solidFill>
                          <a:latin typeface="Arial"/>
                          <a:ea typeface="Arial"/>
                        </a:rPr>
                        <a:t>Ngôi 1 (“Tôi, chúng tôi”)</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ctr">
                      <a:noAutofit/>
                    </a:bodyPr>
                    <a:p>
                      <a:pPr>
                        <a:lnSpc>
                          <a:spcPct val="100000"/>
                        </a:lnSpc>
                        <a:tabLst>
                          <a:tab algn="l" pos="0"/>
                        </a:tabLst>
                      </a:pPr>
                      <a:r>
                        <a:rPr b="0" lang="en-US" sz="2400" spc="-1" strike="noStrike">
                          <a:solidFill>
                            <a:schemeClr val="dk1"/>
                          </a:solidFill>
                          <a:latin typeface="Arial"/>
                          <a:ea typeface="Arial"/>
                        </a:rPr>
                        <a:t>-:mi (-m)</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ctr">
                      <a:noAutofit/>
                    </a:bodyPr>
                    <a:p>
                      <a:pPr>
                        <a:lnSpc>
                          <a:spcPct val="100000"/>
                        </a:lnSpc>
                        <a:tabLst>
                          <a:tab algn="l" pos="0"/>
                        </a:tabLst>
                      </a:pPr>
                      <a:r>
                        <a:rPr b="0" lang="en-US" sz="2400" spc="-1" strike="noStrike">
                          <a:solidFill>
                            <a:schemeClr val="dk1"/>
                          </a:solidFill>
                          <a:latin typeface="Arial"/>
                          <a:ea typeface="Arial"/>
                        </a:rPr>
                        <a:t>-:ma</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721080">
                <a:tc>
                  <a:txBody>
                    <a:bodyPr anchor="ctr">
                      <a:noAutofit/>
                    </a:bodyPr>
                    <a:p>
                      <a:pPr>
                        <a:lnSpc>
                          <a:spcPct val="100000"/>
                        </a:lnSpc>
                        <a:tabLst>
                          <a:tab algn="l" pos="0"/>
                        </a:tabLst>
                      </a:pPr>
                      <a:r>
                        <a:rPr b="1" lang="en-US" sz="2400" spc="-1" strike="noStrike">
                          <a:solidFill>
                            <a:schemeClr val="dk1"/>
                          </a:solidFill>
                          <a:latin typeface="Arial"/>
                          <a:ea typeface="Arial"/>
                        </a:rPr>
                        <a:t>Ngôi 2 (“bạn, các bạn”)</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ctr">
                      <a:noAutofit/>
                    </a:bodyPr>
                    <a:p>
                      <a:pPr>
                        <a:lnSpc>
                          <a:spcPct val="100000"/>
                        </a:lnSpc>
                        <a:tabLst>
                          <a:tab algn="l" pos="0"/>
                        </a:tabLst>
                      </a:pPr>
                      <a:r>
                        <a:rPr b="0" lang="en-US" sz="2400" spc="-1" strike="noStrike">
                          <a:solidFill>
                            <a:schemeClr val="dk1"/>
                          </a:solidFill>
                          <a:latin typeface="Arial"/>
                          <a:ea typeface="Arial"/>
                        </a:rPr>
                        <a:t>-si</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ctr">
                      <a:noAutofit/>
                    </a:bodyPr>
                    <a:p>
                      <a:pPr>
                        <a:lnSpc>
                          <a:spcPct val="100000"/>
                        </a:lnSpc>
                        <a:tabLst>
                          <a:tab algn="l" pos="0"/>
                        </a:tabLst>
                      </a:pPr>
                      <a:r>
                        <a:rPr b="0" lang="en-US" sz="2400" spc="-1" strike="noStrike">
                          <a:solidFill>
                            <a:schemeClr val="dk1"/>
                          </a:solidFill>
                          <a:latin typeface="Arial"/>
                          <a:ea typeface="Arial"/>
                        </a:rPr>
                        <a:t>-tha</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721080">
                <a:tc>
                  <a:txBody>
                    <a:bodyPr anchor="ctr">
                      <a:noAutofit/>
                    </a:bodyPr>
                    <a:p>
                      <a:pPr>
                        <a:lnSpc>
                          <a:spcPct val="100000"/>
                        </a:lnSpc>
                        <a:tabLst>
                          <a:tab algn="l" pos="0"/>
                        </a:tabLst>
                      </a:pPr>
                      <a:r>
                        <a:rPr b="1" lang="en-US" sz="2400" spc="-1" strike="noStrike">
                          <a:solidFill>
                            <a:schemeClr val="dk1"/>
                          </a:solidFill>
                          <a:latin typeface="Arial"/>
                          <a:ea typeface="Arial"/>
                        </a:rPr>
                        <a:t>Ngôi 3 (“anh ta, cô ta, họ”)</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ctr">
                      <a:noAutofit/>
                    </a:bodyPr>
                    <a:p>
                      <a:pPr>
                        <a:lnSpc>
                          <a:spcPct val="100000"/>
                        </a:lnSpc>
                        <a:tabLst>
                          <a:tab algn="l" pos="0"/>
                        </a:tabLst>
                      </a:pPr>
                      <a:r>
                        <a:rPr b="0" lang="en-US" sz="2400" spc="-1" strike="noStrike">
                          <a:solidFill>
                            <a:schemeClr val="dk1"/>
                          </a:solidFill>
                          <a:latin typeface="Arial"/>
                          <a:ea typeface="Arial"/>
                        </a:rPr>
                        <a:t>-ti</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ctr">
                      <a:noAutofit/>
                    </a:bodyPr>
                    <a:p>
                      <a:pPr>
                        <a:lnSpc>
                          <a:spcPct val="100000"/>
                        </a:lnSpc>
                        <a:tabLst>
                          <a:tab algn="l" pos="0"/>
                        </a:tabLst>
                      </a:pPr>
                      <a:r>
                        <a:rPr b="0" lang="en-US" sz="2400" spc="-1" strike="noStrike">
                          <a:solidFill>
                            <a:schemeClr val="dk1"/>
                          </a:solidFill>
                          <a:latin typeface="Arial"/>
                          <a:ea typeface="Arial"/>
                        </a:rPr>
                        <a:t>-nti</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ĐỘNG TỪ - [labh] =&gt; labha- (đạt được) </a:t>
            </a:r>
            <a:endParaRPr b="0" lang="en-US" sz="4400" spc="-1" strike="noStrike">
              <a:solidFill>
                <a:srgbClr val="000000"/>
              </a:solidFill>
              <a:latin typeface="Arial"/>
            </a:endParaRPr>
          </a:p>
        </p:txBody>
      </p:sp>
      <p:pic>
        <p:nvPicPr>
          <p:cNvPr id="182" name="Google Shape;256;p16"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83" name="Google Shape;257;p16"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graphicFrame>
        <p:nvGraphicFramePr>
          <p:cNvPr id="184" name="Google Shape;258;p16"/>
          <p:cNvGraphicFramePr/>
          <p:nvPr/>
        </p:nvGraphicFramePr>
        <p:xfrm>
          <a:off x="1088640" y="2010240"/>
          <a:ext cx="10265040" cy="2096640"/>
        </p:xfrm>
        <a:graphic>
          <a:graphicData uri="http://schemas.openxmlformats.org/drawingml/2006/table">
            <a:tbl>
              <a:tblPr/>
              <a:tblGrid>
                <a:gridCol w="3808440"/>
                <a:gridCol w="3181320"/>
                <a:gridCol w="3274920"/>
              </a:tblGrid>
              <a:tr h="426240">
                <a:tc>
                  <a:txBody>
                    <a:bodyPr lIns="68400" rIns="68400" tIns="0" bIns="0" anchor="b">
                      <a:noAutofit/>
                    </a:bodyPr>
                    <a:p>
                      <a:pPr>
                        <a:lnSpc>
                          <a:spcPct val="115000"/>
                        </a:lnSpc>
                        <a:tabLst>
                          <a:tab algn="l" pos="0"/>
                        </a:tabLst>
                      </a:pPr>
                      <a:r>
                        <a:rPr b="1" lang="en-US" sz="3200" spc="-1" strike="noStrike">
                          <a:solidFill>
                            <a:schemeClr val="lt1"/>
                          </a:solidFill>
                          <a:latin typeface="Arial"/>
                          <a:ea typeface="Arial"/>
                        </a:rPr>
                        <a:t> </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ctr">
                        <a:lnSpc>
                          <a:spcPct val="115000"/>
                        </a:lnSpc>
                        <a:tabLst>
                          <a:tab algn="l" pos="0"/>
                        </a:tabLst>
                      </a:pPr>
                      <a:r>
                        <a:rPr b="1" lang="en-US" sz="3200" spc="-1" strike="noStrike">
                          <a:solidFill>
                            <a:schemeClr val="lt1"/>
                          </a:solidFill>
                          <a:latin typeface="Calibri"/>
                          <a:ea typeface="Calibri"/>
                        </a:rPr>
                        <a:t>Số ít</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b">
                      <a:noAutofit/>
                    </a:bodyPr>
                    <a:p>
                      <a:pPr algn="ctr">
                        <a:lnSpc>
                          <a:spcPct val="115000"/>
                        </a:lnSpc>
                        <a:tabLst>
                          <a:tab algn="l" pos="0"/>
                        </a:tabLst>
                      </a:pPr>
                      <a:r>
                        <a:rPr b="1" lang="en-US" sz="3200" spc="-1" strike="noStrike">
                          <a:solidFill>
                            <a:schemeClr val="lt1"/>
                          </a:solidFill>
                          <a:latin typeface="Arial"/>
                          <a:ea typeface="Arial"/>
                        </a:rPr>
                        <a:t>Số nhiều</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26240">
                <a:tc>
                  <a:txBody>
                    <a:bodyPr lIns="68400" rIns="68400" tIns="0" bIns="0" anchor="b">
                      <a:noAutofit/>
                    </a:bodyPr>
                    <a:p>
                      <a:pPr>
                        <a:lnSpc>
                          <a:spcPct val="115000"/>
                        </a:lnSpc>
                        <a:tabLst>
                          <a:tab algn="l" pos="0"/>
                        </a:tabLst>
                      </a:pPr>
                      <a:r>
                        <a:rPr b="1" lang="en-US" sz="3200" spc="-1" strike="noStrike">
                          <a:solidFill>
                            <a:schemeClr val="lt1"/>
                          </a:solidFill>
                          <a:latin typeface="Calibri"/>
                          <a:ea typeface="Calibri"/>
                        </a:rPr>
                        <a:t>Ngôi thứ nhất</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Arial"/>
                          <a:ea typeface="Arial"/>
                        </a:rPr>
                        <a:t>Labhāmi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b050"/>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Arial"/>
                          <a:ea typeface="Arial"/>
                        </a:rPr>
                        <a:t>labhāma</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b050"/>
                    </a:solidFill>
                  </a:tcPr>
                </a:tc>
              </a:tr>
              <a:tr h="426240">
                <a:tc>
                  <a:txBody>
                    <a:bodyPr lIns="68400" rIns="68400" tIns="0" bIns="0" anchor="b">
                      <a:noAutofit/>
                    </a:bodyPr>
                    <a:p>
                      <a:pPr>
                        <a:lnSpc>
                          <a:spcPct val="115000"/>
                        </a:lnSpc>
                        <a:tabLst>
                          <a:tab algn="l" pos="0"/>
                        </a:tabLst>
                      </a:pPr>
                      <a:r>
                        <a:rPr b="1" lang="en-US" sz="3200" spc="-1" strike="noStrike">
                          <a:solidFill>
                            <a:schemeClr val="lt1"/>
                          </a:solidFill>
                          <a:latin typeface="Calibri"/>
                          <a:ea typeface="Calibri"/>
                        </a:rPr>
                        <a:t>Ngôi thứ hai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Arial"/>
                          <a:ea typeface="Arial"/>
                        </a:rPr>
                        <a:t>Labhasi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b050"/>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Arial"/>
                          <a:ea typeface="Arial"/>
                        </a:rPr>
                        <a:t>labhatha</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b050"/>
                    </a:solidFill>
                  </a:tcPr>
                </a:tc>
              </a:tr>
              <a:tr h="442440">
                <a:tc>
                  <a:txBody>
                    <a:bodyPr lIns="68400" rIns="68400" tIns="0" bIns="0" anchor="b">
                      <a:noAutofit/>
                    </a:bodyPr>
                    <a:p>
                      <a:pPr>
                        <a:lnSpc>
                          <a:spcPct val="115000"/>
                        </a:lnSpc>
                        <a:tabLst>
                          <a:tab algn="l" pos="0"/>
                        </a:tabLst>
                      </a:pPr>
                      <a:r>
                        <a:rPr b="1" lang="en-US" sz="3200" spc="-1" strike="noStrike">
                          <a:solidFill>
                            <a:schemeClr val="lt1"/>
                          </a:solidFill>
                          <a:latin typeface="Arial"/>
                          <a:ea typeface="Arial"/>
                        </a:rPr>
                        <a:t>Ngôi thứ ba</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Arial"/>
                          <a:ea typeface="Arial"/>
                        </a:rPr>
                        <a:t>Labhati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b050"/>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Arial"/>
                          <a:ea typeface="Arial"/>
                        </a:rPr>
                        <a:t>Labhanti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b050"/>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ĐỘNG TỪ - [gaṃ] =&gt; gaccha- (đi)</a:t>
            </a:r>
            <a:endParaRPr b="0" lang="en-US" sz="4400" spc="-1" strike="noStrike">
              <a:solidFill>
                <a:srgbClr val="000000"/>
              </a:solidFill>
              <a:latin typeface="Arial"/>
            </a:endParaRPr>
          </a:p>
        </p:txBody>
      </p:sp>
      <p:pic>
        <p:nvPicPr>
          <p:cNvPr id="186" name="Google Shape;264;p17"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87" name="Google Shape;265;p17"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graphicFrame>
        <p:nvGraphicFramePr>
          <p:cNvPr id="188" name="Google Shape;266;p17"/>
          <p:cNvGraphicFramePr/>
          <p:nvPr/>
        </p:nvGraphicFramePr>
        <p:xfrm>
          <a:off x="1219320" y="1899360"/>
          <a:ext cx="10134360" cy="531000"/>
        </p:xfrm>
        <a:graphic>
          <a:graphicData uri="http://schemas.openxmlformats.org/drawingml/2006/table">
            <a:tbl>
              <a:tblPr/>
              <a:tblGrid>
                <a:gridCol w="3759840"/>
                <a:gridCol w="3141000"/>
                <a:gridCol w="3233160"/>
              </a:tblGrid>
              <a:tr h="531000">
                <a:tc>
                  <a:txBody>
                    <a:bodyPr lIns="68400" rIns="68400" tIns="0" bIns="0" anchor="b">
                      <a:noAutofit/>
                    </a:bodyPr>
                    <a:p>
                      <a:pPr>
                        <a:lnSpc>
                          <a:spcPct val="115000"/>
                        </a:lnSpc>
                        <a:tabLst>
                          <a:tab algn="l" pos="0"/>
                        </a:tabLst>
                      </a:pPr>
                      <a:r>
                        <a:rPr b="1" lang="en-US" sz="3200" spc="-1" strike="noStrike">
                          <a:solidFill>
                            <a:schemeClr val="lt1"/>
                          </a:solidFill>
                          <a:latin typeface="Arial"/>
                          <a:ea typeface="Arial"/>
                        </a:rPr>
                        <a:t> </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gn="ctr">
                        <a:lnSpc>
                          <a:spcPct val="115000"/>
                        </a:lnSpc>
                        <a:tabLst>
                          <a:tab algn="l" pos="0"/>
                        </a:tabLst>
                      </a:pPr>
                      <a:r>
                        <a:rPr b="1" lang="en-US" sz="3200" spc="-1" strike="noStrike">
                          <a:solidFill>
                            <a:schemeClr val="lt1"/>
                          </a:solidFill>
                          <a:latin typeface="Calibri"/>
                          <a:ea typeface="Calibri"/>
                        </a:rPr>
                        <a:t>Số ít</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b">
                      <a:noAutofit/>
                    </a:bodyPr>
                    <a:p>
                      <a:pPr algn="ctr">
                        <a:lnSpc>
                          <a:spcPct val="115000"/>
                        </a:lnSpc>
                        <a:tabLst>
                          <a:tab algn="l" pos="0"/>
                        </a:tabLst>
                      </a:pPr>
                      <a:r>
                        <a:rPr b="1" lang="en-US" sz="3200" spc="-1" strike="noStrike">
                          <a:solidFill>
                            <a:schemeClr val="lt1"/>
                          </a:solidFill>
                          <a:latin typeface="Arial"/>
                          <a:ea typeface="Arial"/>
                        </a:rPr>
                        <a:t>Số nhiều</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bl>
          </a:graphicData>
        </a:graphic>
      </p:graphicFrame>
      <p:graphicFrame>
        <p:nvGraphicFramePr>
          <p:cNvPr id="189" name="Google Shape;267;p17"/>
          <p:cNvGraphicFramePr/>
          <p:nvPr/>
        </p:nvGraphicFramePr>
        <p:xfrm>
          <a:off x="1219320" y="3774960"/>
          <a:ext cx="10134360" cy="550080"/>
        </p:xfrm>
        <a:graphic>
          <a:graphicData uri="http://schemas.openxmlformats.org/drawingml/2006/table">
            <a:tbl>
              <a:tblPr/>
              <a:tblGrid>
                <a:gridCol w="3759840"/>
                <a:gridCol w="3141000"/>
                <a:gridCol w="3233160"/>
              </a:tblGrid>
              <a:tr h="550080">
                <a:tc>
                  <a:txBody>
                    <a:bodyPr lIns="68400" rIns="68400" tIns="0" bIns="0" anchor="b">
                      <a:noAutofit/>
                    </a:bodyPr>
                    <a:p>
                      <a:pPr>
                        <a:lnSpc>
                          <a:spcPct val="115000"/>
                        </a:lnSpc>
                        <a:tabLst>
                          <a:tab algn="l" pos="0"/>
                        </a:tabLst>
                      </a:pPr>
                      <a:r>
                        <a:rPr b="1" lang="en-US" sz="3200" spc="-1" strike="noStrike">
                          <a:solidFill>
                            <a:schemeClr val="lt1"/>
                          </a:solidFill>
                          <a:latin typeface="Arial"/>
                          <a:ea typeface="Arial"/>
                        </a:rPr>
                        <a:t>Ngôi thứ ba</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Calibri"/>
                          <a:ea typeface="Calibri"/>
                        </a:rPr>
                        <a:t>gacchati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b050"/>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Arial"/>
                          <a:ea typeface="Arial"/>
                        </a:rPr>
                        <a:t>gacchanti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b050"/>
                    </a:solidFill>
                  </a:tcPr>
                </a:tc>
              </a:tr>
            </a:tbl>
          </a:graphicData>
        </a:graphic>
      </p:graphicFrame>
      <p:graphicFrame>
        <p:nvGraphicFramePr>
          <p:cNvPr id="190" name="Google Shape;268;p17"/>
          <p:cNvGraphicFramePr/>
          <p:nvPr/>
        </p:nvGraphicFramePr>
        <p:xfrm>
          <a:off x="1219320" y="2503440"/>
          <a:ext cx="10134360" cy="602280"/>
        </p:xfrm>
        <a:graphic>
          <a:graphicData uri="http://schemas.openxmlformats.org/drawingml/2006/table">
            <a:tbl>
              <a:tblPr/>
              <a:tblGrid>
                <a:gridCol w="3759840"/>
                <a:gridCol w="3141000"/>
                <a:gridCol w="3233160"/>
              </a:tblGrid>
              <a:tr h="602280">
                <a:tc>
                  <a:txBody>
                    <a:bodyPr lIns="68400" rIns="68400" tIns="0" bIns="0" anchor="b">
                      <a:noAutofit/>
                    </a:bodyPr>
                    <a:p>
                      <a:pPr>
                        <a:lnSpc>
                          <a:spcPct val="115000"/>
                        </a:lnSpc>
                        <a:tabLst>
                          <a:tab algn="l" pos="0"/>
                        </a:tabLst>
                      </a:pPr>
                      <a:r>
                        <a:rPr b="1" lang="en-US" sz="3200" spc="-1" strike="noStrike">
                          <a:solidFill>
                            <a:schemeClr val="lt1"/>
                          </a:solidFill>
                          <a:latin typeface="Arial"/>
                          <a:ea typeface="Arial"/>
                        </a:rPr>
                        <a:t>Ngôi thứ nhất</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Calibri"/>
                          <a:ea typeface="Calibri"/>
                        </a:rPr>
                        <a:t>gacchāmi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b050"/>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Arial"/>
                          <a:ea typeface="Arial"/>
                        </a:rPr>
                        <a:t>gacchāma</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b050"/>
                    </a:solidFill>
                  </a:tcPr>
                </a:tc>
              </a:tr>
            </a:tbl>
          </a:graphicData>
        </a:graphic>
      </p:graphicFrame>
      <p:graphicFrame>
        <p:nvGraphicFramePr>
          <p:cNvPr id="191" name="Google Shape;269;p17"/>
          <p:cNvGraphicFramePr/>
          <p:nvPr/>
        </p:nvGraphicFramePr>
        <p:xfrm>
          <a:off x="1219320" y="3149280"/>
          <a:ext cx="10134360" cy="582480"/>
        </p:xfrm>
        <a:graphic>
          <a:graphicData uri="http://schemas.openxmlformats.org/drawingml/2006/table">
            <a:tbl>
              <a:tblPr/>
              <a:tblGrid>
                <a:gridCol w="3759840"/>
                <a:gridCol w="3141000"/>
                <a:gridCol w="3233160"/>
              </a:tblGrid>
              <a:tr h="582480">
                <a:tc>
                  <a:txBody>
                    <a:bodyPr lIns="68400" rIns="68400" tIns="0" bIns="0" anchor="b">
                      <a:noAutofit/>
                    </a:bodyPr>
                    <a:p>
                      <a:pPr>
                        <a:lnSpc>
                          <a:spcPct val="115000"/>
                        </a:lnSpc>
                        <a:tabLst>
                          <a:tab algn="l" pos="0"/>
                        </a:tabLst>
                      </a:pPr>
                      <a:r>
                        <a:rPr b="1" lang="en-US" sz="3200" spc="-1" strike="noStrike">
                          <a:solidFill>
                            <a:schemeClr val="lt1"/>
                          </a:solidFill>
                          <a:latin typeface="Arial"/>
                          <a:ea typeface="Arial"/>
                        </a:rPr>
                        <a:t>Ngôi thứ hai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Calibri"/>
                          <a:ea typeface="Calibri"/>
                        </a:rPr>
                        <a:t>gacchasi</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b050"/>
                    </a:solidFill>
                  </a:tcPr>
                </a:tc>
                <a:tc>
                  <a:txBody>
                    <a:bodyPr lIns="68400" rIns="68400" tIns="0" bIns="0" anchor="b">
                      <a:noAutofit/>
                    </a:bodyPr>
                    <a:p>
                      <a:pPr algn="ctr">
                        <a:lnSpc>
                          <a:spcPct val="115000"/>
                        </a:lnSpc>
                        <a:tabLst>
                          <a:tab algn="l" pos="0"/>
                        </a:tabLst>
                      </a:pPr>
                      <a:r>
                        <a:rPr b="0" lang="en-US" sz="3200" spc="-1" strike="noStrike">
                          <a:solidFill>
                            <a:schemeClr val="lt1"/>
                          </a:solidFill>
                          <a:latin typeface="Arial"/>
                          <a:ea typeface="Arial"/>
                        </a:rPr>
                        <a:t>gacchatha</a:t>
                      </a:r>
                      <a:endParaRPr b="0" lang="en-US" sz="3200" spc="-1" strike="noStrike">
                        <a:solidFill>
                          <a:srgbClr val="000000"/>
                        </a:solidFill>
                        <a:latin typeface="Arial"/>
                      </a:endParaRPr>
                    </a:p>
                  </a:txBody>
                  <a:tcPr anchor="b"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b050"/>
                    </a:solidFill>
                  </a:tcPr>
                </a:tc>
              </a:tr>
            </a:tbl>
          </a:graphicData>
        </a:graphic>
      </p:graphicFrame>
      <p:sp>
        <p:nvSpPr>
          <p:cNvPr id="192" name="Google Shape;270;p17"/>
          <p:cNvSpPr/>
          <p:nvPr/>
        </p:nvSpPr>
        <p:spPr>
          <a:xfrm>
            <a:off x="1226520" y="5603760"/>
            <a:ext cx="10134360" cy="945000"/>
          </a:xfrm>
          <a:prstGeom prst="rect">
            <a:avLst/>
          </a:prstGeom>
          <a:solidFill>
            <a:srgbClr val="fbc25d"/>
          </a:solidFill>
          <a:ln w="0">
            <a:noFill/>
          </a:ln>
        </p:spPr>
        <p:style>
          <a:lnRef idx="0"/>
          <a:fillRef idx="0"/>
          <a:effectRef idx="0"/>
          <a:fontRef idx="minor"/>
        </p:style>
        <p:txBody>
          <a:bodyPr anchor="t">
            <a:spAutoFit/>
          </a:bodyPr>
          <a:p>
            <a:pPr marL="1255680" indent="-457200">
              <a:lnSpc>
                <a:spcPct val="100000"/>
              </a:lnSpc>
              <a:buClr>
                <a:srgbClr val="0070c0"/>
              </a:buClr>
              <a:buFont typeface="Arial"/>
              <a:buChar char="•"/>
            </a:pPr>
            <a:r>
              <a:rPr b="1" lang="en-US" sz="2800" spc="-1" strike="noStrike">
                <a:solidFill>
                  <a:srgbClr val="0070c0"/>
                </a:solidFill>
                <a:latin typeface="Calibri"/>
                <a:ea typeface="Calibri"/>
              </a:rPr>
              <a:t>CÓ THỂ kết hợp với danh từ trực bổ cách để chỉ hướng đi đến =&gt; TRỰC BỔ CÁCH chỉ phương hướng</a:t>
            </a:r>
            <a:endParaRPr b="0" lang="en-US" sz="2800" spc="-1" strike="noStrike">
              <a:solidFill>
                <a:srgbClr val="000000"/>
              </a:solidFill>
              <a:latin typeface="Arial"/>
            </a:endParaRPr>
          </a:p>
        </p:txBody>
      </p:sp>
      <p:sp>
        <p:nvSpPr>
          <p:cNvPr id="193" name="Google Shape;271;p17"/>
          <p:cNvSpPr/>
          <p:nvPr/>
        </p:nvSpPr>
        <p:spPr>
          <a:xfrm>
            <a:off x="1226520" y="4462920"/>
            <a:ext cx="10134360" cy="945000"/>
          </a:xfrm>
          <a:prstGeom prst="rect">
            <a:avLst/>
          </a:prstGeom>
          <a:solidFill>
            <a:srgbClr val="fbc25d"/>
          </a:solidFill>
          <a:ln w="0">
            <a:noFill/>
          </a:ln>
        </p:spPr>
        <p:style>
          <a:lnRef idx="0"/>
          <a:fillRef idx="0"/>
          <a:effectRef idx="0"/>
          <a:fontRef idx="minor"/>
        </p:style>
        <p:txBody>
          <a:bodyPr anchor="t">
            <a:spAutoFit/>
          </a:bodyPr>
          <a:p>
            <a:pPr marL="1255680" indent="-457200">
              <a:lnSpc>
                <a:spcPct val="100000"/>
              </a:lnSpc>
              <a:buClr>
                <a:srgbClr val="0070c0"/>
              </a:buClr>
              <a:buFont typeface="Arial"/>
              <a:buChar char="•"/>
            </a:pPr>
            <a:r>
              <a:rPr b="0" lang="en-US" sz="2800" spc="-1" strike="noStrike">
                <a:solidFill>
                  <a:srgbClr val="0070c0"/>
                </a:solidFill>
                <a:latin typeface="Calibri"/>
                <a:ea typeface="Calibri"/>
              </a:rPr>
              <a:t>Thông thường đã tự đủ nghĩa: gacchāmi = tôi đi / Ahaṃ gacchāmi = tôi đi</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90"/>
                                        </p:tgtEl>
                                        <p:attrNameLst>
                                          <p:attrName>style.visibility</p:attrName>
                                        </p:attrNameLst>
                                      </p:cBhvr>
                                      <p:to>
                                        <p:strVal val="visible"/>
                                      </p:to>
                                    </p:set>
                                    <p:animEffect filter="fade" transition="in">
                                      <p:cBhvr additive="repl">
                                        <p:cTn id="7" dur="20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91"/>
                                        </p:tgtEl>
                                        <p:attrNameLst>
                                          <p:attrName>style.visibility</p:attrName>
                                        </p:attrNameLst>
                                      </p:cBhvr>
                                      <p:to>
                                        <p:strVal val="visible"/>
                                      </p:to>
                                    </p:set>
                                    <p:animEffect filter="fade" transition="in">
                                      <p:cBhvr additive="repl">
                                        <p:cTn id="12" dur="20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89"/>
                                        </p:tgtEl>
                                        <p:attrNameLst>
                                          <p:attrName>style.visibility</p:attrName>
                                        </p:attrNameLst>
                                      </p:cBhvr>
                                      <p:to>
                                        <p:strVal val="visible"/>
                                      </p:to>
                                    </p:set>
                                    <p:animEffect filter="fade" transition="in">
                                      <p:cBhvr additive="repl">
                                        <p:cTn id="17" dur="2000"/>
                                        <p:tgtEl>
                                          <p:spTgt spid="189"/>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23" presetSubtype="16">
                                  <p:stCondLst>
                                    <p:cond delay="0"/>
                                  </p:stCondLst>
                                  <p:childTnLst>
                                    <p:set>
                                      <p:cBhvr>
                                        <p:cTn id="21" dur="1" fill="hold">
                                          <p:stCondLst>
                                            <p:cond delay="0"/>
                                          </p:stCondLst>
                                        </p:cTn>
                                        <p:tgtEl>
                                          <p:spTgt spid="193"/>
                                        </p:tgtEl>
                                        <p:attrNameLst>
                                          <p:attrName>style.visibility</p:attrName>
                                        </p:attrNameLst>
                                      </p:cBhvr>
                                      <p:to>
                                        <p:strVal val="visible"/>
                                      </p:to>
                                    </p:set>
                                    <p:anim calcmode="lin" valueType="num">
                                      <p:cBhvr additive="repl">
                                        <p:cTn id="22" dur="500"/>
                                        <p:tgtEl>
                                          <p:spTgt spid="193"/>
                                        </p:tgtEl>
                                        <p:attrNameLst>
                                          <p:attrName>ppt_w</p:attrName>
                                        </p:attrNameLst>
                                      </p:cBhvr>
                                      <p:tavLst>
                                        <p:tav tm="0">
                                          <p:val>
                                            <p:strVal val="0"/>
                                          </p:val>
                                        </p:tav>
                                        <p:tav tm="100000">
                                          <p:val>
                                            <p:strVal val="#ppt_w"/>
                                          </p:val>
                                        </p:tav>
                                      </p:tavLst>
                                    </p:anim>
                                    <p:anim calcmode="lin" valueType="num">
                                      <p:cBhvr additive="repl">
                                        <p:cTn id="23" dur="500"/>
                                        <p:tgtEl>
                                          <p:spTgt spid="193"/>
                                        </p:tgtEl>
                                        <p:attrNameLst>
                                          <p:attrName>ppt_h</p:attrName>
                                        </p:attrNameLst>
                                      </p:cBhvr>
                                      <p:tavLst>
                                        <p:tav tm="0">
                                          <p:val>
                                            <p:str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23" presetSubtype="16">
                                  <p:stCondLst>
                                    <p:cond delay="0"/>
                                  </p:stCondLst>
                                  <p:childTnLst>
                                    <p:set>
                                      <p:cBhvr>
                                        <p:cTn id="27" dur="1" fill="hold">
                                          <p:stCondLst>
                                            <p:cond delay="0"/>
                                          </p:stCondLst>
                                        </p:cTn>
                                        <p:tgtEl>
                                          <p:spTgt spid="192"/>
                                        </p:tgtEl>
                                        <p:attrNameLst>
                                          <p:attrName>style.visibility</p:attrName>
                                        </p:attrNameLst>
                                      </p:cBhvr>
                                      <p:to>
                                        <p:strVal val="visible"/>
                                      </p:to>
                                    </p:set>
                                    <p:anim calcmode="lin" valueType="num">
                                      <p:cBhvr additive="repl">
                                        <p:cTn id="28" dur="500"/>
                                        <p:tgtEl>
                                          <p:spTgt spid="192"/>
                                        </p:tgtEl>
                                        <p:attrNameLst>
                                          <p:attrName>ppt_w</p:attrName>
                                        </p:attrNameLst>
                                      </p:cBhvr>
                                      <p:tavLst>
                                        <p:tav tm="0">
                                          <p:val>
                                            <p:strVal val="0"/>
                                          </p:val>
                                        </p:tav>
                                        <p:tav tm="100000">
                                          <p:val>
                                            <p:strVal val="#ppt_w"/>
                                          </p:val>
                                        </p:tav>
                                      </p:tavLst>
                                    </p:anim>
                                    <p:anim calcmode="lin" valueType="num">
                                      <p:cBhvr additive="repl">
                                        <p:cTn id="29" dur="500"/>
                                        <p:tgtEl>
                                          <p:spTgt spid="19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276;p18"/>
          <p:cNvSpPr/>
          <p:nvPr/>
        </p:nvSpPr>
        <p:spPr>
          <a:xfrm>
            <a:off x="6797160" y="2322720"/>
            <a:ext cx="822240" cy="701280"/>
          </a:xfrm>
          <a:prstGeom prst="roundRect">
            <a:avLst>
              <a:gd name="adj" fmla="val 16667"/>
            </a:avLst>
          </a:prstGeom>
          <a:solidFill>
            <a:srgbClr val="471200"/>
          </a:solidFill>
          <a:ln w="12700">
            <a:solidFill>
              <a:srgbClr val="ba8c00"/>
            </a:solidFill>
            <a:miter/>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ffffff"/>
              </a:solidFill>
              <a:latin typeface="Arial"/>
            </a:endParaRPr>
          </a:p>
        </p:txBody>
      </p:sp>
      <p:sp>
        <p:nvSpPr>
          <p:cNvPr id="195" name="Google Shape;277;p18"/>
          <p:cNvSpPr/>
          <p:nvPr/>
        </p:nvSpPr>
        <p:spPr>
          <a:xfrm>
            <a:off x="4292280" y="2322720"/>
            <a:ext cx="822240" cy="701280"/>
          </a:xfrm>
          <a:prstGeom prst="roundRect">
            <a:avLst>
              <a:gd name="adj" fmla="val 16667"/>
            </a:avLst>
          </a:prstGeom>
          <a:solidFill>
            <a:srgbClr val="471200"/>
          </a:solidFill>
          <a:ln w="12700">
            <a:solidFill>
              <a:srgbClr val="ba8c00"/>
            </a:solidFill>
            <a:miter/>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ffffff"/>
              </a:solidFill>
              <a:latin typeface="Arial"/>
            </a:endParaRPr>
          </a:p>
        </p:txBody>
      </p:sp>
      <p:sp>
        <p:nvSpPr>
          <p:cNvPr id="196"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ĐỒNG VỊ </a:t>
            </a:r>
            <a:endParaRPr b="0" lang="en-US" sz="4400" spc="-1" strike="noStrike">
              <a:solidFill>
                <a:srgbClr val="000000"/>
              </a:solidFill>
              <a:latin typeface="Arial"/>
            </a:endParaRPr>
          </a:p>
        </p:txBody>
      </p:sp>
      <p:pic>
        <p:nvPicPr>
          <p:cNvPr id="197" name="Google Shape;279;p18"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98" name="Google Shape;280;p18"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199" name="Google Shape;281;p18"/>
          <p:cNvSpPr/>
          <p:nvPr/>
        </p:nvSpPr>
        <p:spPr>
          <a:xfrm>
            <a:off x="838080" y="3369240"/>
            <a:ext cx="10932480" cy="2559960"/>
          </a:xfrm>
          <a:prstGeom prst="rect">
            <a:avLst/>
          </a:prstGeom>
          <a:solidFill>
            <a:srgbClr val="fbc25d"/>
          </a:solidFill>
          <a:ln w="0">
            <a:noFill/>
          </a:ln>
        </p:spPr>
        <p:style>
          <a:lnRef idx="0"/>
          <a:fillRef idx="0"/>
          <a:effectRef idx="0"/>
          <a:fontRef idx="minor"/>
        </p:style>
        <p:txBody>
          <a:bodyPr anchor="t">
            <a:spAutoFit/>
          </a:bodyPr>
          <a:p>
            <a:pPr marL="1141560" indent="-343080" algn="just">
              <a:lnSpc>
                <a:spcPct val="200000"/>
              </a:lnSpc>
              <a:buClr>
                <a:srgbClr val="000000"/>
              </a:buClr>
              <a:buFont typeface="Arial"/>
              <a:buChar char="•"/>
            </a:pPr>
            <a:r>
              <a:rPr b="0" lang="en-US" sz="2400" spc="-1" strike="noStrike">
                <a:solidFill>
                  <a:schemeClr val="dk1"/>
                </a:solidFill>
                <a:latin typeface="Calibri"/>
                <a:ea typeface="Calibri"/>
              </a:rPr>
              <a:t>Hai danh từ </a:t>
            </a:r>
            <a:r>
              <a:rPr b="1" i="1" lang="en-US" sz="2400" spc="-1" strike="noStrike">
                <a:solidFill>
                  <a:schemeClr val="dk1"/>
                </a:solidFill>
                <a:latin typeface="Calibri"/>
                <a:ea typeface="Calibri"/>
              </a:rPr>
              <a:t>đứng kế nhau cùng chỉ một đối tượng</a:t>
            </a:r>
            <a:r>
              <a:rPr b="0" lang="en-US" sz="2400" spc="-1" strike="noStrike">
                <a:solidFill>
                  <a:schemeClr val="dk1"/>
                </a:solidFill>
                <a:latin typeface="Calibri"/>
                <a:ea typeface="Calibri"/>
              </a:rPr>
              <a:t>, gọi là </a:t>
            </a:r>
            <a:r>
              <a:rPr b="1" lang="en-US" sz="2400" spc="-1" strike="noStrike">
                <a:solidFill>
                  <a:schemeClr val="dk1"/>
                </a:solidFill>
                <a:latin typeface="Calibri"/>
                <a:ea typeface="Calibri"/>
              </a:rPr>
              <a:t>Đồng Vị</a:t>
            </a:r>
            <a:endParaRPr b="0" lang="en-US" sz="2400" spc="-1" strike="noStrike">
              <a:solidFill>
                <a:srgbClr val="000000"/>
              </a:solidFill>
              <a:latin typeface="Arial"/>
            </a:endParaRPr>
          </a:p>
          <a:p>
            <a:pPr marL="1141560" indent="-343080" algn="just">
              <a:lnSpc>
                <a:spcPct val="200000"/>
              </a:lnSpc>
              <a:buClr>
                <a:srgbClr val="000000"/>
              </a:buClr>
              <a:buFont typeface="Arial"/>
              <a:buChar char="•"/>
            </a:pPr>
            <a:r>
              <a:rPr b="0" lang="en-US" sz="2400" spc="-1" strike="noStrike">
                <a:solidFill>
                  <a:schemeClr val="dk1"/>
                </a:solidFill>
                <a:latin typeface="Calibri"/>
                <a:ea typeface="Calibri"/>
              </a:rPr>
              <a:t>Danh từ nào </a:t>
            </a:r>
            <a:r>
              <a:rPr b="1" lang="en-US" sz="2400" spc="-1" strike="noStrike">
                <a:solidFill>
                  <a:schemeClr val="dk1"/>
                </a:solidFill>
                <a:latin typeface="Calibri"/>
                <a:ea typeface="Calibri"/>
              </a:rPr>
              <a:t>bổ nghĩa </a:t>
            </a:r>
            <a:r>
              <a:rPr b="0" lang="en-US" sz="2400" spc="-1" strike="noStrike">
                <a:solidFill>
                  <a:schemeClr val="dk1"/>
                </a:solidFill>
                <a:latin typeface="Calibri"/>
                <a:ea typeface="Calibri"/>
              </a:rPr>
              <a:t>cho danh từ còn lại thì gọi là </a:t>
            </a:r>
            <a:r>
              <a:rPr b="1" lang="en-US" sz="2400" spc="-1" strike="noStrike">
                <a:solidFill>
                  <a:schemeClr val="dk1"/>
                </a:solidFill>
                <a:latin typeface="Calibri"/>
                <a:ea typeface="Calibri"/>
              </a:rPr>
              <a:t>Đồng Vị Ngữ</a:t>
            </a:r>
            <a:r>
              <a:rPr b="0" lang="en-US" sz="2400" spc="-1" strike="noStrike">
                <a:solidFill>
                  <a:schemeClr val="dk1"/>
                </a:solidFill>
                <a:latin typeface="Calibri"/>
                <a:ea typeface="Calibri"/>
              </a:rPr>
              <a:t>.</a:t>
            </a:r>
            <a:endParaRPr b="0" lang="en-US" sz="2400" spc="-1" strike="noStrike">
              <a:solidFill>
                <a:srgbClr val="000000"/>
              </a:solidFill>
              <a:latin typeface="Arial"/>
            </a:endParaRPr>
          </a:p>
          <a:p>
            <a:pPr marL="1141560" indent="-343080" algn="just">
              <a:lnSpc>
                <a:spcPct val="200000"/>
              </a:lnSpc>
              <a:buClr>
                <a:srgbClr val="000000"/>
              </a:buClr>
              <a:buFont typeface="Arial"/>
              <a:buChar char="•"/>
            </a:pPr>
            <a:r>
              <a:rPr b="0" lang="en-US" sz="2400" spc="-1" strike="noStrike">
                <a:solidFill>
                  <a:schemeClr val="dk1"/>
                </a:solidFill>
                <a:latin typeface="Calibri"/>
                <a:ea typeface="Calibri"/>
              </a:rPr>
              <a:t>Đồng Vị Ngữ có chức năng: thêm thông tin, nhấn mạnh, chỉ mục đích…</a:t>
            </a:r>
            <a:endParaRPr b="0" lang="en-US" sz="2400" spc="-1" strike="noStrike">
              <a:solidFill>
                <a:srgbClr val="000000"/>
              </a:solidFill>
              <a:latin typeface="Arial"/>
            </a:endParaRPr>
          </a:p>
          <a:p>
            <a:pPr marL="1087560" indent="-289080">
              <a:lnSpc>
                <a:spcPct val="100000"/>
              </a:lnSpc>
              <a:tabLst>
                <a:tab algn="l" pos="0"/>
              </a:tabLst>
            </a:pPr>
            <a:endParaRPr b="0" lang="en-US" sz="1800" spc="-1" strike="noStrike">
              <a:solidFill>
                <a:srgbClr val="000000"/>
              </a:solidFill>
              <a:latin typeface="Arial"/>
            </a:endParaRPr>
          </a:p>
        </p:txBody>
      </p:sp>
      <p:sp>
        <p:nvSpPr>
          <p:cNvPr id="200" name="Google Shape;282;p18"/>
          <p:cNvSpPr/>
          <p:nvPr/>
        </p:nvSpPr>
        <p:spPr>
          <a:xfrm>
            <a:off x="3048120" y="1690560"/>
            <a:ext cx="9143640" cy="2061720"/>
          </a:xfrm>
          <a:prstGeom prst="rect">
            <a:avLst/>
          </a:prstGeom>
          <a:noFill/>
          <a:ln w="0">
            <a:noFill/>
          </a:ln>
        </p:spPr>
        <p:style>
          <a:lnRef idx="0"/>
          <a:fillRef idx="0"/>
          <a:effectRef idx="0"/>
          <a:fontRef idx="minor"/>
        </p:style>
        <p:txBody>
          <a:bodyPr anchor="ctr">
            <a:noAutofit/>
          </a:bodyPr>
          <a:p>
            <a:pPr>
              <a:lnSpc>
                <a:spcPct val="90000"/>
              </a:lnSpc>
              <a:tabLst>
                <a:tab algn="l" pos="0"/>
              </a:tabLst>
            </a:pPr>
            <a:r>
              <a:rPr b="0" lang="en-US" sz="5400" spc="-1" strike="noStrike">
                <a:solidFill>
                  <a:srgbClr val="ffd966"/>
                </a:solidFill>
                <a:latin typeface="Twentieth Century"/>
                <a:ea typeface="Twentieth Century"/>
              </a:rPr>
              <a:t>…</a:t>
            </a:r>
            <a:r>
              <a:rPr b="0" lang="en-US" sz="5400" spc="-1" strike="noStrike">
                <a:solidFill>
                  <a:srgbClr val="ffd966"/>
                </a:solidFill>
                <a:latin typeface="Twentieth Century"/>
                <a:ea typeface="Twentieth Century"/>
              </a:rPr>
              <a:t>. N  +  N ….</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ĐOẠN KINH 1 (AN)</a:t>
            </a:r>
            <a:endParaRPr b="0" lang="en-US" sz="4400" spc="-1" strike="noStrike">
              <a:solidFill>
                <a:srgbClr val="000000"/>
              </a:solidFill>
              <a:latin typeface="Arial"/>
            </a:endParaRPr>
          </a:p>
        </p:txBody>
      </p:sp>
      <p:sp>
        <p:nvSpPr>
          <p:cNvPr id="82" name="Google Shape;104;p2"/>
          <p:cNvSpPr/>
          <p:nvPr/>
        </p:nvSpPr>
        <p:spPr>
          <a:xfrm>
            <a:off x="2639520" y="1533960"/>
            <a:ext cx="9216720" cy="5034600"/>
          </a:xfrm>
          <a:prstGeom prst="rect">
            <a:avLst/>
          </a:prstGeom>
          <a:solidFill>
            <a:srgbClr val="fbc25d"/>
          </a:solidFill>
          <a:ln w="57150">
            <a:solidFill>
              <a:srgbClr val="fbc25d"/>
            </a:solidFill>
            <a:round/>
          </a:ln>
        </p:spPr>
        <p:style>
          <a:lnRef idx="0"/>
          <a:fillRef idx="0"/>
          <a:effectRef idx="0"/>
          <a:fontRef idx="minor"/>
        </p:style>
        <p:txBody>
          <a:bodyPr anchor="ctr">
            <a:normAutofit/>
          </a:bodyPr>
          <a:p>
            <a:pPr algn="just">
              <a:lnSpc>
                <a:spcPct val="150000"/>
              </a:lnSpc>
              <a:tabLst>
                <a:tab algn="l" pos="0"/>
              </a:tabLst>
            </a:pPr>
            <a:r>
              <a:rPr b="0" lang="en-US" sz="3800" spc="-1" strike="noStrike">
                <a:solidFill>
                  <a:srgbClr val="471200"/>
                </a:solidFill>
                <a:latin typeface="Calibri"/>
                <a:ea typeface="Calibri"/>
              </a:rPr>
              <a:t>buddhaṃ saraṇaṃ gacchāmi.</a:t>
            </a:r>
            <a:endParaRPr b="0" lang="en-US" sz="3800" spc="-1" strike="noStrike">
              <a:solidFill>
                <a:srgbClr val="000000"/>
              </a:solidFill>
              <a:latin typeface="Arial"/>
            </a:endParaRPr>
          </a:p>
          <a:p>
            <a:pPr algn="just">
              <a:lnSpc>
                <a:spcPct val="150000"/>
              </a:lnSpc>
              <a:spcBef>
                <a:spcPts val="1001"/>
              </a:spcBef>
              <a:tabLst>
                <a:tab algn="l" pos="0"/>
              </a:tabLst>
            </a:pPr>
            <a:r>
              <a:rPr b="0" lang="en-US" sz="3800" spc="-1" strike="noStrike">
                <a:solidFill>
                  <a:srgbClr val="471200"/>
                </a:solidFill>
                <a:latin typeface="Calibri"/>
                <a:ea typeface="Calibri"/>
              </a:rPr>
              <a:t>dhammaṃ saraṇaṃ gacchāmi.</a:t>
            </a:r>
            <a:endParaRPr b="0" lang="en-US" sz="3800" spc="-1" strike="noStrike">
              <a:solidFill>
                <a:srgbClr val="000000"/>
              </a:solidFill>
              <a:latin typeface="Arial"/>
            </a:endParaRPr>
          </a:p>
          <a:p>
            <a:pPr algn="just">
              <a:lnSpc>
                <a:spcPct val="150000"/>
              </a:lnSpc>
              <a:spcBef>
                <a:spcPts val="1001"/>
              </a:spcBef>
              <a:tabLst>
                <a:tab algn="l" pos="0"/>
              </a:tabLst>
            </a:pPr>
            <a:r>
              <a:rPr b="0" lang="en-US" sz="3800" spc="-1" strike="noStrike">
                <a:solidFill>
                  <a:srgbClr val="471200"/>
                </a:solidFill>
                <a:latin typeface="Calibri"/>
                <a:ea typeface="Calibri"/>
              </a:rPr>
              <a:t>saṅghaṃ saraṇaṃ gacchāmi.</a:t>
            </a:r>
            <a:endParaRPr b="0" lang="en-US" sz="3800" spc="-1" strike="noStrike">
              <a:solidFill>
                <a:srgbClr val="000000"/>
              </a:solidFill>
              <a:latin typeface="Arial"/>
            </a:endParaRPr>
          </a:p>
        </p:txBody>
      </p:sp>
      <p:pic>
        <p:nvPicPr>
          <p:cNvPr id="83" name="Google Shape;105;p2"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84" name="Google Shape;106;p2"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TRẬT TỰ CÂU PALI</a:t>
            </a:r>
            <a:endParaRPr b="0" lang="en-US" sz="4400" spc="-1" strike="noStrike">
              <a:solidFill>
                <a:srgbClr val="000000"/>
              </a:solidFill>
              <a:latin typeface="Arial"/>
            </a:endParaRPr>
          </a:p>
        </p:txBody>
      </p:sp>
      <p:pic>
        <p:nvPicPr>
          <p:cNvPr id="202" name="Google Shape;289;p19"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03" name="Google Shape;290;p19"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204" name="Google Shape;291;p19"/>
          <p:cNvSpPr/>
          <p:nvPr/>
        </p:nvSpPr>
        <p:spPr>
          <a:xfrm>
            <a:off x="838080" y="2669040"/>
            <a:ext cx="10515240" cy="1905120"/>
          </a:xfrm>
          <a:prstGeom prst="rect">
            <a:avLst/>
          </a:prstGeom>
          <a:solidFill>
            <a:srgbClr val="fbc25d"/>
          </a:solidFill>
          <a:ln w="0">
            <a:noFill/>
          </a:ln>
        </p:spPr>
        <p:style>
          <a:lnRef idx="0"/>
          <a:fillRef idx="0"/>
          <a:effectRef idx="0"/>
          <a:fontRef idx="minor"/>
        </p:style>
        <p:txBody>
          <a:bodyPr anchor="t">
            <a:spAutoFit/>
          </a:bodyPr>
          <a:p>
            <a:pPr marL="285840" indent="-216000">
              <a:lnSpc>
                <a:spcPct val="150000"/>
              </a:lnSpc>
              <a:tabLst>
                <a:tab algn="l" pos="0"/>
              </a:tabLst>
            </a:pPr>
            <a:endParaRPr b="0" lang="en-US" sz="1100" spc="-1" strike="noStrike">
              <a:solidFill>
                <a:srgbClr val="000000"/>
              </a:solidFill>
              <a:latin typeface="Arial"/>
            </a:endParaRPr>
          </a:p>
          <a:p>
            <a:pPr marL="1023840" indent="-455760">
              <a:lnSpc>
                <a:spcPct val="150000"/>
              </a:lnSpc>
              <a:buClr>
                <a:srgbClr val="000000"/>
              </a:buClr>
              <a:buFont typeface="Arial"/>
              <a:buChar char="•"/>
              <a:tabLst>
                <a:tab algn="l" pos="0"/>
              </a:tabLst>
            </a:pPr>
            <a:r>
              <a:rPr b="0" lang="en-US" sz="2800" spc="-1" strike="noStrike">
                <a:solidFill>
                  <a:schemeClr val="dk1"/>
                </a:solidFill>
                <a:latin typeface="Calibri"/>
                <a:ea typeface="Calibri"/>
              </a:rPr>
              <a:t>Pali không có trật tự câu cố định.</a:t>
            </a:r>
            <a:endParaRPr b="0" lang="en-US" sz="2800" spc="-1" strike="noStrike">
              <a:solidFill>
                <a:srgbClr val="000000"/>
              </a:solidFill>
              <a:latin typeface="Arial"/>
            </a:endParaRPr>
          </a:p>
          <a:p>
            <a:pPr marL="1023840" indent="-455760">
              <a:lnSpc>
                <a:spcPct val="150000"/>
              </a:lnSpc>
              <a:buClr>
                <a:srgbClr val="000000"/>
              </a:buClr>
              <a:buFont typeface="Arial"/>
              <a:buChar char="•"/>
              <a:tabLst>
                <a:tab algn="l" pos="0"/>
              </a:tabLst>
            </a:pPr>
            <a:r>
              <a:rPr b="0" lang="en-US" sz="2800" spc="-1" strike="noStrike">
                <a:solidFill>
                  <a:schemeClr val="dk1"/>
                </a:solidFill>
                <a:latin typeface="Calibri"/>
                <a:ea typeface="Calibri"/>
              </a:rPr>
              <a:t>Thông thường, từ </a:t>
            </a:r>
            <a:r>
              <a:rPr b="1" i="1" lang="en-US" sz="2800" spc="-1" strike="noStrike">
                <a:solidFill>
                  <a:schemeClr val="dk1"/>
                </a:solidFill>
                <a:latin typeface="Calibri"/>
                <a:ea typeface="Calibri"/>
              </a:rPr>
              <a:t>đứng đầu câu</a:t>
            </a:r>
            <a:r>
              <a:rPr b="1" lang="en-US" sz="2800" spc="-1" strike="noStrike">
                <a:solidFill>
                  <a:schemeClr val="dk1"/>
                </a:solidFill>
                <a:latin typeface="Calibri"/>
                <a:ea typeface="Calibri"/>
              </a:rPr>
              <a:t> </a:t>
            </a:r>
            <a:r>
              <a:rPr b="0" lang="en-US" sz="2800" spc="-1" strike="noStrike">
                <a:solidFill>
                  <a:schemeClr val="dk1"/>
                </a:solidFill>
                <a:latin typeface="Calibri"/>
                <a:ea typeface="Calibri"/>
              </a:rPr>
              <a:t>là từ được </a:t>
            </a:r>
            <a:r>
              <a:rPr b="1" i="1" lang="en-US" sz="2800" spc="-1" strike="noStrike">
                <a:solidFill>
                  <a:schemeClr val="dk1"/>
                </a:solidFill>
                <a:latin typeface="Calibri"/>
                <a:ea typeface="Calibri"/>
              </a:rPr>
              <a:t>Nhấn Mạnh</a:t>
            </a:r>
            <a:r>
              <a:rPr b="0" lang="en-US" sz="2800" spc="-1" strike="noStrike">
                <a:solidFill>
                  <a:schemeClr val="dk1"/>
                </a:solidFill>
                <a:latin typeface="Calibri"/>
                <a:ea typeface="Calibri"/>
              </a:rPr>
              <a:t>.</a:t>
            </a:r>
            <a:endParaRPr b="0" lang="en-US" sz="2800" spc="-1" strike="noStrike">
              <a:solidFill>
                <a:srgbClr val="000000"/>
              </a:solidFill>
              <a:latin typeface="Arial"/>
            </a:endParaRPr>
          </a:p>
          <a:p>
            <a:pPr>
              <a:lnSpc>
                <a:spcPct val="15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2159640" y="0"/>
            <a:ext cx="10032120" cy="18162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ĐOẠN KINH 2.1 (AN) </a:t>
            </a:r>
            <a:br>
              <a:rPr sz="4400"/>
            </a:br>
            <a:r>
              <a:rPr b="0" lang="en-US" sz="3200" spc="-1" strike="noStrike">
                <a:solidFill>
                  <a:srgbClr val="fbc25d"/>
                </a:solidFill>
                <a:latin typeface="Calibri"/>
                <a:ea typeface="Calibri"/>
              </a:rPr>
              <a:t>``      </a:t>
            </a:r>
            <a:endParaRPr b="0" lang="en-US" sz="3200" spc="-1" strike="noStrike">
              <a:solidFill>
                <a:srgbClr val="000000"/>
              </a:solidFill>
              <a:latin typeface="Arial"/>
            </a:endParaRPr>
          </a:p>
        </p:txBody>
      </p:sp>
      <p:pic>
        <p:nvPicPr>
          <p:cNvPr id="206" name="Google Shape;297;p20"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207" name="Google Shape;298;p20"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208" name="Google Shape;299;p20"/>
          <p:cNvSpPr/>
          <p:nvPr/>
        </p:nvSpPr>
        <p:spPr>
          <a:xfrm>
            <a:off x="2408400" y="2219040"/>
            <a:ext cx="9534600" cy="4043880"/>
          </a:xfrm>
          <a:prstGeom prst="rect">
            <a:avLst/>
          </a:prstGeom>
          <a:solidFill>
            <a:srgbClr val="fbc25d"/>
          </a:solidFill>
          <a:ln w="57150">
            <a:solidFill>
              <a:srgbClr val="fbc25d"/>
            </a:solidFill>
            <a:round/>
          </a:ln>
        </p:spPr>
        <p:style>
          <a:lnRef idx="0"/>
          <a:fillRef idx="0"/>
          <a:effectRef idx="0"/>
          <a:fontRef idx="minor"/>
        </p:style>
        <p:txBody>
          <a:bodyPr anchor="ctr">
            <a:normAutofit fontScale="96406"/>
          </a:bodyPr>
          <a:p>
            <a:pPr>
              <a:lnSpc>
                <a:spcPct val="120000"/>
              </a:lnSpc>
              <a:tabLst>
                <a:tab algn="l" pos="0"/>
              </a:tabLst>
            </a:pPr>
            <a:r>
              <a:rPr b="0" lang="en-US" sz="2800" spc="-1" strike="noStrike">
                <a:solidFill>
                  <a:srgbClr val="471200"/>
                </a:solidFill>
                <a:latin typeface="Calibri"/>
                <a:ea typeface="Calibri"/>
              </a:rPr>
              <a:t>…</a:t>
            </a:r>
            <a:r>
              <a:rPr b="0" lang="en-US" sz="2800" spc="-1" strike="noStrike">
                <a:solidFill>
                  <a:srgbClr val="471200"/>
                </a:solidFill>
                <a:latin typeface="Calibri"/>
                <a:ea typeface="Calibri"/>
              </a:rPr>
              <a:t>cittaṃ, bhikkhave, adantaṃ mahato anatthāya saṃvattatīti. </a:t>
            </a:r>
            <a:endParaRPr b="0" lang="en-US" sz="2800" spc="-1" strike="noStrike">
              <a:solidFill>
                <a:srgbClr val="000000"/>
              </a:solidFill>
              <a:latin typeface="Arial"/>
            </a:endParaRPr>
          </a:p>
          <a:p>
            <a:pPr>
              <a:lnSpc>
                <a:spcPct val="120000"/>
              </a:lnSpc>
              <a:tabLst>
                <a:tab algn="l" pos="0"/>
              </a:tabLst>
            </a:pPr>
            <a:r>
              <a:rPr b="0" lang="en-US" sz="2800" spc="-1" strike="noStrike">
                <a:solidFill>
                  <a:srgbClr val="471200"/>
                </a:solidFill>
                <a:latin typeface="Calibri"/>
                <a:ea typeface="Calibri"/>
              </a:rPr>
              <a:t>…</a:t>
            </a:r>
            <a:r>
              <a:rPr b="0" lang="en-US" sz="2800" spc="-1" strike="noStrike">
                <a:solidFill>
                  <a:srgbClr val="471200"/>
                </a:solidFill>
                <a:latin typeface="Calibri"/>
                <a:ea typeface="Calibri"/>
              </a:rPr>
              <a:t>cittaṃ, bhikkhave, dantaṃ mahato atthāya saṃvattatīti. </a:t>
            </a:r>
            <a:br>
              <a:rPr sz="2800"/>
            </a:br>
            <a:r>
              <a:rPr b="0" lang="en-US" sz="2800" spc="-1" strike="noStrike">
                <a:solidFill>
                  <a:srgbClr val="471200"/>
                </a:solidFill>
                <a:latin typeface="Calibri"/>
                <a:ea typeface="Calibri"/>
              </a:rPr>
              <a:t>…cittaṃ, bhikkhave, aguttaṃ mahato anatthāya saṃvattatīti. </a:t>
            </a:r>
            <a:endParaRPr b="0" lang="en-US" sz="2800" spc="-1" strike="noStrike">
              <a:solidFill>
                <a:srgbClr val="000000"/>
              </a:solidFill>
              <a:latin typeface="Arial"/>
            </a:endParaRPr>
          </a:p>
          <a:p>
            <a:pPr>
              <a:lnSpc>
                <a:spcPct val="120000"/>
              </a:lnSpc>
              <a:tabLst>
                <a:tab algn="l" pos="0"/>
              </a:tabLst>
            </a:pPr>
            <a:r>
              <a:rPr b="0" lang="en-US" sz="2800" spc="-1" strike="noStrike">
                <a:solidFill>
                  <a:srgbClr val="471200"/>
                </a:solidFill>
                <a:latin typeface="Calibri"/>
                <a:ea typeface="Calibri"/>
              </a:rPr>
              <a:t>…</a:t>
            </a:r>
            <a:r>
              <a:rPr b="0" lang="en-US" sz="2800" spc="-1" strike="noStrike">
                <a:solidFill>
                  <a:srgbClr val="471200"/>
                </a:solidFill>
                <a:latin typeface="Calibri"/>
                <a:ea typeface="Calibri"/>
              </a:rPr>
              <a:t>cittaṃ, bhikkhave, guttaṃ mahato atthāya saṃvattatīti. </a:t>
            </a:r>
            <a:br>
              <a:rPr sz="2800"/>
            </a:br>
            <a:r>
              <a:rPr b="0" lang="en-US" sz="2800" spc="-1" strike="noStrike">
                <a:solidFill>
                  <a:srgbClr val="471200"/>
                </a:solidFill>
                <a:latin typeface="Calibri"/>
                <a:ea typeface="Calibri"/>
              </a:rPr>
              <a:t>…cittaṃ, bhikkhave, arakkhitaṃ mahato anatthāya saṃvattatīti. </a:t>
            </a:r>
            <a:endParaRPr b="0" lang="en-US" sz="2800" spc="-1" strike="noStrike">
              <a:solidFill>
                <a:srgbClr val="000000"/>
              </a:solidFill>
              <a:latin typeface="Arial"/>
            </a:endParaRPr>
          </a:p>
          <a:p>
            <a:pPr>
              <a:lnSpc>
                <a:spcPct val="120000"/>
              </a:lnSpc>
              <a:tabLst>
                <a:tab algn="l" pos="0"/>
              </a:tabLst>
            </a:pPr>
            <a:r>
              <a:rPr b="0" lang="en-US" sz="2800" spc="-1" strike="noStrike">
                <a:solidFill>
                  <a:srgbClr val="471200"/>
                </a:solidFill>
                <a:latin typeface="Calibri"/>
                <a:ea typeface="Calibri"/>
              </a:rPr>
              <a:t>…</a:t>
            </a:r>
            <a:r>
              <a:rPr b="0" lang="en-US" sz="2800" spc="-1" strike="noStrike">
                <a:solidFill>
                  <a:srgbClr val="471200"/>
                </a:solidFill>
                <a:latin typeface="Calibri"/>
                <a:ea typeface="Calibri"/>
              </a:rPr>
              <a:t>cittaṃ, bhikkhave, rakkhitaṃ mahato atthāya saṃvattatīti. </a:t>
            </a:r>
            <a:br>
              <a:rPr sz="2800"/>
            </a:br>
            <a:r>
              <a:rPr b="0" lang="en-US" sz="2800" spc="-1" strike="noStrike">
                <a:solidFill>
                  <a:srgbClr val="471200"/>
                </a:solidFill>
                <a:latin typeface="Calibri"/>
                <a:ea typeface="Calibri"/>
              </a:rPr>
              <a:t>…cittaṃ, bhikkhave, asaṃvutaṃ mahato anatthāya saṃvattatīti. …cittaṃ, bhikkhave, saṃvutaṃ mahato atthāya saṃvattatīti.</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TỪ VỰNG ĐOẠN KINH 2.1</a:t>
            </a:r>
            <a:endParaRPr b="0" lang="en-US" sz="4400" spc="-1" strike="noStrike">
              <a:solidFill>
                <a:srgbClr val="000000"/>
              </a:solidFill>
              <a:latin typeface="Arial"/>
            </a:endParaRPr>
          </a:p>
        </p:txBody>
      </p:sp>
      <p:graphicFrame>
        <p:nvGraphicFramePr>
          <p:cNvPr id="210" name="Google Shape;305;p21"/>
          <p:cNvGraphicFramePr/>
          <p:nvPr/>
        </p:nvGraphicFramePr>
        <p:xfrm>
          <a:off x="838080" y="2083320"/>
          <a:ext cx="10515240" cy="4129560"/>
        </p:xfrm>
        <a:graphic>
          <a:graphicData uri="http://schemas.openxmlformats.org/drawingml/2006/table">
            <a:tbl>
              <a:tblPr/>
              <a:tblGrid>
                <a:gridCol w="650160"/>
                <a:gridCol w="1686240"/>
                <a:gridCol w="5359320"/>
                <a:gridCol w="2819160"/>
              </a:tblGrid>
              <a:tr h="370800">
                <a:tc>
                  <a:txBody>
                    <a:bodyPr anchor="ctr">
                      <a:noAutofit/>
                    </a:bodyPr>
                    <a:p>
                      <a:pPr algn="ctr">
                        <a:lnSpc>
                          <a:spcPct val="100000"/>
                        </a:lnSpc>
                        <a:tabLst>
                          <a:tab algn="l" pos="0"/>
                        </a:tabLst>
                      </a:pPr>
                      <a:r>
                        <a:rPr b="1" lang="en-US" sz="2400" spc="-1" strike="noStrike">
                          <a:solidFill>
                            <a:schemeClr val="lt1"/>
                          </a:solidFill>
                          <a:latin typeface="Arial"/>
                          <a:ea typeface="Arial"/>
                        </a:rPr>
                        <a:t>STT</a:t>
                      </a:r>
                      <a:endParaRPr b="0" lang="en-US" sz="24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Từ Pali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Nghĩa Việt liên quan đến đoạn kinh</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Arial"/>
                          <a:ea typeface="Arial"/>
                        </a:rPr>
                        <a:t>Từ loại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Cittaṃ</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Tâm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Danh, trung</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2</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Bhikkhu</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Vị Tỳ Kheo (Bhikhave: hô cách, số nhiều)</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3</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A/An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Hàm ý phủ định. Ví dụ: </a:t>
                      </a:r>
                      <a:endParaRPr b="0" lang="en-US" sz="2400" spc="-1" strike="noStrike">
                        <a:solidFill>
                          <a:srgbClr val="000000"/>
                        </a:solidFill>
                        <a:latin typeface="Arial"/>
                      </a:endParaRPr>
                    </a:p>
                    <a:p>
                      <a:pPr>
                        <a:lnSpc>
                          <a:spcPct val="107000"/>
                        </a:lnSpc>
                        <a:tabLst>
                          <a:tab algn="l" pos="0"/>
                        </a:tabLst>
                      </a:pPr>
                      <a:r>
                        <a:rPr b="0" lang="en-US" sz="2400" spc="-1" strike="noStrike">
                          <a:solidFill>
                            <a:schemeClr val="dk1"/>
                          </a:solidFill>
                          <a:latin typeface="Calibri"/>
                          <a:ea typeface="Calibri"/>
                        </a:rPr>
                        <a:t>Danta = được chế ngự</a:t>
                      </a:r>
                      <a:endParaRPr b="0" lang="en-US" sz="2400" spc="-1" strike="noStrike">
                        <a:solidFill>
                          <a:srgbClr val="000000"/>
                        </a:solidFill>
                        <a:latin typeface="Arial"/>
                      </a:endParaRPr>
                    </a:p>
                    <a:p>
                      <a:pPr>
                        <a:lnSpc>
                          <a:spcPct val="107000"/>
                        </a:lnSpc>
                        <a:tabLst>
                          <a:tab algn="l" pos="0"/>
                        </a:tabLst>
                      </a:pPr>
                      <a:r>
                        <a:rPr b="0" lang="en-US" sz="2400" spc="-1" strike="noStrike">
                          <a:solidFill>
                            <a:schemeClr val="dk1"/>
                          </a:solidFill>
                          <a:latin typeface="Calibri"/>
                          <a:ea typeface="Calibri"/>
                        </a:rPr>
                        <a:t>Adanta = KHÔNG được chế ngự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Tiền tố</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4</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Danta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Được chế ngự</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5</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Mahato</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Lớn, vĩ đại (gián bổ cách, số ít của Mahanta)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6</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Attho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Lợi ích, lợi thế, ý nghĩa, mục đích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bl>
          </a:graphicData>
        </a:graphic>
      </p:graphicFrame>
      <p:pic>
        <p:nvPicPr>
          <p:cNvPr id="211" name="Google Shape;306;p21"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12" name="Google Shape;307;p21"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TỪ VỰNG ĐOẠN KINH 2.1</a:t>
            </a:r>
            <a:endParaRPr b="0" lang="en-US" sz="4400" spc="-1" strike="noStrike">
              <a:solidFill>
                <a:srgbClr val="000000"/>
              </a:solidFill>
              <a:latin typeface="Arial"/>
            </a:endParaRPr>
          </a:p>
        </p:txBody>
      </p:sp>
      <p:graphicFrame>
        <p:nvGraphicFramePr>
          <p:cNvPr id="214" name="Google Shape;313;p22"/>
          <p:cNvGraphicFramePr/>
          <p:nvPr/>
        </p:nvGraphicFramePr>
        <p:xfrm>
          <a:off x="838080" y="2827440"/>
          <a:ext cx="10515240" cy="2929680"/>
        </p:xfrm>
        <a:graphic>
          <a:graphicData uri="http://schemas.openxmlformats.org/drawingml/2006/table">
            <a:tbl>
              <a:tblPr/>
              <a:tblGrid>
                <a:gridCol w="650160"/>
                <a:gridCol w="1686240"/>
                <a:gridCol w="4927320"/>
                <a:gridCol w="3251160"/>
              </a:tblGrid>
              <a:tr h="370800">
                <a:tc>
                  <a:txBody>
                    <a:bodyPr anchor="ctr">
                      <a:noAutofit/>
                    </a:bodyPr>
                    <a:p>
                      <a:pPr algn="ctr">
                        <a:lnSpc>
                          <a:spcPct val="100000"/>
                        </a:lnSpc>
                        <a:tabLst>
                          <a:tab algn="l" pos="0"/>
                        </a:tabLst>
                      </a:pPr>
                      <a:r>
                        <a:rPr b="1" lang="en-US" sz="2400" spc="-1" strike="noStrike">
                          <a:solidFill>
                            <a:schemeClr val="lt1"/>
                          </a:solidFill>
                          <a:latin typeface="Arial"/>
                          <a:ea typeface="Arial"/>
                        </a:rPr>
                        <a:t>STT</a:t>
                      </a:r>
                      <a:endParaRPr b="0" lang="en-US" sz="24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Từ Pali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Nghĩa Việt liên quan đến đoạn kinh</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Arial"/>
                          <a:ea typeface="Arial"/>
                        </a:rPr>
                        <a:t>Từ loại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7</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Saṃvattati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Đi tới, dẫn tới, đưa tới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Động, hiện tại, chủ động</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8</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Gutta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Được phòng hộ</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9</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Rakkhita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Được canh phòng</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10</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Saṃvuta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Được thu thúc</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11</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Iti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Hàm ý trích dẫn</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Phụ</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bl>
          </a:graphicData>
        </a:graphic>
      </p:graphicFrame>
      <p:pic>
        <p:nvPicPr>
          <p:cNvPr id="215" name="Google Shape;314;p22"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16" name="Google Shape;315;p22"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TÍNH TỪ </a:t>
            </a:r>
            <a:endParaRPr b="0" lang="en-US" sz="4400" spc="-1" strike="noStrike">
              <a:solidFill>
                <a:srgbClr val="000000"/>
              </a:solidFill>
              <a:latin typeface="Arial"/>
            </a:endParaRPr>
          </a:p>
        </p:txBody>
      </p:sp>
      <p:pic>
        <p:nvPicPr>
          <p:cNvPr id="218" name="Google Shape;321;p23"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19" name="Google Shape;322;p23"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220" name="Google Shape;323;p23"/>
          <p:cNvSpPr/>
          <p:nvPr/>
        </p:nvSpPr>
        <p:spPr>
          <a:xfrm>
            <a:off x="2355480" y="5335200"/>
            <a:ext cx="8011080" cy="1919880"/>
          </a:xfrm>
          <a:prstGeom prst="rect">
            <a:avLst/>
          </a:prstGeom>
          <a:solidFill>
            <a:srgbClr val="fbc25d"/>
          </a:solidFill>
          <a:ln w="0">
            <a:noFill/>
          </a:ln>
        </p:spPr>
        <p:style>
          <a:lnRef idx="0"/>
          <a:fillRef idx="0"/>
          <a:effectRef idx="0"/>
          <a:fontRef idx="minor"/>
        </p:style>
        <p:txBody>
          <a:bodyPr anchor="t">
            <a:spAutoFit/>
          </a:bodyPr>
          <a:p>
            <a:pPr marL="285840" indent="-285840">
              <a:lnSpc>
                <a:spcPct val="150000"/>
              </a:lnSpc>
              <a:buClr>
                <a:srgbClr val="000000"/>
              </a:buClr>
              <a:buFont typeface="Arial"/>
              <a:buChar char="•"/>
            </a:pPr>
            <a:r>
              <a:rPr b="1" lang="en-US" sz="2000" spc="-1" strike="noStrike">
                <a:solidFill>
                  <a:schemeClr val="dk1"/>
                </a:solidFill>
                <a:latin typeface="Calibri"/>
                <a:ea typeface="Calibri"/>
              </a:rPr>
              <a:t>Saṃvuta</a:t>
            </a:r>
            <a:r>
              <a:rPr b="0" lang="en-US" sz="2000" spc="-1" strike="noStrike">
                <a:solidFill>
                  <a:schemeClr val="dk1"/>
                </a:solidFill>
                <a:latin typeface="Calibri"/>
                <a:ea typeface="Calibri"/>
              </a:rPr>
              <a:t> </a:t>
            </a:r>
            <a:r>
              <a:rPr b="0" lang="en-US" sz="2000" spc="-1" strike="noStrike">
                <a:solidFill>
                  <a:schemeClr val="dk1"/>
                </a:solidFill>
                <a:latin typeface="Calibri"/>
                <a:ea typeface="Calibri"/>
              </a:rPr>
              <a:t>	</a:t>
            </a:r>
            <a:r>
              <a:rPr b="0" lang="en-US" sz="2000" spc="-1" strike="noStrike">
                <a:solidFill>
                  <a:schemeClr val="dk1"/>
                </a:solidFill>
                <a:latin typeface="Calibri"/>
                <a:ea typeface="Calibri"/>
              </a:rPr>
              <a:t>= được thu thúc (tính từ)</a:t>
            </a:r>
            <a:endParaRPr b="0" lang="en-US" sz="2000" spc="-1" strike="noStrike">
              <a:solidFill>
                <a:srgbClr val="000000"/>
              </a:solidFill>
              <a:latin typeface="Arial"/>
            </a:endParaRPr>
          </a:p>
          <a:p>
            <a:pPr marL="285840" indent="-285840">
              <a:lnSpc>
                <a:spcPct val="150000"/>
              </a:lnSpc>
              <a:buClr>
                <a:srgbClr val="000000"/>
              </a:buClr>
              <a:buFont typeface="Arial"/>
              <a:buChar char="•"/>
            </a:pPr>
            <a:r>
              <a:rPr b="1" lang="en-US" sz="2000" spc="-1" strike="noStrike">
                <a:solidFill>
                  <a:schemeClr val="dk1"/>
                </a:solidFill>
                <a:latin typeface="Calibri"/>
                <a:ea typeface="Calibri"/>
              </a:rPr>
              <a:t>Cittaṃ saṃvutaṃ </a:t>
            </a:r>
            <a:r>
              <a:rPr b="1" lang="en-US" sz="2000" spc="-1" strike="noStrike">
                <a:solidFill>
                  <a:schemeClr val="dk1"/>
                </a:solidFill>
                <a:latin typeface="Calibri"/>
                <a:ea typeface="Calibri"/>
              </a:rPr>
              <a:t>	</a:t>
            </a:r>
            <a:r>
              <a:rPr b="0" lang="en-US" sz="2000" spc="-1" strike="noStrike">
                <a:solidFill>
                  <a:schemeClr val="dk1"/>
                </a:solidFill>
                <a:latin typeface="Calibri"/>
                <a:ea typeface="Calibri"/>
              </a:rPr>
              <a:t>= tâm được thu thúc (Citta là danh từ trung tính)</a:t>
            </a:r>
            <a:endParaRPr b="0" lang="en-US" sz="2000" spc="-1" strike="noStrike">
              <a:solidFill>
                <a:srgbClr val="000000"/>
              </a:solidFill>
              <a:latin typeface="Arial"/>
            </a:endParaRPr>
          </a:p>
          <a:p>
            <a:pPr marL="285840" indent="-285840">
              <a:lnSpc>
                <a:spcPct val="150000"/>
              </a:lnSpc>
              <a:buClr>
                <a:srgbClr val="000000"/>
              </a:buClr>
              <a:buFont typeface="Arial"/>
              <a:buChar char="•"/>
            </a:pPr>
            <a:r>
              <a:rPr b="1" lang="en-US" sz="2000" spc="-1" strike="noStrike">
                <a:solidFill>
                  <a:schemeClr val="dk1"/>
                </a:solidFill>
                <a:latin typeface="Calibri"/>
                <a:ea typeface="Calibri"/>
              </a:rPr>
              <a:t>Loko saṃvuto </a:t>
            </a:r>
            <a:r>
              <a:rPr b="1" lang="en-US" sz="2000" spc="-1" strike="noStrike">
                <a:solidFill>
                  <a:schemeClr val="dk1"/>
                </a:solidFill>
                <a:latin typeface="Calibri"/>
                <a:ea typeface="Calibri"/>
              </a:rPr>
              <a:t>	</a:t>
            </a:r>
            <a:r>
              <a:rPr b="0" lang="en-US" sz="2000" spc="-1" strike="noStrike">
                <a:solidFill>
                  <a:schemeClr val="dk1"/>
                </a:solidFill>
                <a:latin typeface="Calibri"/>
                <a:ea typeface="Calibri"/>
              </a:rPr>
              <a:t>= thế gian được thu thúc (Loka là danh từ nam tính)</a:t>
            </a:r>
            <a:endParaRPr b="0" lang="en-US" sz="2000" spc="-1" strike="noStrike">
              <a:solidFill>
                <a:srgbClr val="000000"/>
              </a:solidFill>
              <a:latin typeface="Arial"/>
            </a:endParaRPr>
          </a:p>
        </p:txBody>
      </p:sp>
      <p:sp>
        <p:nvSpPr>
          <p:cNvPr id="221" name="Google Shape;324;p23"/>
          <p:cNvSpPr/>
          <p:nvPr/>
        </p:nvSpPr>
        <p:spPr>
          <a:xfrm>
            <a:off x="838080" y="3013560"/>
            <a:ext cx="2842200" cy="155412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4800" spc="-1" strike="noStrike">
                <a:solidFill>
                  <a:srgbClr val="471200"/>
                </a:solidFill>
                <a:latin typeface="Calibri"/>
                <a:ea typeface="Calibri"/>
              </a:rPr>
              <a:t>TÍNH TỪ</a:t>
            </a:r>
            <a:endParaRPr b="0" lang="en-US" sz="4800" spc="-1" strike="noStrike">
              <a:solidFill>
                <a:srgbClr val="000000"/>
              </a:solidFill>
              <a:latin typeface="Arial"/>
            </a:endParaRPr>
          </a:p>
          <a:p>
            <a:pPr algn="ctr">
              <a:lnSpc>
                <a:spcPct val="100000"/>
              </a:lnSpc>
              <a:tabLst>
                <a:tab algn="l" pos="0"/>
              </a:tabLst>
            </a:pPr>
            <a:r>
              <a:rPr b="0" lang="en-US" sz="4800" spc="-1" strike="noStrike">
                <a:solidFill>
                  <a:srgbClr val="471200"/>
                </a:solidFill>
                <a:latin typeface="Calibri"/>
                <a:ea typeface="Calibri"/>
              </a:rPr>
              <a:t>PALI</a:t>
            </a:r>
            <a:endParaRPr b="0" lang="en-US" sz="4800" spc="-1" strike="noStrike">
              <a:solidFill>
                <a:srgbClr val="000000"/>
              </a:solidFill>
              <a:latin typeface="Arial"/>
            </a:endParaRPr>
          </a:p>
        </p:txBody>
      </p:sp>
      <p:grpSp>
        <p:nvGrpSpPr>
          <p:cNvPr id="222" name="Google Shape;325;p23"/>
          <p:cNvGrpSpPr/>
          <p:nvPr/>
        </p:nvGrpSpPr>
        <p:grpSpPr>
          <a:xfrm>
            <a:off x="-606600" y="904680"/>
            <a:ext cx="10920240" cy="5258520"/>
            <a:chOff x="-606600" y="904680"/>
            <a:chExt cx="10920240" cy="5258520"/>
          </a:xfrm>
        </p:grpSpPr>
        <p:sp>
          <p:nvSpPr>
            <p:cNvPr id="223" name="Google Shape;326;p23"/>
            <p:cNvSpPr/>
            <p:nvPr/>
          </p:nvSpPr>
          <p:spPr>
            <a:xfrm>
              <a:off x="-606600" y="904680"/>
              <a:ext cx="5258520" cy="5258520"/>
            </a:xfrm>
            <a:prstGeom prst="blockArc">
              <a:avLst>
                <a:gd name="adj1" fmla="val 18900000"/>
                <a:gd name="adj2" fmla="val 2700000"/>
                <a:gd name="adj3" fmla="val 411"/>
              </a:avLst>
            </a:prstGeom>
            <a:noFill/>
            <a:ln w="12700">
              <a:solidFill>
                <a:srgbClr val="ffc000"/>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24" name="Google Shape;327;p23"/>
            <p:cNvSpPr/>
            <p:nvPr/>
          </p:nvSpPr>
          <p:spPr>
            <a:xfrm>
              <a:off x="4350960" y="1972440"/>
              <a:ext cx="5962680" cy="780480"/>
            </a:xfrm>
            <a:prstGeom prst="rect">
              <a:avLst/>
            </a:prstGeom>
            <a:solidFill>
              <a:srgbClr val="814b1c"/>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25" name="Google Shape;328;p23"/>
            <p:cNvSpPr/>
            <p:nvPr/>
          </p:nvSpPr>
          <p:spPr>
            <a:xfrm>
              <a:off x="4350960" y="1972440"/>
              <a:ext cx="5962680" cy="780480"/>
            </a:xfrm>
            <a:prstGeom prst="rect">
              <a:avLst/>
            </a:prstGeom>
            <a:noFill/>
            <a:ln w="0">
              <a:noFill/>
            </a:ln>
          </p:spPr>
          <p:style>
            <a:lnRef idx="0"/>
            <a:fillRef idx="0"/>
            <a:effectRef idx="0"/>
            <a:fontRef idx="minor"/>
          </p:style>
          <p:txBody>
            <a:bodyPr lIns="619920" tIns="91440" bIns="91440" anchor="ctr">
              <a:noAutofit/>
            </a:bodyPr>
            <a:p>
              <a:pPr>
                <a:lnSpc>
                  <a:spcPct val="90000"/>
                </a:lnSpc>
                <a:tabLst>
                  <a:tab algn="l" pos="0"/>
                </a:tabLst>
              </a:pPr>
              <a:r>
                <a:rPr b="0" lang="en-US" sz="3600" spc="-1" strike="noStrike">
                  <a:solidFill>
                    <a:schemeClr val="lt1"/>
                  </a:solidFill>
                  <a:latin typeface="Calibri"/>
                  <a:ea typeface="Calibri"/>
                </a:rPr>
                <a:t>Bổ Nghĩa cho Danh Từ</a:t>
              </a:r>
              <a:endParaRPr b="0" lang="en-US" sz="3600" spc="-1" strike="noStrike">
                <a:solidFill>
                  <a:srgbClr val="000000"/>
                </a:solidFill>
                <a:latin typeface="Arial"/>
              </a:endParaRPr>
            </a:p>
          </p:txBody>
        </p:sp>
        <p:sp>
          <p:nvSpPr>
            <p:cNvPr id="226" name="Google Shape;329;p23"/>
            <p:cNvSpPr/>
            <p:nvPr/>
          </p:nvSpPr>
          <p:spPr>
            <a:xfrm>
              <a:off x="3862800" y="1874520"/>
              <a:ext cx="975960" cy="975960"/>
            </a:xfrm>
            <a:prstGeom prst="ellipse">
              <a:avLst/>
            </a:prstGeom>
            <a:solidFill>
              <a:schemeClr val="lt1"/>
            </a:solidFill>
            <a:ln w="12700">
              <a:solidFill>
                <a:srgbClr val="a5a5a5"/>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27" name="Google Shape;330;p23"/>
            <p:cNvSpPr/>
            <p:nvPr/>
          </p:nvSpPr>
          <p:spPr>
            <a:xfrm>
              <a:off x="4634640" y="3143880"/>
              <a:ext cx="5679000" cy="780480"/>
            </a:xfrm>
            <a:prstGeom prst="rect">
              <a:avLst/>
            </a:prstGeom>
            <a:solidFill>
              <a:srgbClr val="c85b5b"/>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28" name="Google Shape;331;p23"/>
            <p:cNvSpPr/>
            <p:nvPr/>
          </p:nvSpPr>
          <p:spPr>
            <a:xfrm>
              <a:off x="4634640" y="3143880"/>
              <a:ext cx="5679000" cy="780480"/>
            </a:xfrm>
            <a:prstGeom prst="rect">
              <a:avLst/>
            </a:prstGeom>
            <a:noFill/>
            <a:ln w="0">
              <a:noFill/>
            </a:ln>
          </p:spPr>
          <p:style>
            <a:lnRef idx="0"/>
            <a:fillRef idx="0"/>
            <a:effectRef idx="0"/>
            <a:fontRef idx="minor"/>
          </p:style>
          <p:txBody>
            <a:bodyPr lIns="619920" tIns="91440" bIns="91440" anchor="ctr">
              <a:noAutofit/>
            </a:bodyPr>
            <a:p>
              <a:pPr>
                <a:lnSpc>
                  <a:spcPct val="90000"/>
                </a:lnSpc>
                <a:tabLst>
                  <a:tab algn="l" pos="0"/>
                </a:tabLst>
              </a:pPr>
              <a:r>
                <a:rPr b="0" lang="en-US" sz="3600" spc="-1" strike="noStrike">
                  <a:solidFill>
                    <a:schemeClr val="lt1"/>
                  </a:solidFill>
                  <a:latin typeface="Calibri"/>
                  <a:ea typeface="Calibri"/>
                </a:rPr>
                <a:t>Biến đuôi theo Danh Từ</a:t>
              </a:r>
              <a:endParaRPr b="0" lang="en-US" sz="3600" spc="-1" strike="noStrike">
                <a:solidFill>
                  <a:srgbClr val="000000"/>
                </a:solidFill>
                <a:latin typeface="Arial"/>
              </a:endParaRPr>
            </a:p>
          </p:txBody>
        </p:sp>
        <p:sp>
          <p:nvSpPr>
            <p:cNvPr id="229" name="Google Shape;332;p23"/>
            <p:cNvSpPr/>
            <p:nvPr/>
          </p:nvSpPr>
          <p:spPr>
            <a:xfrm>
              <a:off x="4146480" y="3045960"/>
              <a:ext cx="975960" cy="975960"/>
            </a:xfrm>
            <a:prstGeom prst="ellipse">
              <a:avLst/>
            </a:prstGeom>
            <a:solidFill>
              <a:schemeClr val="lt1"/>
            </a:solidFill>
            <a:ln w="12700">
              <a:solidFill>
                <a:srgbClr val="c85b5b"/>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30" name="Google Shape;333;p23"/>
            <p:cNvSpPr/>
            <p:nvPr/>
          </p:nvSpPr>
          <p:spPr>
            <a:xfrm>
              <a:off x="4350960" y="4315320"/>
              <a:ext cx="5962680" cy="780480"/>
            </a:xfrm>
            <a:prstGeom prst="rect">
              <a:avLst/>
            </a:prstGeom>
            <a:solidFill>
              <a:srgbClr val="fe0000"/>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31" name="Google Shape;334;p23"/>
            <p:cNvSpPr/>
            <p:nvPr/>
          </p:nvSpPr>
          <p:spPr>
            <a:xfrm>
              <a:off x="4350960" y="4315320"/>
              <a:ext cx="5962680" cy="780480"/>
            </a:xfrm>
            <a:prstGeom prst="rect">
              <a:avLst/>
            </a:prstGeom>
            <a:noFill/>
            <a:ln w="0">
              <a:noFill/>
            </a:ln>
          </p:spPr>
          <p:style>
            <a:lnRef idx="0"/>
            <a:fillRef idx="0"/>
            <a:effectRef idx="0"/>
            <a:fontRef idx="minor"/>
          </p:style>
          <p:txBody>
            <a:bodyPr lIns="619920" tIns="91440" bIns="91440" anchor="ctr">
              <a:noAutofit/>
            </a:bodyPr>
            <a:p>
              <a:pPr>
                <a:lnSpc>
                  <a:spcPct val="90000"/>
                </a:lnSpc>
                <a:tabLst>
                  <a:tab algn="l" pos="0"/>
                </a:tabLst>
              </a:pPr>
              <a:r>
                <a:rPr b="0" lang="en-US" sz="3600" spc="-1" strike="noStrike">
                  <a:solidFill>
                    <a:schemeClr val="lt1"/>
                  </a:solidFill>
                  <a:latin typeface="Calibri"/>
                  <a:ea typeface="Calibri"/>
                </a:rPr>
                <a:t>Đứng trước/sau/cách quãng</a:t>
              </a:r>
              <a:endParaRPr b="0" lang="en-US" sz="3600" spc="-1" strike="noStrike">
                <a:solidFill>
                  <a:srgbClr val="000000"/>
                </a:solidFill>
                <a:latin typeface="Arial"/>
              </a:endParaRPr>
            </a:p>
          </p:txBody>
        </p:sp>
        <p:sp>
          <p:nvSpPr>
            <p:cNvPr id="232" name="Google Shape;335;p23"/>
            <p:cNvSpPr/>
            <p:nvPr/>
          </p:nvSpPr>
          <p:spPr>
            <a:xfrm>
              <a:off x="3862800" y="4217760"/>
              <a:ext cx="975960" cy="975960"/>
            </a:xfrm>
            <a:prstGeom prst="ellipse">
              <a:avLst/>
            </a:prstGeom>
            <a:solidFill>
              <a:schemeClr val="lt1"/>
            </a:solidFill>
            <a:ln w="12700">
              <a:solidFill>
                <a:srgbClr val="fe0000"/>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233" name="Google Shape;336;p23"/>
          <p:cNvSpPr/>
          <p:nvPr/>
        </p:nvSpPr>
        <p:spPr>
          <a:xfrm>
            <a:off x="3807720" y="1917720"/>
            <a:ext cx="1104480" cy="9140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5400" spc="-1" strike="noStrike">
                <a:solidFill>
                  <a:srgbClr val="471200"/>
                </a:solidFill>
                <a:latin typeface="Calibri"/>
                <a:ea typeface="Calibri"/>
              </a:rPr>
              <a:t>❶</a:t>
            </a:r>
            <a:endParaRPr b="0" lang="en-US" sz="5400" spc="-1" strike="noStrike">
              <a:solidFill>
                <a:srgbClr val="000000"/>
              </a:solidFill>
              <a:latin typeface="Arial"/>
            </a:endParaRPr>
          </a:p>
        </p:txBody>
      </p:sp>
      <p:sp>
        <p:nvSpPr>
          <p:cNvPr id="234" name="Google Shape;337;p23"/>
          <p:cNvSpPr/>
          <p:nvPr/>
        </p:nvSpPr>
        <p:spPr>
          <a:xfrm>
            <a:off x="4091760" y="3088800"/>
            <a:ext cx="1104480" cy="9140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5400" spc="-1" strike="noStrike">
                <a:solidFill>
                  <a:srgbClr val="471200"/>
                </a:solidFill>
                <a:latin typeface="Calibri"/>
                <a:ea typeface="Calibri"/>
              </a:rPr>
              <a:t>❷</a:t>
            </a:r>
            <a:endParaRPr b="0" lang="en-US" sz="5400" spc="-1" strike="noStrike">
              <a:solidFill>
                <a:srgbClr val="000000"/>
              </a:solidFill>
              <a:latin typeface="Arial"/>
            </a:endParaRPr>
          </a:p>
        </p:txBody>
      </p:sp>
      <p:sp>
        <p:nvSpPr>
          <p:cNvPr id="235" name="Google Shape;338;p23"/>
          <p:cNvSpPr/>
          <p:nvPr/>
        </p:nvSpPr>
        <p:spPr>
          <a:xfrm>
            <a:off x="3796200" y="4265280"/>
            <a:ext cx="1104480" cy="9140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5400" spc="-1" strike="noStrike">
                <a:solidFill>
                  <a:srgbClr val="471200"/>
                </a:solidFill>
                <a:latin typeface="Calibri"/>
                <a:ea typeface="Calibri"/>
              </a:rPr>
              <a:t>❸</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HỢP ÂM - SANDHI</a:t>
            </a:r>
            <a:endParaRPr b="0" lang="en-US" sz="4400" spc="-1" strike="noStrike">
              <a:solidFill>
                <a:srgbClr val="000000"/>
              </a:solidFill>
              <a:latin typeface="Arial"/>
            </a:endParaRPr>
          </a:p>
        </p:txBody>
      </p:sp>
      <p:pic>
        <p:nvPicPr>
          <p:cNvPr id="237" name="Google Shape;344;p24"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38" name="Google Shape;345;p24"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239" name="Google Shape;346;p24"/>
          <p:cNvSpPr/>
          <p:nvPr/>
        </p:nvSpPr>
        <p:spPr>
          <a:xfrm>
            <a:off x="838080" y="2669040"/>
            <a:ext cx="10515240" cy="3111840"/>
          </a:xfrm>
          <a:prstGeom prst="rect">
            <a:avLst/>
          </a:prstGeom>
          <a:solidFill>
            <a:srgbClr val="fbc25d"/>
          </a:solidFill>
          <a:ln w="0">
            <a:noFill/>
          </a:ln>
        </p:spPr>
        <p:style>
          <a:lnRef idx="0"/>
          <a:fillRef idx="0"/>
          <a:effectRef idx="0"/>
          <a:fontRef idx="minor"/>
        </p:style>
        <p:txBody>
          <a:bodyPr anchor="t">
            <a:spAutoFit/>
          </a:bodyPr>
          <a:p>
            <a:pPr marL="285840" indent="-279360">
              <a:lnSpc>
                <a:spcPct val="150000"/>
              </a:lnSpc>
              <a:tabLst>
                <a:tab algn="l" pos="0"/>
              </a:tabLst>
            </a:pPr>
            <a:endParaRPr b="0" lang="en-US" sz="100" spc="-1" strike="noStrike">
              <a:solidFill>
                <a:srgbClr val="000000"/>
              </a:solidFill>
              <a:latin typeface="Arial"/>
            </a:endParaRPr>
          </a:p>
          <a:p>
            <a:pPr marL="285840" indent="-285840">
              <a:lnSpc>
                <a:spcPct val="150000"/>
              </a:lnSpc>
              <a:buClr>
                <a:srgbClr val="000000"/>
              </a:buClr>
              <a:buFont typeface="Arial"/>
              <a:buChar char="•"/>
              <a:tabLst>
                <a:tab algn="l" pos="0"/>
              </a:tabLst>
            </a:pPr>
            <a:r>
              <a:rPr b="0" lang="en-US" sz="3000" spc="-1" strike="noStrike">
                <a:solidFill>
                  <a:schemeClr val="dk1"/>
                </a:solidFill>
                <a:latin typeface="Calibri"/>
                <a:ea typeface="Calibri"/>
              </a:rPr>
              <a:t>Trong Pali và nhất là Sanskrit, các từ đứng kế nhau thường </a:t>
            </a:r>
            <a:br>
              <a:rPr sz="3000"/>
            </a:br>
            <a:r>
              <a:rPr b="0" lang="en-US" sz="3000" spc="-1" strike="noStrike">
                <a:solidFill>
                  <a:schemeClr val="dk1"/>
                </a:solidFill>
                <a:latin typeface="Calibri"/>
                <a:ea typeface="Calibri"/>
              </a:rPr>
              <a:t>hợp âm cuối và âm đầu giữa chúng với nhau để đọc cho trơn tru.</a:t>
            </a:r>
            <a:endParaRPr b="0" lang="en-US" sz="3000" spc="-1" strike="noStrike">
              <a:solidFill>
                <a:srgbClr val="000000"/>
              </a:solidFill>
              <a:latin typeface="Arial"/>
            </a:endParaRPr>
          </a:p>
          <a:p>
            <a:pPr marL="285840" indent="-219240">
              <a:lnSpc>
                <a:spcPct val="150000"/>
              </a:lnSpc>
              <a:tabLst>
                <a:tab algn="l" pos="0"/>
              </a:tabLst>
            </a:pPr>
            <a:endParaRPr b="0" lang="en-US" sz="1050" spc="-1" strike="noStrike">
              <a:solidFill>
                <a:srgbClr val="000000"/>
              </a:solidFill>
              <a:latin typeface="Arial"/>
            </a:endParaRPr>
          </a:p>
          <a:p>
            <a:pPr algn="ctr">
              <a:lnSpc>
                <a:spcPct val="150000"/>
              </a:lnSpc>
              <a:tabLst>
                <a:tab algn="l" pos="0"/>
              </a:tabLst>
            </a:pPr>
            <a:r>
              <a:rPr b="1" lang="en-US" sz="3000" spc="-1" strike="noStrike">
                <a:solidFill>
                  <a:schemeClr val="dk1"/>
                </a:solidFill>
                <a:latin typeface="Calibri"/>
                <a:ea typeface="Calibri"/>
              </a:rPr>
              <a:t>VD:</a:t>
            </a:r>
            <a:r>
              <a:rPr b="0" lang="en-US" sz="3000" spc="-1" strike="noStrike">
                <a:solidFill>
                  <a:schemeClr val="dk1"/>
                </a:solidFill>
                <a:latin typeface="Calibri"/>
                <a:ea typeface="Calibri"/>
              </a:rPr>
              <a:t> </a:t>
            </a:r>
            <a:r>
              <a:rPr b="0" lang="en-US" sz="3000" spc="-1" strike="noStrike">
                <a:solidFill>
                  <a:schemeClr val="dk1"/>
                </a:solidFill>
                <a:latin typeface="Calibri"/>
                <a:ea typeface="Calibri"/>
              </a:rPr>
              <a:t>	</a:t>
            </a:r>
            <a:r>
              <a:rPr b="0" lang="en-US" sz="3000" spc="-1" strike="noStrike">
                <a:solidFill>
                  <a:schemeClr val="dk1"/>
                </a:solidFill>
                <a:latin typeface="Calibri"/>
                <a:ea typeface="Calibri"/>
              </a:rPr>
              <a:t>saṃvattatīti = saṃvattati + iti</a:t>
            </a:r>
            <a:endParaRPr b="0" lang="en-US" sz="3000" spc="-1" strike="noStrike">
              <a:solidFill>
                <a:srgbClr val="000000"/>
              </a:solidFill>
              <a:latin typeface="Arial"/>
            </a:endParaRPr>
          </a:p>
          <a:p>
            <a:pPr algn="ctr">
              <a:lnSpc>
                <a:spcPct val="150000"/>
              </a:lnSpc>
              <a:tabLst>
                <a:tab algn="l" pos="0"/>
              </a:tabLst>
            </a:pPr>
            <a:endParaRPr b="0" lang="en-US" sz="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ĐOẠN KINH 2.2 (AN)</a:t>
            </a:r>
            <a:endParaRPr b="0" lang="en-US" sz="4400" spc="-1" strike="noStrike">
              <a:solidFill>
                <a:srgbClr val="000000"/>
              </a:solidFill>
              <a:latin typeface="Arial"/>
            </a:endParaRPr>
          </a:p>
        </p:txBody>
      </p:sp>
      <p:pic>
        <p:nvPicPr>
          <p:cNvPr id="241" name="Google Shape;352;p25"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242" name="Google Shape;353;p25"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243" name="PlaceHolder 2"/>
          <p:cNvSpPr>
            <a:spLocks noGrp="1"/>
          </p:cNvSpPr>
          <p:nvPr>
            <p:ph/>
          </p:nvPr>
        </p:nvSpPr>
        <p:spPr>
          <a:xfrm>
            <a:off x="2451240" y="1825560"/>
            <a:ext cx="9405000" cy="435096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1" lang="en-US" sz="3600" spc="-1" strike="noStrike">
                <a:solidFill>
                  <a:schemeClr val="dk1"/>
                </a:solidFill>
                <a:latin typeface="Calibri"/>
                <a:ea typeface="Calibri"/>
              </a:rPr>
              <a:t>nāhaṃ, bhikkhave, aññaṃ ekadhammampi samanupassāmi </a:t>
            </a:r>
            <a:r>
              <a:rPr b="0" lang="en-US" sz="3600" spc="-1" strike="noStrike">
                <a:solidFill>
                  <a:schemeClr val="dk1"/>
                </a:solidFill>
                <a:latin typeface="Calibri"/>
                <a:ea typeface="Calibri"/>
              </a:rPr>
              <a:t>yaṃ evaṃ adantaṃ aguttaṃ arakkhitaṃ asaṃvutaṃ mahato anatthāya saṃvattati </a:t>
            </a:r>
            <a:r>
              <a:rPr b="1" lang="en-US" sz="3600" spc="-1" strike="noStrike">
                <a:solidFill>
                  <a:schemeClr val="dk1"/>
                </a:solidFill>
                <a:latin typeface="Calibri"/>
                <a:ea typeface="Calibri"/>
              </a:rPr>
              <a:t>yathayidaṃ, bhikkhave, cittaṃ</a:t>
            </a:r>
            <a:r>
              <a:rPr b="0" lang="en-US" sz="3600" spc="-1" strike="noStrike">
                <a:solidFill>
                  <a:schemeClr val="dk1"/>
                </a:solidFill>
                <a:latin typeface="Calibri"/>
                <a:ea typeface="Calibri"/>
              </a:rPr>
              <a:t>.</a:t>
            </a:r>
            <a:br>
              <a:rPr sz="3600"/>
            </a:br>
            <a:r>
              <a:rPr b="0" lang="en-US" sz="3600" spc="-1" strike="noStrike">
                <a:solidFill>
                  <a:schemeClr val="dk1"/>
                </a:solidFill>
                <a:latin typeface="Calibri"/>
                <a:ea typeface="Calibri"/>
              </a:rPr>
              <a:t>cittaṃ, bhikkhave, adantaṃ aguttaṃ arakkhitaṃ asaṃvutaṃ mahato anatthāya saṃvattatīti.    </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TỪ VỰNG ĐOẠN KINH 2.2</a:t>
            </a:r>
            <a:endParaRPr b="0" lang="en-US" sz="4400" spc="-1" strike="noStrike">
              <a:solidFill>
                <a:srgbClr val="000000"/>
              </a:solidFill>
              <a:latin typeface="Arial"/>
            </a:endParaRPr>
          </a:p>
        </p:txBody>
      </p:sp>
      <p:graphicFrame>
        <p:nvGraphicFramePr>
          <p:cNvPr id="245" name="Google Shape;360;p26"/>
          <p:cNvGraphicFramePr/>
          <p:nvPr/>
        </p:nvGraphicFramePr>
        <p:xfrm>
          <a:off x="838080" y="2083320"/>
          <a:ext cx="10515240" cy="4558680"/>
        </p:xfrm>
        <a:graphic>
          <a:graphicData uri="http://schemas.openxmlformats.org/drawingml/2006/table">
            <a:tbl>
              <a:tblPr/>
              <a:tblGrid>
                <a:gridCol w="650160"/>
                <a:gridCol w="2062440"/>
                <a:gridCol w="4752720"/>
                <a:gridCol w="3049560"/>
              </a:tblGrid>
              <a:tr h="370800">
                <a:tc>
                  <a:txBody>
                    <a:bodyPr anchor="ctr">
                      <a:noAutofit/>
                    </a:bodyPr>
                    <a:p>
                      <a:pPr algn="ctr">
                        <a:lnSpc>
                          <a:spcPct val="100000"/>
                        </a:lnSpc>
                        <a:tabLst>
                          <a:tab algn="l" pos="0"/>
                        </a:tabLst>
                      </a:pPr>
                      <a:r>
                        <a:rPr b="1" lang="en-US" sz="2400" spc="-1" strike="noStrike">
                          <a:solidFill>
                            <a:schemeClr val="lt1"/>
                          </a:solidFill>
                          <a:latin typeface="Arial"/>
                          <a:ea typeface="Arial"/>
                        </a:rPr>
                        <a:t>STT</a:t>
                      </a:r>
                      <a:endParaRPr b="0" lang="en-US" sz="24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Từ Pali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Nghĩa Việt liên quan đến đoạn kinh</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Arial"/>
                          <a:ea typeface="Arial"/>
                        </a:rPr>
                        <a:t>Từ loại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1" lang="en-US" sz="2400" spc="-1" strike="noStrike">
                          <a:solidFill>
                            <a:schemeClr val="dk1"/>
                          </a:solidFill>
                          <a:latin typeface="Calibri"/>
                          <a:ea typeface="Calibri"/>
                        </a:rPr>
                        <a:t>Na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Không</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Từ phủ định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2</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1" lang="en-US" sz="2400" spc="-1" strike="noStrike">
                          <a:solidFill>
                            <a:schemeClr val="dk1"/>
                          </a:solidFill>
                          <a:latin typeface="Calibri"/>
                          <a:ea typeface="Calibri"/>
                        </a:rPr>
                        <a:t>Ahaṃ</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Tôi, ta</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Đại, ngôi 1, ít</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3</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1" lang="en-US" sz="2400" spc="-1" strike="noStrike">
                          <a:solidFill>
                            <a:schemeClr val="dk1"/>
                          </a:solidFill>
                          <a:latin typeface="Calibri"/>
                          <a:ea typeface="Calibri"/>
                        </a:rPr>
                        <a:t>Bhikkhu</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Vị Tỳ Kheo (Bhikhave: hô cách, số nhiều)</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Danh, nam</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4</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1" lang="en-US" sz="2400" spc="-1" strike="noStrike">
                          <a:solidFill>
                            <a:schemeClr val="dk1"/>
                          </a:solidFill>
                          <a:latin typeface="Calibri"/>
                          <a:ea typeface="Calibri"/>
                        </a:rPr>
                        <a:t>Añña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Khác</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Tính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5</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1" lang="en-US" sz="2400" spc="-1" strike="noStrike">
                          <a:solidFill>
                            <a:schemeClr val="dk1"/>
                          </a:solidFill>
                          <a:latin typeface="Calibri"/>
                          <a:ea typeface="Calibri"/>
                        </a:rPr>
                        <a:t>Eka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Một</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Tính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6</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1" lang="en-US" sz="2400" spc="-1" strike="noStrike">
                          <a:solidFill>
                            <a:schemeClr val="dk1"/>
                          </a:solidFill>
                          <a:latin typeface="Calibri"/>
                          <a:ea typeface="Calibri"/>
                        </a:rPr>
                        <a:t>Dhammo</a:t>
                      </a:r>
                      <a:endParaRPr b="0" lang="en-US" sz="2400" spc="-1" strike="noStrike">
                        <a:solidFill>
                          <a:srgbClr val="000000"/>
                        </a:solidFill>
                        <a:latin typeface="Arial"/>
                      </a:endParaRPr>
                    </a:p>
                    <a:p>
                      <a:pPr algn="ctr">
                        <a:lnSpc>
                          <a:spcPct val="107000"/>
                        </a:lnSpc>
                        <a:tabLst>
                          <a:tab algn="l" pos="0"/>
                        </a:tabLst>
                      </a:pPr>
                      <a:r>
                        <a:rPr b="1" lang="en-US" sz="2400" spc="-1" strike="noStrike">
                          <a:solidFill>
                            <a:schemeClr val="dk1"/>
                          </a:solidFill>
                          <a:latin typeface="Calibri"/>
                          <a:ea typeface="Calibri"/>
                        </a:rPr>
                        <a:t>Dhammaṃ</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Pháp (ở đây chỉ sự vật hiện tượng)</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Danh, nam</a:t>
                      </a:r>
                      <a:endParaRPr b="0" lang="en-US" sz="2000" spc="-1" strike="noStrike">
                        <a:solidFill>
                          <a:srgbClr val="000000"/>
                        </a:solidFill>
                        <a:latin typeface="Arial"/>
                      </a:endParaRPr>
                    </a:p>
                    <a:p>
                      <a:pPr algn="ctr">
                        <a:lnSpc>
                          <a:spcPct val="107000"/>
                        </a:lnSpc>
                        <a:tabLst>
                          <a:tab algn="l" pos="0"/>
                        </a:tabLst>
                      </a:pPr>
                      <a:r>
                        <a:rPr b="0" lang="en-US" sz="2000" spc="-1" strike="noStrike">
                          <a:solidFill>
                            <a:schemeClr val="dk1"/>
                          </a:solidFill>
                          <a:latin typeface="Calibri"/>
                          <a:ea typeface="Calibri"/>
                        </a:rPr>
                        <a:t>Danh, trung</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7</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1" lang="en-US" sz="2400" spc="-1" strike="noStrike">
                          <a:solidFill>
                            <a:schemeClr val="dk1"/>
                          </a:solidFill>
                          <a:latin typeface="Calibri"/>
                          <a:ea typeface="Calibri"/>
                        </a:rPr>
                        <a:t>Pi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Nữa (có thể “dính” sau đuôi danh từ,</a:t>
                      </a:r>
                      <a:br>
                        <a:rPr sz="2000"/>
                      </a:br>
                      <a:r>
                        <a:rPr b="0" lang="en-US" sz="2000" spc="-1" strike="noStrike">
                          <a:solidFill>
                            <a:schemeClr val="dk1"/>
                          </a:solidFill>
                          <a:latin typeface="Calibri"/>
                          <a:ea typeface="Calibri"/>
                        </a:rPr>
                        <a:t>mang tính nhấn mạnh)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Phụ</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8</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1" lang="en-US" sz="2400" spc="-1" strike="noStrike">
                          <a:solidFill>
                            <a:schemeClr val="dk1"/>
                          </a:solidFill>
                          <a:latin typeface="Calibri"/>
                          <a:ea typeface="Calibri"/>
                        </a:rPr>
                        <a:t>Samanupassati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Thấy, nhận thức chính xác</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gn="ctr">
                        <a:lnSpc>
                          <a:spcPct val="107000"/>
                        </a:lnSpc>
                        <a:tabLst>
                          <a:tab algn="l" pos="0"/>
                        </a:tabLst>
                      </a:pPr>
                      <a:r>
                        <a:rPr b="0" lang="en-US" sz="2000" spc="-1" strike="noStrike">
                          <a:solidFill>
                            <a:schemeClr val="dk1"/>
                          </a:solidFill>
                          <a:latin typeface="Calibri"/>
                          <a:ea typeface="Calibri"/>
                        </a:rPr>
                        <a:t>Động, hiện tại, chủ động</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bl>
          </a:graphicData>
        </a:graphic>
      </p:graphicFrame>
      <p:pic>
        <p:nvPicPr>
          <p:cNvPr id="246" name="Google Shape;361;p26"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47" name="Google Shape;362;p26"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TỪ VỰNG ĐOẠN KINH 2.2</a:t>
            </a:r>
            <a:endParaRPr b="0" lang="en-US" sz="4400" spc="-1" strike="noStrike">
              <a:solidFill>
                <a:srgbClr val="000000"/>
              </a:solidFill>
              <a:latin typeface="Arial"/>
            </a:endParaRPr>
          </a:p>
        </p:txBody>
      </p:sp>
      <p:graphicFrame>
        <p:nvGraphicFramePr>
          <p:cNvPr id="249" name="Google Shape;368;p27"/>
          <p:cNvGraphicFramePr/>
          <p:nvPr/>
        </p:nvGraphicFramePr>
        <p:xfrm>
          <a:off x="838080" y="2083320"/>
          <a:ext cx="10515240" cy="4609800"/>
        </p:xfrm>
        <a:graphic>
          <a:graphicData uri="http://schemas.openxmlformats.org/drawingml/2006/table">
            <a:tbl>
              <a:tblPr/>
              <a:tblGrid>
                <a:gridCol w="650160"/>
                <a:gridCol w="2062440"/>
                <a:gridCol w="4752720"/>
                <a:gridCol w="3049560"/>
              </a:tblGrid>
              <a:tr h="370800">
                <a:tc>
                  <a:txBody>
                    <a:bodyPr anchor="ctr">
                      <a:noAutofit/>
                    </a:bodyPr>
                    <a:p>
                      <a:pPr algn="ctr">
                        <a:lnSpc>
                          <a:spcPct val="100000"/>
                        </a:lnSpc>
                        <a:tabLst>
                          <a:tab algn="l" pos="0"/>
                        </a:tabLst>
                      </a:pPr>
                      <a:r>
                        <a:rPr b="1" lang="en-US" sz="2400" spc="-1" strike="noStrike">
                          <a:solidFill>
                            <a:schemeClr val="lt1"/>
                          </a:solidFill>
                          <a:latin typeface="Arial"/>
                          <a:ea typeface="Arial"/>
                        </a:rPr>
                        <a:t>STT</a:t>
                      </a:r>
                      <a:endParaRPr b="0" lang="en-US" sz="24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Từ Pali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Nghĩa Việt liên quan đến đoạn kinh</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Arial"/>
                          <a:ea typeface="Arial"/>
                        </a:rPr>
                        <a:t>Từ loại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9</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Yaṃ</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Cái mà (trực bổ cách)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Đại từ quan hệ</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10</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Evaṃ</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Hàm ý nhấn mạnh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Phụ</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11</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A/An -</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Hàm ý phủ định. Ví dụ: </a:t>
                      </a:r>
                      <a:endParaRPr b="0" lang="en-US" sz="2000" spc="-1" strike="noStrike">
                        <a:solidFill>
                          <a:srgbClr val="000000"/>
                        </a:solidFill>
                        <a:latin typeface="Arial"/>
                      </a:endParaRPr>
                    </a:p>
                    <a:p>
                      <a:pPr>
                        <a:lnSpc>
                          <a:spcPct val="107000"/>
                        </a:lnSpc>
                        <a:tabLst>
                          <a:tab algn="l" pos="0"/>
                        </a:tabLst>
                      </a:pPr>
                      <a:r>
                        <a:rPr b="0" lang="en-US" sz="2000" spc="-1" strike="noStrike">
                          <a:solidFill>
                            <a:schemeClr val="dk1"/>
                          </a:solidFill>
                          <a:latin typeface="Calibri"/>
                          <a:ea typeface="Calibri"/>
                        </a:rPr>
                        <a:t>Danta = được chế ngự</a:t>
                      </a:r>
                      <a:endParaRPr b="0" lang="en-US" sz="2000" spc="-1" strike="noStrike">
                        <a:solidFill>
                          <a:srgbClr val="000000"/>
                        </a:solidFill>
                        <a:latin typeface="Arial"/>
                      </a:endParaRPr>
                    </a:p>
                    <a:p>
                      <a:pPr>
                        <a:lnSpc>
                          <a:spcPct val="107000"/>
                        </a:lnSpc>
                        <a:tabLst>
                          <a:tab algn="l" pos="0"/>
                        </a:tabLst>
                      </a:pPr>
                      <a:r>
                        <a:rPr b="0" lang="en-US" sz="2000" spc="-1" strike="noStrike">
                          <a:solidFill>
                            <a:schemeClr val="dk1"/>
                          </a:solidFill>
                          <a:latin typeface="Calibri"/>
                          <a:ea typeface="Calibri"/>
                        </a:rPr>
                        <a:t>Adanta = KHÔNG được chế ngự </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Tiền tố</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12</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Danta</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Được chế ngự</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Tính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13</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Gutta</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Được phòng hộ</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Tính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14</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Rakkhita</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Được canh phòng</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Tính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15</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Saṃvuta</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Được thu thúc</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Tính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16</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Mahato</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Lớn, vĩ đại (gián bổ cách, số ít của Mahanta)</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000" spc="-1" strike="noStrike">
                          <a:solidFill>
                            <a:schemeClr val="dk1"/>
                          </a:solidFill>
                          <a:latin typeface="Calibri"/>
                          <a:ea typeface="Calibri"/>
                        </a:rPr>
                        <a:t>Tính</a:t>
                      </a:r>
                      <a:endParaRPr b="0" lang="en-US" sz="20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bl>
          </a:graphicData>
        </a:graphic>
      </p:graphicFrame>
      <p:pic>
        <p:nvPicPr>
          <p:cNvPr id="250" name="Google Shape;369;p27"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51" name="Google Shape;370;p27"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TỪ VỰNG ĐOẠN KINH 2.2</a:t>
            </a:r>
            <a:endParaRPr b="0" lang="en-US" sz="4400" spc="-1" strike="noStrike">
              <a:solidFill>
                <a:srgbClr val="000000"/>
              </a:solidFill>
              <a:latin typeface="Arial"/>
            </a:endParaRPr>
          </a:p>
        </p:txBody>
      </p:sp>
      <p:graphicFrame>
        <p:nvGraphicFramePr>
          <p:cNvPr id="253" name="Google Shape;376;p28"/>
          <p:cNvGraphicFramePr/>
          <p:nvPr/>
        </p:nvGraphicFramePr>
        <p:xfrm>
          <a:off x="838080" y="2466000"/>
          <a:ext cx="10515240" cy="2508480"/>
        </p:xfrm>
        <a:graphic>
          <a:graphicData uri="http://schemas.openxmlformats.org/drawingml/2006/table">
            <a:tbl>
              <a:tblPr/>
              <a:tblGrid>
                <a:gridCol w="650160"/>
                <a:gridCol w="2062440"/>
                <a:gridCol w="4752720"/>
                <a:gridCol w="3049560"/>
              </a:tblGrid>
              <a:tr h="370800">
                <a:tc>
                  <a:txBody>
                    <a:bodyPr anchor="ctr">
                      <a:noAutofit/>
                    </a:bodyPr>
                    <a:p>
                      <a:pPr algn="ctr">
                        <a:lnSpc>
                          <a:spcPct val="100000"/>
                        </a:lnSpc>
                        <a:tabLst>
                          <a:tab algn="l" pos="0"/>
                        </a:tabLst>
                      </a:pPr>
                      <a:r>
                        <a:rPr b="1" lang="en-US" sz="2400" spc="-1" strike="noStrike">
                          <a:solidFill>
                            <a:schemeClr val="lt1"/>
                          </a:solidFill>
                          <a:latin typeface="Arial"/>
                          <a:ea typeface="Arial"/>
                        </a:rPr>
                        <a:t>STT</a:t>
                      </a:r>
                      <a:endParaRPr b="0" lang="en-US" sz="24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Từ Pali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Nghĩa Việt liên quan đến đoạn kinh</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Arial"/>
                          <a:ea typeface="Arial"/>
                        </a:rPr>
                        <a:t>Từ loại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17</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Attho</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Lợi ích, lợi thế, ý nghĩa, mục đích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18</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Saṃvattati</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Đi tới, dẫn tới, đưa tới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Động, hiện tại, chủ động</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19</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ctr">
                      <a:noAutofit/>
                    </a:bodyPr>
                    <a:p>
                      <a:pPr algn="ctr">
                        <a:lnSpc>
                          <a:spcPct val="107000"/>
                        </a:lnSpc>
                        <a:tabLst>
                          <a:tab algn="l" pos="0"/>
                        </a:tabLst>
                      </a:pPr>
                      <a:r>
                        <a:rPr b="1" lang="en-US" sz="2400" spc="-1" strike="noStrike">
                          <a:solidFill>
                            <a:schemeClr val="dk1"/>
                          </a:solidFill>
                          <a:latin typeface="Calibri"/>
                          <a:ea typeface="Calibri"/>
                        </a:rPr>
                        <a:t>Yathayidaṃ</a:t>
                      </a:r>
                      <a:endParaRPr b="0" lang="en-US" sz="2400" spc="-1" strike="noStrike">
                        <a:solidFill>
                          <a:srgbClr val="000000"/>
                        </a:solidFill>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Tức là [Yatha (như là) + idaṃ (cái này)]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Đặc ngữ</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bl>
          </a:graphicData>
        </a:graphic>
      </p:graphicFrame>
      <p:pic>
        <p:nvPicPr>
          <p:cNvPr id="254" name="Google Shape;377;p28"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55" name="Google Shape;378;p28"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ĐOẠN KINH 1 (AN)</a:t>
            </a:r>
            <a:endParaRPr b="0" lang="en-US" sz="4400" spc="-1" strike="noStrike">
              <a:solidFill>
                <a:srgbClr val="000000"/>
              </a:solidFill>
              <a:latin typeface="Arial"/>
            </a:endParaRPr>
          </a:p>
        </p:txBody>
      </p:sp>
      <p:pic>
        <p:nvPicPr>
          <p:cNvPr id="86" name="Google Shape;113;p3"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87" name="Google Shape;114;p3"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88" name="PlaceHolder 2"/>
          <p:cNvSpPr>
            <a:spLocks noGrp="1"/>
          </p:cNvSpPr>
          <p:nvPr>
            <p:ph/>
          </p:nvPr>
        </p:nvSpPr>
        <p:spPr>
          <a:xfrm>
            <a:off x="2232000" y="1563480"/>
            <a:ext cx="9857880" cy="4889160"/>
          </a:xfrm>
          <a:prstGeom prst="rect">
            <a:avLst/>
          </a:prstGeom>
          <a:solidFill>
            <a:srgbClr val="fbc25d"/>
          </a:solidFill>
          <a:ln w="57240">
            <a:solidFill>
              <a:srgbClr val="fbc25d"/>
            </a:solidFill>
            <a:round/>
          </a:ln>
        </p:spPr>
        <p:txBody>
          <a:bodyPr lIns="91440" rIns="91440" tIns="45720" bIns="45720" anchor="ctr">
            <a:noAutofit/>
          </a:bodyPr>
          <a:p>
            <a:pPr indent="0">
              <a:lnSpc>
                <a:spcPct val="150000"/>
              </a:lnSpc>
              <a:buNone/>
              <a:tabLst>
                <a:tab algn="l" pos="0"/>
              </a:tabLst>
            </a:pPr>
            <a:r>
              <a:rPr b="0" lang="en-US" sz="3200" spc="-1" strike="noStrike">
                <a:solidFill>
                  <a:srgbClr val="471200"/>
                </a:solidFill>
                <a:latin typeface="Calibri"/>
                <a:ea typeface="Calibri"/>
              </a:rPr>
              <a:t>dutiyampi buddhaṃ saraṇaṃ gacchāmi.  </a:t>
            </a:r>
            <a:endParaRPr b="0" lang="en-US" sz="3200" spc="-1" strike="noStrike">
              <a:solidFill>
                <a:srgbClr val="000000"/>
              </a:solidFill>
              <a:latin typeface="Arial"/>
            </a:endParaRPr>
          </a:p>
          <a:p>
            <a:pPr indent="0">
              <a:lnSpc>
                <a:spcPct val="150000"/>
              </a:lnSpc>
              <a:spcBef>
                <a:spcPts val="1001"/>
              </a:spcBef>
              <a:buNone/>
              <a:tabLst>
                <a:tab algn="l" pos="0"/>
              </a:tabLst>
            </a:pPr>
            <a:r>
              <a:rPr b="0" lang="en-US" sz="3200" spc="-1" strike="noStrike">
                <a:solidFill>
                  <a:srgbClr val="471200"/>
                </a:solidFill>
                <a:latin typeface="Calibri"/>
                <a:ea typeface="Calibri"/>
              </a:rPr>
              <a:t>dutiyampi dhammaṃ saraṇaṃ gacchāmi.  </a:t>
            </a:r>
            <a:endParaRPr b="0" lang="en-US" sz="3200" spc="-1" strike="noStrike">
              <a:solidFill>
                <a:srgbClr val="000000"/>
              </a:solidFill>
              <a:latin typeface="Arial"/>
            </a:endParaRPr>
          </a:p>
          <a:p>
            <a:pPr indent="0">
              <a:lnSpc>
                <a:spcPct val="150000"/>
              </a:lnSpc>
              <a:spcBef>
                <a:spcPts val="1001"/>
              </a:spcBef>
              <a:buNone/>
              <a:tabLst>
                <a:tab algn="l" pos="0"/>
              </a:tabLst>
            </a:pPr>
            <a:r>
              <a:rPr b="0" lang="en-US" sz="3200" spc="-1" strike="noStrike">
                <a:solidFill>
                  <a:srgbClr val="471200"/>
                </a:solidFill>
                <a:latin typeface="Calibri"/>
                <a:ea typeface="Calibri"/>
              </a:rPr>
              <a:t>dutiyampi saṅghaṃ saraṇaṃ gacchāmi.</a:t>
            </a:r>
            <a:endParaRPr b="0" lang="en-US" sz="3200" spc="-1" strike="noStrike">
              <a:solidFill>
                <a:srgbClr val="000000"/>
              </a:solidFill>
              <a:latin typeface="Arial"/>
            </a:endParaRPr>
          </a:p>
          <a:p>
            <a:pPr indent="0">
              <a:lnSpc>
                <a:spcPct val="150000"/>
              </a:lnSpc>
              <a:spcBef>
                <a:spcPts val="1001"/>
              </a:spcBef>
              <a:buNone/>
              <a:tabLst>
                <a:tab algn="l" pos="0"/>
              </a:tabLst>
            </a:pPr>
            <a:r>
              <a:rPr b="0" lang="en-US" sz="3200" spc="-1" strike="noStrike">
                <a:solidFill>
                  <a:srgbClr val="471200"/>
                </a:solidFill>
                <a:latin typeface="Calibri"/>
                <a:ea typeface="Calibri"/>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ĐẠI TỪ NHÂN XƯNG</a:t>
            </a:r>
            <a:endParaRPr b="0" lang="en-US" sz="4400" spc="-1" strike="noStrike">
              <a:solidFill>
                <a:srgbClr val="000000"/>
              </a:solidFill>
              <a:latin typeface="Arial"/>
            </a:endParaRPr>
          </a:p>
        </p:txBody>
      </p:sp>
      <p:pic>
        <p:nvPicPr>
          <p:cNvPr id="257" name="Google Shape;384;p29"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58" name="Google Shape;385;p29"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259" name="Google Shape;386;p29"/>
          <p:cNvSpPr/>
          <p:nvPr/>
        </p:nvSpPr>
        <p:spPr>
          <a:xfrm>
            <a:off x="867240" y="2279880"/>
            <a:ext cx="10515240" cy="3062520"/>
          </a:xfrm>
          <a:prstGeom prst="rect">
            <a:avLst/>
          </a:prstGeom>
          <a:solidFill>
            <a:srgbClr val="fbc25d"/>
          </a:solidFill>
          <a:ln w="0">
            <a:noFill/>
          </a:ln>
        </p:spPr>
        <p:style>
          <a:lnRef idx="0"/>
          <a:fillRef idx="0"/>
          <a:effectRef idx="0"/>
          <a:fontRef idx="minor"/>
        </p:style>
        <p:txBody>
          <a:bodyPr anchor="t">
            <a:spAutoFit/>
          </a:bodyPr>
          <a:p>
            <a:pPr marL="285840" indent="-285840">
              <a:lnSpc>
                <a:spcPct val="150000"/>
              </a:lnSpc>
              <a:buClr>
                <a:srgbClr val="000000"/>
              </a:buClr>
              <a:buFont typeface="Arial"/>
              <a:buChar char="•"/>
            </a:pPr>
            <a:r>
              <a:rPr b="0" lang="en-US" sz="3000" spc="-1" strike="noStrike">
                <a:solidFill>
                  <a:schemeClr val="dk1"/>
                </a:solidFill>
                <a:latin typeface="Calibri"/>
                <a:ea typeface="Calibri"/>
              </a:rPr>
              <a:t>Là một loại danh từ mang tính Đại Diện. Đại từ Pali chỉ: tôi, chúng tôi, anh, các anh, anh ấy, cô ấy, họ…</a:t>
            </a:r>
            <a:endParaRPr b="0" lang="en-US" sz="3000" spc="-1" strike="noStrike">
              <a:solidFill>
                <a:srgbClr val="000000"/>
              </a:solidFill>
              <a:latin typeface="Arial"/>
            </a:endParaRPr>
          </a:p>
          <a:p>
            <a:pPr>
              <a:lnSpc>
                <a:spcPct val="150000"/>
              </a:lnSpc>
              <a:tabLst>
                <a:tab algn="l" pos="0"/>
              </a:tabLst>
            </a:pPr>
            <a:endParaRPr b="0" lang="en-US" sz="3000" spc="-1" strike="noStrike">
              <a:solidFill>
                <a:srgbClr val="000000"/>
              </a:solidFill>
              <a:latin typeface="Arial"/>
            </a:endParaRPr>
          </a:p>
          <a:p>
            <a:pPr>
              <a:lnSpc>
                <a:spcPct val="150000"/>
              </a:lnSpc>
              <a:tabLst>
                <a:tab algn="l" pos="0"/>
              </a:tabLst>
            </a:pPr>
            <a:r>
              <a:rPr b="0" lang="en-US" sz="3000" spc="-1" strike="noStrike">
                <a:solidFill>
                  <a:schemeClr val="dk1"/>
                </a:solidFill>
                <a:latin typeface="Calibri"/>
                <a:ea typeface="Calibri"/>
              </a:rPr>
              <a:t>	</a:t>
            </a:r>
            <a:r>
              <a:rPr b="0" lang="en-US" sz="3000" spc="-1" strike="noStrike">
                <a:solidFill>
                  <a:schemeClr val="dk1"/>
                </a:solidFill>
                <a:latin typeface="Calibri"/>
                <a:ea typeface="Calibri"/>
              </a:rPr>
              <a:t>	</a:t>
            </a:r>
            <a:r>
              <a:rPr b="0" lang="en-US" sz="3000" spc="-1" strike="noStrike">
                <a:solidFill>
                  <a:schemeClr val="dk1"/>
                </a:solidFill>
                <a:latin typeface="Calibri"/>
                <a:ea typeface="Calibri"/>
              </a:rPr>
              <a:t>VD:</a:t>
            </a:r>
            <a:r>
              <a:rPr b="0" lang="en-US" sz="3000" spc="-1" strike="noStrike">
                <a:solidFill>
                  <a:schemeClr val="dk1"/>
                </a:solidFill>
                <a:latin typeface="Calibri"/>
                <a:ea typeface="Calibri"/>
              </a:rPr>
              <a:t>	</a:t>
            </a:r>
            <a:r>
              <a:rPr b="1" lang="en-US" sz="3200" spc="-1" strike="noStrike">
                <a:solidFill>
                  <a:schemeClr val="dk1"/>
                </a:solidFill>
                <a:latin typeface="Calibri"/>
                <a:ea typeface="Calibri"/>
              </a:rPr>
              <a:t>Ahaṃ = tôi (đại từ ngôi 1, số ít)</a:t>
            </a:r>
            <a:endParaRPr b="0" lang="en-US" sz="3200" spc="-1" strike="noStrike">
              <a:solidFill>
                <a:srgbClr val="000000"/>
              </a:solidFill>
              <a:latin typeface="Arial"/>
            </a:endParaRPr>
          </a:p>
          <a:p>
            <a:pPr>
              <a:lnSpc>
                <a:spcPct val="150000"/>
              </a:lnSpc>
              <a:tabLst>
                <a:tab algn="l" pos="0"/>
              </a:tabLst>
            </a:pP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838080" y="365040"/>
            <a:ext cx="1186560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DANH TỪ GHÉP </a:t>
            </a:r>
            <a:endParaRPr b="0" lang="en-US" sz="4400" spc="-1" strike="noStrike">
              <a:solidFill>
                <a:srgbClr val="000000"/>
              </a:solidFill>
              <a:latin typeface="Arial"/>
            </a:endParaRPr>
          </a:p>
        </p:txBody>
      </p:sp>
      <p:pic>
        <p:nvPicPr>
          <p:cNvPr id="261" name="Google Shape;392;p30"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62" name="Google Shape;393;p30"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263" name="Google Shape;394;p30"/>
          <p:cNvSpPr/>
          <p:nvPr/>
        </p:nvSpPr>
        <p:spPr>
          <a:xfrm>
            <a:off x="3796200" y="5366160"/>
            <a:ext cx="7290360" cy="852480"/>
          </a:xfrm>
          <a:prstGeom prst="rect">
            <a:avLst/>
          </a:prstGeom>
          <a:solidFill>
            <a:srgbClr val="fbc25d"/>
          </a:solidFill>
          <a:ln w="0">
            <a:noFill/>
          </a:ln>
        </p:spPr>
        <p:style>
          <a:lnRef idx="0"/>
          <a:fillRef idx="0"/>
          <a:effectRef idx="0"/>
          <a:fontRef idx="minor"/>
        </p:style>
        <p:txBody>
          <a:bodyPr anchor="t">
            <a:spAutoFit/>
          </a:bodyPr>
          <a:p>
            <a:pPr>
              <a:lnSpc>
                <a:spcPct val="150000"/>
              </a:lnSpc>
              <a:tabLst>
                <a:tab algn="l" pos="0"/>
              </a:tabLst>
            </a:pPr>
            <a:endParaRPr b="0" lang="en-US" sz="800" spc="-1" strike="noStrike">
              <a:solidFill>
                <a:srgbClr val="000000"/>
              </a:solidFill>
              <a:latin typeface="Arial"/>
            </a:endParaRPr>
          </a:p>
          <a:p>
            <a:pPr>
              <a:lnSpc>
                <a:spcPct val="150000"/>
              </a:lnSpc>
              <a:tabLst>
                <a:tab algn="l" pos="0"/>
              </a:tabLst>
            </a:pPr>
            <a:r>
              <a:rPr b="1" lang="en-US" sz="2000" spc="-1" strike="noStrike">
                <a:solidFill>
                  <a:schemeClr val="dk1"/>
                </a:solidFill>
                <a:latin typeface="Calibri"/>
                <a:ea typeface="Calibri"/>
              </a:rPr>
              <a:t>	</a:t>
            </a:r>
            <a:r>
              <a:rPr b="1" lang="en-US" sz="2000" spc="-1" strike="noStrike">
                <a:solidFill>
                  <a:schemeClr val="dk1"/>
                </a:solidFill>
                <a:latin typeface="Calibri"/>
                <a:ea typeface="Calibri"/>
              </a:rPr>
              <a:t>VD:</a:t>
            </a:r>
            <a:r>
              <a:rPr b="1" lang="en-US" sz="2000" spc="-1" strike="noStrike">
                <a:solidFill>
                  <a:schemeClr val="dk1"/>
                </a:solidFill>
                <a:latin typeface="Calibri"/>
                <a:ea typeface="Calibri"/>
              </a:rPr>
              <a:t>	</a:t>
            </a:r>
            <a:r>
              <a:rPr b="1" lang="en-US" sz="2000" spc="-1" strike="noStrike">
                <a:solidFill>
                  <a:schemeClr val="dk1"/>
                </a:solidFill>
                <a:latin typeface="Calibri"/>
                <a:ea typeface="Calibri"/>
              </a:rPr>
              <a:t>Ekadhammaṃ = eka + dhammaṃ </a:t>
            </a:r>
            <a:endParaRPr b="0" lang="en-US" sz="2000" spc="-1" strike="noStrike">
              <a:solidFill>
                <a:srgbClr val="000000"/>
              </a:solidFill>
              <a:latin typeface="Arial"/>
            </a:endParaRPr>
          </a:p>
          <a:p>
            <a:pPr>
              <a:lnSpc>
                <a:spcPct val="150000"/>
              </a:lnSpc>
              <a:tabLst>
                <a:tab algn="l" pos="0"/>
              </a:tabLst>
            </a:pPr>
            <a:endParaRPr b="0" lang="en-US" sz="800" spc="-1" strike="noStrike">
              <a:solidFill>
                <a:srgbClr val="000000"/>
              </a:solidFill>
              <a:latin typeface="Arial"/>
            </a:endParaRPr>
          </a:p>
        </p:txBody>
      </p:sp>
      <p:sp>
        <p:nvSpPr>
          <p:cNvPr id="264" name="Google Shape;395;p30"/>
          <p:cNvSpPr/>
          <p:nvPr/>
        </p:nvSpPr>
        <p:spPr>
          <a:xfrm>
            <a:off x="535320" y="3013560"/>
            <a:ext cx="3447360" cy="155412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4800" spc="-1" strike="noStrike">
                <a:solidFill>
                  <a:srgbClr val="471200"/>
                </a:solidFill>
                <a:latin typeface="Calibri"/>
                <a:ea typeface="Calibri"/>
              </a:rPr>
              <a:t>DANH TỪ</a:t>
            </a:r>
            <a:br>
              <a:rPr sz="4800"/>
            </a:br>
            <a:r>
              <a:rPr b="0" lang="en-US" sz="4800" spc="-1" strike="noStrike">
                <a:solidFill>
                  <a:srgbClr val="471200"/>
                </a:solidFill>
                <a:latin typeface="Calibri"/>
                <a:ea typeface="Calibri"/>
              </a:rPr>
              <a:t>GHÉP PALI</a:t>
            </a:r>
            <a:endParaRPr b="0" lang="en-US" sz="4800" spc="-1" strike="noStrike">
              <a:solidFill>
                <a:srgbClr val="000000"/>
              </a:solidFill>
              <a:latin typeface="Arial"/>
            </a:endParaRPr>
          </a:p>
        </p:txBody>
      </p:sp>
      <p:grpSp>
        <p:nvGrpSpPr>
          <p:cNvPr id="265" name="Google Shape;396;p30"/>
          <p:cNvGrpSpPr/>
          <p:nvPr/>
        </p:nvGrpSpPr>
        <p:grpSpPr>
          <a:xfrm>
            <a:off x="-606600" y="904680"/>
            <a:ext cx="11728440" cy="5258520"/>
            <a:chOff x="-606600" y="904680"/>
            <a:chExt cx="11728440" cy="5258520"/>
          </a:xfrm>
        </p:grpSpPr>
        <p:sp>
          <p:nvSpPr>
            <p:cNvPr id="266" name="Google Shape;397;p30"/>
            <p:cNvSpPr/>
            <p:nvPr/>
          </p:nvSpPr>
          <p:spPr>
            <a:xfrm>
              <a:off x="-606600" y="904680"/>
              <a:ext cx="5258520" cy="5258520"/>
            </a:xfrm>
            <a:prstGeom prst="blockArc">
              <a:avLst>
                <a:gd name="adj1" fmla="val 18900000"/>
                <a:gd name="adj2" fmla="val 2700000"/>
                <a:gd name="adj3" fmla="val 411"/>
              </a:avLst>
            </a:prstGeom>
            <a:noFill/>
            <a:ln w="12700">
              <a:solidFill>
                <a:srgbClr val="ffc000"/>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67" name="Google Shape;398;p30"/>
            <p:cNvSpPr/>
            <p:nvPr/>
          </p:nvSpPr>
          <p:spPr>
            <a:xfrm>
              <a:off x="4350960" y="1972440"/>
              <a:ext cx="6770880" cy="780480"/>
            </a:xfrm>
            <a:prstGeom prst="rect">
              <a:avLst/>
            </a:prstGeom>
            <a:solidFill>
              <a:srgbClr val="814b1c"/>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68" name="Google Shape;399;p30"/>
            <p:cNvSpPr/>
            <p:nvPr/>
          </p:nvSpPr>
          <p:spPr>
            <a:xfrm>
              <a:off x="4350960" y="1972440"/>
              <a:ext cx="6770880" cy="780480"/>
            </a:xfrm>
            <a:prstGeom prst="rect">
              <a:avLst/>
            </a:prstGeom>
            <a:noFill/>
            <a:ln w="0">
              <a:noFill/>
            </a:ln>
          </p:spPr>
          <p:style>
            <a:lnRef idx="0"/>
            <a:fillRef idx="0"/>
            <a:effectRef idx="0"/>
            <a:fontRef idx="minor"/>
          </p:style>
          <p:txBody>
            <a:bodyPr lIns="619920" rIns="71280" tIns="71280" bIns="71280" anchor="ctr">
              <a:noAutofit/>
            </a:bodyPr>
            <a:p>
              <a:pPr>
                <a:lnSpc>
                  <a:spcPct val="90000"/>
                </a:lnSpc>
                <a:tabLst>
                  <a:tab algn="l" pos="0"/>
                </a:tabLst>
              </a:pPr>
              <a:r>
                <a:rPr b="0" lang="en-US" sz="2800" spc="-1" strike="noStrike">
                  <a:solidFill>
                    <a:schemeClr val="lt1"/>
                  </a:solidFill>
                  <a:latin typeface="Calibri"/>
                  <a:ea typeface="Calibri"/>
                </a:rPr>
                <a:t>Được ghép từ các danh từ đơn,</a:t>
              </a:r>
              <a:br>
                <a:rPr sz="2800"/>
              </a:br>
              <a:r>
                <a:rPr b="0" lang="en-US" sz="2800" spc="-1" strike="noStrike">
                  <a:solidFill>
                    <a:schemeClr val="lt1"/>
                  </a:solidFill>
                  <a:latin typeface="Calibri"/>
                  <a:ea typeface="Calibri"/>
                </a:rPr>
                <a:t>hoặc từ tính từ và danh từ đơn</a:t>
              </a:r>
              <a:endParaRPr b="0" lang="en-US" sz="2800" spc="-1" strike="noStrike">
                <a:solidFill>
                  <a:srgbClr val="000000"/>
                </a:solidFill>
                <a:latin typeface="Arial"/>
              </a:endParaRPr>
            </a:p>
          </p:txBody>
        </p:sp>
        <p:sp>
          <p:nvSpPr>
            <p:cNvPr id="269" name="Google Shape;400;p30"/>
            <p:cNvSpPr/>
            <p:nvPr/>
          </p:nvSpPr>
          <p:spPr>
            <a:xfrm>
              <a:off x="3862800" y="1874520"/>
              <a:ext cx="975960" cy="975960"/>
            </a:xfrm>
            <a:prstGeom prst="ellipse">
              <a:avLst/>
            </a:prstGeom>
            <a:solidFill>
              <a:schemeClr val="lt1"/>
            </a:solidFill>
            <a:ln w="12700">
              <a:solidFill>
                <a:srgbClr val="a5a5a5"/>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70" name="Google Shape;401;p30"/>
            <p:cNvSpPr/>
            <p:nvPr/>
          </p:nvSpPr>
          <p:spPr>
            <a:xfrm>
              <a:off x="4634640" y="3143880"/>
              <a:ext cx="6487200" cy="780480"/>
            </a:xfrm>
            <a:prstGeom prst="rect">
              <a:avLst/>
            </a:prstGeom>
            <a:solidFill>
              <a:srgbClr val="c85b5b"/>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71" name="Google Shape;402;p30"/>
            <p:cNvSpPr/>
            <p:nvPr/>
          </p:nvSpPr>
          <p:spPr>
            <a:xfrm>
              <a:off x="4634640" y="3143880"/>
              <a:ext cx="6487200" cy="780480"/>
            </a:xfrm>
            <a:prstGeom prst="rect">
              <a:avLst/>
            </a:prstGeom>
            <a:noFill/>
            <a:ln w="0">
              <a:noFill/>
            </a:ln>
          </p:spPr>
          <p:style>
            <a:lnRef idx="0"/>
            <a:fillRef idx="0"/>
            <a:effectRef idx="0"/>
            <a:fontRef idx="minor"/>
          </p:style>
          <p:txBody>
            <a:bodyPr lIns="619920" rIns="71280" tIns="71280" bIns="71280" anchor="ctr">
              <a:noAutofit/>
            </a:bodyPr>
            <a:p>
              <a:pPr>
                <a:lnSpc>
                  <a:spcPct val="90000"/>
                </a:lnSpc>
                <a:tabLst>
                  <a:tab algn="l" pos="0"/>
                </a:tabLst>
              </a:pPr>
              <a:r>
                <a:rPr b="0" lang="en-US" sz="2800" spc="-1" strike="noStrike">
                  <a:solidFill>
                    <a:schemeClr val="lt1"/>
                  </a:solidFill>
                  <a:latin typeface="Calibri"/>
                  <a:ea typeface="Calibri"/>
                </a:rPr>
                <a:t>Chỉ có danh từ đơn đứng cuối biến đuôi</a:t>
              </a:r>
              <a:endParaRPr b="0" lang="en-US" sz="2800" spc="-1" strike="noStrike">
                <a:solidFill>
                  <a:srgbClr val="000000"/>
                </a:solidFill>
                <a:latin typeface="Arial"/>
              </a:endParaRPr>
            </a:p>
          </p:txBody>
        </p:sp>
        <p:sp>
          <p:nvSpPr>
            <p:cNvPr id="272" name="Google Shape;403;p30"/>
            <p:cNvSpPr/>
            <p:nvPr/>
          </p:nvSpPr>
          <p:spPr>
            <a:xfrm>
              <a:off x="4146480" y="3045960"/>
              <a:ext cx="975960" cy="975960"/>
            </a:xfrm>
            <a:prstGeom prst="ellipse">
              <a:avLst/>
            </a:prstGeom>
            <a:solidFill>
              <a:schemeClr val="lt1"/>
            </a:solidFill>
            <a:ln w="12700">
              <a:solidFill>
                <a:srgbClr val="c85b5b"/>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73" name="Google Shape;404;p30"/>
            <p:cNvSpPr/>
            <p:nvPr/>
          </p:nvSpPr>
          <p:spPr>
            <a:xfrm>
              <a:off x="4350960" y="4315320"/>
              <a:ext cx="6770880" cy="780480"/>
            </a:xfrm>
            <a:prstGeom prst="rect">
              <a:avLst/>
            </a:prstGeom>
            <a:solidFill>
              <a:srgbClr val="fe0000"/>
            </a:solidFill>
            <a:ln w="1270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74" name="Google Shape;405;p30"/>
            <p:cNvSpPr/>
            <p:nvPr/>
          </p:nvSpPr>
          <p:spPr>
            <a:xfrm>
              <a:off x="4350960" y="4315320"/>
              <a:ext cx="6770880" cy="780480"/>
            </a:xfrm>
            <a:prstGeom prst="rect">
              <a:avLst/>
            </a:prstGeom>
            <a:noFill/>
            <a:ln w="0">
              <a:noFill/>
            </a:ln>
          </p:spPr>
          <p:style>
            <a:lnRef idx="0"/>
            <a:fillRef idx="0"/>
            <a:effectRef idx="0"/>
            <a:fontRef idx="minor"/>
          </p:style>
          <p:txBody>
            <a:bodyPr lIns="619920" rIns="71280" tIns="71280" bIns="71280" anchor="ctr">
              <a:noAutofit/>
            </a:bodyPr>
            <a:p>
              <a:pPr>
                <a:lnSpc>
                  <a:spcPct val="90000"/>
                </a:lnSpc>
                <a:tabLst>
                  <a:tab algn="l" pos="0"/>
                </a:tabLst>
              </a:pPr>
              <a:r>
                <a:rPr b="0" lang="en-US" sz="2800" spc="-1" strike="noStrike">
                  <a:solidFill>
                    <a:schemeClr val="lt1"/>
                  </a:solidFill>
                  <a:latin typeface="Calibri"/>
                  <a:ea typeface="Calibri"/>
                </a:rPr>
                <a:t>Các từ đứng trước nó ở dạng nguyên mẫu</a:t>
              </a:r>
              <a:endParaRPr b="0" lang="en-US" sz="2800" spc="-1" strike="noStrike">
                <a:solidFill>
                  <a:srgbClr val="000000"/>
                </a:solidFill>
                <a:latin typeface="Arial"/>
              </a:endParaRPr>
            </a:p>
          </p:txBody>
        </p:sp>
        <p:sp>
          <p:nvSpPr>
            <p:cNvPr id="275" name="Google Shape;406;p30"/>
            <p:cNvSpPr/>
            <p:nvPr/>
          </p:nvSpPr>
          <p:spPr>
            <a:xfrm>
              <a:off x="3862800" y="4217760"/>
              <a:ext cx="975960" cy="975960"/>
            </a:xfrm>
            <a:prstGeom prst="ellipse">
              <a:avLst/>
            </a:prstGeom>
            <a:solidFill>
              <a:schemeClr val="lt1"/>
            </a:solidFill>
            <a:ln w="12700">
              <a:solidFill>
                <a:srgbClr val="fe0000"/>
              </a:solidFill>
              <a:miter/>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276" name="Google Shape;407;p30"/>
          <p:cNvSpPr/>
          <p:nvPr/>
        </p:nvSpPr>
        <p:spPr>
          <a:xfrm>
            <a:off x="3807720" y="1917720"/>
            <a:ext cx="1104480" cy="9140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5400" spc="-1" strike="noStrike">
                <a:solidFill>
                  <a:srgbClr val="471200"/>
                </a:solidFill>
                <a:latin typeface="Calibri"/>
                <a:ea typeface="Calibri"/>
              </a:rPr>
              <a:t>❶</a:t>
            </a:r>
            <a:endParaRPr b="0" lang="en-US" sz="5400" spc="-1" strike="noStrike">
              <a:solidFill>
                <a:srgbClr val="000000"/>
              </a:solidFill>
              <a:latin typeface="Arial"/>
            </a:endParaRPr>
          </a:p>
        </p:txBody>
      </p:sp>
      <p:sp>
        <p:nvSpPr>
          <p:cNvPr id="277" name="Google Shape;408;p30"/>
          <p:cNvSpPr/>
          <p:nvPr/>
        </p:nvSpPr>
        <p:spPr>
          <a:xfrm>
            <a:off x="4091760" y="3088800"/>
            <a:ext cx="1104480" cy="9140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5400" spc="-1" strike="noStrike">
                <a:solidFill>
                  <a:srgbClr val="471200"/>
                </a:solidFill>
                <a:latin typeface="Calibri"/>
                <a:ea typeface="Calibri"/>
              </a:rPr>
              <a:t>❷</a:t>
            </a:r>
            <a:endParaRPr b="0" lang="en-US" sz="5400" spc="-1" strike="noStrike">
              <a:solidFill>
                <a:srgbClr val="000000"/>
              </a:solidFill>
              <a:latin typeface="Arial"/>
            </a:endParaRPr>
          </a:p>
        </p:txBody>
      </p:sp>
      <p:sp>
        <p:nvSpPr>
          <p:cNvPr id="278" name="Google Shape;409;p30"/>
          <p:cNvSpPr/>
          <p:nvPr/>
        </p:nvSpPr>
        <p:spPr>
          <a:xfrm>
            <a:off x="3796200" y="4265280"/>
            <a:ext cx="1104480" cy="9140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5400" spc="-1" strike="noStrike">
                <a:solidFill>
                  <a:srgbClr val="471200"/>
                </a:solidFill>
                <a:latin typeface="Calibri"/>
                <a:ea typeface="Calibri"/>
              </a:rPr>
              <a:t>❸</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3200" spc="-1" strike="noStrike">
                <a:solidFill>
                  <a:srgbClr val="fbc25d"/>
                </a:solidFill>
                <a:latin typeface="Calibri"/>
                <a:ea typeface="Calibri"/>
              </a:rPr>
              <a:t>ĐẠI TỪ QUAN HỆ - Ý TƯỞNG TRONG TIẾNG VIỆT</a:t>
            </a:r>
            <a:endParaRPr b="0" lang="en-US" sz="3200" spc="-1" strike="noStrike">
              <a:solidFill>
                <a:srgbClr val="000000"/>
              </a:solidFill>
              <a:latin typeface="Arial"/>
            </a:endParaRPr>
          </a:p>
        </p:txBody>
      </p:sp>
      <p:pic>
        <p:nvPicPr>
          <p:cNvPr id="280" name="Google Shape;415;p31"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81" name="Google Shape;416;p31"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282" name="Google Shape;417;p31"/>
          <p:cNvSpPr/>
          <p:nvPr/>
        </p:nvSpPr>
        <p:spPr>
          <a:xfrm>
            <a:off x="838080" y="1979640"/>
            <a:ext cx="10515240" cy="3702600"/>
          </a:xfrm>
          <a:prstGeom prst="rect">
            <a:avLst/>
          </a:prstGeom>
          <a:solidFill>
            <a:srgbClr val="fbc25d"/>
          </a:solidFill>
          <a:ln w="0">
            <a:noFill/>
          </a:ln>
        </p:spPr>
        <p:style>
          <a:lnRef idx="0"/>
          <a:fillRef idx="0"/>
          <a:effectRef idx="0"/>
          <a:fontRef idx="minor"/>
        </p:style>
        <p:txBody>
          <a:bodyPr anchor="t">
            <a:spAutoFit/>
          </a:bodyPr>
          <a:p>
            <a:pPr marL="285840" indent="-285840">
              <a:lnSpc>
                <a:spcPct val="150000"/>
              </a:lnSpc>
              <a:buClr>
                <a:srgbClr val="000000"/>
              </a:buClr>
              <a:buFont typeface="Arial"/>
              <a:buChar char="•"/>
            </a:pPr>
            <a:r>
              <a:rPr b="0" lang="en-US" sz="3000" spc="-1" strike="noStrike">
                <a:solidFill>
                  <a:schemeClr val="dk1"/>
                </a:solidFill>
                <a:latin typeface="Calibri"/>
                <a:ea typeface="Calibri"/>
              </a:rPr>
              <a:t>Tôi chưa thấy </a:t>
            </a:r>
            <a:r>
              <a:rPr b="1" lang="en-US" sz="3000" spc="-1" strike="noStrike">
                <a:solidFill>
                  <a:schemeClr val="dk1"/>
                </a:solidFill>
                <a:latin typeface="Calibri"/>
                <a:ea typeface="Calibri"/>
              </a:rPr>
              <a:t>chuyện gì </a:t>
            </a:r>
            <a:r>
              <a:rPr b="1" i="1" lang="en-US" sz="3000" spc="-1" strike="noStrike">
                <a:solidFill>
                  <a:schemeClr val="dk1"/>
                </a:solidFill>
                <a:latin typeface="Calibri"/>
                <a:ea typeface="Calibri"/>
              </a:rPr>
              <a:t>mà</a:t>
            </a:r>
            <a:r>
              <a:rPr b="1" lang="en-US" sz="3000" spc="-1" strike="noStrike">
                <a:solidFill>
                  <a:schemeClr val="dk1"/>
                </a:solidFill>
                <a:latin typeface="Calibri"/>
                <a:ea typeface="Calibri"/>
              </a:rPr>
              <a:t> </a:t>
            </a:r>
            <a:r>
              <a:rPr b="0" lang="en-US" sz="3000" spc="-1" strike="noStrike">
                <a:solidFill>
                  <a:schemeClr val="dk1"/>
                </a:solidFill>
                <a:latin typeface="Calibri"/>
                <a:ea typeface="Calibri"/>
              </a:rPr>
              <a:t>kinh khủng như chuyện này.</a:t>
            </a:r>
            <a:endParaRPr b="0" lang="en-US" sz="3000" spc="-1" strike="noStrike">
              <a:solidFill>
                <a:srgbClr val="000000"/>
              </a:solidFill>
              <a:latin typeface="Arial"/>
            </a:endParaRPr>
          </a:p>
          <a:p>
            <a:pPr marL="285840" indent="-285840">
              <a:lnSpc>
                <a:spcPct val="150000"/>
              </a:lnSpc>
              <a:buClr>
                <a:srgbClr val="000000"/>
              </a:buClr>
              <a:buFont typeface="Arial"/>
              <a:buChar char="•"/>
            </a:pPr>
            <a:r>
              <a:rPr b="0" lang="en-US" sz="3000" spc="-1" strike="noStrike">
                <a:solidFill>
                  <a:schemeClr val="dk1"/>
                </a:solidFill>
                <a:latin typeface="Calibri"/>
                <a:ea typeface="Calibri"/>
              </a:rPr>
              <a:t>Tôi chưa thấy </a:t>
            </a:r>
            <a:r>
              <a:rPr b="1" lang="en-US" sz="3000" spc="-1" strike="noStrike">
                <a:solidFill>
                  <a:schemeClr val="dk1"/>
                </a:solidFill>
                <a:latin typeface="Calibri"/>
                <a:ea typeface="Calibri"/>
              </a:rPr>
              <a:t>ngôi nhà nào </a:t>
            </a:r>
            <a:r>
              <a:rPr b="1" i="1" lang="en-US" sz="3000" spc="-1" strike="noStrike">
                <a:solidFill>
                  <a:schemeClr val="dk1"/>
                </a:solidFill>
                <a:latin typeface="Calibri"/>
                <a:ea typeface="Calibri"/>
              </a:rPr>
              <a:t>mà </a:t>
            </a:r>
            <a:r>
              <a:rPr b="0" lang="en-US" sz="3000" spc="-1" strike="noStrike">
                <a:solidFill>
                  <a:schemeClr val="dk1"/>
                </a:solidFill>
                <a:latin typeface="Calibri"/>
                <a:ea typeface="Calibri"/>
              </a:rPr>
              <a:t>đẹp như ngôi nhà này.</a:t>
            </a:r>
            <a:endParaRPr b="0" lang="en-US" sz="3000" spc="-1" strike="noStrike">
              <a:solidFill>
                <a:srgbClr val="000000"/>
              </a:solidFill>
              <a:latin typeface="Arial"/>
            </a:endParaRPr>
          </a:p>
          <a:p>
            <a:pPr marL="285840" indent="-285840">
              <a:lnSpc>
                <a:spcPct val="150000"/>
              </a:lnSpc>
              <a:buClr>
                <a:srgbClr val="000000"/>
              </a:buClr>
              <a:buFont typeface="Arial"/>
              <a:buChar char="•"/>
            </a:pPr>
            <a:r>
              <a:rPr b="0" lang="en-US" sz="3000" spc="-1" strike="noStrike">
                <a:solidFill>
                  <a:schemeClr val="dk1"/>
                </a:solidFill>
                <a:latin typeface="Calibri"/>
                <a:ea typeface="Calibri"/>
              </a:rPr>
              <a:t>Tôi chưa thấy </a:t>
            </a:r>
            <a:r>
              <a:rPr b="1" lang="en-US" sz="3000" spc="-1" strike="noStrike">
                <a:solidFill>
                  <a:schemeClr val="dk1"/>
                </a:solidFill>
                <a:latin typeface="Calibri"/>
                <a:ea typeface="Calibri"/>
              </a:rPr>
              <a:t>chiếc xe nào </a:t>
            </a:r>
            <a:r>
              <a:rPr b="1" i="1" lang="en-US" sz="3000" spc="-1" strike="noStrike">
                <a:solidFill>
                  <a:schemeClr val="dk1"/>
                </a:solidFill>
                <a:latin typeface="Calibri"/>
                <a:ea typeface="Calibri"/>
              </a:rPr>
              <a:t>mà </a:t>
            </a:r>
            <a:r>
              <a:rPr b="0" lang="en-US" sz="3000" spc="-1" strike="noStrike">
                <a:solidFill>
                  <a:schemeClr val="dk1"/>
                </a:solidFill>
                <a:latin typeface="Calibri"/>
                <a:ea typeface="Calibri"/>
              </a:rPr>
              <a:t>chạy nhanh như chiếc xe này.</a:t>
            </a:r>
            <a:endParaRPr b="0" lang="en-US" sz="3000" spc="-1" strike="noStrike">
              <a:solidFill>
                <a:srgbClr val="000000"/>
              </a:solidFill>
              <a:latin typeface="Arial"/>
            </a:endParaRPr>
          </a:p>
          <a:p>
            <a:pPr marL="285840" indent="-285840">
              <a:lnSpc>
                <a:spcPct val="150000"/>
              </a:lnSpc>
              <a:buClr>
                <a:srgbClr val="000000"/>
              </a:buClr>
              <a:buFont typeface="Arial"/>
              <a:buChar char="•"/>
            </a:pPr>
            <a:r>
              <a:rPr b="0" lang="en-US" sz="3000" spc="-1" strike="noStrike">
                <a:solidFill>
                  <a:schemeClr val="dk1"/>
                </a:solidFill>
                <a:latin typeface="Calibri"/>
                <a:ea typeface="Calibri"/>
              </a:rPr>
              <a:t>Tôi chưa thấy </a:t>
            </a:r>
            <a:r>
              <a:rPr b="1" lang="en-US" sz="3000" spc="-1" strike="noStrike">
                <a:solidFill>
                  <a:schemeClr val="dk1"/>
                </a:solidFill>
                <a:latin typeface="Calibri"/>
                <a:ea typeface="Calibri"/>
              </a:rPr>
              <a:t>học viên Pali nào </a:t>
            </a:r>
            <a:r>
              <a:rPr b="1" i="1" lang="en-US" sz="3000" spc="-1" strike="noStrike">
                <a:solidFill>
                  <a:schemeClr val="dk1"/>
                </a:solidFill>
                <a:latin typeface="Calibri"/>
                <a:ea typeface="Calibri"/>
              </a:rPr>
              <a:t>mà </a:t>
            </a:r>
            <a:r>
              <a:rPr b="0" lang="en-US" sz="3000" spc="-1" strike="noStrike">
                <a:solidFill>
                  <a:schemeClr val="dk1"/>
                </a:solidFill>
                <a:latin typeface="Calibri"/>
                <a:ea typeface="Calibri"/>
              </a:rPr>
              <a:t>học siêng như học viên này.</a:t>
            </a:r>
            <a:endParaRPr b="0" lang="en-US" sz="3000" spc="-1" strike="noStrike">
              <a:solidFill>
                <a:srgbClr val="000000"/>
              </a:solidFill>
              <a:latin typeface="Arial"/>
            </a:endParaRPr>
          </a:p>
          <a:p>
            <a:pPr marL="285840" indent="-285840">
              <a:lnSpc>
                <a:spcPct val="150000"/>
              </a:lnSpc>
              <a:buClr>
                <a:srgbClr val="000000"/>
              </a:buClr>
              <a:buFont typeface="Arial"/>
              <a:buChar char="•"/>
            </a:pPr>
            <a:r>
              <a:rPr b="0" lang="en-US" sz="3000" spc="-1" strike="noStrike">
                <a:solidFill>
                  <a:schemeClr val="dk1"/>
                </a:solidFill>
                <a:latin typeface="Calibri"/>
                <a:ea typeface="Calibri"/>
              </a:rPr>
              <a:t>Người đàn ông </a:t>
            </a:r>
            <a:r>
              <a:rPr b="1" i="1" lang="en-US" sz="3000" spc="-1" strike="noStrike">
                <a:solidFill>
                  <a:schemeClr val="dk1"/>
                </a:solidFill>
                <a:latin typeface="Calibri"/>
                <a:ea typeface="Calibri"/>
              </a:rPr>
              <a:t>mà </a:t>
            </a:r>
            <a:r>
              <a:rPr b="1" lang="en-US" sz="3000" spc="-1" strike="noStrike">
                <a:solidFill>
                  <a:schemeClr val="dk1"/>
                </a:solidFill>
                <a:latin typeface="Calibri"/>
                <a:ea typeface="Calibri"/>
              </a:rPr>
              <a:t>tặng tôi quyển sách này </a:t>
            </a:r>
            <a:r>
              <a:rPr b="0" lang="en-US" sz="3000" spc="-1" strike="noStrike">
                <a:solidFill>
                  <a:schemeClr val="dk1"/>
                </a:solidFill>
                <a:latin typeface="Calibri"/>
                <a:ea typeface="Calibri"/>
              </a:rPr>
              <a:t>chính là cha tôi.</a:t>
            </a:r>
            <a:endParaRPr b="0" lang="en-US" sz="3000" spc="-1" strike="noStrike">
              <a:solidFill>
                <a:srgbClr val="000000"/>
              </a:solidFill>
              <a:latin typeface="Arial"/>
            </a:endParaRPr>
          </a:p>
          <a:p>
            <a:pPr>
              <a:lnSpc>
                <a:spcPct val="150000"/>
              </a:lnSpc>
              <a:tabLst>
                <a:tab algn="l" pos="0"/>
              </a:tabLst>
            </a:pP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ĐẠI TỪ QUAN HỆ PALI</a:t>
            </a:r>
            <a:endParaRPr b="0" lang="en-US" sz="4400" spc="-1" strike="noStrike">
              <a:solidFill>
                <a:srgbClr val="000000"/>
              </a:solidFill>
              <a:latin typeface="Arial"/>
            </a:endParaRPr>
          </a:p>
        </p:txBody>
      </p:sp>
      <p:pic>
        <p:nvPicPr>
          <p:cNvPr id="284" name="Google Shape;423;p32"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285" name="Google Shape;424;p32"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286" name="Google Shape;425;p32"/>
          <p:cNvSpPr/>
          <p:nvPr/>
        </p:nvSpPr>
        <p:spPr>
          <a:xfrm>
            <a:off x="838080" y="2372040"/>
            <a:ext cx="10515240" cy="3748680"/>
          </a:xfrm>
          <a:prstGeom prst="rect">
            <a:avLst/>
          </a:prstGeom>
          <a:solidFill>
            <a:srgbClr val="fbc25d"/>
          </a:solidFill>
          <a:ln w="0">
            <a:noFill/>
          </a:ln>
        </p:spPr>
        <p:style>
          <a:lnRef idx="0"/>
          <a:fillRef idx="0"/>
          <a:effectRef idx="0"/>
          <a:fontRef idx="minor"/>
        </p:style>
        <p:txBody>
          <a:bodyPr anchor="t">
            <a:spAutoFit/>
          </a:bodyPr>
          <a:p>
            <a:pPr marL="285840" indent="-285840">
              <a:lnSpc>
                <a:spcPct val="150000"/>
              </a:lnSpc>
              <a:buClr>
                <a:srgbClr val="000000"/>
              </a:buClr>
              <a:buFont typeface="Arial"/>
              <a:buChar char="•"/>
            </a:pPr>
            <a:r>
              <a:rPr b="0" lang="en-US" sz="3000" spc="-1" strike="noStrike">
                <a:solidFill>
                  <a:schemeClr val="dk1"/>
                </a:solidFill>
                <a:latin typeface="Calibri"/>
                <a:ea typeface="Calibri"/>
              </a:rPr>
              <a:t>Là một loại danh từ đặc biệt, làm cầu nối về ý nghĩa giữa 2 mệnh đề trong câu phức.</a:t>
            </a:r>
            <a:endParaRPr b="0" lang="en-US" sz="3000" spc="-1" strike="noStrike">
              <a:solidFill>
                <a:srgbClr val="000000"/>
              </a:solidFill>
              <a:latin typeface="Arial"/>
            </a:endParaRPr>
          </a:p>
          <a:p>
            <a:pPr marL="285840" indent="-235080">
              <a:lnSpc>
                <a:spcPct val="150000"/>
              </a:lnSpc>
              <a:tabLst>
                <a:tab algn="l" pos="0"/>
              </a:tabLst>
            </a:pPr>
            <a:endParaRPr b="0" lang="en-US" sz="800" spc="-1" strike="noStrike">
              <a:solidFill>
                <a:srgbClr val="000000"/>
              </a:solidFill>
              <a:latin typeface="Arial"/>
            </a:endParaRPr>
          </a:p>
          <a:p>
            <a:pPr algn="ctr">
              <a:lnSpc>
                <a:spcPct val="100000"/>
              </a:lnSpc>
              <a:tabLst>
                <a:tab algn="l" pos="0"/>
              </a:tabLst>
            </a:pPr>
            <a:r>
              <a:rPr b="1" lang="en-US" sz="2400" spc="-1" strike="noStrike">
                <a:solidFill>
                  <a:schemeClr val="dk1"/>
                </a:solidFill>
                <a:latin typeface="Calibri"/>
                <a:ea typeface="Calibri"/>
              </a:rPr>
              <a:t>[Yaṃ] làm cầu nối cho 2 mệnh đề:</a:t>
            </a:r>
            <a:endParaRPr b="0" lang="en-US" sz="2400" spc="-1" strike="noStrike">
              <a:solidFill>
                <a:srgbClr val="000000"/>
              </a:solidFill>
              <a:latin typeface="Arial"/>
            </a:endParaRPr>
          </a:p>
          <a:p>
            <a:pPr>
              <a:lnSpc>
                <a:spcPct val="100000"/>
              </a:lnSpc>
              <a:tabLst>
                <a:tab algn="l" pos="0"/>
              </a:tabLst>
            </a:pPr>
            <a:r>
              <a:rPr b="1" lang="en-US" sz="1800" spc="-1" strike="noStrike">
                <a:solidFill>
                  <a:schemeClr val="dk1"/>
                </a:solidFill>
                <a:latin typeface="Calibri"/>
                <a:ea typeface="Calibri"/>
              </a:rPr>
              <a:t> </a:t>
            </a:r>
            <a:endParaRPr b="0" lang="en-US" sz="1800" spc="-1" strike="noStrike">
              <a:solidFill>
                <a:srgbClr val="000000"/>
              </a:solidFill>
              <a:latin typeface="Arial"/>
            </a:endParaRPr>
          </a:p>
          <a:p>
            <a:pPr>
              <a:lnSpc>
                <a:spcPct val="150000"/>
              </a:lnSpc>
              <a:tabLst>
                <a:tab algn="l" pos="0"/>
              </a:tabLst>
            </a:pPr>
            <a:r>
              <a:rPr b="1" lang="en-US" sz="2800" spc="-1" strike="noStrike">
                <a:solidFill>
                  <a:schemeClr val="dk1"/>
                </a:solidFill>
                <a:latin typeface="Calibri"/>
                <a:ea typeface="Calibri"/>
              </a:rPr>
              <a:t>[1] Yaṃ chỉ đến aññaṃ ekadhammaṃ trong mệnh đề trước.</a:t>
            </a:r>
            <a:endParaRPr b="0" lang="en-US" sz="2800" spc="-1" strike="noStrike">
              <a:solidFill>
                <a:srgbClr val="000000"/>
              </a:solidFill>
              <a:latin typeface="Arial"/>
            </a:endParaRPr>
          </a:p>
          <a:p>
            <a:pPr>
              <a:lnSpc>
                <a:spcPct val="150000"/>
              </a:lnSpc>
              <a:tabLst>
                <a:tab algn="l" pos="0"/>
              </a:tabLst>
            </a:pPr>
            <a:r>
              <a:rPr b="1" lang="en-US" sz="2800" spc="-1" strike="noStrike">
                <a:solidFill>
                  <a:schemeClr val="dk1"/>
                </a:solidFill>
                <a:latin typeface="Calibri"/>
                <a:ea typeface="Calibri"/>
              </a:rPr>
              <a:t>[2] Yaṃ làm chủ từ của động từ saṃvattati trong mệnh đề sau.</a:t>
            </a:r>
            <a:endParaRPr b="0" lang="en-US" sz="2800" spc="-1" strike="noStrike">
              <a:solidFill>
                <a:srgbClr val="000000"/>
              </a:solidFill>
              <a:latin typeface="Arial"/>
            </a:endParaRPr>
          </a:p>
          <a:p>
            <a:pPr>
              <a:lnSpc>
                <a:spcPct val="150000"/>
              </a:lnSpc>
              <a:tabLst>
                <a:tab algn="l" pos="0"/>
              </a:tabLst>
            </a:pP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NGẠN NGỮ LATIN</a:t>
            </a:r>
            <a:endParaRPr b="0" lang="en-US" sz="4400" spc="-1" strike="noStrike">
              <a:solidFill>
                <a:srgbClr val="000000"/>
              </a:solidFill>
              <a:latin typeface="Arial"/>
            </a:endParaRPr>
          </a:p>
        </p:txBody>
      </p:sp>
      <p:pic>
        <p:nvPicPr>
          <p:cNvPr id="288" name="Google Shape;431;p33"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289" name="Google Shape;432;p33"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290" name="PlaceHolder 2"/>
          <p:cNvSpPr>
            <a:spLocks noGrp="1"/>
          </p:cNvSpPr>
          <p:nvPr>
            <p:ph/>
          </p:nvPr>
        </p:nvSpPr>
        <p:spPr>
          <a:xfrm>
            <a:off x="2451240" y="1421640"/>
            <a:ext cx="9405000" cy="11826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Vedo vaso hoti = vedo vaso </a:t>
            </a:r>
            <a:endParaRPr b="0" lang="en-US" sz="3600" spc="-1" strike="noStrike">
              <a:solidFill>
                <a:srgbClr val="000000"/>
              </a:solidFill>
              <a:latin typeface="Arial"/>
            </a:endParaRPr>
          </a:p>
        </p:txBody>
      </p:sp>
      <p:graphicFrame>
        <p:nvGraphicFramePr>
          <p:cNvPr id="291" name="Google Shape;434;p33"/>
          <p:cNvGraphicFramePr/>
          <p:nvPr/>
        </p:nvGraphicFramePr>
        <p:xfrm>
          <a:off x="2451240" y="2847240"/>
          <a:ext cx="9405000" cy="3729960"/>
        </p:xfrm>
        <a:graphic>
          <a:graphicData uri="http://schemas.openxmlformats.org/drawingml/2006/table">
            <a:tbl>
              <a:tblPr/>
              <a:tblGrid>
                <a:gridCol w="1057680"/>
                <a:gridCol w="2579400"/>
                <a:gridCol w="3140640"/>
                <a:gridCol w="2627280"/>
              </a:tblGrid>
              <a:tr h="3661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STT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Từ vựng Pali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Nghĩa Việt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Từ loại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661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1</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Vedo</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Tri thức</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3661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2</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Vaso</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Sức mạnh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74916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3</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Hoti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Thì, là</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Động, hiện tại, chủ động</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1515960">
                <a:tc gridSpan="2">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Cú pháp</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Công thức: [A B hoti] = [A là B] = [B là A]</a:t>
                      </a:r>
                      <a:endParaRPr b="0" lang="en-US" sz="2400" spc="-1" strike="noStrike">
                        <a:solidFill>
                          <a:srgbClr val="000000"/>
                        </a:solidFill>
                        <a:latin typeface="Arial"/>
                      </a:endParaRPr>
                    </a:p>
                    <a:p>
                      <a:pPr>
                        <a:lnSpc>
                          <a:spcPct val="107000"/>
                        </a:lnSpc>
                        <a:tabLst>
                          <a:tab algn="l" pos="0"/>
                        </a:tabLst>
                      </a:pPr>
                      <a:r>
                        <a:rPr b="0" lang="en-US" sz="2400" spc="-1" strike="noStrike">
                          <a:solidFill>
                            <a:schemeClr val="dk1"/>
                          </a:solidFill>
                          <a:latin typeface="Calibri"/>
                          <a:ea typeface="Calibri"/>
                        </a:rPr>
                        <a:t>A và B đều phải ở Chủ cách</a:t>
                      </a:r>
                      <a:endParaRPr b="0" lang="en-US" sz="2400" spc="-1" strike="noStrike">
                        <a:solidFill>
                          <a:srgbClr val="000000"/>
                        </a:solidFill>
                        <a:latin typeface="Arial"/>
                      </a:endParaRPr>
                    </a:p>
                    <a:p>
                      <a:pPr>
                        <a:lnSpc>
                          <a:spcPct val="107000"/>
                        </a:lnSpc>
                        <a:tabLst>
                          <a:tab algn="l" pos="0"/>
                        </a:tabLst>
                      </a:pPr>
                      <a:r>
                        <a:rPr b="0" lang="en-US" sz="2400" spc="-1" strike="noStrike">
                          <a:solidFill>
                            <a:schemeClr val="dk1"/>
                          </a:solidFill>
                          <a:latin typeface="Calibri"/>
                          <a:ea typeface="Calibri"/>
                        </a:rPr>
                        <a:t>Động từ [hoti] có thể được giản lược. Khi đó câu chỉ còn: [A B]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66120">
                <a:tc gridSpan="2">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Câu gốc Latin</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Scientia potentia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NGẠN NGỮ LATIN</a:t>
            </a:r>
            <a:endParaRPr b="0" lang="en-US" sz="4400" spc="-1" strike="noStrike">
              <a:solidFill>
                <a:srgbClr val="000000"/>
              </a:solidFill>
              <a:latin typeface="Arial"/>
            </a:endParaRPr>
          </a:p>
        </p:txBody>
      </p:sp>
      <p:pic>
        <p:nvPicPr>
          <p:cNvPr id="293" name="Google Shape;440;p34"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294" name="Google Shape;441;p34"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295" name="PlaceHolder 2"/>
          <p:cNvSpPr>
            <a:spLocks noGrp="1"/>
          </p:cNvSpPr>
          <p:nvPr>
            <p:ph/>
          </p:nvPr>
        </p:nvSpPr>
        <p:spPr>
          <a:xfrm>
            <a:off x="2451240" y="1262520"/>
            <a:ext cx="9405000" cy="11826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Migo lobho hoti = migo lobho</a:t>
            </a:r>
            <a:endParaRPr b="0" lang="en-US" sz="3600" spc="-1" strike="noStrike">
              <a:solidFill>
                <a:srgbClr val="000000"/>
              </a:solidFill>
              <a:latin typeface="Arial"/>
            </a:endParaRPr>
          </a:p>
        </p:txBody>
      </p:sp>
      <p:graphicFrame>
        <p:nvGraphicFramePr>
          <p:cNvPr id="296" name="Google Shape;443;p34"/>
          <p:cNvGraphicFramePr/>
          <p:nvPr/>
        </p:nvGraphicFramePr>
        <p:xfrm>
          <a:off x="2451240" y="2565720"/>
          <a:ext cx="9405000" cy="4358520"/>
        </p:xfrm>
        <a:graphic>
          <a:graphicData uri="http://schemas.openxmlformats.org/drawingml/2006/table">
            <a:tbl>
              <a:tblPr/>
              <a:tblGrid>
                <a:gridCol w="1030320"/>
                <a:gridCol w="2512800"/>
                <a:gridCol w="3510360"/>
                <a:gridCol w="2351160"/>
              </a:tblGrid>
              <a:tr h="393480">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STT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Từ vựng Pali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Nghĩa Việt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Từ loại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934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1</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Migo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Thú hoang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nam</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3934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2</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Lobho</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Tham, lòng tham</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nam</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8056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3</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Hoti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Thì, là</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Động, hiện tại, chủ động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1629720">
                <a:tc gridSpan="2">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Cú pháp</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Công thức: [A B hoti] = [A là B] = [B là A]</a:t>
                      </a:r>
                      <a:endParaRPr b="0" lang="en-US" sz="2600" spc="-1" strike="noStrike">
                        <a:solidFill>
                          <a:srgbClr val="000000"/>
                        </a:solidFill>
                        <a:latin typeface="Arial"/>
                      </a:endParaRPr>
                    </a:p>
                    <a:p>
                      <a:pPr>
                        <a:lnSpc>
                          <a:spcPct val="107000"/>
                        </a:lnSpc>
                        <a:tabLst>
                          <a:tab algn="l" pos="0"/>
                        </a:tabLst>
                      </a:pPr>
                      <a:r>
                        <a:rPr b="0" lang="en-US" sz="2600" spc="-1" strike="noStrike">
                          <a:solidFill>
                            <a:schemeClr val="dk1"/>
                          </a:solidFill>
                          <a:latin typeface="Arial"/>
                          <a:ea typeface="Arial"/>
                        </a:rPr>
                        <a:t>A và B đều phải ở Chủ cách</a:t>
                      </a:r>
                      <a:endParaRPr b="0" lang="en-US" sz="2600" spc="-1" strike="noStrike">
                        <a:solidFill>
                          <a:srgbClr val="000000"/>
                        </a:solidFill>
                        <a:latin typeface="Arial"/>
                      </a:endParaRPr>
                    </a:p>
                    <a:p>
                      <a:pPr>
                        <a:lnSpc>
                          <a:spcPct val="107000"/>
                        </a:lnSpc>
                        <a:tabLst>
                          <a:tab algn="l" pos="0"/>
                        </a:tabLst>
                      </a:pPr>
                      <a:r>
                        <a:rPr b="0" lang="en-US" sz="2600" spc="-1" strike="noStrike">
                          <a:solidFill>
                            <a:schemeClr val="dk1"/>
                          </a:solidFill>
                          <a:latin typeface="Arial"/>
                          <a:ea typeface="Arial"/>
                        </a:rPr>
                        <a:t>Động từ [hoti] có thể được giản lược. Khi đó câu chỉ còn: [A B]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93480">
                <a:tc gridSpan="2">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Câu gốc Latin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Belua fera est avaritia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NGẠN NGỮ LATIN</a:t>
            </a:r>
            <a:endParaRPr b="0" lang="en-US" sz="4400" spc="-1" strike="noStrike">
              <a:solidFill>
                <a:srgbClr val="000000"/>
              </a:solidFill>
              <a:latin typeface="Arial"/>
            </a:endParaRPr>
          </a:p>
        </p:txBody>
      </p:sp>
      <p:pic>
        <p:nvPicPr>
          <p:cNvPr id="298" name="Google Shape;449;p35"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299" name="Google Shape;450;p35"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00" name="PlaceHolder 2"/>
          <p:cNvSpPr>
            <a:spLocks noGrp="1"/>
          </p:cNvSpPr>
          <p:nvPr>
            <p:ph/>
          </p:nvPr>
        </p:nvSpPr>
        <p:spPr>
          <a:xfrm>
            <a:off x="2451240" y="1323720"/>
            <a:ext cx="9405000" cy="11826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Anaccayo subhāsanaṃ</a:t>
            </a:r>
            <a:endParaRPr b="0" lang="en-US" sz="3600" spc="-1" strike="noStrike">
              <a:solidFill>
                <a:srgbClr val="000000"/>
              </a:solidFill>
              <a:latin typeface="Arial"/>
            </a:endParaRPr>
          </a:p>
        </p:txBody>
      </p:sp>
      <p:graphicFrame>
        <p:nvGraphicFramePr>
          <p:cNvPr id="301" name="Google Shape;452;p35"/>
          <p:cNvGraphicFramePr/>
          <p:nvPr/>
        </p:nvGraphicFramePr>
        <p:xfrm>
          <a:off x="2451240" y="2755440"/>
          <a:ext cx="9405000" cy="3657600"/>
        </p:xfrm>
        <a:graphic>
          <a:graphicData uri="http://schemas.openxmlformats.org/drawingml/2006/table">
            <a:tbl>
              <a:tblPr/>
              <a:tblGrid>
                <a:gridCol w="1030320"/>
                <a:gridCol w="2512800"/>
                <a:gridCol w="3510360"/>
                <a:gridCol w="2351160"/>
              </a:tblGrid>
              <a:tr h="914400">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STT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Từ vựng Pali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Nghĩa Việt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Từ loại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9144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1</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Accayo</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Tội, tội lỗi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nam</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9144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2</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Subhāsanaṃ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Sự khéo nói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914400">
                <a:tc gridSpan="2">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Câu gốc Latin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Innocentia eloquentia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NGẠN NGỮ LATIN</a:t>
            </a:r>
            <a:endParaRPr b="0" lang="en-US" sz="4400" spc="-1" strike="noStrike">
              <a:solidFill>
                <a:srgbClr val="000000"/>
              </a:solidFill>
              <a:latin typeface="Arial"/>
            </a:endParaRPr>
          </a:p>
        </p:txBody>
      </p:sp>
      <p:pic>
        <p:nvPicPr>
          <p:cNvPr id="303" name="Google Shape;458;p36"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04" name="Google Shape;459;p36"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05" name="PlaceHolder 2"/>
          <p:cNvSpPr>
            <a:spLocks noGrp="1"/>
          </p:cNvSpPr>
          <p:nvPr>
            <p:ph/>
          </p:nvPr>
        </p:nvSpPr>
        <p:spPr>
          <a:xfrm>
            <a:off x="2451240" y="1323720"/>
            <a:ext cx="9405000" cy="11826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Subhāsitaṃ asanaṃ </a:t>
            </a:r>
            <a:endParaRPr b="0" lang="en-US" sz="3600" spc="-1" strike="noStrike">
              <a:solidFill>
                <a:srgbClr val="000000"/>
              </a:solidFill>
              <a:latin typeface="Arial"/>
            </a:endParaRPr>
          </a:p>
        </p:txBody>
      </p:sp>
      <p:graphicFrame>
        <p:nvGraphicFramePr>
          <p:cNvPr id="306" name="Google Shape;461;p36"/>
          <p:cNvGraphicFramePr/>
          <p:nvPr/>
        </p:nvGraphicFramePr>
        <p:xfrm>
          <a:off x="2451240" y="2764440"/>
          <a:ext cx="9405000" cy="3648600"/>
        </p:xfrm>
        <a:graphic>
          <a:graphicData uri="http://schemas.openxmlformats.org/drawingml/2006/table">
            <a:tbl>
              <a:tblPr/>
              <a:tblGrid>
                <a:gridCol w="1030320"/>
                <a:gridCol w="2512800"/>
                <a:gridCol w="3510360"/>
                <a:gridCol w="2351160"/>
              </a:tblGrid>
              <a:tr h="911880">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STT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Từ vựng Pali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Nghĩa Việt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Từ loại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9118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1</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Subhāsitaṃ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Lời khéo nói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9118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2</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Asanaṃ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Mũi tên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911880">
                <a:tc gridSpan="2">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Câu gốc Latin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Eloquentia sagitta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GIA NGÔN BACON</a:t>
            </a:r>
            <a:endParaRPr b="0" lang="en-US" sz="4400" spc="-1" strike="noStrike">
              <a:solidFill>
                <a:srgbClr val="000000"/>
              </a:solidFill>
              <a:latin typeface="Arial"/>
            </a:endParaRPr>
          </a:p>
        </p:txBody>
      </p:sp>
      <p:pic>
        <p:nvPicPr>
          <p:cNvPr id="308" name="Google Shape;467;p37"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09" name="Google Shape;468;p37"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10" name="PlaceHolder 2"/>
          <p:cNvSpPr>
            <a:spLocks noGrp="1"/>
          </p:cNvSpPr>
          <p:nvPr>
            <p:ph/>
          </p:nvPr>
        </p:nvSpPr>
        <p:spPr>
          <a:xfrm>
            <a:off x="2451240" y="1323720"/>
            <a:ext cx="9405000" cy="11826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Mattā anītikaṃ </a:t>
            </a:r>
            <a:endParaRPr b="0" lang="en-US" sz="3600" spc="-1" strike="noStrike">
              <a:solidFill>
                <a:srgbClr val="000000"/>
              </a:solidFill>
              <a:latin typeface="Arial"/>
            </a:endParaRPr>
          </a:p>
        </p:txBody>
      </p:sp>
      <p:graphicFrame>
        <p:nvGraphicFramePr>
          <p:cNvPr id="311" name="Google Shape;470;p37"/>
          <p:cNvGraphicFramePr/>
          <p:nvPr/>
        </p:nvGraphicFramePr>
        <p:xfrm>
          <a:off x="2451240" y="2866320"/>
          <a:ext cx="9405000" cy="3521520"/>
        </p:xfrm>
        <a:graphic>
          <a:graphicData uri="http://schemas.openxmlformats.org/drawingml/2006/table">
            <a:tbl>
              <a:tblPr/>
              <a:tblGrid>
                <a:gridCol w="1030320"/>
                <a:gridCol w="2512800"/>
                <a:gridCol w="3510360"/>
                <a:gridCol w="2351160"/>
              </a:tblGrid>
              <a:tr h="880200">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STT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Từ vựng Pali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Nghĩa Việt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Từ loại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8802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1</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Mattā</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Sự điều độ, sự chừng mực</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nữ</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8802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2</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Anītikaṃ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Sự an toàn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880200">
                <a:tc gridSpan="2">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Câu gốc Latin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Mediocria firma</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GIA NGÔN BAGSHAWE </a:t>
            </a:r>
            <a:endParaRPr b="0" lang="en-US" sz="4400" spc="-1" strike="noStrike">
              <a:solidFill>
                <a:srgbClr val="000000"/>
              </a:solidFill>
              <a:latin typeface="Arial"/>
            </a:endParaRPr>
          </a:p>
        </p:txBody>
      </p:sp>
      <p:pic>
        <p:nvPicPr>
          <p:cNvPr id="313" name="Google Shape;476;p38"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14" name="Google Shape;477;p38"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15" name="PlaceHolder 2"/>
          <p:cNvSpPr>
            <a:spLocks noGrp="1"/>
          </p:cNvSpPr>
          <p:nvPr>
            <p:ph/>
          </p:nvPr>
        </p:nvSpPr>
        <p:spPr>
          <a:xfrm>
            <a:off x="2451240" y="1323720"/>
            <a:ext cx="9405000" cy="11826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Surūpaṃ pupphaṃ, ghosanā ānāpānaṃ</a:t>
            </a:r>
            <a:endParaRPr b="0" lang="en-US" sz="3600" spc="-1" strike="noStrike">
              <a:solidFill>
                <a:srgbClr val="000000"/>
              </a:solidFill>
              <a:latin typeface="Arial"/>
            </a:endParaRPr>
          </a:p>
        </p:txBody>
      </p:sp>
      <p:graphicFrame>
        <p:nvGraphicFramePr>
          <p:cNvPr id="316" name="Google Shape;479;p38"/>
          <p:cNvGraphicFramePr/>
          <p:nvPr/>
        </p:nvGraphicFramePr>
        <p:xfrm>
          <a:off x="2451240" y="2651040"/>
          <a:ext cx="9405000" cy="3863880"/>
        </p:xfrm>
        <a:graphic>
          <a:graphicData uri="http://schemas.openxmlformats.org/drawingml/2006/table">
            <a:tbl>
              <a:tblPr/>
              <a:tblGrid>
                <a:gridCol w="1030320"/>
                <a:gridCol w="2512800"/>
                <a:gridCol w="3510360"/>
                <a:gridCol w="2351160"/>
              </a:tblGrid>
              <a:tr h="643680">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STT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Từ vựng Pali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Nghĩa Việt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Từ loại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436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1</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Surūpaṃ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Sắc đẹp</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6436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2</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Pupphaṃ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Bông hoa</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6436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3</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Ghosanā</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tiếng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nữ</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6436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4</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Ānāpānaṃ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Hơi thở</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643680">
                <a:tc gridSpan="2">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Câu gốc Latin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Forma flos, fama flatus</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ĐOẠN KINH 1 (AN)</a:t>
            </a:r>
            <a:endParaRPr b="0" lang="en-US" sz="4400" spc="-1" strike="noStrike">
              <a:solidFill>
                <a:srgbClr val="000000"/>
              </a:solidFill>
              <a:latin typeface="Arial"/>
            </a:endParaRPr>
          </a:p>
        </p:txBody>
      </p:sp>
      <p:pic>
        <p:nvPicPr>
          <p:cNvPr id="90" name="Google Shape;121;p4"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91" name="Google Shape;122;p4"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92" name="PlaceHolder 2"/>
          <p:cNvSpPr>
            <a:spLocks noGrp="1"/>
          </p:cNvSpPr>
          <p:nvPr>
            <p:ph/>
          </p:nvPr>
        </p:nvSpPr>
        <p:spPr>
          <a:xfrm>
            <a:off x="2159640" y="1782000"/>
            <a:ext cx="9864360" cy="4350960"/>
          </a:xfrm>
          <a:prstGeom prst="rect">
            <a:avLst/>
          </a:prstGeom>
          <a:solidFill>
            <a:srgbClr val="fbc25d"/>
          </a:solidFill>
          <a:ln w="57240">
            <a:solidFill>
              <a:srgbClr val="fbc25d"/>
            </a:solidFill>
            <a:round/>
          </a:ln>
        </p:spPr>
        <p:txBody>
          <a:bodyPr lIns="91440" rIns="91440" tIns="45720" bIns="45720" anchor="ctr">
            <a:noAutofit/>
          </a:bodyPr>
          <a:p>
            <a:pPr indent="0">
              <a:lnSpc>
                <a:spcPct val="150000"/>
              </a:lnSpc>
              <a:buNone/>
              <a:tabLst>
                <a:tab algn="l" pos="0"/>
              </a:tabLst>
            </a:pPr>
            <a:r>
              <a:rPr b="0" lang="en-US" sz="3200" spc="-1" strike="noStrike">
                <a:solidFill>
                  <a:srgbClr val="471200"/>
                </a:solidFill>
                <a:latin typeface="Calibri"/>
                <a:ea typeface="Calibri"/>
              </a:rPr>
              <a:t>tatiyampi buddhaṃ saraṇaṃ gacchāmi.  </a:t>
            </a:r>
            <a:endParaRPr b="0" lang="en-US" sz="3200" spc="-1" strike="noStrike">
              <a:solidFill>
                <a:srgbClr val="000000"/>
              </a:solidFill>
              <a:latin typeface="Arial"/>
            </a:endParaRPr>
          </a:p>
          <a:p>
            <a:pPr indent="0">
              <a:lnSpc>
                <a:spcPct val="150000"/>
              </a:lnSpc>
              <a:spcBef>
                <a:spcPts val="1001"/>
              </a:spcBef>
              <a:buNone/>
              <a:tabLst>
                <a:tab algn="l" pos="0"/>
              </a:tabLst>
            </a:pPr>
            <a:r>
              <a:rPr b="0" lang="en-US" sz="3200" spc="-1" strike="noStrike">
                <a:solidFill>
                  <a:srgbClr val="471200"/>
                </a:solidFill>
                <a:latin typeface="Calibri"/>
                <a:ea typeface="Calibri"/>
              </a:rPr>
              <a:t>tatiyampi dhammaṃ saraṇaṃ gacchāmi.  </a:t>
            </a:r>
            <a:endParaRPr b="0" lang="en-US" sz="3200" spc="-1" strike="noStrike">
              <a:solidFill>
                <a:srgbClr val="000000"/>
              </a:solidFill>
              <a:latin typeface="Arial"/>
            </a:endParaRPr>
          </a:p>
          <a:p>
            <a:pPr indent="0">
              <a:lnSpc>
                <a:spcPct val="150000"/>
              </a:lnSpc>
              <a:spcBef>
                <a:spcPts val="1001"/>
              </a:spcBef>
              <a:buNone/>
              <a:tabLst>
                <a:tab algn="l" pos="0"/>
              </a:tabLst>
            </a:pPr>
            <a:r>
              <a:rPr b="0" lang="en-US" sz="3200" spc="-1" strike="noStrike">
                <a:solidFill>
                  <a:srgbClr val="471200"/>
                </a:solidFill>
                <a:latin typeface="Calibri"/>
                <a:ea typeface="Calibri"/>
              </a:rPr>
              <a:t>tatiyampi saṅghaṃ saraṇaṃ gacchāmi.</a:t>
            </a:r>
            <a:endParaRPr b="0" lang="en-US" sz="3200" spc="-1" strike="noStrike">
              <a:solidFill>
                <a:srgbClr val="000000"/>
              </a:solidFill>
              <a:latin typeface="Arial"/>
            </a:endParaRPr>
          </a:p>
          <a:p>
            <a:pPr indent="0">
              <a:lnSpc>
                <a:spcPct val="150000"/>
              </a:lnSpc>
              <a:spcBef>
                <a:spcPts val="1001"/>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NGẠN NGỮ LATIN</a:t>
            </a:r>
            <a:endParaRPr b="0" lang="en-US" sz="4400" spc="-1" strike="noStrike">
              <a:solidFill>
                <a:srgbClr val="000000"/>
              </a:solidFill>
              <a:latin typeface="Arial"/>
            </a:endParaRPr>
          </a:p>
        </p:txBody>
      </p:sp>
      <p:pic>
        <p:nvPicPr>
          <p:cNvPr id="318" name="Google Shape;485;p39"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19" name="Google Shape;486;p39"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20" name="PlaceHolder 2"/>
          <p:cNvSpPr>
            <a:spLocks noGrp="1"/>
          </p:cNvSpPr>
          <p:nvPr>
            <p:ph/>
          </p:nvPr>
        </p:nvSpPr>
        <p:spPr>
          <a:xfrm>
            <a:off x="2451240" y="1323720"/>
            <a:ext cx="9405000" cy="11826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Anaccayo sabbathā anītikaṃ  </a:t>
            </a:r>
            <a:endParaRPr b="0" lang="en-US" sz="3600" spc="-1" strike="noStrike">
              <a:solidFill>
                <a:srgbClr val="000000"/>
              </a:solidFill>
              <a:latin typeface="Arial"/>
            </a:endParaRPr>
          </a:p>
        </p:txBody>
      </p:sp>
      <p:graphicFrame>
        <p:nvGraphicFramePr>
          <p:cNvPr id="321" name="Google Shape;488;p39"/>
          <p:cNvGraphicFramePr/>
          <p:nvPr/>
        </p:nvGraphicFramePr>
        <p:xfrm>
          <a:off x="2451240" y="2651040"/>
          <a:ext cx="9405000" cy="3508200"/>
        </p:xfrm>
        <a:graphic>
          <a:graphicData uri="http://schemas.openxmlformats.org/drawingml/2006/table">
            <a:tbl>
              <a:tblPr/>
              <a:tblGrid>
                <a:gridCol w="1030320"/>
                <a:gridCol w="2512800"/>
                <a:gridCol w="3510360"/>
                <a:gridCol w="2351160"/>
              </a:tblGrid>
              <a:tr h="701640">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STT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Từ vựng Pali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Nghĩa Việt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Từ loại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0164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1</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Accayo</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Tội, tội lỗi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nam</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70164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2</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Anītikaṃ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Sự an toàn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70164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3</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Sabbathā</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Ở mọi nơi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Trạng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701640">
                <a:tc gridSpan="2">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Câu gốc Latin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Innocentia ubique tuta</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NGẠN NGỮ LATIN</a:t>
            </a:r>
            <a:endParaRPr b="0" lang="en-US" sz="4400" spc="-1" strike="noStrike">
              <a:solidFill>
                <a:srgbClr val="000000"/>
              </a:solidFill>
              <a:latin typeface="Arial"/>
            </a:endParaRPr>
          </a:p>
        </p:txBody>
      </p:sp>
      <p:pic>
        <p:nvPicPr>
          <p:cNvPr id="323" name="Google Shape;494;p40"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24" name="Google Shape;495;p40"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25" name="PlaceHolder 2"/>
          <p:cNvSpPr>
            <a:spLocks noGrp="1"/>
          </p:cNvSpPr>
          <p:nvPr>
            <p:ph/>
          </p:nvPr>
        </p:nvSpPr>
        <p:spPr>
          <a:xfrm>
            <a:off x="2350080" y="1323720"/>
            <a:ext cx="9650880" cy="74016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Vasundharā abuddhā hoti = vasundharā abuddhā</a:t>
            </a:r>
            <a:r>
              <a:rPr b="0" lang="en-US" sz="3600" spc="-1" strike="noStrike">
                <a:solidFill>
                  <a:schemeClr val="dk1"/>
                </a:solidFill>
                <a:latin typeface="Calibri"/>
                <a:ea typeface="Calibri"/>
              </a:rPr>
              <a:t> </a:t>
            </a:r>
            <a:endParaRPr b="0" lang="en-US" sz="3600" spc="-1" strike="noStrike">
              <a:solidFill>
                <a:srgbClr val="000000"/>
              </a:solidFill>
              <a:latin typeface="Arial"/>
            </a:endParaRPr>
          </a:p>
        </p:txBody>
      </p:sp>
      <p:graphicFrame>
        <p:nvGraphicFramePr>
          <p:cNvPr id="326" name="Google Shape;497;p40"/>
          <p:cNvGraphicFramePr/>
          <p:nvPr/>
        </p:nvGraphicFramePr>
        <p:xfrm>
          <a:off x="2350080" y="2306880"/>
          <a:ext cx="9578880" cy="3132000"/>
        </p:xfrm>
        <a:graphic>
          <a:graphicData uri="http://schemas.openxmlformats.org/drawingml/2006/table">
            <a:tbl>
              <a:tblPr/>
              <a:tblGrid>
                <a:gridCol w="1049400"/>
                <a:gridCol w="2559240"/>
                <a:gridCol w="2983320"/>
                <a:gridCol w="2986560"/>
              </a:tblGrid>
              <a:tr h="753480">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STT</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Từ vựng Pali </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Nghĩa Việt</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Từ loại</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53480">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1</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Calibri"/>
                          <a:ea typeface="Calibri"/>
                        </a:rPr>
                        <a:t>Vasundharā</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Calibri"/>
                          <a:ea typeface="Calibri"/>
                        </a:rPr>
                        <a:t>Mặt đất, đất</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Calibri"/>
                          <a:ea typeface="Calibri"/>
                        </a:rPr>
                        <a:t>Danh, nữ</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753480">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2</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Calibri"/>
                          <a:ea typeface="Calibri"/>
                        </a:rPr>
                        <a:t>Buddha</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Calibri"/>
                          <a:ea typeface="Calibri"/>
                        </a:rPr>
                        <a:t>Biết</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Calibri"/>
                          <a:ea typeface="Calibri"/>
                        </a:rPr>
                        <a:t>Tính</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753480">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3</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Calibri"/>
                          <a:ea typeface="Calibri"/>
                        </a:rPr>
                        <a:t>Hoti</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Calibri"/>
                          <a:ea typeface="Calibri"/>
                        </a:rPr>
                        <a:t>Thì, là</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Calibri"/>
                          <a:ea typeface="Calibri"/>
                        </a:rPr>
                        <a:t>Động, hiện tại, chủ động</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bl>
          </a:graphicData>
        </a:graphic>
      </p:graphicFrame>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NGẠN NGỮ LATIN</a:t>
            </a:r>
            <a:endParaRPr b="0" lang="en-US" sz="4400" spc="-1" strike="noStrike">
              <a:solidFill>
                <a:srgbClr val="000000"/>
              </a:solidFill>
              <a:latin typeface="Arial"/>
            </a:endParaRPr>
          </a:p>
        </p:txBody>
      </p:sp>
      <p:pic>
        <p:nvPicPr>
          <p:cNvPr id="328" name="Google Shape;503;p41"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29" name="Google Shape;504;p41"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30" name="PlaceHolder 2"/>
          <p:cNvSpPr>
            <a:spLocks noGrp="1"/>
          </p:cNvSpPr>
          <p:nvPr>
            <p:ph/>
          </p:nvPr>
        </p:nvSpPr>
        <p:spPr>
          <a:xfrm>
            <a:off x="2314080" y="1323720"/>
            <a:ext cx="9650880" cy="74016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Vasundharā abuddhā hoti = vasundharā abuddhā </a:t>
            </a:r>
            <a:endParaRPr b="0" lang="en-US" sz="3600" spc="-1" strike="noStrike">
              <a:solidFill>
                <a:srgbClr val="000000"/>
              </a:solidFill>
              <a:latin typeface="Arial"/>
            </a:endParaRPr>
          </a:p>
        </p:txBody>
      </p:sp>
      <p:graphicFrame>
        <p:nvGraphicFramePr>
          <p:cNvPr id="331" name="Google Shape;506;p41"/>
          <p:cNvGraphicFramePr/>
          <p:nvPr/>
        </p:nvGraphicFramePr>
        <p:xfrm>
          <a:off x="2314080" y="2208600"/>
          <a:ext cx="9578880" cy="4550040"/>
        </p:xfrm>
        <a:graphic>
          <a:graphicData uri="http://schemas.openxmlformats.org/drawingml/2006/table">
            <a:tbl>
              <a:tblPr/>
              <a:tblGrid>
                <a:gridCol w="1950840"/>
                <a:gridCol w="7628400"/>
              </a:tblGrid>
              <a:tr h="41515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Cú pháp</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Công thức: [A B hoti] = [B A hoti] = [A thì B], trong đó A là danh từ, còn B là tính từ </a:t>
                      </a:r>
                      <a:endParaRPr b="0" lang="en-US" sz="2400" spc="-1" strike="noStrike">
                        <a:solidFill>
                          <a:srgbClr val="000000"/>
                        </a:solidFill>
                        <a:latin typeface="Arial"/>
                      </a:endParaRPr>
                    </a:p>
                    <a:p>
                      <a:pPr>
                        <a:lnSpc>
                          <a:spcPct val="107000"/>
                        </a:lnSpc>
                        <a:tabLst>
                          <a:tab algn="l" pos="0"/>
                        </a:tabLst>
                      </a:pPr>
                      <a:r>
                        <a:rPr b="1" lang="en-US" sz="2400" spc="-1" strike="noStrike">
                          <a:solidFill>
                            <a:schemeClr val="lt1"/>
                          </a:solidFill>
                          <a:latin typeface="Calibri"/>
                          <a:ea typeface="Calibri"/>
                        </a:rPr>
                        <a:t>A và B đều phải ở Chủ cách</a:t>
                      </a:r>
                      <a:endParaRPr b="0" lang="en-US" sz="2400" spc="-1" strike="noStrike">
                        <a:solidFill>
                          <a:srgbClr val="000000"/>
                        </a:solidFill>
                        <a:latin typeface="Arial"/>
                      </a:endParaRPr>
                    </a:p>
                    <a:p>
                      <a:pPr>
                        <a:lnSpc>
                          <a:spcPct val="107000"/>
                        </a:lnSpc>
                        <a:tabLst>
                          <a:tab algn="l" pos="0"/>
                        </a:tabLst>
                      </a:pPr>
                      <a:r>
                        <a:rPr b="1" lang="en-US" sz="2400" spc="-1" strike="noStrike">
                          <a:solidFill>
                            <a:schemeClr val="lt1"/>
                          </a:solidFill>
                          <a:latin typeface="Calibri"/>
                          <a:ea typeface="Calibri"/>
                        </a:rPr>
                        <a:t> </a:t>
                      </a:r>
                      <a:endParaRPr b="0" lang="en-US" sz="2400" spc="-1" strike="noStrike">
                        <a:solidFill>
                          <a:srgbClr val="000000"/>
                        </a:solidFill>
                        <a:latin typeface="Arial"/>
                      </a:endParaRPr>
                    </a:p>
                    <a:p>
                      <a:pPr>
                        <a:lnSpc>
                          <a:spcPct val="107000"/>
                        </a:lnSpc>
                        <a:tabLst>
                          <a:tab algn="l" pos="0"/>
                        </a:tabLst>
                      </a:pPr>
                      <a:r>
                        <a:rPr b="1" lang="en-US" sz="2400" spc="-1" strike="noStrike">
                          <a:solidFill>
                            <a:schemeClr val="lt1"/>
                          </a:solidFill>
                          <a:latin typeface="Calibri"/>
                          <a:ea typeface="Calibri"/>
                        </a:rPr>
                        <a:t>Động từ [hoti] có thể được giản lược. Khi đó câu chỉ còn: [A B] hoặc [B A]</a:t>
                      </a:r>
                      <a:endParaRPr b="0" lang="en-US" sz="2400" spc="-1" strike="noStrike">
                        <a:solidFill>
                          <a:srgbClr val="000000"/>
                        </a:solidFill>
                        <a:latin typeface="Arial"/>
                      </a:endParaRPr>
                    </a:p>
                    <a:p>
                      <a:pPr>
                        <a:lnSpc>
                          <a:spcPct val="107000"/>
                        </a:lnSpc>
                        <a:tabLst>
                          <a:tab algn="l" pos="0"/>
                        </a:tabLst>
                      </a:pPr>
                      <a:r>
                        <a:rPr b="1" lang="en-US" sz="2400" spc="-1" strike="noStrike">
                          <a:solidFill>
                            <a:schemeClr val="lt1"/>
                          </a:solidFill>
                          <a:latin typeface="Calibri"/>
                          <a:ea typeface="Calibri"/>
                        </a:rPr>
                        <a:t> </a:t>
                      </a:r>
                      <a:endParaRPr b="0" lang="en-US" sz="2400" spc="-1" strike="noStrike">
                        <a:solidFill>
                          <a:srgbClr val="000000"/>
                        </a:solidFill>
                        <a:latin typeface="Arial"/>
                      </a:endParaRPr>
                    </a:p>
                    <a:p>
                      <a:pPr>
                        <a:lnSpc>
                          <a:spcPct val="107000"/>
                        </a:lnSpc>
                        <a:tabLst>
                          <a:tab algn="l" pos="0"/>
                        </a:tabLst>
                      </a:pPr>
                      <a:r>
                        <a:rPr b="1" lang="en-US" sz="2400" spc="-1" strike="noStrike">
                          <a:solidFill>
                            <a:schemeClr val="lt1"/>
                          </a:solidFill>
                          <a:latin typeface="Calibri"/>
                          <a:ea typeface="Calibri"/>
                        </a:rPr>
                        <a:t>@ Trong phạm vi bài này, chúng ta chỉ cần nhớ danh từ có đuôi thế nào, thì tính từ bổ nghĩa cho nó cũng mang đuôi thế ấy. Các trường hợp đặc biệt hơn sẽ được ghi chú.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985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Câu gốc Latin</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Terra incognita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bl>
          </a:graphicData>
        </a:graphic>
      </p:graphicFrame>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HORACE</a:t>
            </a:r>
            <a:endParaRPr b="0" lang="en-US" sz="4400" spc="-1" strike="noStrike">
              <a:solidFill>
                <a:srgbClr val="000000"/>
              </a:solidFill>
              <a:latin typeface="Arial"/>
            </a:endParaRPr>
          </a:p>
        </p:txBody>
      </p:sp>
      <p:pic>
        <p:nvPicPr>
          <p:cNvPr id="333" name="Google Shape;512;p42"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34" name="Google Shape;513;p42"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35" name="PlaceHolder 2"/>
          <p:cNvSpPr>
            <a:spLocks noGrp="1"/>
          </p:cNvSpPr>
          <p:nvPr>
            <p:ph/>
          </p:nvPr>
        </p:nvSpPr>
        <p:spPr>
          <a:xfrm>
            <a:off x="2205360" y="1307880"/>
            <a:ext cx="9650880" cy="74016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600" spc="-1" strike="noStrike">
                <a:solidFill>
                  <a:schemeClr val="dk1"/>
                </a:solidFill>
                <a:latin typeface="Calibri"/>
                <a:ea typeface="Calibri"/>
              </a:rPr>
              <a:t>Ussukkaṃ kosajjaṃ hoti = ussukkaṃ kosajjaṃ</a:t>
            </a:r>
            <a:endParaRPr b="0" lang="en-US" sz="3600" spc="-1" strike="noStrike">
              <a:solidFill>
                <a:srgbClr val="000000"/>
              </a:solidFill>
              <a:latin typeface="Arial"/>
            </a:endParaRPr>
          </a:p>
        </p:txBody>
      </p:sp>
      <p:graphicFrame>
        <p:nvGraphicFramePr>
          <p:cNvPr id="336" name="Google Shape;515;p42"/>
          <p:cNvGraphicFramePr/>
          <p:nvPr/>
        </p:nvGraphicFramePr>
        <p:xfrm>
          <a:off x="2205360" y="2177280"/>
          <a:ext cx="9650880" cy="2926080"/>
        </p:xfrm>
        <a:graphic>
          <a:graphicData uri="http://schemas.openxmlformats.org/drawingml/2006/table">
            <a:tbl>
              <a:tblPr/>
              <a:tblGrid>
                <a:gridCol w="1057320"/>
                <a:gridCol w="2578680"/>
                <a:gridCol w="3005640"/>
                <a:gridCol w="3008880"/>
              </a:tblGrid>
              <a:tr h="315360">
                <a:tc>
                  <a:txBody>
                    <a:bodyPr lIns="68400" rIns="68400" tIns="0" bIns="0" anchor="t">
                      <a:noAutofit/>
                    </a:bodyPr>
                    <a:p>
                      <a:pPr>
                        <a:lnSpc>
                          <a:spcPct val="107000"/>
                        </a:lnSpc>
                        <a:tabLst>
                          <a:tab algn="l" pos="0"/>
                        </a:tabLst>
                      </a:pPr>
                      <a:r>
                        <a:rPr b="1" lang="en-US" sz="3200" spc="-1" strike="noStrike">
                          <a:solidFill>
                            <a:schemeClr val="lt1"/>
                          </a:solidFill>
                          <a:latin typeface="Arial"/>
                          <a:ea typeface="Arial"/>
                        </a:rPr>
                        <a:t>STT</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Từ vựng Pali </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Nghĩa Việt</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3200" spc="-1" strike="noStrike">
                          <a:solidFill>
                            <a:schemeClr val="lt1"/>
                          </a:solidFill>
                          <a:latin typeface="Arial"/>
                          <a:ea typeface="Arial"/>
                        </a:rPr>
                        <a:t>Từ loại</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15360">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1</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Arial"/>
                          <a:ea typeface="Arial"/>
                        </a:rPr>
                        <a:t>Ussukka</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Arial"/>
                          <a:ea typeface="Arial"/>
                        </a:rPr>
                        <a:t>Năng động, hoạt bát</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Arial"/>
                          <a:ea typeface="Arial"/>
                        </a:rPr>
                        <a:t>Tính</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315360">
                <a:tc>
                  <a:txBody>
                    <a:bodyPr lIns="68400" rIns="68400" tIns="0" bIns="0" anchor="t">
                      <a:noAutofit/>
                    </a:bodyPr>
                    <a:p>
                      <a:pPr>
                        <a:lnSpc>
                          <a:spcPct val="107000"/>
                        </a:lnSpc>
                        <a:tabLst>
                          <a:tab algn="l" pos="0"/>
                        </a:tabLst>
                      </a:pPr>
                      <a:r>
                        <a:rPr b="1" lang="en-US" sz="3200" spc="-1" strike="noStrike">
                          <a:solidFill>
                            <a:schemeClr val="lt1"/>
                          </a:solidFill>
                          <a:latin typeface="Calibri"/>
                          <a:ea typeface="Calibri"/>
                        </a:rPr>
                        <a:t>2</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Arial"/>
                          <a:ea typeface="Arial"/>
                        </a:rPr>
                        <a:t>Kosajjaṃ</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Arial"/>
                          <a:ea typeface="Arial"/>
                        </a:rPr>
                        <a:t>Sự lười biếng</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Arial"/>
                          <a:ea typeface="Arial"/>
                        </a:rPr>
                        <a:t>Danh, trung</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315360">
                <a:tc>
                  <a:txBody>
                    <a:bodyPr lIns="68400" rIns="68400" tIns="0" bIns="0" anchor="t">
                      <a:noAutofit/>
                    </a:bodyPr>
                    <a:p>
                      <a:pPr>
                        <a:lnSpc>
                          <a:spcPct val="107000"/>
                        </a:lnSpc>
                        <a:tabLst>
                          <a:tab algn="l" pos="0"/>
                        </a:tabLst>
                      </a:pPr>
                      <a:r>
                        <a:rPr b="1" lang="en-US" sz="3200" spc="-1" strike="noStrike">
                          <a:solidFill>
                            <a:schemeClr val="lt1"/>
                          </a:solidFill>
                          <a:latin typeface="Arial"/>
                          <a:ea typeface="Arial"/>
                        </a:rPr>
                        <a:t>3</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Arial"/>
                          <a:ea typeface="Arial"/>
                        </a:rPr>
                        <a:t>Hoti</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Arial"/>
                          <a:ea typeface="Arial"/>
                        </a:rPr>
                        <a:t>Thì, là</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3200" spc="-1" strike="noStrike">
                          <a:solidFill>
                            <a:schemeClr val="dk1"/>
                          </a:solidFill>
                          <a:latin typeface="Arial"/>
                          <a:ea typeface="Arial"/>
                        </a:rPr>
                        <a:t>Động, hiện tại, chủ động</a:t>
                      </a:r>
                      <a:endParaRPr b="0" lang="en-US" sz="32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bl>
          </a:graphicData>
        </a:graphic>
      </p:graphicFrame>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HORACE</a:t>
            </a:r>
            <a:endParaRPr b="0" lang="en-US" sz="4400" spc="-1" strike="noStrike">
              <a:solidFill>
                <a:srgbClr val="000000"/>
              </a:solidFill>
              <a:latin typeface="Arial"/>
            </a:endParaRPr>
          </a:p>
        </p:txBody>
      </p:sp>
      <p:pic>
        <p:nvPicPr>
          <p:cNvPr id="338" name="Google Shape;521;p43"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39" name="Google Shape;522;p43"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40" name="PlaceHolder 2"/>
          <p:cNvSpPr>
            <a:spLocks noGrp="1"/>
          </p:cNvSpPr>
          <p:nvPr>
            <p:ph/>
          </p:nvPr>
        </p:nvSpPr>
        <p:spPr>
          <a:xfrm>
            <a:off x="2314080" y="1323720"/>
            <a:ext cx="9650880" cy="564480"/>
          </a:xfrm>
          <a:prstGeom prst="rect">
            <a:avLst/>
          </a:prstGeom>
          <a:solidFill>
            <a:srgbClr val="fbc25d"/>
          </a:solidFill>
          <a:ln w="57240">
            <a:solidFill>
              <a:srgbClr val="fbc25d"/>
            </a:solidFill>
            <a:round/>
          </a:ln>
        </p:spPr>
        <p:txBody>
          <a:bodyPr lIns="91440" rIns="91440" tIns="45720" bIns="45720" anchor="ctr">
            <a:normAutofit fontScale="96450"/>
          </a:bodyPr>
          <a:p>
            <a:pPr marL="291960" indent="0">
              <a:lnSpc>
                <a:spcPct val="90000"/>
              </a:lnSpc>
              <a:buNone/>
              <a:tabLst>
                <a:tab algn="l" pos="0"/>
              </a:tabLst>
            </a:pPr>
            <a:r>
              <a:rPr b="0" lang="en-US" sz="3600" spc="-1" strike="noStrike">
                <a:solidFill>
                  <a:schemeClr val="dk1"/>
                </a:solidFill>
                <a:latin typeface="Calibri"/>
                <a:ea typeface="Calibri"/>
              </a:rPr>
              <a:t>Ussukkaṃ kosajjaṃ hoti = ussukkaṃ kosajjaṃ</a:t>
            </a:r>
            <a:endParaRPr b="0" lang="en-US" sz="3600" spc="-1" strike="noStrike">
              <a:solidFill>
                <a:srgbClr val="000000"/>
              </a:solidFill>
              <a:latin typeface="Arial"/>
            </a:endParaRPr>
          </a:p>
        </p:txBody>
      </p:sp>
      <p:graphicFrame>
        <p:nvGraphicFramePr>
          <p:cNvPr id="341" name="Google Shape;524;p43"/>
          <p:cNvGraphicFramePr/>
          <p:nvPr/>
        </p:nvGraphicFramePr>
        <p:xfrm>
          <a:off x="2324520" y="2032920"/>
          <a:ext cx="9650880" cy="4914720"/>
        </p:xfrm>
        <a:graphic>
          <a:graphicData uri="http://schemas.openxmlformats.org/drawingml/2006/table">
            <a:tbl>
              <a:tblPr/>
              <a:tblGrid>
                <a:gridCol w="1829880"/>
                <a:gridCol w="7821000"/>
              </a:tblGrid>
              <a:tr h="3632400">
                <a:tc>
                  <a:txBody>
                    <a:bodyPr lIns="68400" rIns="68400" tIns="0" bIns="0" anchor="t">
                      <a:noAutofit/>
                    </a:bodyPr>
                    <a:p>
                      <a:pPr>
                        <a:lnSpc>
                          <a:spcPct val="107000"/>
                        </a:lnSpc>
                        <a:tabLst>
                          <a:tab algn="l" pos="0"/>
                        </a:tabLst>
                      </a:pPr>
                      <a:r>
                        <a:rPr b="1" lang="en-US" sz="2500" spc="-1" strike="noStrike">
                          <a:solidFill>
                            <a:schemeClr val="lt1"/>
                          </a:solidFill>
                          <a:latin typeface="Arial"/>
                          <a:ea typeface="Arial"/>
                        </a:rPr>
                        <a:t>Cú pháp</a:t>
                      </a:r>
                      <a:endParaRPr b="0" lang="en-US" sz="25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500" spc="-1" strike="noStrike">
                          <a:solidFill>
                            <a:schemeClr val="lt1"/>
                          </a:solidFill>
                          <a:latin typeface="Arial"/>
                          <a:ea typeface="Arial"/>
                        </a:rPr>
                        <a:t>Công thức: [A B hoti] = [B A hoti] = [A thì B], trong đó A là danh từ, còn B là tính từ </a:t>
                      </a:r>
                      <a:endParaRPr b="0" lang="en-US" sz="2500" spc="-1" strike="noStrike">
                        <a:solidFill>
                          <a:srgbClr val="000000"/>
                        </a:solidFill>
                        <a:latin typeface="Arial"/>
                      </a:endParaRPr>
                    </a:p>
                    <a:p>
                      <a:pPr>
                        <a:lnSpc>
                          <a:spcPct val="107000"/>
                        </a:lnSpc>
                        <a:tabLst>
                          <a:tab algn="l" pos="0"/>
                        </a:tabLst>
                      </a:pPr>
                      <a:r>
                        <a:rPr b="1" lang="en-US" sz="2500" spc="-1" strike="noStrike">
                          <a:solidFill>
                            <a:schemeClr val="lt1"/>
                          </a:solidFill>
                          <a:latin typeface="Arial"/>
                          <a:ea typeface="Arial"/>
                        </a:rPr>
                        <a:t>A và B đều phải ở Chủ cách</a:t>
                      </a:r>
                      <a:endParaRPr b="0" lang="en-US" sz="2500" spc="-1" strike="noStrike">
                        <a:solidFill>
                          <a:srgbClr val="000000"/>
                        </a:solidFill>
                        <a:latin typeface="Arial"/>
                      </a:endParaRPr>
                    </a:p>
                    <a:p>
                      <a:pPr>
                        <a:lnSpc>
                          <a:spcPct val="107000"/>
                        </a:lnSpc>
                        <a:tabLst>
                          <a:tab algn="l" pos="0"/>
                        </a:tabLst>
                      </a:pPr>
                      <a:r>
                        <a:rPr b="1" lang="en-US" sz="2500" spc="-1" strike="noStrike">
                          <a:solidFill>
                            <a:schemeClr val="lt1"/>
                          </a:solidFill>
                          <a:latin typeface="Arial"/>
                          <a:ea typeface="Arial"/>
                        </a:rPr>
                        <a:t> </a:t>
                      </a:r>
                      <a:endParaRPr b="0" lang="en-US" sz="2500" spc="-1" strike="noStrike">
                        <a:solidFill>
                          <a:srgbClr val="000000"/>
                        </a:solidFill>
                        <a:latin typeface="Arial"/>
                      </a:endParaRPr>
                    </a:p>
                    <a:p>
                      <a:pPr>
                        <a:lnSpc>
                          <a:spcPct val="107000"/>
                        </a:lnSpc>
                        <a:tabLst>
                          <a:tab algn="l" pos="0"/>
                        </a:tabLst>
                      </a:pPr>
                      <a:r>
                        <a:rPr b="1" lang="en-US" sz="2500" spc="-1" strike="noStrike">
                          <a:solidFill>
                            <a:schemeClr val="lt1"/>
                          </a:solidFill>
                          <a:latin typeface="Arial"/>
                          <a:ea typeface="Arial"/>
                        </a:rPr>
                        <a:t>Động từ [hoti] có thể được giản lược. Khi đó câu chỉ còn: [A B] hoặc [B A]</a:t>
                      </a:r>
                      <a:endParaRPr b="0" lang="en-US" sz="2500" spc="-1" strike="noStrike">
                        <a:solidFill>
                          <a:srgbClr val="000000"/>
                        </a:solidFill>
                        <a:latin typeface="Arial"/>
                      </a:endParaRPr>
                    </a:p>
                    <a:p>
                      <a:pPr>
                        <a:lnSpc>
                          <a:spcPct val="107000"/>
                        </a:lnSpc>
                        <a:tabLst>
                          <a:tab algn="l" pos="0"/>
                        </a:tabLst>
                      </a:pPr>
                      <a:r>
                        <a:rPr b="1" lang="en-US" sz="2500" spc="-1" strike="noStrike">
                          <a:solidFill>
                            <a:schemeClr val="lt1"/>
                          </a:solidFill>
                          <a:latin typeface="Arial"/>
                          <a:ea typeface="Arial"/>
                        </a:rPr>
                        <a:t> </a:t>
                      </a:r>
                      <a:endParaRPr b="0" lang="en-US" sz="2500" spc="-1" strike="noStrike">
                        <a:solidFill>
                          <a:srgbClr val="000000"/>
                        </a:solidFill>
                        <a:latin typeface="Arial"/>
                      </a:endParaRPr>
                    </a:p>
                    <a:p>
                      <a:pPr>
                        <a:lnSpc>
                          <a:spcPct val="107000"/>
                        </a:lnSpc>
                        <a:tabLst>
                          <a:tab algn="l" pos="0"/>
                        </a:tabLst>
                      </a:pPr>
                      <a:r>
                        <a:rPr b="1" lang="en-US" sz="2500" spc="-1" strike="noStrike">
                          <a:solidFill>
                            <a:schemeClr val="lt1"/>
                          </a:solidFill>
                          <a:latin typeface="Arial"/>
                          <a:ea typeface="Arial"/>
                        </a:rPr>
                        <a:t>@ Trong phạm vi bài này, chúng ta chỉ cần nhớ danh từ có đuôi thế nào, thì tính từ bổ nghĩa cho nó cũng mang đuôi thế ấy. Các trường hợp đặc biệt hơn sẽ được ghi chú. </a:t>
                      </a:r>
                      <a:endParaRPr b="0" lang="en-US" sz="25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85200">
                <a:tc>
                  <a:txBody>
                    <a:bodyPr lIns="68400" rIns="68400" tIns="0" bIns="0" anchor="t">
                      <a:noAutofit/>
                    </a:bodyPr>
                    <a:p>
                      <a:pPr>
                        <a:lnSpc>
                          <a:spcPct val="107000"/>
                        </a:lnSpc>
                        <a:tabLst>
                          <a:tab algn="l" pos="0"/>
                        </a:tabLst>
                      </a:pPr>
                      <a:r>
                        <a:rPr b="1" lang="en-US" sz="2500" spc="-1" strike="noStrike">
                          <a:solidFill>
                            <a:schemeClr val="lt1"/>
                          </a:solidFill>
                          <a:latin typeface="Arial"/>
                          <a:ea typeface="Arial"/>
                        </a:rPr>
                        <a:t>Câu gốc Latin</a:t>
                      </a:r>
                      <a:endParaRPr b="0" lang="en-US" sz="25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500" spc="-1" strike="noStrike">
                          <a:solidFill>
                            <a:schemeClr val="dk1"/>
                          </a:solidFill>
                          <a:latin typeface="Arial"/>
                          <a:ea typeface="Arial"/>
                        </a:rPr>
                        <a:t>Strenua inertia</a:t>
                      </a:r>
                      <a:endParaRPr b="0" lang="en-US" sz="25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bl>
          </a:graphicData>
        </a:graphic>
      </p:graphicFrame>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NGẠN NGỮ LATIN</a:t>
            </a:r>
            <a:endParaRPr b="0" lang="en-US" sz="4400" spc="-1" strike="noStrike">
              <a:solidFill>
                <a:srgbClr val="000000"/>
              </a:solidFill>
              <a:latin typeface="Arial"/>
            </a:endParaRPr>
          </a:p>
        </p:txBody>
      </p:sp>
      <p:pic>
        <p:nvPicPr>
          <p:cNvPr id="343" name="Google Shape;530;p44"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44" name="Google Shape;531;p44"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45" name="PlaceHolder 2"/>
          <p:cNvSpPr>
            <a:spLocks noGrp="1"/>
          </p:cNvSpPr>
          <p:nvPr>
            <p:ph/>
          </p:nvPr>
        </p:nvSpPr>
        <p:spPr>
          <a:xfrm>
            <a:off x="2314080" y="1323720"/>
            <a:ext cx="9650880" cy="564480"/>
          </a:xfrm>
          <a:prstGeom prst="rect">
            <a:avLst/>
          </a:prstGeom>
          <a:solidFill>
            <a:srgbClr val="fbc25d"/>
          </a:solidFill>
          <a:ln w="57240">
            <a:solidFill>
              <a:srgbClr val="fbc25d"/>
            </a:solidFill>
            <a:round/>
          </a:ln>
        </p:spPr>
        <p:txBody>
          <a:bodyPr lIns="91440" rIns="91440" tIns="45720" bIns="45720" anchor="ctr">
            <a:noAutofit/>
          </a:bodyPr>
          <a:p>
            <a:pPr marL="291960" indent="0">
              <a:lnSpc>
                <a:spcPct val="90000"/>
              </a:lnSpc>
              <a:buNone/>
              <a:tabLst>
                <a:tab algn="l" pos="0"/>
              </a:tabLst>
            </a:pPr>
            <a:r>
              <a:rPr b="0" lang="en-US" sz="3600" spc="-1" strike="noStrike">
                <a:solidFill>
                  <a:schemeClr val="dk1"/>
                </a:solidFill>
                <a:latin typeface="Calibri"/>
                <a:ea typeface="Calibri"/>
              </a:rPr>
              <a:t>Andhā issā hoti = andhā issā </a:t>
            </a:r>
            <a:endParaRPr b="0" lang="en-US" sz="3600" spc="-1" strike="noStrike">
              <a:solidFill>
                <a:srgbClr val="000000"/>
              </a:solidFill>
              <a:latin typeface="Arial"/>
            </a:endParaRPr>
          </a:p>
        </p:txBody>
      </p:sp>
      <p:graphicFrame>
        <p:nvGraphicFramePr>
          <p:cNvPr id="346" name="Google Shape;533;p44"/>
          <p:cNvGraphicFramePr/>
          <p:nvPr/>
        </p:nvGraphicFramePr>
        <p:xfrm>
          <a:off x="2314080" y="2032920"/>
          <a:ext cx="9650880" cy="4568400"/>
        </p:xfrm>
        <a:graphic>
          <a:graphicData uri="http://schemas.openxmlformats.org/drawingml/2006/table">
            <a:tbl>
              <a:tblPr/>
              <a:tblGrid>
                <a:gridCol w="776520"/>
                <a:gridCol w="1391400"/>
                <a:gridCol w="4473720"/>
                <a:gridCol w="3008880"/>
              </a:tblGrid>
              <a:tr h="799200">
                <a:tc>
                  <a:txBody>
                    <a:bodyPr lIns="68400" rIns="68400" tIns="0" bIns="0" anchor="t">
                      <a:noAutofit/>
                    </a:bodyPr>
                    <a:p>
                      <a:pPr>
                        <a:lnSpc>
                          <a:spcPct val="107000"/>
                        </a:lnSpc>
                        <a:tabLst>
                          <a:tab algn="l" pos="0"/>
                        </a:tabLst>
                      </a:pPr>
                      <a:r>
                        <a:rPr b="1" lang="en-US" sz="2800" spc="-1" strike="noStrike">
                          <a:solidFill>
                            <a:schemeClr val="lt1"/>
                          </a:solidFill>
                          <a:latin typeface="Arial"/>
                          <a:ea typeface="Arial"/>
                        </a:rPr>
                        <a:t>STT</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800" spc="-1" strike="noStrike">
                          <a:solidFill>
                            <a:schemeClr val="lt1"/>
                          </a:solidFill>
                          <a:latin typeface="Calibri"/>
                          <a:ea typeface="Calibri"/>
                        </a:rPr>
                        <a:t>Từ vựng Pali </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800" spc="-1" strike="noStrike">
                          <a:solidFill>
                            <a:schemeClr val="lt1"/>
                          </a:solidFill>
                          <a:latin typeface="Calibri"/>
                          <a:ea typeface="Calibri"/>
                        </a:rPr>
                        <a:t>Nghĩa Việt</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800" spc="-1" strike="noStrike">
                          <a:solidFill>
                            <a:schemeClr val="lt1"/>
                          </a:solidFill>
                          <a:latin typeface="Arial"/>
                          <a:ea typeface="Arial"/>
                        </a:rPr>
                        <a:t>Từ loại</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99200">
                <a:tc>
                  <a:txBody>
                    <a:bodyPr lIns="68400" rIns="68400" tIns="0" bIns="0" anchor="t">
                      <a:noAutofit/>
                    </a:bodyPr>
                    <a:p>
                      <a:pPr>
                        <a:lnSpc>
                          <a:spcPct val="107000"/>
                        </a:lnSpc>
                        <a:tabLst>
                          <a:tab algn="l" pos="0"/>
                        </a:tabLst>
                      </a:pPr>
                      <a:r>
                        <a:rPr b="1" lang="en-US" sz="2800" spc="-1" strike="noStrike">
                          <a:solidFill>
                            <a:schemeClr val="lt1"/>
                          </a:solidFill>
                          <a:latin typeface="Calibri"/>
                          <a:ea typeface="Calibri"/>
                        </a:rPr>
                        <a:t>1</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Andha</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Mù</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Tính</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799200">
                <a:tc>
                  <a:txBody>
                    <a:bodyPr lIns="68400" rIns="68400" tIns="0" bIns="0" anchor="t">
                      <a:noAutofit/>
                    </a:bodyPr>
                    <a:p>
                      <a:pPr>
                        <a:lnSpc>
                          <a:spcPct val="107000"/>
                        </a:lnSpc>
                        <a:tabLst>
                          <a:tab algn="l" pos="0"/>
                        </a:tabLst>
                      </a:pPr>
                      <a:r>
                        <a:rPr b="1" lang="en-US" sz="2800" spc="-1" strike="noStrike">
                          <a:solidFill>
                            <a:schemeClr val="lt1"/>
                          </a:solidFill>
                          <a:latin typeface="Calibri"/>
                          <a:ea typeface="Calibri"/>
                        </a:rPr>
                        <a:t>2</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Issā</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Sự ghen tị</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Danh, nữ</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799200">
                <a:tc>
                  <a:txBody>
                    <a:bodyPr lIns="68400" rIns="68400" tIns="0" bIns="0" anchor="t">
                      <a:noAutofit/>
                    </a:bodyPr>
                    <a:p>
                      <a:pPr>
                        <a:lnSpc>
                          <a:spcPct val="107000"/>
                        </a:lnSpc>
                        <a:tabLst>
                          <a:tab algn="l" pos="0"/>
                        </a:tabLst>
                      </a:pPr>
                      <a:r>
                        <a:rPr b="1" lang="en-US" sz="2800" spc="-1" strike="noStrike">
                          <a:solidFill>
                            <a:schemeClr val="lt1"/>
                          </a:solidFill>
                          <a:latin typeface="Calibri"/>
                          <a:ea typeface="Calibri"/>
                        </a:rPr>
                        <a:t>3</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Hoti</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Thì, là</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Động, hiện tại, chủ động</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356040">
                <a:tc gridSpan="2">
                  <a:txBody>
                    <a:bodyPr lIns="68400" rIns="68400" tIns="0" bIns="0" anchor="t">
                      <a:noAutofit/>
                    </a:bodyPr>
                    <a:p>
                      <a:pPr>
                        <a:lnSpc>
                          <a:spcPct val="107000"/>
                        </a:lnSpc>
                        <a:tabLst>
                          <a:tab algn="l" pos="0"/>
                        </a:tabLst>
                      </a:pPr>
                      <a:r>
                        <a:rPr b="1" lang="en-US" sz="2800" spc="-1" strike="noStrike">
                          <a:solidFill>
                            <a:schemeClr val="lt1"/>
                          </a:solidFill>
                          <a:latin typeface="Calibri"/>
                          <a:ea typeface="Calibri"/>
                        </a:rPr>
                        <a:t>Ghi chú</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NA</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799200">
                <a:tc gridSpan="2">
                  <a:txBody>
                    <a:bodyPr lIns="68400" rIns="68400" tIns="0" bIns="0" anchor="t">
                      <a:noAutofit/>
                    </a:bodyPr>
                    <a:p>
                      <a:pPr>
                        <a:lnSpc>
                          <a:spcPct val="107000"/>
                        </a:lnSpc>
                        <a:tabLst>
                          <a:tab algn="l" pos="0"/>
                        </a:tabLst>
                      </a:pPr>
                      <a:r>
                        <a:rPr b="1" lang="en-US" sz="2800" spc="-1" strike="noStrike">
                          <a:solidFill>
                            <a:schemeClr val="lt1"/>
                          </a:solidFill>
                          <a:latin typeface="Arial"/>
                          <a:ea typeface="Arial"/>
                        </a:rPr>
                        <a:t>Câu gốc Latin</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800" spc="-1" strike="noStrike">
                          <a:solidFill>
                            <a:schemeClr val="dk1"/>
                          </a:solidFill>
                          <a:latin typeface="Arial"/>
                          <a:ea typeface="Arial"/>
                        </a:rPr>
                        <a:t>Caeca invidia est</a:t>
                      </a:r>
                      <a:endParaRPr b="0" lang="en-US" sz="28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TRIẾT PHÁI KHẮC KỶ</a:t>
            </a:r>
            <a:endParaRPr b="0" lang="en-US" sz="4400" spc="-1" strike="noStrike">
              <a:solidFill>
                <a:srgbClr val="000000"/>
              </a:solidFill>
              <a:latin typeface="Arial"/>
            </a:endParaRPr>
          </a:p>
        </p:txBody>
      </p:sp>
      <p:pic>
        <p:nvPicPr>
          <p:cNvPr id="348" name="Google Shape;539;p45"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49" name="Google Shape;540;p45"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50" name="PlaceHolder 2"/>
          <p:cNvSpPr>
            <a:spLocks noGrp="1"/>
          </p:cNvSpPr>
          <p:nvPr>
            <p:ph/>
          </p:nvPr>
        </p:nvSpPr>
        <p:spPr>
          <a:xfrm>
            <a:off x="2451240" y="1226160"/>
            <a:ext cx="9405000" cy="9828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000" spc="-1" strike="noStrike">
                <a:solidFill>
                  <a:schemeClr val="dk1"/>
                </a:solidFill>
                <a:latin typeface="Calibri"/>
                <a:ea typeface="Calibri"/>
              </a:rPr>
              <a:t>Ekako paññavā hoti mokkho = ekako paññavā hoti pamokkho</a:t>
            </a:r>
            <a:endParaRPr b="0" lang="en-US" sz="3000" spc="-1" strike="noStrike">
              <a:solidFill>
                <a:srgbClr val="000000"/>
              </a:solidFill>
              <a:latin typeface="Arial"/>
            </a:endParaRPr>
          </a:p>
        </p:txBody>
      </p:sp>
      <p:graphicFrame>
        <p:nvGraphicFramePr>
          <p:cNvPr id="351" name="Google Shape;542;p45"/>
          <p:cNvGraphicFramePr/>
          <p:nvPr/>
        </p:nvGraphicFramePr>
        <p:xfrm>
          <a:off x="2451240" y="2231640"/>
          <a:ext cx="9405360" cy="4800600"/>
        </p:xfrm>
        <a:graphic>
          <a:graphicData uri="http://schemas.openxmlformats.org/drawingml/2006/table">
            <a:tbl>
              <a:tblPr/>
              <a:tblGrid>
                <a:gridCol w="1030320"/>
                <a:gridCol w="1737720"/>
                <a:gridCol w="3657600"/>
                <a:gridCol w="2979000"/>
              </a:tblGrid>
              <a:tr h="303120">
                <a:tc>
                  <a:txBody>
                    <a:bodyPr lIns="68400" rIns="68400" tIns="0" bIns="0" anchor="t">
                      <a:noAutofit/>
                    </a:bodyPr>
                    <a:p>
                      <a:pPr>
                        <a:lnSpc>
                          <a:spcPct val="107000"/>
                        </a:lnSpc>
                        <a:tabLst>
                          <a:tab algn="l" pos="0"/>
                        </a:tabLst>
                      </a:pPr>
                      <a:r>
                        <a:rPr b="1" lang="en-US" sz="2400" spc="-1" strike="noStrike">
                          <a:solidFill>
                            <a:schemeClr val="lt1"/>
                          </a:solidFill>
                          <a:latin typeface="Arial"/>
                          <a:ea typeface="Arial"/>
                        </a:rPr>
                        <a:t>STT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Từ vựng Pali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Nghĩa Việt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Arial"/>
                          <a:ea typeface="Arial"/>
                        </a:rPr>
                        <a:t>Từ loại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031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1</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Ekaka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Duy nhất, chỉ có</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Tính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62028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2</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Paññavā</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Người có trí tuệ [Chủ cách số ít của Paññavant]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3031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3</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Mokkha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Tự do</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3031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4</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Pamokkha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Tự do</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1889640">
                <a:tc gridSpan="2">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Ghi chú ngữ pháp</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Có khi đuôi tính từ khác với đuôi danh từ. Khi đó, theo nguyên tắc: danh từ và tính từ có cùng tính, cùng số, cùng cách.</a:t>
                      </a:r>
                      <a:endParaRPr b="0" lang="en-US" sz="2400" spc="-1" strike="noStrike">
                        <a:solidFill>
                          <a:srgbClr val="000000"/>
                        </a:solidFill>
                        <a:latin typeface="Arial"/>
                      </a:endParaRPr>
                    </a:p>
                    <a:p>
                      <a:pPr>
                        <a:lnSpc>
                          <a:spcPct val="107000"/>
                        </a:lnSpc>
                        <a:tabLst>
                          <a:tab algn="l" pos="0"/>
                        </a:tabLst>
                      </a:pPr>
                      <a:r>
                        <a:rPr b="0" lang="en-US" sz="2400" spc="-1" strike="noStrike">
                          <a:solidFill>
                            <a:schemeClr val="dk1"/>
                          </a:solidFill>
                          <a:latin typeface="Arial"/>
                          <a:ea typeface="Arial"/>
                        </a:rPr>
                        <a:t> </a:t>
                      </a:r>
                      <a:endParaRPr b="0" lang="en-US" sz="2400" spc="-1" strike="noStrike">
                        <a:solidFill>
                          <a:srgbClr val="000000"/>
                        </a:solidFill>
                        <a:latin typeface="Arial"/>
                      </a:endParaRPr>
                    </a:p>
                    <a:p>
                      <a:pPr>
                        <a:lnSpc>
                          <a:spcPct val="107000"/>
                        </a:lnSpc>
                        <a:tabLst>
                          <a:tab algn="l" pos="0"/>
                        </a:tabLst>
                      </a:pPr>
                      <a:r>
                        <a:rPr b="0" lang="en-US" sz="2400" spc="-1" strike="noStrike">
                          <a:solidFill>
                            <a:schemeClr val="dk1"/>
                          </a:solidFill>
                          <a:latin typeface="Arial"/>
                          <a:ea typeface="Arial"/>
                        </a:rPr>
                        <a:t>Ekako, mokkho, pamokkho =&gt; chủ cách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03120">
                <a:tc gridSpan="2">
                  <a:txBody>
                    <a:bodyPr lIns="68400" rIns="68400" tIns="0" bIns="0" anchor="t">
                      <a:noAutofit/>
                    </a:bodyPr>
                    <a:p>
                      <a:pPr>
                        <a:lnSpc>
                          <a:spcPct val="107000"/>
                        </a:lnSpc>
                        <a:tabLst>
                          <a:tab algn="l" pos="0"/>
                        </a:tabLst>
                      </a:pPr>
                      <a:r>
                        <a:rPr b="1" lang="en-US" sz="2400" spc="-1" strike="noStrike">
                          <a:solidFill>
                            <a:schemeClr val="lt1"/>
                          </a:solidFill>
                          <a:latin typeface="Arial"/>
                          <a:ea typeface="Arial"/>
                        </a:rPr>
                        <a:t>Câu gốc Hy Lạp cổ</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Mounos sophos estin eleutheros</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ARISTOTLE</a:t>
            </a:r>
            <a:endParaRPr b="0" lang="en-US" sz="4400" spc="-1" strike="noStrike">
              <a:solidFill>
                <a:srgbClr val="000000"/>
              </a:solidFill>
              <a:latin typeface="Arial"/>
            </a:endParaRPr>
          </a:p>
        </p:txBody>
      </p:sp>
      <p:pic>
        <p:nvPicPr>
          <p:cNvPr id="353" name="Google Shape;548;p46"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54" name="Google Shape;549;p46"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55" name="PlaceHolder 2"/>
          <p:cNvSpPr>
            <a:spLocks noGrp="1"/>
          </p:cNvSpPr>
          <p:nvPr>
            <p:ph/>
          </p:nvPr>
        </p:nvSpPr>
        <p:spPr>
          <a:xfrm>
            <a:off x="2451240" y="1226160"/>
            <a:ext cx="9405000" cy="5778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000" spc="-1" strike="noStrike">
                <a:solidFill>
                  <a:schemeClr val="dk1"/>
                </a:solidFill>
                <a:latin typeface="Calibri"/>
                <a:ea typeface="Calibri"/>
              </a:rPr>
              <a:t>Saccena ekako kusalo hoti āhuneyyo </a:t>
            </a:r>
            <a:endParaRPr b="0" lang="en-US" sz="3000" spc="-1" strike="noStrike">
              <a:solidFill>
                <a:srgbClr val="000000"/>
              </a:solidFill>
              <a:latin typeface="Arial"/>
            </a:endParaRPr>
          </a:p>
        </p:txBody>
      </p:sp>
      <p:graphicFrame>
        <p:nvGraphicFramePr>
          <p:cNvPr id="356" name="Google Shape;551;p46"/>
          <p:cNvGraphicFramePr/>
          <p:nvPr/>
        </p:nvGraphicFramePr>
        <p:xfrm>
          <a:off x="2472840" y="1892160"/>
          <a:ext cx="9383400" cy="5214960"/>
        </p:xfrm>
        <a:graphic>
          <a:graphicData uri="http://schemas.openxmlformats.org/drawingml/2006/table">
            <a:tbl>
              <a:tblPr/>
              <a:tblGrid>
                <a:gridCol w="1028160"/>
                <a:gridCol w="1509480"/>
                <a:gridCol w="5010840"/>
                <a:gridCol w="1834560"/>
              </a:tblGrid>
              <a:tr h="540720">
                <a:tc>
                  <a:txBody>
                    <a:bodyPr lIns="68400" rIns="68400" tIns="0" bIns="0" anchor="t">
                      <a:noAutofit/>
                    </a:bodyPr>
                    <a:p>
                      <a:pPr>
                        <a:lnSpc>
                          <a:spcPct val="107000"/>
                        </a:lnSpc>
                        <a:tabLst>
                          <a:tab algn="l" pos="0"/>
                        </a:tabLst>
                      </a:pPr>
                      <a:r>
                        <a:rPr b="1" lang="en-US" sz="2400" spc="-1" strike="noStrike">
                          <a:solidFill>
                            <a:schemeClr val="lt1"/>
                          </a:solidFill>
                          <a:latin typeface="Arial"/>
                          <a:ea typeface="Arial"/>
                        </a:rPr>
                        <a:t>STT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Từ vựng Pali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Nghĩa Việt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Arial"/>
                          <a:ea typeface="Arial"/>
                        </a:rPr>
                        <a:t>Từ loại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10628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1</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Saccena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Theo chân lý, theo sự thật [dụng cụ cách số ít của sacca]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Danh, trung</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5407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2</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Ekaka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Duy nhất, chỉ có</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5407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3</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Kusalo</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Người tốt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110628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4</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Hoti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Thì, là</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Động, hiện tại, chủ động</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5407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5</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Āhuneyya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Được tôn vinh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540720">
                <a:tc gridSpan="2">
                  <a:txBody>
                    <a:bodyPr lIns="68400" rIns="68400" tIns="0" bIns="0" anchor="t">
                      <a:noAutofit/>
                    </a:bodyPr>
                    <a:p>
                      <a:pPr>
                        <a:lnSpc>
                          <a:spcPct val="107000"/>
                        </a:lnSpc>
                        <a:tabLst>
                          <a:tab algn="l" pos="0"/>
                        </a:tabLst>
                      </a:pPr>
                      <a:r>
                        <a:rPr b="1" lang="en-US" sz="2400" spc="-1" strike="noStrike">
                          <a:solidFill>
                            <a:schemeClr val="lt1"/>
                          </a:solidFill>
                          <a:latin typeface="Arial"/>
                          <a:ea typeface="Arial"/>
                        </a:rPr>
                        <a:t>Câu gốc Hy Lạp cổ</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Kata aletheien mounos agathos esti timetos</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NGẠN NGỮ LATIN</a:t>
            </a:r>
            <a:endParaRPr b="0" lang="en-US" sz="4400" spc="-1" strike="noStrike">
              <a:solidFill>
                <a:srgbClr val="000000"/>
              </a:solidFill>
              <a:latin typeface="Arial"/>
            </a:endParaRPr>
          </a:p>
        </p:txBody>
      </p:sp>
      <p:pic>
        <p:nvPicPr>
          <p:cNvPr id="358" name="Google Shape;557;p47"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59" name="Google Shape;558;p47"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60" name="PlaceHolder 2"/>
          <p:cNvSpPr>
            <a:spLocks noGrp="1"/>
          </p:cNvSpPr>
          <p:nvPr>
            <p:ph/>
          </p:nvPr>
        </p:nvSpPr>
        <p:spPr>
          <a:xfrm>
            <a:off x="2451240" y="1356120"/>
            <a:ext cx="9405000" cy="57780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000" spc="-1" strike="noStrike">
                <a:solidFill>
                  <a:schemeClr val="dk1"/>
                </a:solidFill>
                <a:latin typeface="Calibri"/>
                <a:ea typeface="Calibri"/>
              </a:rPr>
              <a:t>Maggo pubbo maggo hoti anītiko  </a:t>
            </a:r>
            <a:endParaRPr b="0" lang="en-US" sz="3000" spc="-1" strike="noStrike">
              <a:solidFill>
                <a:srgbClr val="000000"/>
              </a:solidFill>
              <a:latin typeface="Arial"/>
            </a:endParaRPr>
          </a:p>
        </p:txBody>
      </p:sp>
      <p:graphicFrame>
        <p:nvGraphicFramePr>
          <p:cNvPr id="361" name="Google Shape;560;p47"/>
          <p:cNvGraphicFramePr/>
          <p:nvPr/>
        </p:nvGraphicFramePr>
        <p:xfrm>
          <a:off x="2451240" y="2111040"/>
          <a:ext cx="9405000" cy="4326120"/>
        </p:xfrm>
        <a:graphic>
          <a:graphicData uri="http://schemas.openxmlformats.org/drawingml/2006/table">
            <a:tbl>
              <a:tblPr/>
              <a:tblGrid>
                <a:gridCol w="1030320"/>
                <a:gridCol w="2512800"/>
                <a:gridCol w="3510360"/>
                <a:gridCol w="2351160"/>
              </a:tblGrid>
              <a:tr h="613800">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STT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Từ vựng Pali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Nghĩa Việt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Từ loại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138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1</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Maggo</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Con đường, hành trình</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nam</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6138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2</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Pubba</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Xưa, cổ</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Tính</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12564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3</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Hoti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Thì, là</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Động, hiện tại, chủ động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6138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4</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Anītika</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An toàn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Tính</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613800">
                <a:tc gridSpan="2">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Câu gốc Latin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Via antiqua via est tuta</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PHẬT NGÔN</a:t>
            </a:r>
            <a:endParaRPr b="0" lang="en-US" sz="4400" spc="-1" strike="noStrike">
              <a:solidFill>
                <a:srgbClr val="000000"/>
              </a:solidFill>
              <a:latin typeface="Arial"/>
            </a:endParaRPr>
          </a:p>
        </p:txBody>
      </p:sp>
      <p:pic>
        <p:nvPicPr>
          <p:cNvPr id="363" name="Google Shape;566;p48"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64" name="Google Shape;567;p48"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65" name="PlaceHolder 2"/>
          <p:cNvSpPr>
            <a:spLocks noGrp="1"/>
          </p:cNvSpPr>
          <p:nvPr>
            <p:ph/>
          </p:nvPr>
        </p:nvSpPr>
        <p:spPr>
          <a:xfrm>
            <a:off x="2460240" y="921600"/>
            <a:ext cx="9405000" cy="208152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000" spc="-1" strike="noStrike">
                <a:solidFill>
                  <a:schemeClr val="dk1"/>
                </a:solidFill>
                <a:latin typeface="Calibri"/>
                <a:ea typeface="Calibri"/>
              </a:rPr>
              <a:t>Appamādañca medhāvī dhammaṃ seṭṭhamva rakkhati = appamādaṃ ca medhāvī dhammaṃ seṭṭhaṃ iva rakkhati</a:t>
            </a:r>
            <a:endParaRPr b="0" lang="en-US" sz="3000" spc="-1" strike="noStrike">
              <a:solidFill>
                <a:srgbClr val="000000"/>
              </a:solidFill>
              <a:latin typeface="Arial"/>
            </a:endParaRPr>
          </a:p>
        </p:txBody>
      </p:sp>
      <p:graphicFrame>
        <p:nvGraphicFramePr>
          <p:cNvPr id="366" name="Google Shape;569;p48"/>
          <p:cNvGraphicFramePr/>
          <p:nvPr/>
        </p:nvGraphicFramePr>
        <p:xfrm>
          <a:off x="2460240" y="2464200"/>
          <a:ext cx="9405000" cy="4678560"/>
        </p:xfrm>
        <a:graphic>
          <a:graphicData uri="http://schemas.openxmlformats.org/drawingml/2006/table">
            <a:tbl>
              <a:tblPr/>
              <a:tblGrid>
                <a:gridCol w="1030320"/>
                <a:gridCol w="2016720"/>
                <a:gridCol w="4006440"/>
                <a:gridCol w="2351160"/>
              </a:tblGrid>
              <a:tr h="371880">
                <a:tc>
                  <a:txBody>
                    <a:bodyPr lIns="68400" rIns="68400" tIns="0" bIns="0" anchor="t">
                      <a:noAutofit/>
                    </a:bodyPr>
                    <a:p>
                      <a:pPr>
                        <a:lnSpc>
                          <a:spcPct val="107000"/>
                        </a:lnSpc>
                        <a:tabLst>
                          <a:tab algn="l" pos="0"/>
                        </a:tabLst>
                      </a:pPr>
                      <a:r>
                        <a:rPr b="1" lang="en-US" sz="2400" spc="-1" strike="noStrike">
                          <a:solidFill>
                            <a:schemeClr val="lt1"/>
                          </a:solidFill>
                          <a:latin typeface="Arial"/>
                          <a:ea typeface="Arial"/>
                        </a:rPr>
                        <a:t>STT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Từ vựng Pali </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Nghĩa Việt</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400" spc="-1" strike="noStrike">
                          <a:solidFill>
                            <a:schemeClr val="lt1"/>
                          </a:solidFill>
                          <a:latin typeface="Arial"/>
                          <a:ea typeface="Arial"/>
                        </a:rPr>
                        <a:t>Từ loại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188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1</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Pamādo</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Sự dễ duôi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37188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2</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Ca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Và, hoặc</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Phụ</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72756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3</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Medhāvī</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Bậc trí [Chủ cách số ít của Medhāvin]</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37188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4</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Dhammo</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Pháp</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Danh, nam</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37188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5</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Seṭṭha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Tối thượng</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Tính</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37188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6</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Iva</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Calibri"/>
                          <a:ea typeface="Calibri"/>
                        </a:rPr>
                        <a:t>Giống, giống như</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Phụ</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744120">
                <a:tc>
                  <a:txBody>
                    <a:bodyPr lIns="68400" rIns="68400" tIns="0" bIns="0" anchor="t">
                      <a:noAutofit/>
                    </a:bodyPr>
                    <a:p>
                      <a:pPr>
                        <a:lnSpc>
                          <a:spcPct val="107000"/>
                        </a:lnSpc>
                        <a:tabLst>
                          <a:tab algn="l" pos="0"/>
                        </a:tabLst>
                      </a:pPr>
                      <a:r>
                        <a:rPr b="1" lang="en-US" sz="2400" spc="-1" strike="noStrike">
                          <a:solidFill>
                            <a:schemeClr val="lt1"/>
                          </a:solidFill>
                          <a:latin typeface="Calibri"/>
                          <a:ea typeface="Calibri"/>
                        </a:rPr>
                        <a:t>7</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Rakkhati</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Bảo vệ, gìn giữ</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Động, hiện tại, chủ động</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974520">
                <a:tc gridSpan="2">
                  <a:txBody>
                    <a:bodyPr lIns="68400" rIns="68400" tIns="0" bIns="0" anchor="t">
                      <a:noAutofit/>
                    </a:bodyPr>
                    <a:p>
                      <a:pPr>
                        <a:lnSpc>
                          <a:spcPct val="107000"/>
                        </a:lnSpc>
                        <a:tabLst>
                          <a:tab algn="l" pos="0"/>
                        </a:tabLst>
                      </a:pPr>
                      <a:r>
                        <a:rPr b="1" lang="en-US" sz="2400" spc="-1" strike="noStrike">
                          <a:solidFill>
                            <a:schemeClr val="lt1"/>
                          </a:solidFill>
                          <a:latin typeface="Arial"/>
                          <a:ea typeface="Arial"/>
                        </a:rPr>
                        <a:t>Ghi chú ngữ pháp</a:t>
                      </a: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400" spc="-1" strike="noStrike">
                          <a:solidFill>
                            <a:schemeClr val="dk1"/>
                          </a:solidFill>
                          <a:latin typeface="Arial"/>
                          <a:ea typeface="Arial"/>
                        </a:rPr>
                        <a:t>Ca đôi khi chỉ dùng làm từ đệm</a:t>
                      </a:r>
                      <a:endParaRPr b="0" lang="en-US" sz="2400" spc="-1" strike="noStrike">
                        <a:solidFill>
                          <a:srgbClr val="000000"/>
                        </a:solidFill>
                        <a:latin typeface="Arial"/>
                      </a:endParaRPr>
                    </a:p>
                    <a:p>
                      <a:pPr>
                        <a:lnSpc>
                          <a:spcPct val="107000"/>
                        </a:lnSpc>
                        <a:tabLst>
                          <a:tab algn="l" pos="0"/>
                        </a:tabLst>
                      </a:pPr>
                      <a:endParaRPr b="0" lang="en-US" sz="2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TỪ VỰNG ĐOẠN KINH 1</a:t>
            </a:r>
            <a:endParaRPr b="0" lang="en-US" sz="4400" spc="-1" strike="noStrike">
              <a:solidFill>
                <a:srgbClr val="000000"/>
              </a:solidFill>
              <a:latin typeface="Arial"/>
            </a:endParaRPr>
          </a:p>
        </p:txBody>
      </p:sp>
      <p:graphicFrame>
        <p:nvGraphicFramePr>
          <p:cNvPr id="94" name="Google Shape;129;p5"/>
          <p:cNvGraphicFramePr/>
          <p:nvPr/>
        </p:nvGraphicFramePr>
        <p:xfrm>
          <a:off x="838080" y="2083320"/>
          <a:ext cx="10515240" cy="4564440"/>
        </p:xfrm>
        <a:graphic>
          <a:graphicData uri="http://schemas.openxmlformats.org/drawingml/2006/table">
            <a:tbl>
              <a:tblPr/>
              <a:tblGrid>
                <a:gridCol w="650160"/>
                <a:gridCol w="1686240"/>
                <a:gridCol w="4927320"/>
                <a:gridCol w="3251160"/>
              </a:tblGrid>
              <a:tr h="370800">
                <a:tc>
                  <a:txBody>
                    <a:bodyPr anchor="ctr">
                      <a:noAutofit/>
                    </a:bodyPr>
                    <a:p>
                      <a:pPr algn="ctr">
                        <a:lnSpc>
                          <a:spcPct val="100000"/>
                        </a:lnSpc>
                        <a:tabLst>
                          <a:tab algn="l" pos="0"/>
                        </a:tabLst>
                      </a:pPr>
                      <a:r>
                        <a:rPr b="1" lang="en-US" sz="2400" spc="-1" strike="noStrike">
                          <a:solidFill>
                            <a:schemeClr val="lt1"/>
                          </a:solidFill>
                          <a:latin typeface="Arial"/>
                          <a:ea typeface="Arial"/>
                        </a:rPr>
                        <a:t>STT</a:t>
                      </a:r>
                      <a:endParaRPr b="0" lang="en-US" sz="24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Từ Pali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Calibri"/>
                          <a:ea typeface="Calibri"/>
                        </a:rPr>
                        <a:t>Nghĩa Việt liên quan đến đoạn kinh</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c>
                  <a:txBody>
                    <a:bodyPr anchor="t">
                      <a:noAutofit/>
                    </a:bodyPr>
                    <a:p>
                      <a:pPr algn="ctr">
                        <a:lnSpc>
                          <a:spcPct val="100000"/>
                        </a:lnSpc>
                        <a:tabLst>
                          <a:tab algn="l" pos="0"/>
                        </a:tabLst>
                      </a:pPr>
                      <a:r>
                        <a:rPr b="1" lang="en-US" sz="2400" spc="-1" strike="noStrike">
                          <a:solidFill>
                            <a:schemeClr val="lt1"/>
                          </a:solidFill>
                          <a:latin typeface="Arial"/>
                          <a:ea typeface="Arial"/>
                        </a:rPr>
                        <a:t>Từ loại</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71200"/>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1</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1" lang="en-US" sz="2400" spc="-1" strike="noStrike">
                          <a:solidFill>
                            <a:schemeClr val="dk1"/>
                          </a:solidFill>
                          <a:latin typeface="Arial"/>
                          <a:ea typeface="Arial"/>
                        </a:rPr>
                        <a:t>Buddho</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0" lang="en-US" sz="2400" spc="-1" strike="noStrike">
                          <a:solidFill>
                            <a:schemeClr val="dk1"/>
                          </a:solidFill>
                          <a:latin typeface="Arial"/>
                          <a:ea typeface="Arial"/>
                        </a:rPr>
                        <a:t>Đức Phật, bậc giác ngộ</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0" lang="en-US" sz="2400" spc="-1" strike="noStrike">
                          <a:solidFill>
                            <a:schemeClr val="dk1"/>
                          </a:solidFill>
                          <a:latin typeface="Arial"/>
                          <a:ea typeface="Arial"/>
                        </a:rPr>
                        <a:t>Danh, nam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2</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1" lang="en-US" sz="2400" spc="-1" strike="noStrike">
                          <a:solidFill>
                            <a:schemeClr val="dk1"/>
                          </a:solidFill>
                          <a:latin typeface="Arial"/>
                          <a:ea typeface="Arial"/>
                        </a:rPr>
                        <a:t>Saraṇaṃ</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0" lang="en-US" sz="2400" spc="-1" strike="noStrike">
                          <a:solidFill>
                            <a:schemeClr val="dk1"/>
                          </a:solidFill>
                          <a:latin typeface="Arial"/>
                          <a:ea typeface="Arial"/>
                        </a:rPr>
                        <a:t>Nơi nương nhờ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0" lang="en-US" sz="2400" spc="-1" strike="noStrike">
                          <a:solidFill>
                            <a:schemeClr val="dk1"/>
                          </a:solidFill>
                          <a:latin typeface="Arial"/>
                          <a:ea typeface="Arial"/>
                        </a:rPr>
                        <a:t>Danh, trung</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434160">
                <a:tc>
                  <a:txBody>
                    <a:bodyPr anchor="ctr">
                      <a:noAutofit/>
                    </a:bodyPr>
                    <a:p>
                      <a:pPr algn="ctr">
                        <a:lnSpc>
                          <a:spcPct val="100000"/>
                        </a:lnSpc>
                        <a:tabLst>
                          <a:tab algn="l" pos="0"/>
                        </a:tabLst>
                      </a:pPr>
                      <a:r>
                        <a:rPr b="0" lang="en-US" sz="2400" spc="-1" strike="noStrike">
                          <a:solidFill>
                            <a:schemeClr val="dk1"/>
                          </a:solidFill>
                          <a:latin typeface="Arial"/>
                          <a:ea typeface="Arial"/>
                        </a:rPr>
                        <a:t>3</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1" lang="en-US" sz="2400" spc="-1" strike="noStrike">
                          <a:solidFill>
                            <a:schemeClr val="dk1"/>
                          </a:solidFill>
                          <a:latin typeface="Arial"/>
                          <a:ea typeface="Arial"/>
                        </a:rPr>
                        <a:t>Gacchati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0" lang="en-US" sz="2400" spc="-1" strike="noStrike">
                          <a:solidFill>
                            <a:schemeClr val="dk1"/>
                          </a:solidFill>
                          <a:latin typeface="Arial"/>
                          <a:ea typeface="Arial"/>
                        </a:rPr>
                        <a:t>Đi đến</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0" lang="en-US" sz="2400" spc="-1" strike="noStrike">
                          <a:solidFill>
                            <a:schemeClr val="dk1"/>
                          </a:solidFill>
                          <a:latin typeface="Arial"/>
                          <a:ea typeface="Arial"/>
                        </a:rPr>
                        <a:t>Động, hiện tại, chủ động</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4</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1" lang="en-US" sz="2400" spc="-1" strike="noStrike">
                          <a:solidFill>
                            <a:schemeClr val="dk1"/>
                          </a:solidFill>
                          <a:latin typeface="Arial"/>
                          <a:ea typeface="Arial"/>
                        </a:rPr>
                        <a:t>Dhammo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0" lang="en-US" sz="2400" spc="-1" strike="noStrike">
                          <a:solidFill>
                            <a:schemeClr val="dk1"/>
                          </a:solidFill>
                          <a:latin typeface="Arial"/>
                          <a:ea typeface="Arial"/>
                        </a:rPr>
                        <a:t>Giáo pháp, chân lý</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0" lang="en-US" sz="2400" spc="-1" strike="noStrike">
                          <a:solidFill>
                            <a:schemeClr val="dk1"/>
                          </a:solidFill>
                          <a:latin typeface="Arial"/>
                          <a:ea typeface="Arial"/>
                        </a:rPr>
                        <a:t>Danh, nam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5</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1" lang="en-US" sz="2400" spc="-1" strike="noStrike">
                          <a:solidFill>
                            <a:schemeClr val="dk1"/>
                          </a:solidFill>
                          <a:latin typeface="Arial"/>
                          <a:ea typeface="Arial"/>
                        </a:rPr>
                        <a:t>Saṅgho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0" lang="en-US" sz="2400" spc="-1" strike="noStrike">
                          <a:solidFill>
                            <a:schemeClr val="dk1"/>
                          </a:solidFill>
                          <a:latin typeface="Arial"/>
                          <a:ea typeface="Arial"/>
                        </a:rPr>
                        <a:t>Tăng đoàn, cộng đồng, hội nhóm</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0" lang="en-US" sz="2400" spc="-1" strike="noStrike">
                          <a:solidFill>
                            <a:schemeClr val="dk1"/>
                          </a:solidFill>
                          <a:latin typeface="Arial"/>
                          <a:ea typeface="Arial"/>
                        </a:rPr>
                        <a:t>Danh, nam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6</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1" lang="en-US" sz="2400" spc="-1" strike="noStrike">
                          <a:solidFill>
                            <a:schemeClr val="dk1"/>
                          </a:solidFill>
                          <a:latin typeface="Arial"/>
                          <a:ea typeface="Arial"/>
                        </a:rPr>
                        <a:t>Dutiyaṃ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0" lang="en-US" sz="2400" spc="-1" strike="noStrike">
                          <a:solidFill>
                            <a:schemeClr val="dk1"/>
                          </a:solidFill>
                          <a:latin typeface="Arial"/>
                          <a:ea typeface="Arial"/>
                        </a:rPr>
                        <a:t>Lần thứ hai</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0" lang="en-US" sz="2400" spc="-1" strike="noStrike">
                          <a:solidFill>
                            <a:schemeClr val="dk1"/>
                          </a:solidFill>
                          <a:latin typeface="Arial"/>
                          <a:ea typeface="Arial"/>
                        </a:rPr>
                        <a:t>Trạng</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7</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1" lang="en-US" sz="2400" spc="-1" strike="noStrike">
                          <a:solidFill>
                            <a:schemeClr val="dk1"/>
                          </a:solidFill>
                          <a:latin typeface="Arial"/>
                          <a:ea typeface="Arial"/>
                        </a:rPr>
                        <a:t>Pi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0" lang="en-US" sz="2400" spc="-1" strike="noStrike">
                          <a:solidFill>
                            <a:schemeClr val="dk1"/>
                          </a:solidFill>
                          <a:latin typeface="Arial"/>
                          <a:ea typeface="Arial"/>
                        </a:rPr>
                        <a:t>Và</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c>
                  <a:txBody>
                    <a:bodyPr anchor="t">
                      <a:noAutofit/>
                    </a:bodyPr>
                    <a:p>
                      <a:pPr>
                        <a:lnSpc>
                          <a:spcPct val="100000"/>
                        </a:lnSpc>
                        <a:tabLst>
                          <a:tab algn="l" pos="0"/>
                        </a:tabLst>
                      </a:pPr>
                      <a:r>
                        <a:rPr b="0" lang="en-US" sz="2400" spc="-1" strike="noStrike">
                          <a:solidFill>
                            <a:schemeClr val="dk1"/>
                          </a:solidFill>
                          <a:latin typeface="Arial"/>
                          <a:ea typeface="Arial"/>
                        </a:rPr>
                        <a:t>Phụ</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acaca"/>
                    </a:solidFill>
                  </a:tcPr>
                </a:tc>
              </a:tr>
              <a:tr h="370800">
                <a:tc>
                  <a:txBody>
                    <a:bodyPr anchor="ctr">
                      <a:noAutofit/>
                    </a:bodyPr>
                    <a:p>
                      <a:pPr algn="ctr">
                        <a:lnSpc>
                          <a:spcPct val="100000"/>
                        </a:lnSpc>
                        <a:tabLst>
                          <a:tab algn="l" pos="0"/>
                        </a:tabLst>
                      </a:pPr>
                      <a:r>
                        <a:rPr b="0" lang="en-US" sz="2400" spc="-1" strike="noStrike">
                          <a:solidFill>
                            <a:schemeClr val="dk1"/>
                          </a:solidFill>
                          <a:latin typeface="Arial"/>
                          <a:ea typeface="Arial"/>
                        </a:rPr>
                        <a:t>8</a:t>
                      </a:r>
                      <a:endParaRPr b="0" lang="en-US" sz="24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1" lang="en-US" sz="2400" spc="-1" strike="noStrike">
                          <a:solidFill>
                            <a:schemeClr val="dk1"/>
                          </a:solidFill>
                          <a:latin typeface="Arial"/>
                          <a:ea typeface="Arial"/>
                        </a:rPr>
                        <a:t>Tatiyaṃ </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0" lang="en-US" sz="2400" spc="-1" strike="noStrike">
                          <a:solidFill>
                            <a:schemeClr val="dk1"/>
                          </a:solidFill>
                          <a:latin typeface="Arial"/>
                          <a:ea typeface="Arial"/>
                        </a:rPr>
                        <a:t>Lần thứ ba</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c>
                  <a:txBody>
                    <a:bodyPr anchor="t">
                      <a:noAutofit/>
                    </a:bodyPr>
                    <a:p>
                      <a:pPr>
                        <a:lnSpc>
                          <a:spcPct val="100000"/>
                        </a:lnSpc>
                        <a:tabLst>
                          <a:tab algn="l" pos="0"/>
                        </a:tabLst>
                      </a:pPr>
                      <a:r>
                        <a:rPr b="0" lang="en-US" sz="2400" spc="-1" strike="noStrike">
                          <a:solidFill>
                            <a:schemeClr val="dk1"/>
                          </a:solidFill>
                          <a:latin typeface="Arial"/>
                          <a:ea typeface="Arial"/>
                        </a:rPr>
                        <a:t>Trạng</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6e6e6"/>
                    </a:solidFill>
                  </a:tcPr>
                </a:tc>
              </a:tr>
            </a:tbl>
          </a:graphicData>
        </a:graphic>
      </p:graphicFrame>
      <p:pic>
        <p:nvPicPr>
          <p:cNvPr id="95" name="Google Shape;130;p5"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96" name="Google Shape;131;p5"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PHẬT NGÔN</a:t>
            </a:r>
            <a:endParaRPr b="0" lang="en-US" sz="4400" spc="-1" strike="noStrike">
              <a:solidFill>
                <a:srgbClr val="000000"/>
              </a:solidFill>
              <a:latin typeface="Arial"/>
            </a:endParaRPr>
          </a:p>
        </p:txBody>
      </p:sp>
      <p:pic>
        <p:nvPicPr>
          <p:cNvPr id="368" name="Google Shape;575;p49"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69" name="Google Shape;576;p49"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70" name="PlaceHolder 2"/>
          <p:cNvSpPr>
            <a:spLocks noGrp="1"/>
          </p:cNvSpPr>
          <p:nvPr>
            <p:ph/>
          </p:nvPr>
        </p:nvSpPr>
        <p:spPr>
          <a:xfrm>
            <a:off x="2451240" y="1226160"/>
            <a:ext cx="9405000" cy="85032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000" spc="-1" strike="noStrike">
                <a:solidFill>
                  <a:schemeClr val="dk1"/>
                </a:solidFill>
                <a:latin typeface="Calibri"/>
                <a:ea typeface="Calibri"/>
              </a:rPr>
              <a:t>Natthi santiparaṃ sukhaṃ</a:t>
            </a:r>
            <a:endParaRPr b="0" lang="en-US" sz="3000" spc="-1" strike="noStrike">
              <a:solidFill>
                <a:srgbClr val="000000"/>
              </a:solidFill>
              <a:latin typeface="Arial"/>
            </a:endParaRPr>
          </a:p>
        </p:txBody>
      </p:sp>
      <p:graphicFrame>
        <p:nvGraphicFramePr>
          <p:cNvPr id="371" name="Google Shape;578;p49"/>
          <p:cNvGraphicFramePr/>
          <p:nvPr/>
        </p:nvGraphicFramePr>
        <p:xfrm>
          <a:off x="2451240" y="2038320"/>
          <a:ext cx="9405000" cy="4715280"/>
        </p:xfrm>
        <a:graphic>
          <a:graphicData uri="http://schemas.openxmlformats.org/drawingml/2006/table">
            <a:tbl>
              <a:tblPr/>
              <a:tblGrid>
                <a:gridCol w="1030320"/>
                <a:gridCol w="2150640"/>
                <a:gridCol w="3872520"/>
                <a:gridCol w="2351160"/>
              </a:tblGrid>
              <a:tr h="497880">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STT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Từ vựng Pali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Nghĩa Việt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Từ loại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0188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1</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Natthi</a:t>
                      </a:r>
                      <a:endParaRPr b="0" lang="en-US" sz="2600" spc="-1" strike="noStrike">
                        <a:solidFill>
                          <a:srgbClr val="000000"/>
                        </a:solidFill>
                        <a:latin typeface="Arial"/>
                      </a:endParaRPr>
                    </a:p>
                    <a:p>
                      <a:pPr>
                        <a:lnSpc>
                          <a:spcPct val="107000"/>
                        </a:lnSpc>
                        <a:tabLst>
                          <a:tab algn="l" pos="0"/>
                        </a:tabLst>
                      </a:pP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Không có</a:t>
                      </a:r>
                      <a:endParaRPr b="0" lang="en-US" sz="2600" spc="-1" strike="noStrike">
                        <a:solidFill>
                          <a:srgbClr val="000000"/>
                        </a:solidFill>
                        <a:latin typeface="Arial"/>
                      </a:endParaRPr>
                    </a:p>
                    <a:p>
                      <a:pPr>
                        <a:lnSpc>
                          <a:spcPct val="107000"/>
                        </a:lnSpc>
                        <a:tabLst>
                          <a:tab algn="l" pos="0"/>
                        </a:tabLst>
                      </a:pP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Động, hiện tại, chủ động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101880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2</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Santi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Sự an tịnh, sự vắng lặng [của tâm]</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nữ</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4978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3</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Para</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Bên ngoài, ngoài, khác</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Tính</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9788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4</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Sukhaṃ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Sự an lạc</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1018800">
                <a:tc gridSpan="2">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Ghi chú ngữ pháp</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Santipara là một tính từ ghép, gồm Santi [danh từ] + para [tính từ] = santipara [tính từ]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2159640" y="0"/>
            <a:ext cx="10032120" cy="117900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PHẬT NGÔN</a:t>
            </a:r>
            <a:endParaRPr b="0" lang="en-US" sz="4400" spc="-1" strike="noStrike">
              <a:solidFill>
                <a:srgbClr val="000000"/>
              </a:solidFill>
              <a:latin typeface="Arial"/>
            </a:endParaRPr>
          </a:p>
        </p:txBody>
      </p:sp>
      <p:pic>
        <p:nvPicPr>
          <p:cNvPr id="373" name="Google Shape;584;p50" descr="A close up of a tree&#10;&#10;Description automatically generated"/>
          <p:cNvPicPr/>
          <p:nvPr/>
        </p:nvPicPr>
        <p:blipFill>
          <a:blip r:embed="rId1"/>
          <a:stretch/>
        </p:blipFill>
        <p:spPr>
          <a:xfrm rot="8100000">
            <a:off x="1625760" y="-20520"/>
            <a:ext cx="1397880" cy="1863720"/>
          </a:xfrm>
          <a:prstGeom prst="rect">
            <a:avLst/>
          </a:prstGeom>
          <a:ln w="0">
            <a:noFill/>
          </a:ln>
        </p:spPr>
      </p:pic>
      <p:pic>
        <p:nvPicPr>
          <p:cNvPr id="374" name="Google Shape;585;p50" descr="A close up of a rug&#10;&#10;Description automatically generated"/>
          <p:cNvPicPr/>
          <p:nvPr/>
        </p:nvPicPr>
        <p:blipFill>
          <a:blip r:embed="rId2"/>
          <a:srcRect l="70857" t="0" r="1133" b="62987"/>
          <a:stretch/>
        </p:blipFill>
        <p:spPr>
          <a:xfrm>
            <a:off x="11355120" y="0"/>
            <a:ext cx="501120" cy="1179000"/>
          </a:xfrm>
          <a:prstGeom prst="rect">
            <a:avLst/>
          </a:prstGeom>
          <a:ln w="0">
            <a:noFill/>
          </a:ln>
        </p:spPr>
      </p:pic>
      <p:sp>
        <p:nvSpPr>
          <p:cNvPr id="375" name="PlaceHolder 2"/>
          <p:cNvSpPr>
            <a:spLocks noGrp="1"/>
          </p:cNvSpPr>
          <p:nvPr>
            <p:ph/>
          </p:nvPr>
        </p:nvSpPr>
        <p:spPr>
          <a:xfrm>
            <a:off x="2451240" y="1226160"/>
            <a:ext cx="9405000" cy="850320"/>
          </a:xfrm>
          <a:prstGeom prst="rect">
            <a:avLst/>
          </a:prstGeom>
          <a:solidFill>
            <a:srgbClr val="fbc25d"/>
          </a:solidFill>
          <a:ln w="57240">
            <a:solidFill>
              <a:srgbClr val="fbc25d"/>
            </a:solidFill>
            <a:round/>
          </a:ln>
        </p:spPr>
        <p:txBody>
          <a:bodyPr lIns="91440" rIns="91440" tIns="45720" bIns="45720" anchor="ctr">
            <a:normAutofit/>
          </a:bodyPr>
          <a:p>
            <a:pPr marL="291960" indent="0">
              <a:lnSpc>
                <a:spcPct val="90000"/>
              </a:lnSpc>
              <a:buNone/>
              <a:tabLst>
                <a:tab algn="l" pos="0"/>
              </a:tabLst>
            </a:pPr>
            <a:r>
              <a:rPr b="0" lang="en-US" sz="3000" spc="-1" strike="noStrike">
                <a:solidFill>
                  <a:schemeClr val="dk1"/>
                </a:solidFill>
                <a:latin typeface="Calibri"/>
                <a:ea typeface="Calibri"/>
              </a:rPr>
              <a:t>Sabbadānaṃ dhammadānaṃ jināti  </a:t>
            </a:r>
            <a:endParaRPr b="0" lang="en-US" sz="3000" spc="-1" strike="noStrike">
              <a:solidFill>
                <a:srgbClr val="000000"/>
              </a:solidFill>
              <a:latin typeface="Arial"/>
            </a:endParaRPr>
          </a:p>
        </p:txBody>
      </p:sp>
      <p:graphicFrame>
        <p:nvGraphicFramePr>
          <p:cNvPr id="376" name="Google Shape;587;p50"/>
          <p:cNvGraphicFramePr/>
          <p:nvPr/>
        </p:nvGraphicFramePr>
        <p:xfrm>
          <a:off x="2451240" y="2150280"/>
          <a:ext cx="9405000" cy="4530600"/>
        </p:xfrm>
        <a:graphic>
          <a:graphicData uri="http://schemas.openxmlformats.org/drawingml/2006/table">
            <a:tbl>
              <a:tblPr/>
              <a:tblGrid>
                <a:gridCol w="1030320"/>
                <a:gridCol w="2260440"/>
                <a:gridCol w="3718440"/>
                <a:gridCol w="2395440"/>
              </a:tblGrid>
              <a:tr h="613440">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STT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Từ vựng Pali </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Nghĩa Việt</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Từ loại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1344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1</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Sabba</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Tất cả</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Tính</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88164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2</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Dānaṃ</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Sự cho, sự bố thí, pháp bố thí</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trung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61344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3</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Dhammo</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Pháp</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Danh, nam</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931320">
                <a:tc>
                  <a:txBody>
                    <a:bodyPr lIns="68400" rIns="68400" tIns="0" bIns="0" anchor="t">
                      <a:noAutofit/>
                    </a:bodyPr>
                    <a:p>
                      <a:pPr>
                        <a:lnSpc>
                          <a:spcPct val="107000"/>
                        </a:lnSpc>
                        <a:tabLst>
                          <a:tab algn="l" pos="0"/>
                        </a:tabLst>
                      </a:pPr>
                      <a:r>
                        <a:rPr b="1" lang="en-US" sz="2600" spc="-1" strike="noStrike">
                          <a:solidFill>
                            <a:schemeClr val="lt1"/>
                          </a:solidFill>
                          <a:latin typeface="Calibri"/>
                          <a:ea typeface="Calibri"/>
                        </a:rPr>
                        <a:t>4</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Jināti</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Chiến thắng, vượt trên</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Động, hiện tại, chủ động</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876960">
                <a:tc gridSpan="2">
                  <a:txBody>
                    <a:bodyPr lIns="68400" rIns="68400" tIns="0" bIns="0" anchor="t">
                      <a:noAutofit/>
                    </a:bodyPr>
                    <a:p>
                      <a:pPr>
                        <a:lnSpc>
                          <a:spcPct val="107000"/>
                        </a:lnSpc>
                        <a:tabLst>
                          <a:tab algn="l" pos="0"/>
                        </a:tabLst>
                      </a:pPr>
                      <a:r>
                        <a:rPr b="1" lang="en-US" sz="2600" spc="-1" strike="noStrike">
                          <a:solidFill>
                            <a:schemeClr val="lt1"/>
                          </a:solidFill>
                          <a:latin typeface="Arial"/>
                          <a:ea typeface="Arial"/>
                        </a:rPr>
                        <a:t>Ghi chú ngữ pháp</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t">
                      <a:noAutofit/>
                    </a:bodyPr>
                    <a:p>
                      <a:pPr>
                        <a:lnSpc>
                          <a:spcPct val="107000"/>
                        </a:lnSpc>
                        <a:tabLst>
                          <a:tab algn="l" pos="0"/>
                        </a:tabLst>
                      </a:pPr>
                      <a:r>
                        <a:rPr b="0" lang="en-US" sz="2600" spc="-1" strike="noStrike">
                          <a:solidFill>
                            <a:schemeClr val="dk1"/>
                          </a:solidFill>
                          <a:latin typeface="Arial"/>
                          <a:ea typeface="Arial"/>
                        </a:rPr>
                        <a:t>Sabbadānaṃ và dhammadānaṃ là hai danh từ ghép</a:t>
                      </a:r>
                      <a:endParaRPr b="0" lang="en-US" sz="26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DANH TỪ PALI</a:t>
            </a:r>
            <a:endParaRPr b="0" lang="en-US" sz="4400" spc="-1" strike="noStrike">
              <a:solidFill>
                <a:srgbClr val="000000"/>
              </a:solidFill>
              <a:latin typeface="Arial"/>
            </a:endParaRPr>
          </a:p>
        </p:txBody>
      </p:sp>
      <p:pic>
        <p:nvPicPr>
          <p:cNvPr id="98" name="Google Shape;138;p6"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99" name="Google Shape;139;p6"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100" name="PlaceHolder 2"/>
          <p:cNvSpPr>
            <a:spLocks noGrp="1"/>
          </p:cNvSpPr>
          <p:nvPr>
            <p:ph/>
          </p:nvPr>
        </p:nvSpPr>
        <p:spPr>
          <a:xfrm>
            <a:off x="322560" y="2115720"/>
            <a:ext cx="11519280" cy="3764160"/>
          </a:xfrm>
          <a:prstGeom prst="rect">
            <a:avLst/>
          </a:prstGeom>
          <a:noFill/>
          <a:ln w="0">
            <a:noFill/>
          </a:ln>
        </p:spPr>
        <p:txBody>
          <a:bodyPr lIns="91440" rIns="91440" tIns="45720" bIns="45720" anchor="t">
            <a:no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Danh từ là từ dùng để chỉ sự vật, sự việc: ngôi nhà, cái chén, Đức Phật…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Danh từ Pali nguyên mẫu – dạng danh từ chưa biến đuôi, thông thường khi nói đến 1 danh từ Pali ta dùng dạng này. Ví dụ: “Đức Phật” là “Buddha”, “Giáo Pháp” là “Dhamma”</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Danh từ Pali có số Ít, số Nhiều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Danh từ Pali phân loại thành: Nam Tính, Nữ Tính, Trung Tính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Danh từ Pali có 8 cách biến đuôi – tức 8 biến cách </a:t>
            </a:r>
            <a:endParaRPr b="0" lang="en-US" sz="2800" spc="-1" strike="noStrike">
              <a:solidFill>
                <a:srgbClr val="000000"/>
              </a:solidFill>
              <a:latin typeface="Arial"/>
            </a:endParaRPr>
          </a:p>
          <a:p>
            <a:pPr indent="0">
              <a:lnSpc>
                <a:spcPct val="90000"/>
              </a:lnSpc>
              <a:spcBef>
                <a:spcPts val="1001"/>
              </a:spcBef>
              <a:buNone/>
              <a:tabLst>
                <a:tab algn="l" pos="0"/>
              </a:tabLst>
            </a:pPr>
            <a:endParaRPr b="0" lang="en-US" sz="2800" spc="-1" strike="noStrike">
              <a:solidFill>
                <a:srgbClr val="000000"/>
              </a:solidFill>
              <a:latin typeface="Arial"/>
            </a:endParaRPr>
          </a:p>
          <a:p>
            <a:pPr indent="0">
              <a:lnSpc>
                <a:spcPct val="90000"/>
              </a:lnSpc>
              <a:spcBef>
                <a:spcPts val="1001"/>
              </a:spcBef>
              <a:buNone/>
              <a:tabLst>
                <a:tab algn="l" pos="0"/>
              </a:tabLst>
            </a:pPr>
            <a:endParaRPr b="0" lang="en-US" sz="2800" spc="-1" strike="noStrike">
              <a:solidFill>
                <a:srgbClr val="000000"/>
              </a:solidFill>
              <a:latin typeface="Arial"/>
            </a:endParaRPr>
          </a:p>
          <a:p>
            <a:pPr indent="0">
              <a:lnSpc>
                <a:spcPct val="90000"/>
              </a:lnSpc>
              <a:spcBef>
                <a:spcPts val="1001"/>
              </a:spcBef>
              <a:buNone/>
              <a:tabLst>
                <a:tab algn="l" pos="0"/>
              </a:tabLst>
            </a:pP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chemeClr val="dk1"/>
                </a:solidFill>
                <a:latin typeface="Calibri"/>
                <a:ea typeface="Calibri"/>
              </a:rPr>
              <a:t>	</a:t>
            </a:r>
            <a:br>
              <a:rPr sz="2800"/>
            </a:b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Google Shape;145;p7" descr=""/>
          <p:cNvPicPr/>
          <p:nvPr/>
        </p:nvPicPr>
        <p:blipFill>
          <a:blip r:embed="rId1"/>
          <a:stretch/>
        </p:blipFill>
        <p:spPr>
          <a:xfrm>
            <a:off x="1159920" y="3819240"/>
            <a:ext cx="1865160" cy="1865160"/>
          </a:xfrm>
          <a:prstGeom prst="rect">
            <a:avLst/>
          </a:prstGeom>
          <a:ln w="0">
            <a:noFill/>
          </a:ln>
        </p:spPr>
      </p:pic>
      <p:sp>
        <p:nvSpPr>
          <p:cNvPr id="102"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DANH TỪ PALI</a:t>
            </a:r>
            <a:endParaRPr b="0" lang="en-US" sz="4400" spc="-1" strike="noStrike">
              <a:solidFill>
                <a:srgbClr val="000000"/>
              </a:solidFill>
              <a:latin typeface="Arial"/>
            </a:endParaRPr>
          </a:p>
        </p:txBody>
      </p:sp>
      <p:pic>
        <p:nvPicPr>
          <p:cNvPr id="103" name="Google Shape;147;p7" descr="A close up of a tree&#10;&#10;Description automatically generated"/>
          <p:cNvPicPr/>
          <p:nvPr/>
        </p:nvPicPr>
        <p:blipFill>
          <a:blip r:embed="rId2"/>
          <a:stretch/>
        </p:blipFill>
        <p:spPr>
          <a:xfrm rot="8100000">
            <a:off x="309960" y="325080"/>
            <a:ext cx="1571040" cy="2094840"/>
          </a:xfrm>
          <a:prstGeom prst="rect">
            <a:avLst/>
          </a:prstGeom>
          <a:ln w="0">
            <a:noFill/>
          </a:ln>
        </p:spPr>
      </p:pic>
      <p:pic>
        <p:nvPicPr>
          <p:cNvPr id="104" name="Google Shape;148;p7" descr="A close up of a rug&#10;&#10;Description automatically generated"/>
          <p:cNvPicPr/>
          <p:nvPr/>
        </p:nvPicPr>
        <p:blipFill>
          <a:blip r:embed="rId3"/>
          <a:srcRect l="70857" t="0" r="1133" b="62987"/>
          <a:stretch/>
        </p:blipFill>
        <p:spPr>
          <a:xfrm>
            <a:off x="10523520" y="365040"/>
            <a:ext cx="563400" cy="1325160"/>
          </a:xfrm>
          <a:prstGeom prst="rect">
            <a:avLst/>
          </a:prstGeom>
          <a:ln w="0">
            <a:noFill/>
          </a:ln>
        </p:spPr>
      </p:pic>
      <p:sp>
        <p:nvSpPr>
          <p:cNvPr id="105" name="PlaceHolder 2"/>
          <p:cNvSpPr>
            <a:spLocks noGrp="1"/>
          </p:cNvSpPr>
          <p:nvPr>
            <p:ph/>
          </p:nvPr>
        </p:nvSpPr>
        <p:spPr>
          <a:xfrm>
            <a:off x="838080" y="2115720"/>
            <a:ext cx="10515240" cy="4376520"/>
          </a:xfrm>
          <a:prstGeom prst="rect">
            <a:avLst/>
          </a:prstGeom>
          <a:noFill/>
          <a:ln w="0">
            <a:noFill/>
          </a:ln>
        </p:spPr>
        <p:txBody>
          <a:bodyPr lIns="91440" rIns="91440" tIns="45720" bIns="45720" anchor="t">
            <a:normAutofit/>
          </a:bodyPr>
          <a:p>
            <a:pPr indent="0" algn="just">
              <a:lnSpc>
                <a:spcPct val="90000"/>
              </a:lnSpc>
              <a:buNone/>
              <a:tabLst>
                <a:tab algn="l" pos="0"/>
              </a:tabLst>
            </a:pPr>
            <a:r>
              <a:rPr b="0" lang="en-US" sz="2800" spc="-1" strike="noStrike">
                <a:solidFill>
                  <a:schemeClr val="dk1"/>
                </a:solidFill>
                <a:latin typeface="Calibri"/>
                <a:ea typeface="Calibri"/>
              </a:rPr>
              <a:t>Danh từ Pali biến đổi “đuôi” để biểu thị chức năng ý nghĩa trong câu:   </a:t>
            </a:r>
            <a:endParaRPr b="0" lang="en-US" sz="2800" spc="-1" strike="noStrike">
              <a:solidFill>
                <a:srgbClr val="000000"/>
              </a:solidFill>
              <a:latin typeface="Arial"/>
            </a:endParaRPr>
          </a:p>
          <a:p>
            <a:pPr indent="0" algn="just">
              <a:lnSpc>
                <a:spcPct val="90000"/>
              </a:lnSpc>
              <a:spcBef>
                <a:spcPts val="1001"/>
              </a:spcBef>
              <a:buNone/>
              <a:tabLst>
                <a:tab algn="l" pos="0"/>
              </a:tabLst>
            </a:pPr>
            <a:r>
              <a:rPr b="0" lang="en-US" sz="2800" spc="-1" strike="noStrike">
                <a:solidFill>
                  <a:schemeClr val="dk1"/>
                </a:solidFill>
                <a:latin typeface="Calibri"/>
                <a:ea typeface="Calibri"/>
              </a:rPr>
              <a:t>	</a:t>
            </a:r>
            <a:br>
              <a:rPr sz="2800"/>
            </a:br>
            <a:endParaRPr b="0" lang="en-US" sz="2800" spc="-1" strike="noStrike">
              <a:solidFill>
                <a:srgbClr val="000000"/>
              </a:solidFill>
              <a:latin typeface="Arial"/>
            </a:endParaRPr>
          </a:p>
        </p:txBody>
      </p:sp>
      <p:sp>
        <p:nvSpPr>
          <p:cNvPr id="106" name="Google Shape;150;p7"/>
          <p:cNvSpPr/>
          <p:nvPr/>
        </p:nvSpPr>
        <p:spPr>
          <a:xfrm>
            <a:off x="7608240" y="3057480"/>
            <a:ext cx="2980800" cy="60912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fontScale="96406"/>
          </a:bodyPr>
          <a:p>
            <a:pPr>
              <a:lnSpc>
                <a:spcPct val="90000"/>
              </a:lnSpc>
              <a:tabLst>
                <a:tab algn="l" pos="0"/>
              </a:tabLst>
            </a:pPr>
            <a:r>
              <a:rPr b="0" lang="en-US" sz="2800" spc="-1" strike="noStrike">
                <a:solidFill>
                  <a:srgbClr val="fbc25d"/>
                </a:solidFill>
                <a:latin typeface="Calibri"/>
                <a:ea typeface="Calibri"/>
              </a:rPr>
              <a:t>❺</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Dụng cụ cách</a:t>
            </a:r>
            <a:endParaRPr b="0" lang="en-US" sz="3200" spc="-1" strike="noStrike">
              <a:solidFill>
                <a:srgbClr val="ffffff"/>
              </a:solidFill>
              <a:latin typeface="Arial"/>
            </a:endParaRPr>
          </a:p>
        </p:txBody>
      </p:sp>
      <p:sp>
        <p:nvSpPr>
          <p:cNvPr id="107" name="Google Shape;151;p7"/>
          <p:cNvSpPr/>
          <p:nvPr/>
        </p:nvSpPr>
        <p:spPr>
          <a:xfrm>
            <a:off x="7608240" y="3904560"/>
            <a:ext cx="2980800" cy="60912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❻</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Xuất xứ cách</a:t>
            </a:r>
            <a:endParaRPr b="0" lang="en-US" sz="3200" spc="-1" strike="noStrike">
              <a:solidFill>
                <a:srgbClr val="ffffff"/>
              </a:solidFill>
              <a:latin typeface="Arial"/>
            </a:endParaRPr>
          </a:p>
        </p:txBody>
      </p:sp>
      <p:sp>
        <p:nvSpPr>
          <p:cNvPr id="108" name="Google Shape;152;p7"/>
          <p:cNvSpPr/>
          <p:nvPr/>
        </p:nvSpPr>
        <p:spPr>
          <a:xfrm>
            <a:off x="7608240" y="4752000"/>
            <a:ext cx="2980800" cy="60912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❼</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Vị trí cách</a:t>
            </a:r>
            <a:endParaRPr b="0" lang="en-US" sz="3200" spc="-1" strike="noStrike">
              <a:solidFill>
                <a:srgbClr val="ffffff"/>
              </a:solidFill>
              <a:latin typeface="Arial"/>
            </a:endParaRPr>
          </a:p>
        </p:txBody>
      </p:sp>
      <p:sp>
        <p:nvSpPr>
          <p:cNvPr id="109" name="Google Shape;153;p7"/>
          <p:cNvSpPr/>
          <p:nvPr/>
        </p:nvSpPr>
        <p:spPr>
          <a:xfrm>
            <a:off x="7608240" y="5595120"/>
            <a:ext cx="2980800" cy="60912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❽</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Hô cách</a:t>
            </a:r>
            <a:endParaRPr b="0" lang="en-US" sz="3200" spc="-1" strike="noStrike">
              <a:solidFill>
                <a:srgbClr val="ffffff"/>
              </a:solidFill>
              <a:latin typeface="Arial"/>
            </a:endParaRPr>
          </a:p>
        </p:txBody>
      </p:sp>
      <p:sp>
        <p:nvSpPr>
          <p:cNvPr id="110" name="Google Shape;154;p7"/>
          <p:cNvSpPr/>
          <p:nvPr/>
        </p:nvSpPr>
        <p:spPr>
          <a:xfrm>
            <a:off x="4107240" y="3057480"/>
            <a:ext cx="2980800" cy="60912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❶</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Chủ cách</a:t>
            </a:r>
            <a:endParaRPr b="0" lang="en-US" sz="3200" spc="-1" strike="noStrike">
              <a:solidFill>
                <a:srgbClr val="ffffff"/>
              </a:solidFill>
              <a:latin typeface="Arial"/>
            </a:endParaRPr>
          </a:p>
        </p:txBody>
      </p:sp>
      <p:sp>
        <p:nvSpPr>
          <p:cNvPr id="111" name="Google Shape;155;p7"/>
          <p:cNvSpPr/>
          <p:nvPr/>
        </p:nvSpPr>
        <p:spPr>
          <a:xfrm>
            <a:off x="4107240" y="3904560"/>
            <a:ext cx="2980800" cy="60912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❷</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Trực bổ cách</a:t>
            </a:r>
            <a:endParaRPr b="0" lang="en-US" sz="3200" spc="-1" strike="noStrike">
              <a:solidFill>
                <a:srgbClr val="ffffff"/>
              </a:solidFill>
              <a:latin typeface="Arial"/>
            </a:endParaRPr>
          </a:p>
        </p:txBody>
      </p:sp>
      <p:sp>
        <p:nvSpPr>
          <p:cNvPr id="112" name="Google Shape;156;p7"/>
          <p:cNvSpPr/>
          <p:nvPr/>
        </p:nvSpPr>
        <p:spPr>
          <a:xfrm>
            <a:off x="4107240" y="4752000"/>
            <a:ext cx="2980800" cy="60912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3000" spc="-1" strike="noStrike">
                <a:solidFill>
                  <a:srgbClr val="fbc25d"/>
                </a:solidFill>
                <a:latin typeface="Calibri"/>
                <a:ea typeface="Calibri"/>
              </a:rPr>
              <a:t>❸</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Sở hữu cách</a:t>
            </a:r>
            <a:endParaRPr b="0" lang="en-US" sz="3200" spc="-1" strike="noStrike">
              <a:solidFill>
                <a:srgbClr val="ffffff"/>
              </a:solidFill>
              <a:latin typeface="Arial"/>
            </a:endParaRPr>
          </a:p>
        </p:txBody>
      </p:sp>
      <p:sp>
        <p:nvSpPr>
          <p:cNvPr id="113" name="Google Shape;157;p7"/>
          <p:cNvSpPr/>
          <p:nvPr/>
        </p:nvSpPr>
        <p:spPr>
          <a:xfrm>
            <a:off x="4107240" y="5595120"/>
            <a:ext cx="2980800" cy="60912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❹</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Gián bổ cách</a:t>
            </a:r>
            <a:endParaRPr b="0" lang="en-US" sz="3200" spc="-1" strike="noStrike">
              <a:solidFill>
                <a:srgbClr val="ffffff"/>
              </a:solidFill>
              <a:latin typeface="Arial"/>
            </a:endParaRPr>
          </a:p>
        </p:txBody>
      </p:sp>
      <p:sp>
        <p:nvSpPr>
          <p:cNvPr id="114" name="Google Shape;158;p7"/>
          <p:cNvSpPr/>
          <p:nvPr/>
        </p:nvSpPr>
        <p:spPr>
          <a:xfrm>
            <a:off x="610560" y="2857320"/>
            <a:ext cx="2963880" cy="34743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4800" spc="-1" strike="noStrike">
                <a:solidFill>
                  <a:srgbClr val="471200"/>
                </a:solidFill>
                <a:latin typeface="Calibri"/>
                <a:ea typeface="Calibri"/>
              </a:rPr>
              <a:t>Tổng Cộng</a:t>
            </a:r>
            <a:endParaRPr b="0" lang="en-US" sz="4800" spc="-1" strike="noStrike">
              <a:solidFill>
                <a:srgbClr val="000000"/>
              </a:solidFill>
              <a:latin typeface="Arial"/>
            </a:endParaRPr>
          </a:p>
          <a:p>
            <a:pPr algn="ctr">
              <a:lnSpc>
                <a:spcPct val="100000"/>
              </a:lnSpc>
              <a:tabLst>
                <a:tab algn="l" pos="0"/>
              </a:tabLst>
            </a:pPr>
            <a:r>
              <a:rPr b="0" lang="en-US" sz="13800" spc="-1" strike="noStrike">
                <a:solidFill>
                  <a:srgbClr val="471200"/>
                </a:solidFill>
                <a:latin typeface="Calibri"/>
                <a:ea typeface="Calibri"/>
              </a:rPr>
              <a:t>  </a:t>
            </a:r>
            <a:endParaRPr b="0" lang="en-US" sz="13800" spc="-1" strike="noStrike">
              <a:solidFill>
                <a:srgbClr val="000000"/>
              </a:solidFill>
              <a:latin typeface="Arial"/>
            </a:endParaRPr>
          </a:p>
          <a:p>
            <a:pPr algn="ctr">
              <a:lnSpc>
                <a:spcPct val="100000"/>
              </a:lnSpc>
              <a:tabLst>
                <a:tab algn="l" pos="0"/>
              </a:tabLst>
            </a:pPr>
            <a:r>
              <a:rPr b="0" lang="en-US" sz="3600" spc="-1" strike="noStrike">
                <a:solidFill>
                  <a:srgbClr val="471200"/>
                </a:solidFill>
                <a:latin typeface="Calibri"/>
                <a:ea typeface="Calibri"/>
              </a:rPr>
              <a:t>Cách biến đuôi</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DANH TỪ PALI</a:t>
            </a:r>
            <a:endParaRPr b="0" lang="en-US" sz="4400" spc="-1" strike="noStrike">
              <a:solidFill>
                <a:srgbClr val="000000"/>
              </a:solidFill>
              <a:latin typeface="Arial"/>
            </a:endParaRPr>
          </a:p>
        </p:txBody>
      </p:sp>
      <p:pic>
        <p:nvPicPr>
          <p:cNvPr id="116" name="Google Shape;147;p 1"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17" name="Google Shape;148;p 1"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118" name="Google Shape;150;p 1"/>
          <p:cNvSpPr/>
          <p:nvPr/>
        </p:nvSpPr>
        <p:spPr>
          <a:xfrm>
            <a:off x="5715000" y="2286000"/>
            <a:ext cx="5943600" cy="75240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❺</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Dụng cụ cách (Instrumental)</a:t>
            </a:r>
            <a:endParaRPr b="0" lang="en-US" sz="3200" spc="-1" strike="noStrike">
              <a:solidFill>
                <a:srgbClr val="ffffff"/>
              </a:solidFill>
              <a:latin typeface="Arial"/>
            </a:endParaRPr>
          </a:p>
        </p:txBody>
      </p:sp>
      <p:sp>
        <p:nvSpPr>
          <p:cNvPr id="119" name="Google Shape;151;p 1"/>
          <p:cNvSpPr/>
          <p:nvPr/>
        </p:nvSpPr>
        <p:spPr>
          <a:xfrm>
            <a:off x="7013160" y="3332160"/>
            <a:ext cx="4645440" cy="75240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❻</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Xu</a:t>
            </a:r>
            <a:r>
              <a:rPr b="0" lang="en-US" sz="3200" spc="-1" strike="noStrike">
                <a:solidFill>
                  <a:srgbClr val="fbc25d"/>
                </a:solidFill>
                <a:latin typeface="Calibri"/>
                <a:ea typeface="Calibri"/>
              </a:rPr>
              <a:t>ất </a:t>
            </a:r>
            <a:r>
              <a:rPr b="0" lang="en-US" sz="3200" spc="-1" strike="noStrike">
                <a:solidFill>
                  <a:srgbClr val="fbc25d"/>
                </a:solidFill>
                <a:latin typeface="Calibri"/>
                <a:ea typeface="Calibri"/>
              </a:rPr>
              <a:t>xứ </a:t>
            </a:r>
            <a:r>
              <a:rPr b="0" lang="en-US" sz="3200" spc="-1" strike="noStrike">
                <a:solidFill>
                  <a:srgbClr val="fbc25d"/>
                </a:solidFill>
                <a:latin typeface="Calibri"/>
                <a:ea typeface="Calibri"/>
              </a:rPr>
              <a:t>cá</a:t>
            </a:r>
            <a:r>
              <a:rPr b="0" lang="en-US" sz="3200" spc="-1" strike="noStrike">
                <a:solidFill>
                  <a:srgbClr val="fbc25d"/>
                </a:solidFill>
                <a:latin typeface="Calibri"/>
                <a:ea typeface="Calibri"/>
              </a:rPr>
              <a:t>ch </a:t>
            </a:r>
            <a:r>
              <a:rPr b="0" lang="en-US" sz="3200" spc="-1" strike="noStrike">
                <a:solidFill>
                  <a:srgbClr val="fbc25d"/>
                </a:solidFill>
                <a:latin typeface="Calibri"/>
                <a:ea typeface="Calibri"/>
              </a:rPr>
              <a:t>(A</a:t>
            </a:r>
            <a:r>
              <a:rPr b="0" lang="en-US" sz="3200" spc="-1" strike="noStrike">
                <a:solidFill>
                  <a:srgbClr val="fbc25d"/>
                </a:solidFill>
                <a:latin typeface="Calibri"/>
                <a:ea typeface="Calibri"/>
              </a:rPr>
              <a:t>bl</a:t>
            </a:r>
            <a:r>
              <a:rPr b="0" lang="en-US" sz="3200" spc="-1" strike="noStrike">
                <a:solidFill>
                  <a:srgbClr val="fbc25d"/>
                </a:solidFill>
                <a:latin typeface="Calibri"/>
                <a:ea typeface="Calibri"/>
              </a:rPr>
              <a:t>ati</a:t>
            </a:r>
            <a:r>
              <a:rPr b="0" lang="en-US" sz="3200" spc="-1" strike="noStrike">
                <a:solidFill>
                  <a:srgbClr val="fbc25d"/>
                </a:solidFill>
                <a:latin typeface="Calibri"/>
                <a:ea typeface="Calibri"/>
              </a:rPr>
              <a:t>ve</a:t>
            </a:r>
            <a:r>
              <a:rPr b="0" lang="en-US" sz="3200" spc="-1" strike="noStrike">
                <a:solidFill>
                  <a:srgbClr val="fbc25d"/>
                </a:solidFill>
                <a:latin typeface="Calibri"/>
                <a:ea typeface="Calibri"/>
              </a:rPr>
              <a:t>)</a:t>
            </a:r>
            <a:endParaRPr b="0" lang="en-US" sz="3200" spc="-1" strike="noStrike">
              <a:solidFill>
                <a:srgbClr val="ffffff"/>
              </a:solidFill>
              <a:latin typeface="Arial"/>
            </a:endParaRPr>
          </a:p>
        </p:txBody>
      </p:sp>
      <p:sp>
        <p:nvSpPr>
          <p:cNvPr id="120" name="Google Shape;152;p 1"/>
          <p:cNvSpPr/>
          <p:nvPr/>
        </p:nvSpPr>
        <p:spPr>
          <a:xfrm>
            <a:off x="7013160" y="4378680"/>
            <a:ext cx="4645440" cy="75240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❼</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Vị trí cách (Locative)</a:t>
            </a:r>
            <a:endParaRPr b="0" lang="en-US" sz="3200" spc="-1" strike="noStrike">
              <a:solidFill>
                <a:srgbClr val="ffffff"/>
              </a:solidFill>
              <a:latin typeface="Arial"/>
            </a:endParaRPr>
          </a:p>
        </p:txBody>
      </p:sp>
      <p:sp>
        <p:nvSpPr>
          <p:cNvPr id="121" name="Google Shape;153;p 1"/>
          <p:cNvSpPr/>
          <p:nvPr/>
        </p:nvSpPr>
        <p:spPr>
          <a:xfrm>
            <a:off x="7013160" y="5419800"/>
            <a:ext cx="4645440" cy="75240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❽</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Hô cách (Vocative)</a:t>
            </a:r>
            <a:endParaRPr b="0" lang="en-US" sz="3200" spc="-1" strike="noStrike">
              <a:solidFill>
                <a:srgbClr val="ffffff"/>
              </a:solidFill>
              <a:latin typeface="Arial"/>
            </a:endParaRPr>
          </a:p>
        </p:txBody>
      </p:sp>
      <p:sp>
        <p:nvSpPr>
          <p:cNvPr id="122" name="Google Shape;154;p 1"/>
          <p:cNvSpPr/>
          <p:nvPr/>
        </p:nvSpPr>
        <p:spPr>
          <a:xfrm>
            <a:off x="457200" y="2343600"/>
            <a:ext cx="5029200" cy="74124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❶</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Chủ cách (Nominative)</a:t>
            </a:r>
            <a:endParaRPr b="0" lang="en-US" sz="3200" spc="-1" strike="noStrike">
              <a:solidFill>
                <a:srgbClr val="ffffff"/>
              </a:solidFill>
              <a:latin typeface="Arial"/>
            </a:endParaRPr>
          </a:p>
        </p:txBody>
      </p:sp>
      <p:sp>
        <p:nvSpPr>
          <p:cNvPr id="123" name="Google Shape;155;p 1"/>
          <p:cNvSpPr/>
          <p:nvPr/>
        </p:nvSpPr>
        <p:spPr>
          <a:xfrm>
            <a:off x="457200" y="3374280"/>
            <a:ext cx="5029200" cy="74124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❷</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Trực bổ cách (Accusative)</a:t>
            </a:r>
            <a:endParaRPr b="0" lang="en-US" sz="3200" spc="-1" strike="noStrike">
              <a:solidFill>
                <a:srgbClr val="ffffff"/>
              </a:solidFill>
              <a:latin typeface="Arial"/>
            </a:endParaRPr>
          </a:p>
        </p:txBody>
      </p:sp>
      <p:sp>
        <p:nvSpPr>
          <p:cNvPr id="124" name="Google Shape;156;p 1"/>
          <p:cNvSpPr/>
          <p:nvPr/>
        </p:nvSpPr>
        <p:spPr>
          <a:xfrm>
            <a:off x="457200" y="4405320"/>
            <a:ext cx="5029200" cy="74088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3000" spc="-1" strike="noStrike">
                <a:solidFill>
                  <a:srgbClr val="fbc25d"/>
                </a:solidFill>
                <a:latin typeface="Calibri"/>
                <a:ea typeface="Calibri"/>
              </a:rPr>
              <a:t>❸</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Sở hữu </a:t>
            </a:r>
            <a:r>
              <a:rPr b="0" lang="en-US" sz="3200" spc="-1" strike="noStrike">
                <a:solidFill>
                  <a:srgbClr val="fbc25d"/>
                </a:solidFill>
                <a:latin typeface="Calibri"/>
                <a:ea typeface="Calibri"/>
              </a:rPr>
              <a:t>cách</a:t>
            </a:r>
            <a:r>
              <a:rPr b="0" lang="en-US" sz="3200" spc="-1" strike="noStrike">
                <a:solidFill>
                  <a:srgbClr val="fbc25d"/>
                </a:solidFill>
                <a:latin typeface="Calibri"/>
                <a:ea typeface="Calibri"/>
              </a:rPr>
              <a:t>(Genative)</a:t>
            </a:r>
            <a:endParaRPr b="0" lang="en-US" sz="3200" spc="-1" strike="noStrike">
              <a:solidFill>
                <a:srgbClr val="ffffff"/>
              </a:solidFill>
              <a:latin typeface="Arial"/>
            </a:endParaRPr>
          </a:p>
        </p:txBody>
      </p:sp>
      <p:sp>
        <p:nvSpPr>
          <p:cNvPr id="125" name="Google Shape;157;p 1"/>
          <p:cNvSpPr/>
          <p:nvPr/>
        </p:nvSpPr>
        <p:spPr>
          <a:xfrm>
            <a:off x="457200" y="5430960"/>
            <a:ext cx="5029200" cy="741240"/>
          </a:xfrm>
          <a:prstGeom prst="roundRect">
            <a:avLst>
              <a:gd name="adj" fmla="val 16667"/>
            </a:avLst>
          </a:prstGeom>
          <a:solidFill>
            <a:srgbClr val="471200"/>
          </a:solidFill>
          <a:ln w="57150">
            <a:solidFill>
              <a:srgbClr val="fbc25d"/>
            </a:solidFill>
            <a:round/>
          </a:ln>
        </p:spPr>
        <p:style>
          <a:lnRef idx="0"/>
          <a:fillRef idx="0"/>
          <a:effectRef idx="0"/>
          <a:fontRef idx="minor"/>
        </p:style>
        <p:txBody>
          <a:bodyPr anchor="ctr">
            <a:normAutofit/>
          </a:bodyPr>
          <a:p>
            <a:pPr>
              <a:lnSpc>
                <a:spcPct val="90000"/>
              </a:lnSpc>
              <a:tabLst>
                <a:tab algn="l" pos="0"/>
              </a:tabLst>
            </a:pPr>
            <a:r>
              <a:rPr b="0" lang="en-US" sz="2800" spc="-1" strike="noStrike">
                <a:solidFill>
                  <a:srgbClr val="fbc25d"/>
                </a:solidFill>
                <a:latin typeface="Calibri"/>
                <a:ea typeface="Calibri"/>
              </a:rPr>
              <a:t>❹</a:t>
            </a:r>
            <a:r>
              <a:rPr b="0" lang="en-US" sz="3200" spc="-1" strike="noStrike">
                <a:solidFill>
                  <a:schemeClr val="dk1"/>
                </a:solidFill>
                <a:latin typeface="Calibri"/>
                <a:ea typeface="Calibri"/>
              </a:rPr>
              <a:t> </a:t>
            </a:r>
            <a:r>
              <a:rPr b="0" lang="en-US" sz="3200" spc="-1" strike="noStrike">
                <a:solidFill>
                  <a:srgbClr val="fbc25d"/>
                </a:solidFill>
                <a:latin typeface="Calibri"/>
                <a:ea typeface="Calibri"/>
              </a:rPr>
              <a:t>Gi</a:t>
            </a:r>
            <a:r>
              <a:rPr b="0" lang="en-US" sz="3200" spc="-1" strike="noStrike">
                <a:solidFill>
                  <a:srgbClr val="fbc25d"/>
                </a:solidFill>
                <a:latin typeface="Calibri"/>
                <a:ea typeface="Calibri"/>
              </a:rPr>
              <a:t>án </a:t>
            </a:r>
            <a:r>
              <a:rPr b="0" lang="en-US" sz="3200" spc="-1" strike="noStrike">
                <a:solidFill>
                  <a:srgbClr val="fbc25d"/>
                </a:solidFill>
                <a:latin typeface="Calibri"/>
                <a:ea typeface="Calibri"/>
              </a:rPr>
              <a:t>bổ </a:t>
            </a:r>
            <a:r>
              <a:rPr b="0" lang="en-US" sz="3200" spc="-1" strike="noStrike">
                <a:solidFill>
                  <a:srgbClr val="fbc25d"/>
                </a:solidFill>
                <a:latin typeface="Calibri"/>
                <a:ea typeface="Calibri"/>
              </a:rPr>
              <a:t>cá</a:t>
            </a:r>
            <a:r>
              <a:rPr b="0" lang="en-US" sz="3200" spc="-1" strike="noStrike">
                <a:solidFill>
                  <a:srgbClr val="fbc25d"/>
                </a:solidFill>
                <a:latin typeface="Calibri"/>
                <a:ea typeface="Calibri"/>
              </a:rPr>
              <a:t>ch</a:t>
            </a:r>
            <a:r>
              <a:rPr b="0" lang="en-US" sz="3200" spc="-1" strike="noStrike">
                <a:solidFill>
                  <a:srgbClr val="fbc25d"/>
                </a:solidFill>
                <a:latin typeface="Calibri"/>
                <a:ea typeface="Calibri"/>
              </a:rPr>
              <a:t>(D</a:t>
            </a:r>
            <a:r>
              <a:rPr b="0" lang="en-US" sz="3200" spc="-1" strike="noStrike">
                <a:solidFill>
                  <a:srgbClr val="fbc25d"/>
                </a:solidFill>
                <a:latin typeface="Calibri"/>
                <a:ea typeface="Calibri"/>
              </a:rPr>
              <a:t>ati</a:t>
            </a:r>
            <a:r>
              <a:rPr b="0" lang="en-US" sz="3200" spc="-1" strike="noStrike">
                <a:solidFill>
                  <a:srgbClr val="fbc25d"/>
                </a:solidFill>
                <a:latin typeface="Calibri"/>
                <a:ea typeface="Calibri"/>
              </a:rPr>
              <a:t>ve</a:t>
            </a:r>
            <a:r>
              <a:rPr b="0" lang="en-US" sz="3200" spc="-1" strike="noStrike">
                <a:solidFill>
                  <a:srgbClr val="fbc25d"/>
                </a:solidFill>
                <a:latin typeface="Calibri"/>
                <a:ea typeface="Calibri"/>
              </a:rPr>
              <a:t>)</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solidFill>
            <a:srgbClr val="471200"/>
          </a:solidFill>
          <a:ln w="57240">
            <a:solidFill>
              <a:srgbClr val="fbc25d"/>
            </a:solidFill>
            <a:round/>
          </a:ln>
        </p:spPr>
        <p:txBody>
          <a:bodyPr lIns="91440" rIns="91440" tIns="45720" bIns="45720" anchor="ctr">
            <a:normAutofit/>
          </a:bodyPr>
          <a:p>
            <a:pPr indent="0">
              <a:lnSpc>
                <a:spcPct val="90000"/>
              </a:lnSpc>
              <a:buNone/>
              <a:tabLst>
                <a:tab algn="l" pos="0"/>
              </a:tabLst>
            </a:pP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BIẾN CÁCH DANH TỪ PALI</a:t>
            </a:r>
            <a:br>
              <a:rPr sz="4400"/>
            </a:br>
            <a:r>
              <a:rPr b="0" lang="en-US" sz="4400" spc="-1" strike="noStrike">
                <a:solidFill>
                  <a:srgbClr val="fbc25d"/>
                </a:solidFill>
                <a:latin typeface="Calibri"/>
                <a:ea typeface="Calibri"/>
              </a:rPr>
              <a:t>	</a:t>
            </a:r>
            <a:r>
              <a:rPr b="0" lang="en-US" sz="4400" spc="-1" strike="noStrike">
                <a:solidFill>
                  <a:srgbClr val="fbc25d"/>
                </a:solidFill>
                <a:latin typeface="Calibri"/>
                <a:ea typeface="Calibri"/>
              </a:rPr>
              <a:t>TÚC-TỪ GIÁN-TIẾP [INDIRECT OBJECT]</a:t>
            </a:r>
            <a:endParaRPr b="0" lang="en-US" sz="4400" spc="-1" strike="noStrike">
              <a:solidFill>
                <a:srgbClr val="000000"/>
              </a:solidFill>
              <a:latin typeface="Arial"/>
            </a:endParaRPr>
          </a:p>
        </p:txBody>
      </p:sp>
      <p:pic>
        <p:nvPicPr>
          <p:cNvPr id="127" name="Google Shape;165;p8" descr="A close up of a tree&#10;&#10;Description automatically generated"/>
          <p:cNvPicPr/>
          <p:nvPr/>
        </p:nvPicPr>
        <p:blipFill>
          <a:blip r:embed="rId1"/>
          <a:stretch/>
        </p:blipFill>
        <p:spPr>
          <a:xfrm rot="8100000">
            <a:off x="309960" y="325080"/>
            <a:ext cx="1571040" cy="2094840"/>
          </a:xfrm>
          <a:prstGeom prst="rect">
            <a:avLst/>
          </a:prstGeom>
          <a:ln w="0">
            <a:noFill/>
          </a:ln>
        </p:spPr>
      </p:pic>
      <p:pic>
        <p:nvPicPr>
          <p:cNvPr id="128" name="Google Shape;166;p8" descr="A close up of a rug&#10;&#10;Description automatically generated"/>
          <p:cNvPicPr/>
          <p:nvPr/>
        </p:nvPicPr>
        <p:blipFill>
          <a:blip r:embed="rId2"/>
          <a:srcRect l="70857" t="0" r="1133" b="62987"/>
          <a:stretch/>
        </p:blipFill>
        <p:spPr>
          <a:xfrm>
            <a:off x="10523520" y="365040"/>
            <a:ext cx="563400" cy="1325160"/>
          </a:xfrm>
          <a:prstGeom prst="rect">
            <a:avLst/>
          </a:prstGeom>
          <a:ln w="0">
            <a:noFill/>
          </a:ln>
        </p:spPr>
      </p:pic>
      <p:sp>
        <p:nvSpPr>
          <p:cNvPr id="129" name="PlaceHolder 2"/>
          <p:cNvSpPr>
            <a:spLocks noGrp="1"/>
          </p:cNvSpPr>
          <p:nvPr>
            <p:ph/>
          </p:nvPr>
        </p:nvSpPr>
        <p:spPr>
          <a:xfrm>
            <a:off x="1070280" y="3093480"/>
            <a:ext cx="10515240" cy="3289320"/>
          </a:xfrm>
          <a:prstGeom prst="rect">
            <a:avLst/>
          </a:prstGeom>
          <a:noFill/>
          <a:ln w="0">
            <a:noFill/>
          </a:ln>
        </p:spPr>
        <p:txBody>
          <a:bodyPr lIns="91440" rIns="91440" tIns="45720" bIns="45720" anchor="t">
            <a:noAutofit/>
          </a:bodyPr>
          <a:p>
            <a:pPr marL="228600" indent="-228600">
              <a:lnSpc>
                <a:spcPct val="90000"/>
              </a:lnSpc>
              <a:buClr>
                <a:srgbClr val="000000"/>
              </a:buClr>
              <a:buFont typeface="Arial"/>
              <a:buChar char="•"/>
            </a:pPr>
            <a:r>
              <a:rPr b="1" lang="en-US" sz="2800" spc="-1" strike="noStrike">
                <a:solidFill>
                  <a:schemeClr val="dk1"/>
                </a:solidFill>
                <a:latin typeface="Calibri"/>
                <a:ea typeface="Calibri"/>
              </a:rPr>
              <a:t>Chủ cách: </a:t>
            </a:r>
            <a:r>
              <a:rPr b="0" lang="en-US" sz="2800" spc="-1" strike="noStrike">
                <a:solidFill>
                  <a:schemeClr val="dk1"/>
                </a:solidFill>
                <a:latin typeface="Calibri"/>
                <a:ea typeface="Calibri"/>
              </a:rPr>
              <a:t>chủ từ cho động từ. Ví dụ: </a:t>
            </a:r>
            <a:r>
              <a:rPr b="1" lang="en-US" sz="2800" spc="-1" strike="noStrike">
                <a:solidFill>
                  <a:schemeClr val="dk1"/>
                </a:solidFill>
                <a:latin typeface="Calibri"/>
                <a:ea typeface="Calibri"/>
              </a:rPr>
              <a:t>Bhikkhu</a:t>
            </a:r>
            <a:r>
              <a:rPr b="0" lang="en-US" sz="2800" spc="-1" strike="noStrike">
                <a:solidFill>
                  <a:schemeClr val="dk1"/>
                </a:solidFill>
                <a:latin typeface="Calibri"/>
                <a:ea typeface="Calibri"/>
              </a:rPr>
              <a:t> vāyamati – </a:t>
            </a:r>
            <a:r>
              <a:rPr b="1" lang="en-US" sz="2800" spc="-1" strike="noStrike">
                <a:solidFill>
                  <a:schemeClr val="dk1"/>
                </a:solidFill>
                <a:latin typeface="Calibri"/>
                <a:ea typeface="Calibri"/>
              </a:rPr>
              <a:t>Một vị Tỳ khưu</a:t>
            </a:r>
            <a:r>
              <a:rPr b="0" lang="en-US" sz="2800" spc="-1" strike="noStrike">
                <a:solidFill>
                  <a:schemeClr val="dk1"/>
                </a:solidFill>
                <a:latin typeface="Calibri"/>
                <a:ea typeface="Calibri"/>
              </a:rPr>
              <a:t> đang nỗ lực</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chemeClr val="dk1"/>
                </a:solidFill>
                <a:latin typeface="Calibri"/>
                <a:ea typeface="Calibri"/>
              </a:rPr>
              <a:t>Trực bổ cách: </a:t>
            </a:r>
            <a:r>
              <a:rPr b="0" lang="en-US" sz="2800" spc="-1" strike="noStrike">
                <a:solidFill>
                  <a:schemeClr val="dk1"/>
                </a:solidFill>
                <a:latin typeface="Calibri"/>
                <a:ea typeface="Calibri"/>
              </a:rPr>
              <a:t>túc từ trực tiếp cho động từ. Ví dụ: bhikkhu </a:t>
            </a:r>
            <a:r>
              <a:rPr b="1" lang="en-US" sz="2800" spc="-1" strike="noStrike">
                <a:solidFill>
                  <a:schemeClr val="dk1"/>
                </a:solidFill>
                <a:latin typeface="Calibri"/>
                <a:ea typeface="Calibri"/>
              </a:rPr>
              <a:t>cittaṃ</a:t>
            </a:r>
            <a:r>
              <a:rPr b="0" lang="en-US" sz="2800" spc="-1" strike="noStrike">
                <a:solidFill>
                  <a:schemeClr val="dk1"/>
                </a:solidFill>
                <a:latin typeface="Calibri"/>
                <a:ea typeface="Calibri"/>
              </a:rPr>
              <a:t> paggaṇhāti – Một vị Tỳ Khưu đang củng cố </a:t>
            </a:r>
            <a:r>
              <a:rPr b="1" lang="en-US" sz="2800" spc="-1" strike="noStrike">
                <a:solidFill>
                  <a:schemeClr val="dk1"/>
                </a:solidFill>
                <a:latin typeface="Calibri"/>
                <a:ea typeface="Calibri"/>
              </a:rPr>
              <a:t>tâm</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chemeClr val="dk1"/>
                </a:solidFill>
                <a:latin typeface="Calibri"/>
                <a:ea typeface="Calibri"/>
              </a:rPr>
              <a:t>Gián bổ cách: </a:t>
            </a:r>
            <a:r>
              <a:rPr b="0" lang="en-US" sz="2800" spc="-1" strike="noStrike">
                <a:solidFill>
                  <a:schemeClr val="dk1"/>
                </a:solidFill>
                <a:latin typeface="Calibri"/>
                <a:ea typeface="Calibri"/>
              </a:rPr>
              <a:t>tương tự như các giới từ “to”, “for” (“đến”, “cho”) trong tiếng Anh. Ví dụ: danh từ gốc “nara – người đàn ông” có Gián bổ cách là “narāya – đến người đàn ông” </a:t>
            </a: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chemeClr val="dk1"/>
                </a:solidFill>
                <a:latin typeface="Calibri"/>
                <a:ea typeface="Calibri"/>
              </a:rPr>
              <a:t>	</a:t>
            </a:r>
            <a:br>
              <a:rPr sz="2800"/>
            </a:br>
            <a:endParaRPr b="0" lang="en-US" sz="2800" spc="-1" strike="noStrike">
              <a:solidFill>
                <a:srgbClr val="000000"/>
              </a:solidFill>
              <a:latin typeface="Arial"/>
            </a:endParaRPr>
          </a:p>
        </p:txBody>
      </p:sp>
      <p:sp>
        <p:nvSpPr>
          <p:cNvPr id="130" name="Google Shape;168;p8"/>
          <p:cNvSpPr/>
          <p:nvPr/>
        </p:nvSpPr>
        <p:spPr>
          <a:xfrm>
            <a:off x="1070280" y="2015280"/>
            <a:ext cx="10773000" cy="914760"/>
          </a:xfrm>
          <a:prstGeom prst="rect">
            <a:avLst/>
          </a:prstGeom>
          <a:noFill/>
          <a:ln w="0">
            <a:noFill/>
          </a:ln>
        </p:spPr>
        <p:style>
          <a:lnRef idx="0"/>
          <a:fillRef idx="0"/>
          <a:effectRef idx="0"/>
          <a:fontRef idx="minor"/>
        </p:style>
        <p:txBody>
          <a:bodyPr anchor="t">
            <a:noAutofit/>
          </a:bodyPr>
          <a:p>
            <a:pPr>
              <a:lnSpc>
                <a:spcPct val="90000"/>
              </a:lnSpc>
              <a:tabLst>
                <a:tab algn="l" pos="0"/>
              </a:tabLst>
            </a:pPr>
            <a:r>
              <a:rPr b="0" i="1" lang="en-US" sz="2800" spc="-1" strike="noStrike">
                <a:solidFill>
                  <a:srgbClr val="00b050"/>
                </a:solidFill>
                <a:latin typeface="Calibri"/>
                <a:ea typeface="Calibri"/>
              </a:rPr>
              <a:t>Mỗi biến cách có thể kiêm nhiệm NHIỀU chức năng, chứ không chỉ một chức năng. Tuy nhiên, ta cần nhớ thuộc lòng các chức năng cơ bản</a:t>
            </a:r>
            <a:endParaRPr b="0" lang="en-US" sz="2800" spc="-1" strike="noStrike">
              <a:solidFill>
                <a:srgbClr val="000000"/>
              </a:solidFill>
              <a:latin typeface="Arial"/>
            </a:endParaRPr>
          </a:p>
          <a:p>
            <a:pPr>
              <a:lnSpc>
                <a:spcPct val="90000"/>
              </a:lnSpc>
              <a:spcBef>
                <a:spcPts val="1001"/>
              </a:spcBef>
              <a:tabLst>
                <a:tab algn="l" pos="0"/>
              </a:tabLst>
            </a:pPr>
            <a:br>
              <a:rPr sz="2800"/>
            </a:b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LibreOffice/7.6.6.3$Linux_X86_64 LibreOffice_project/60$Build-3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2019-07-07T09:47:49Z</dcterms:created>
  <dc:creator>Luong Gia Huy</dc:creator>
  <dc:description/>
  <dc:language>en-US</dc:language>
  <cp:lastModifiedBy/>
  <dcterms:modified xsi:type="dcterms:W3CDTF">2024-04-16T22:13:30Z</dcterms:modified>
  <cp:revision>1</cp:revision>
  <dc:subject/>
  <dc:title/>
</cp:coreProperties>
</file>