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290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28" r:id="rId34"/>
    <p:sldId id="329" r:id="rId35"/>
    <p:sldId id="330" r:id="rId36"/>
    <p:sldId id="331" r:id="rId37"/>
    <p:sldId id="332" r:id="rId38"/>
    <p:sldId id="334" r:id="rId39"/>
    <p:sldId id="335" r:id="rId40"/>
    <p:sldId id="336" r:id="rId41"/>
    <p:sldId id="389" r:id="rId42"/>
    <p:sldId id="291" r:id="rId43"/>
    <p:sldId id="305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265" r:id="rId53"/>
    <p:sldId id="315" r:id="rId54"/>
    <p:sldId id="316" r:id="rId55"/>
    <p:sldId id="368" r:id="rId56"/>
    <p:sldId id="369" r:id="rId57"/>
    <p:sldId id="370" r:id="rId58"/>
    <p:sldId id="371" r:id="rId59"/>
    <p:sldId id="296" r:id="rId60"/>
    <p:sldId id="317" r:id="rId61"/>
    <p:sldId id="318" r:id="rId62"/>
    <p:sldId id="275" r:id="rId63"/>
    <p:sldId id="319" r:id="rId64"/>
    <p:sldId id="320" r:id="rId65"/>
    <p:sldId id="372" r:id="rId66"/>
    <p:sldId id="373" r:id="rId67"/>
    <p:sldId id="374" r:id="rId68"/>
    <p:sldId id="375" r:id="rId69"/>
    <p:sldId id="376" r:id="rId70"/>
    <p:sldId id="377" r:id="rId71"/>
    <p:sldId id="378" r:id="rId72"/>
    <p:sldId id="379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80" r:id="rId81"/>
    <p:sldId id="381" r:id="rId82"/>
    <p:sldId id="382" r:id="rId83"/>
    <p:sldId id="383" r:id="rId84"/>
    <p:sldId id="384" r:id="rId85"/>
    <p:sldId id="385" r:id="rId86"/>
    <p:sldId id="387" r:id="rId87"/>
    <p:sldId id="388" r:id="rId8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ACD75F-080C-43B6-90D3-8EAF6FDCFCCD}">
          <p14:sldIdLst>
            <p14:sldId id="290"/>
          </p14:sldIdLst>
        </p14:section>
        <p14:section name="Bai 1.1" id="{07AAA1AC-0D05-43EB-AB7A-9176B4E6C0A8}">
          <p14:sldIdLst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</p14:sldIdLst>
        </p14:section>
        <p14:section name="Bai Tap 1.1" id="{ADAE1A71-0487-4208-9053-0AC02AC91F25}">
          <p14:sldIdLst>
            <p14:sldId id="328"/>
            <p14:sldId id="329"/>
            <p14:sldId id="330"/>
            <p14:sldId id="331"/>
            <p14:sldId id="332"/>
            <p14:sldId id="334"/>
            <p14:sldId id="335"/>
            <p14:sldId id="336"/>
            <p14:sldId id="389"/>
          </p14:sldIdLst>
        </p14:section>
        <p14:section name="Đoạn Kinh 6" id="{6EEE8368-0BD9-4200-8F25-510E815B2C89}">
          <p14:sldIdLst>
            <p14:sldId id="291"/>
            <p14:sldId id="305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265"/>
            <p14:sldId id="315"/>
            <p14:sldId id="316"/>
            <p14:sldId id="368"/>
            <p14:sldId id="369"/>
            <p14:sldId id="370"/>
            <p14:sldId id="371"/>
            <p14:sldId id="296"/>
            <p14:sldId id="317"/>
            <p14:sldId id="318"/>
            <p14:sldId id="275"/>
            <p14:sldId id="319"/>
            <p14:sldId id="320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21"/>
            <p14:sldId id="322"/>
            <p14:sldId id="323"/>
            <p14:sldId id="324"/>
            <p14:sldId id="325"/>
            <p14:sldId id="326"/>
            <p14:sldId id="327"/>
            <p14:sldId id="380"/>
            <p14:sldId id="381"/>
            <p14:sldId id="382"/>
            <p14:sldId id="383"/>
            <p14:sldId id="384"/>
            <p14:sldId id="385"/>
            <p14:sldId id="387"/>
            <p14:sldId id="3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1200"/>
    <a:srgbClr val="814B1C"/>
    <a:srgbClr val="FBC25D"/>
    <a:srgbClr val="D49D42"/>
    <a:srgbClr val="E6A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71" autoAdjust="0"/>
    <p:restoredTop sz="91981" autoAdjust="0"/>
  </p:normalViewPr>
  <p:slideViewPr>
    <p:cSldViewPr snapToGrid="0">
      <p:cViewPr varScale="1">
        <p:scale>
          <a:sx n="60" d="100"/>
          <a:sy n="60" d="100"/>
        </p:scale>
        <p:origin x="6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564F0B-EE46-403C-94D0-6257C293395B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05537C3-9263-4F64-AA19-02055175DDE4}">
      <dgm:prSet phldrT="[Text]"/>
      <dgm:spPr>
        <a:solidFill>
          <a:srgbClr val="814B1C"/>
        </a:solidFill>
      </dgm:spPr>
      <dgm:t>
        <a:bodyPr/>
        <a:lstStyle/>
        <a:p>
          <a:r>
            <a:rPr lang="en-US" b="1" dirty="0" err="1"/>
            <a:t>Thể</a:t>
          </a:r>
          <a:r>
            <a:rPr lang="en-US" dirty="0"/>
            <a:t> (</a:t>
          </a:r>
          <a:r>
            <a:rPr lang="en-US" dirty="0" err="1"/>
            <a:t>Chủ</a:t>
          </a:r>
          <a:r>
            <a:rPr lang="en-US" dirty="0"/>
            <a:t> </a:t>
          </a:r>
          <a:r>
            <a:rPr lang="en-US" dirty="0" err="1"/>
            <a:t>động</a:t>
          </a:r>
          <a:r>
            <a:rPr lang="en-US" dirty="0"/>
            <a:t>, </a:t>
          </a:r>
          <a:r>
            <a:rPr lang="en-US" dirty="0" err="1"/>
            <a:t>Bị</a:t>
          </a:r>
          <a:r>
            <a:rPr lang="en-US" dirty="0"/>
            <a:t> </a:t>
          </a:r>
          <a:r>
            <a:rPr lang="en-US" dirty="0" err="1"/>
            <a:t>động</a:t>
          </a:r>
          <a:r>
            <a:rPr lang="en-US" dirty="0"/>
            <a:t>,…)</a:t>
          </a:r>
        </a:p>
      </dgm:t>
    </dgm:pt>
    <dgm:pt modelId="{F116FD46-0B1B-46B3-B65D-115C3C1274CC}" type="parTrans" cxnId="{475D2D5E-8450-4DB0-9BBF-A35BF43B13DD}">
      <dgm:prSet/>
      <dgm:spPr/>
      <dgm:t>
        <a:bodyPr/>
        <a:lstStyle/>
        <a:p>
          <a:endParaRPr lang="en-US"/>
        </a:p>
      </dgm:t>
    </dgm:pt>
    <dgm:pt modelId="{293E9754-BAEC-4D1E-8101-FEDDA81580CB}" type="sibTrans" cxnId="{475D2D5E-8450-4DB0-9BBF-A35BF43B13DD}">
      <dgm:prSet/>
      <dgm:spPr/>
      <dgm:t>
        <a:bodyPr/>
        <a:lstStyle/>
        <a:p>
          <a:endParaRPr lang="en-US"/>
        </a:p>
      </dgm:t>
    </dgm:pt>
    <dgm:pt modelId="{64A1BF5A-25F6-42D5-9644-0EFD4D606259}">
      <dgm:prSet phldrT="[Text]"/>
      <dgm:spPr/>
      <dgm:t>
        <a:bodyPr/>
        <a:lstStyle/>
        <a:p>
          <a:r>
            <a:rPr lang="en-US" b="1" dirty="0" err="1"/>
            <a:t>Thì</a:t>
          </a:r>
          <a:r>
            <a:rPr lang="en-US" dirty="0"/>
            <a:t> (</a:t>
          </a:r>
          <a:r>
            <a:rPr lang="en-US" dirty="0" err="1"/>
            <a:t>Hiện</a:t>
          </a:r>
          <a:r>
            <a:rPr lang="en-US" dirty="0"/>
            <a:t> </a:t>
          </a:r>
          <a:r>
            <a:rPr lang="en-US" dirty="0" err="1"/>
            <a:t>tại</a:t>
          </a:r>
          <a:r>
            <a:rPr lang="en-US" dirty="0"/>
            <a:t>, </a:t>
          </a:r>
          <a:r>
            <a:rPr lang="en-US" dirty="0" err="1"/>
            <a:t>Tương</a:t>
          </a:r>
          <a:r>
            <a:rPr lang="en-US" dirty="0"/>
            <a:t> </a:t>
          </a:r>
          <a:r>
            <a:rPr lang="en-US" dirty="0" err="1"/>
            <a:t>Lại</a:t>
          </a:r>
          <a:r>
            <a:rPr lang="en-US" dirty="0"/>
            <a:t>…)</a:t>
          </a:r>
        </a:p>
      </dgm:t>
    </dgm:pt>
    <dgm:pt modelId="{88DE226F-8974-44CC-AC6E-2EADC0FF3220}" type="parTrans" cxnId="{AF19CDA2-C395-47AA-B136-B3F72E6C9152}">
      <dgm:prSet/>
      <dgm:spPr/>
      <dgm:t>
        <a:bodyPr/>
        <a:lstStyle/>
        <a:p>
          <a:endParaRPr lang="en-US"/>
        </a:p>
      </dgm:t>
    </dgm:pt>
    <dgm:pt modelId="{3FEA620D-520A-4A3D-A900-95909F03EE01}" type="sibTrans" cxnId="{AF19CDA2-C395-47AA-B136-B3F72E6C9152}">
      <dgm:prSet/>
      <dgm:spPr/>
      <dgm:t>
        <a:bodyPr/>
        <a:lstStyle/>
        <a:p>
          <a:endParaRPr lang="en-US"/>
        </a:p>
      </dgm:t>
    </dgm:pt>
    <dgm:pt modelId="{943F15CF-80AC-4DCA-81A4-2501CC7A70D6}">
      <dgm:prSet phldrT="[Text]"/>
      <dgm:spPr/>
      <dgm:t>
        <a:bodyPr/>
        <a:lstStyle/>
        <a:p>
          <a:r>
            <a:rPr lang="en-US" dirty="0" err="1"/>
            <a:t>Số</a:t>
          </a:r>
          <a:r>
            <a:rPr lang="en-US" dirty="0"/>
            <a:t> </a:t>
          </a:r>
          <a:r>
            <a:rPr lang="en-US" dirty="0" err="1"/>
            <a:t>ít</a:t>
          </a:r>
          <a:r>
            <a:rPr lang="en-US" dirty="0"/>
            <a:t> </a:t>
          </a:r>
          <a:r>
            <a:rPr lang="en-US" dirty="0" err="1"/>
            <a:t>hoặc</a:t>
          </a:r>
          <a:r>
            <a:rPr lang="en-US" dirty="0"/>
            <a:t> </a:t>
          </a:r>
          <a:r>
            <a:rPr lang="en-US" dirty="0" err="1"/>
            <a:t>Số</a:t>
          </a:r>
          <a:r>
            <a:rPr lang="en-US" dirty="0"/>
            <a:t> </a:t>
          </a:r>
          <a:r>
            <a:rPr lang="en-US" dirty="0" err="1"/>
            <a:t>nhiều</a:t>
          </a:r>
          <a:endParaRPr lang="en-US" dirty="0"/>
        </a:p>
      </dgm:t>
    </dgm:pt>
    <dgm:pt modelId="{7085E3ED-18ED-4D1A-A076-0266E45C6706}" type="parTrans" cxnId="{D423BF9F-8E3B-449E-A448-D8C68515D633}">
      <dgm:prSet/>
      <dgm:spPr/>
      <dgm:t>
        <a:bodyPr/>
        <a:lstStyle/>
        <a:p>
          <a:endParaRPr lang="en-US"/>
        </a:p>
      </dgm:t>
    </dgm:pt>
    <dgm:pt modelId="{180FDE7F-6C99-4A88-A67C-C13011B5DA71}" type="sibTrans" cxnId="{D423BF9F-8E3B-449E-A448-D8C68515D633}">
      <dgm:prSet/>
      <dgm:spPr/>
      <dgm:t>
        <a:bodyPr/>
        <a:lstStyle/>
        <a:p>
          <a:endParaRPr lang="en-US"/>
        </a:p>
      </dgm:t>
    </dgm:pt>
    <dgm:pt modelId="{277258BD-FB59-43B8-A415-2FEADB0DDD82}">
      <dgm:prSet phldrT="[Text]"/>
      <dgm:spPr/>
      <dgm:t>
        <a:bodyPr/>
        <a:lstStyle/>
        <a:p>
          <a:r>
            <a:rPr lang="en-US" dirty="0" err="1"/>
            <a:t>Ngôi</a:t>
          </a:r>
          <a:r>
            <a:rPr lang="en-US" dirty="0"/>
            <a:t> </a:t>
          </a:r>
          <a:r>
            <a:rPr lang="en-US" dirty="0" err="1"/>
            <a:t>thứ</a:t>
          </a:r>
          <a:r>
            <a:rPr lang="en-US" dirty="0"/>
            <a:t> 1, </a:t>
          </a:r>
          <a:r>
            <a:rPr lang="en-US" dirty="0" err="1"/>
            <a:t>Thứ</a:t>
          </a:r>
          <a:r>
            <a:rPr lang="en-US" dirty="0"/>
            <a:t> 2, </a:t>
          </a:r>
          <a:r>
            <a:rPr lang="en-US" dirty="0" err="1"/>
            <a:t>Thứ</a:t>
          </a:r>
          <a:r>
            <a:rPr lang="en-US" dirty="0"/>
            <a:t> 3</a:t>
          </a:r>
        </a:p>
      </dgm:t>
    </dgm:pt>
    <dgm:pt modelId="{78BE2952-BFE0-42CA-9631-D3268E5262E4}" type="parTrans" cxnId="{932A190C-59A4-4F75-9771-AC289D853377}">
      <dgm:prSet/>
      <dgm:spPr/>
      <dgm:t>
        <a:bodyPr/>
        <a:lstStyle/>
        <a:p>
          <a:endParaRPr lang="en-US"/>
        </a:p>
      </dgm:t>
    </dgm:pt>
    <dgm:pt modelId="{69FA7B86-9B69-4D4F-B3E3-9AAFD4BBB1AB}" type="sibTrans" cxnId="{932A190C-59A4-4F75-9771-AC289D853377}">
      <dgm:prSet/>
      <dgm:spPr/>
      <dgm:t>
        <a:bodyPr/>
        <a:lstStyle/>
        <a:p>
          <a:endParaRPr lang="en-US"/>
        </a:p>
      </dgm:t>
    </dgm:pt>
    <dgm:pt modelId="{D977549E-BD03-469F-9B82-29D45BBD52C7}" type="pres">
      <dgm:prSet presAssocID="{82564F0B-EE46-403C-94D0-6257C293395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36A6070-B2EE-42F5-AE7A-2B338290D5F6}" type="pres">
      <dgm:prSet presAssocID="{82564F0B-EE46-403C-94D0-6257C293395B}" presName="Name1" presStyleCnt="0"/>
      <dgm:spPr/>
    </dgm:pt>
    <dgm:pt modelId="{ADD83689-B45D-44A6-9241-9D4DA0B725D0}" type="pres">
      <dgm:prSet presAssocID="{82564F0B-EE46-403C-94D0-6257C293395B}" presName="cycle" presStyleCnt="0"/>
      <dgm:spPr/>
    </dgm:pt>
    <dgm:pt modelId="{91346BA1-7CB1-4A9E-A5F4-2B51073EF863}" type="pres">
      <dgm:prSet presAssocID="{82564F0B-EE46-403C-94D0-6257C293395B}" presName="srcNode" presStyleLbl="node1" presStyleIdx="0" presStyleCnt="4"/>
      <dgm:spPr/>
    </dgm:pt>
    <dgm:pt modelId="{6D7317D3-B786-4B36-B25C-45997D794D97}" type="pres">
      <dgm:prSet presAssocID="{82564F0B-EE46-403C-94D0-6257C293395B}" presName="conn" presStyleLbl="parChTrans1D2" presStyleIdx="0" presStyleCnt="1"/>
      <dgm:spPr/>
      <dgm:t>
        <a:bodyPr/>
        <a:lstStyle/>
        <a:p>
          <a:endParaRPr lang="en-US"/>
        </a:p>
      </dgm:t>
    </dgm:pt>
    <dgm:pt modelId="{018C9687-3B9A-4683-80C1-1F3B4ADC8185}" type="pres">
      <dgm:prSet presAssocID="{82564F0B-EE46-403C-94D0-6257C293395B}" presName="extraNode" presStyleLbl="node1" presStyleIdx="0" presStyleCnt="4"/>
      <dgm:spPr/>
    </dgm:pt>
    <dgm:pt modelId="{53C4130E-8ADA-4813-911F-7ECEBD1023A6}" type="pres">
      <dgm:prSet presAssocID="{82564F0B-EE46-403C-94D0-6257C293395B}" presName="dstNode" presStyleLbl="node1" presStyleIdx="0" presStyleCnt="4"/>
      <dgm:spPr/>
    </dgm:pt>
    <dgm:pt modelId="{35EA3336-4580-4BE4-82F7-889933CFC9C7}" type="pres">
      <dgm:prSet presAssocID="{F05537C3-9263-4F64-AA19-02055175DDE4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27848B-CD35-4B94-ADBF-DFC85E88D939}" type="pres">
      <dgm:prSet presAssocID="{F05537C3-9263-4F64-AA19-02055175DDE4}" presName="accent_1" presStyleCnt="0"/>
      <dgm:spPr/>
    </dgm:pt>
    <dgm:pt modelId="{D648B364-C297-465B-9614-9A8EFAF675ED}" type="pres">
      <dgm:prSet presAssocID="{F05537C3-9263-4F64-AA19-02055175DDE4}" presName="accentRepeatNode" presStyleLbl="solidFgAcc1" presStyleIdx="0" presStyleCnt="4"/>
      <dgm:spPr/>
    </dgm:pt>
    <dgm:pt modelId="{1F375318-DB21-42DF-A80A-BCDD5F2E7F5B}" type="pres">
      <dgm:prSet presAssocID="{64A1BF5A-25F6-42D5-9644-0EFD4D606259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73077-86C9-4697-B583-3F432BB0CAEC}" type="pres">
      <dgm:prSet presAssocID="{64A1BF5A-25F6-42D5-9644-0EFD4D606259}" presName="accent_2" presStyleCnt="0"/>
      <dgm:spPr/>
    </dgm:pt>
    <dgm:pt modelId="{9DD2A0E5-7836-4F99-A90C-E5A63E0E36DD}" type="pres">
      <dgm:prSet presAssocID="{64A1BF5A-25F6-42D5-9644-0EFD4D606259}" presName="accentRepeatNode" presStyleLbl="solidFgAcc1" presStyleIdx="1" presStyleCnt="4"/>
      <dgm:spPr/>
    </dgm:pt>
    <dgm:pt modelId="{DB7B962A-F0CE-4702-99BB-0EE05DEC5034}" type="pres">
      <dgm:prSet presAssocID="{943F15CF-80AC-4DCA-81A4-2501CC7A70D6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9E582C-A99D-482D-B33B-80805BB15B9F}" type="pres">
      <dgm:prSet presAssocID="{943F15CF-80AC-4DCA-81A4-2501CC7A70D6}" presName="accent_3" presStyleCnt="0"/>
      <dgm:spPr/>
    </dgm:pt>
    <dgm:pt modelId="{F7B9DA4E-C927-44EC-9B92-BEB6E7795D6E}" type="pres">
      <dgm:prSet presAssocID="{943F15CF-80AC-4DCA-81A4-2501CC7A70D6}" presName="accentRepeatNode" presStyleLbl="solidFgAcc1" presStyleIdx="2" presStyleCnt="4"/>
      <dgm:spPr/>
    </dgm:pt>
    <dgm:pt modelId="{54C1389B-3F31-4CCA-9E23-6A9CBA5D60D1}" type="pres">
      <dgm:prSet presAssocID="{277258BD-FB59-43B8-A415-2FEADB0DDD82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06BE65-0D87-4E44-94CC-D45EE7399456}" type="pres">
      <dgm:prSet presAssocID="{277258BD-FB59-43B8-A415-2FEADB0DDD82}" presName="accent_4" presStyleCnt="0"/>
      <dgm:spPr/>
    </dgm:pt>
    <dgm:pt modelId="{C2B26773-F666-4F9A-BB92-10F7A2DD75B3}" type="pres">
      <dgm:prSet presAssocID="{277258BD-FB59-43B8-A415-2FEADB0DDD82}" presName="accentRepeatNode" presStyleLbl="solidFgAcc1" presStyleIdx="3" presStyleCnt="4"/>
      <dgm:spPr/>
    </dgm:pt>
  </dgm:ptLst>
  <dgm:cxnLst>
    <dgm:cxn modelId="{AF19CDA2-C395-47AA-B136-B3F72E6C9152}" srcId="{82564F0B-EE46-403C-94D0-6257C293395B}" destId="{64A1BF5A-25F6-42D5-9644-0EFD4D606259}" srcOrd="1" destOrd="0" parTransId="{88DE226F-8974-44CC-AC6E-2EADC0FF3220}" sibTransId="{3FEA620D-520A-4A3D-A900-95909F03EE01}"/>
    <dgm:cxn modelId="{E792C777-F7E5-42AE-9621-3E5FF3F90962}" type="presOf" srcId="{943F15CF-80AC-4DCA-81A4-2501CC7A70D6}" destId="{DB7B962A-F0CE-4702-99BB-0EE05DEC5034}" srcOrd="0" destOrd="0" presId="urn:microsoft.com/office/officeart/2008/layout/VerticalCurvedList"/>
    <dgm:cxn modelId="{34422ACF-AE18-44C8-AB23-3F436DB3A887}" type="presOf" srcId="{82564F0B-EE46-403C-94D0-6257C293395B}" destId="{D977549E-BD03-469F-9B82-29D45BBD52C7}" srcOrd="0" destOrd="0" presId="urn:microsoft.com/office/officeart/2008/layout/VerticalCurvedList"/>
    <dgm:cxn modelId="{C16B3A82-CCDC-4D2F-9ED8-4E6CA5C87303}" type="presOf" srcId="{F05537C3-9263-4F64-AA19-02055175DDE4}" destId="{35EA3336-4580-4BE4-82F7-889933CFC9C7}" srcOrd="0" destOrd="0" presId="urn:microsoft.com/office/officeart/2008/layout/VerticalCurvedList"/>
    <dgm:cxn modelId="{475D2D5E-8450-4DB0-9BBF-A35BF43B13DD}" srcId="{82564F0B-EE46-403C-94D0-6257C293395B}" destId="{F05537C3-9263-4F64-AA19-02055175DDE4}" srcOrd="0" destOrd="0" parTransId="{F116FD46-0B1B-46B3-B65D-115C3C1274CC}" sibTransId="{293E9754-BAEC-4D1E-8101-FEDDA81580CB}"/>
    <dgm:cxn modelId="{D423BF9F-8E3B-449E-A448-D8C68515D633}" srcId="{82564F0B-EE46-403C-94D0-6257C293395B}" destId="{943F15CF-80AC-4DCA-81A4-2501CC7A70D6}" srcOrd="2" destOrd="0" parTransId="{7085E3ED-18ED-4D1A-A076-0266E45C6706}" sibTransId="{180FDE7F-6C99-4A88-A67C-C13011B5DA71}"/>
    <dgm:cxn modelId="{9CFF901C-61F1-47B2-9347-87233834F8F6}" type="presOf" srcId="{293E9754-BAEC-4D1E-8101-FEDDA81580CB}" destId="{6D7317D3-B786-4B36-B25C-45997D794D97}" srcOrd="0" destOrd="0" presId="urn:microsoft.com/office/officeart/2008/layout/VerticalCurvedList"/>
    <dgm:cxn modelId="{932A190C-59A4-4F75-9771-AC289D853377}" srcId="{82564F0B-EE46-403C-94D0-6257C293395B}" destId="{277258BD-FB59-43B8-A415-2FEADB0DDD82}" srcOrd="3" destOrd="0" parTransId="{78BE2952-BFE0-42CA-9631-D3268E5262E4}" sibTransId="{69FA7B86-9B69-4D4F-B3E3-9AAFD4BBB1AB}"/>
    <dgm:cxn modelId="{27094D9F-8941-463B-8A4B-538231EA0720}" type="presOf" srcId="{64A1BF5A-25F6-42D5-9644-0EFD4D606259}" destId="{1F375318-DB21-42DF-A80A-BCDD5F2E7F5B}" srcOrd="0" destOrd="0" presId="urn:microsoft.com/office/officeart/2008/layout/VerticalCurvedList"/>
    <dgm:cxn modelId="{C2C25928-B5E8-46E4-AF9D-ACA52FC060D0}" type="presOf" srcId="{277258BD-FB59-43B8-A415-2FEADB0DDD82}" destId="{54C1389B-3F31-4CCA-9E23-6A9CBA5D60D1}" srcOrd="0" destOrd="0" presId="urn:microsoft.com/office/officeart/2008/layout/VerticalCurvedList"/>
    <dgm:cxn modelId="{F02D4848-AEC8-44D1-83C1-7C1B982DEFFB}" type="presParOf" srcId="{D977549E-BD03-469F-9B82-29D45BBD52C7}" destId="{736A6070-B2EE-42F5-AE7A-2B338290D5F6}" srcOrd="0" destOrd="0" presId="urn:microsoft.com/office/officeart/2008/layout/VerticalCurvedList"/>
    <dgm:cxn modelId="{BBE37AAC-6278-4CEA-9079-452A2526AF9F}" type="presParOf" srcId="{736A6070-B2EE-42F5-AE7A-2B338290D5F6}" destId="{ADD83689-B45D-44A6-9241-9D4DA0B725D0}" srcOrd="0" destOrd="0" presId="urn:microsoft.com/office/officeart/2008/layout/VerticalCurvedList"/>
    <dgm:cxn modelId="{778AC1EB-77E4-4E51-B377-BDFC4576FE2E}" type="presParOf" srcId="{ADD83689-B45D-44A6-9241-9D4DA0B725D0}" destId="{91346BA1-7CB1-4A9E-A5F4-2B51073EF863}" srcOrd="0" destOrd="0" presId="urn:microsoft.com/office/officeart/2008/layout/VerticalCurvedList"/>
    <dgm:cxn modelId="{231429E7-F14E-4186-A974-1085DE8BC059}" type="presParOf" srcId="{ADD83689-B45D-44A6-9241-9D4DA0B725D0}" destId="{6D7317D3-B786-4B36-B25C-45997D794D97}" srcOrd="1" destOrd="0" presId="urn:microsoft.com/office/officeart/2008/layout/VerticalCurvedList"/>
    <dgm:cxn modelId="{799061F9-44E5-4DDA-8A9D-D82BD1DC8850}" type="presParOf" srcId="{ADD83689-B45D-44A6-9241-9D4DA0B725D0}" destId="{018C9687-3B9A-4683-80C1-1F3B4ADC8185}" srcOrd="2" destOrd="0" presId="urn:microsoft.com/office/officeart/2008/layout/VerticalCurvedList"/>
    <dgm:cxn modelId="{34809CED-F588-4B10-8439-3C7BD51B0388}" type="presParOf" srcId="{ADD83689-B45D-44A6-9241-9D4DA0B725D0}" destId="{53C4130E-8ADA-4813-911F-7ECEBD1023A6}" srcOrd="3" destOrd="0" presId="urn:microsoft.com/office/officeart/2008/layout/VerticalCurvedList"/>
    <dgm:cxn modelId="{692EB2A5-B2E9-4958-829A-1C4E66E18973}" type="presParOf" srcId="{736A6070-B2EE-42F5-AE7A-2B338290D5F6}" destId="{35EA3336-4580-4BE4-82F7-889933CFC9C7}" srcOrd="1" destOrd="0" presId="urn:microsoft.com/office/officeart/2008/layout/VerticalCurvedList"/>
    <dgm:cxn modelId="{6FDCA5D0-AD28-43A2-8CDD-1C8531851C12}" type="presParOf" srcId="{736A6070-B2EE-42F5-AE7A-2B338290D5F6}" destId="{9927848B-CD35-4B94-ADBF-DFC85E88D939}" srcOrd="2" destOrd="0" presId="urn:microsoft.com/office/officeart/2008/layout/VerticalCurvedList"/>
    <dgm:cxn modelId="{F296B3D3-FC6F-4045-99B7-B1AB4A79B23B}" type="presParOf" srcId="{9927848B-CD35-4B94-ADBF-DFC85E88D939}" destId="{D648B364-C297-465B-9614-9A8EFAF675ED}" srcOrd="0" destOrd="0" presId="urn:microsoft.com/office/officeart/2008/layout/VerticalCurvedList"/>
    <dgm:cxn modelId="{FC576621-AA56-4C7D-9C3F-57AE366DEAAC}" type="presParOf" srcId="{736A6070-B2EE-42F5-AE7A-2B338290D5F6}" destId="{1F375318-DB21-42DF-A80A-BCDD5F2E7F5B}" srcOrd="3" destOrd="0" presId="urn:microsoft.com/office/officeart/2008/layout/VerticalCurvedList"/>
    <dgm:cxn modelId="{3E2667E1-585D-4C1A-8E84-76896698A724}" type="presParOf" srcId="{736A6070-B2EE-42F5-AE7A-2B338290D5F6}" destId="{F4B73077-86C9-4697-B583-3F432BB0CAEC}" srcOrd="4" destOrd="0" presId="urn:microsoft.com/office/officeart/2008/layout/VerticalCurvedList"/>
    <dgm:cxn modelId="{C0292549-FF7D-4DFA-B538-87BA59256022}" type="presParOf" srcId="{F4B73077-86C9-4697-B583-3F432BB0CAEC}" destId="{9DD2A0E5-7836-4F99-A90C-E5A63E0E36DD}" srcOrd="0" destOrd="0" presId="urn:microsoft.com/office/officeart/2008/layout/VerticalCurvedList"/>
    <dgm:cxn modelId="{7CB25796-ECCF-4FC2-B37E-80E8AB4E8318}" type="presParOf" srcId="{736A6070-B2EE-42F5-AE7A-2B338290D5F6}" destId="{DB7B962A-F0CE-4702-99BB-0EE05DEC5034}" srcOrd="5" destOrd="0" presId="urn:microsoft.com/office/officeart/2008/layout/VerticalCurvedList"/>
    <dgm:cxn modelId="{B78BB81B-F4FA-4AB7-B6F4-F97F523BE828}" type="presParOf" srcId="{736A6070-B2EE-42F5-AE7A-2B338290D5F6}" destId="{7A9E582C-A99D-482D-B33B-80805BB15B9F}" srcOrd="6" destOrd="0" presId="urn:microsoft.com/office/officeart/2008/layout/VerticalCurvedList"/>
    <dgm:cxn modelId="{352A485A-E311-47E0-BEA7-09437497986D}" type="presParOf" srcId="{7A9E582C-A99D-482D-B33B-80805BB15B9F}" destId="{F7B9DA4E-C927-44EC-9B92-BEB6E7795D6E}" srcOrd="0" destOrd="0" presId="urn:microsoft.com/office/officeart/2008/layout/VerticalCurvedList"/>
    <dgm:cxn modelId="{9F06C6EA-C265-42A9-AFB2-356A70A59CF8}" type="presParOf" srcId="{736A6070-B2EE-42F5-AE7A-2B338290D5F6}" destId="{54C1389B-3F31-4CCA-9E23-6A9CBA5D60D1}" srcOrd="7" destOrd="0" presId="urn:microsoft.com/office/officeart/2008/layout/VerticalCurvedList"/>
    <dgm:cxn modelId="{25B72045-C819-4902-9944-311431BEF4B6}" type="presParOf" srcId="{736A6070-B2EE-42F5-AE7A-2B338290D5F6}" destId="{AB06BE65-0D87-4E44-94CC-D45EE7399456}" srcOrd="8" destOrd="0" presId="urn:microsoft.com/office/officeart/2008/layout/VerticalCurvedList"/>
    <dgm:cxn modelId="{93B74870-3A1A-4B9E-BA88-7E56B97C7BA7}" type="presParOf" srcId="{AB06BE65-0D87-4E44-94CC-D45EE7399456}" destId="{C2B26773-F666-4F9A-BB92-10F7A2DD75B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564F0B-EE46-403C-94D0-6257C293395B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05537C3-9263-4F64-AA19-02055175DDE4}">
      <dgm:prSet phldrT="[Text]"/>
      <dgm:spPr>
        <a:solidFill>
          <a:srgbClr val="814B1C"/>
        </a:solidFill>
      </dgm:spPr>
      <dgm:t>
        <a:bodyPr/>
        <a:lstStyle/>
        <a:p>
          <a:r>
            <a:rPr lang="en-US" dirty="0" err="1"/>
            <a:t>Bổ</a:t>
          </a:r>
          <a:r>
            <a:rPr lang="en-US" dirty="0"/>
            <a:t> Nghĩa </a:t>
          </a:r>
          <a:r>
            <a:rPr lang="en-US" dirty="0" err="1"/>
            <a:t>cho</a:t>
          </a:r>
          <a:r>
            <a:rPr lang="en-US" dirty="0"/>
            <a:t> Danh </a:t>
          </a:r>
          <a:r>
            <a:rPr lang="en-US" dirty="0" err="1"/>
            <a:t>Từ</a:t>
          </a:r>
          <a:endParaRPr lang="en-US" dirty="0"/>
        </a:p>
      </dgm:t>
    </dgm:pt>
    <dgm:pt modelId="{F116FD46-0B1B-46B3-B65D-115C3C1274CC}" type="parTrans" cxnId="{475D2D5E-8450-4DB0-9BBF-A35BF43B13DD}">
      <dgm:prSet/>
      <dgm:spPr/>
      <dgm:t>
        <a:bodyPr/>
        <a:lstStyle/>
        <a:p>
          <a:endParaRPr lang="en-US"/>
        </a:p>
      </dgm:t>
    </dgm:pt>
    <dgm:pt modelId="{293E9754-BAEC-4D1E-8101-FEDDA81580CB}" type="sibTrans" cxnId="{475D2D5E-8450-4DB0-9BBF-A35BF43B13DD}">
      <dgm:prSet/>
      <dgm:spPr/>
      <dgm:t>
        <a:bodyPr/>
        <a:lstStyle/>
        <a:p>
          <a:endParaRPr lang="en-US"/>
        </a:p>
      </dgm:t>
    </dgm:pt>
    <dgm:pt modelId="{64A1BF5A-25F6-42D5-9644-0EFD4D606259}">
      <dgm:prSet phldrT="[Text]"/>
      <dgm:spPr/>
      <dgm:t>
        <a:bodyPr/>
        <a:lstStyle/>
        <a:p>
          <a:r>
            <a:rPr lang="en-US" dirty="0" err="1"/>
            <a:t>Biến</a:t>
          </a:r>
          <a:r>
            <a:rPr lang="en-US" dirty="0"/>
            <a:t> </a:t>
          </a:r>
          <a:r>
            <a:rPr lang="en-US" dirty="0" err="1"/>
            <a:t>đuôi</a:t>
          </a:r>
          <a:r>
            <a:rPr lang="en-US" dirty="0"/>
            <a:t> </a:t>
          </a:r>
          <a:r>
            <a:rPr lang="en-US" dirty="0" err="1"/>
            <a:t>theo</a:t>
          </a:r>
          <a:r>
            <a:rPr lang="en-US" dirty="0"/>
            <a:t> Danh </a:t>
          </a:r>
          <a:r>
            <a:rPr lang="en-US" dirty="0" err="1"/>
            <a:t>Từ</a:t>
          </a:r>
          <a:endParaRPr lang="en-US" dirty="0"/>
        </a:p>
      </dgm:t>
    </dgm:pt>
    <dgm:pt modelId="{88DE226F-8974-44CC-AC6E-2EADC0FF3220}" type="parTrans" cxnId="{AF19CDA2-C395-47AA-B136-B3F72E6C9152}">
      <dgm:prSet/>
      <dgm:spPr/>
      <dgm:t>
        <a:bodyPr/>
        <a:lstStyle/>
        <a:p>
          <a:endParaRPr lang="en-US"/>
        </a:p>
      </dgm:t>
    </dgm:pt>
    <dgm:pt modelId="{3FEA620D-520A-4A3D-A900-95909F03EE01}" type="sibTrans" cxnId="{AF19CDA2-C395-47AA-B136-B3F72E6C9152}">
      <dgm:prSet/>
      <dgm:spPr/>
      <dgm:t>
        <a:bodyPr/>
        <a:lstStyle/>
        <a:p>
          <a:endParaRPr lang="en-US"/>
        </a:p>
      </dgm:t>
    </dgm:pt>
    <dgm:pt modelId="{943F15CF-80AC-4DCA-81A4-2501CC7A70D6}">
      <dgm:prSet phldrT="[Text]"/>
      <dgm:spPr/>
      <dgm:t>
        <a:bodyPr/>
        <a:lstStyle/>
        <a:p>
          <a:r>
            <a:rPr lang="en-US" dirty="0" err="1"/>
            <a:t>Đứng</a:t>
          </a:r>
          <a:r>
            <a:rPr lang="en-US" dirty="0"/>
            <a:t> </a:t>
          </a:r>
          <a:r>
            <a:rPr lang="en-US" dirty="0" err="1"/>
            <a:t>trước</a:t>
          </a:r>
          <a:r>
            <a:rPr lang="en-US" dirty="0"/>
            <a:t>/</a:t>
          </a:r>
          <a:r>
            <a:rPr lang="en-US" dirty="0" err="1"/>
            <a:t>sau</a:t>
          </a:r>
          <a:r>
            <a:rPr lang="en-US" dirty="0"/>
            <a:t>/</a:t>
          </a:r>
          <a:r>
            <a:rPr lang="en-US" dirty="0" err="1"/>
            <a:t>cách</a:t>
          </a:r>
          <a:r>
            <a:rPr lang="en-US" dirty="0"/>
            <a:t> </a:t>
          </a:r>
          <a:r>
            <a:rPr lang="en-US" dirty="0" err="1"/>
            <a:t>quãng</a:t>
          </a:r>
          <a:endParaRPr lang="en-US" dirty="0"/>
        </a:p>
      </dgm:t>
    </dgm:pt>
    <dgm:pt modelId="{7085E3ED-18ED-4D1A-A076-0266E45C6706}" type="parTrans" cxnId="{D423BF9F-8E3B-449E-A448-D8C68515D633}">
      <dgm:prSet/>
      <dgm:spPr/>
      <dgm:t>
        <a:bodyPr/>
        <a:lstStyle/>
        <a:p>
          <a:endParaRPr lang="en-US"/>
        </a:p>
      </dgm:t>
    </dgm:pt>
    <dgm:pt modelId="{180FDE7F-6C99-4A88-A67C-C13011B5DA71}" type="sibTrans" cxnId="{D423BF9F-8E3B-449E-A448-D8C68515D633}">
      <dgm:prSet/>
      <dgm:spPr/>
      <dgm:t>
        <a:bodyPr/>
        <a:lstStyle/>
        <a:p>
          <a:endParaRPr lang="en-US"/>
        </a:p>
      </dgm:t>
    </dgm:pt>
    <dgm:pt modelId="{D977549E-BD03-469F-9B82-29D45BBD52C7}" type="pres">
      <dgm:prSet presAssocID="{82564F0B-EE46-403C-94D0-6257C293395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36A6070-B2EE-42F5-AE7A-2B338290D5F6}" type="pres">
      <dgm:prSet presAssocID="{82564F0B-EE46-403C-94D0-6257C293395B}" presName="Name1" presStyleCnt="0"/>
      <dgm:spPr/>
    </dgm:pt>
    <dgm:pt modelId="{ADD83689-B45D-44A6-9241-9D4DA0B725D0}" type="pres">
      <dgm:prSet presAssocID="{82564F0B-EE46-403C-94D0-6257C293395B}" presName="cycle" presStyleCnt="0"/>
      <dgm:spPr/>
    </dgm:pt>
    <dgm:pt modelId="{91346BA1-7CB1-4A9E-A5F4-2B51073EF863}" type="pres">
      <dgm:prSet presAssocID="{82564F0B-EE46-403C-94D0-6257C293395B}" presName="srcNode" presStyleLbl="node1" presStyleIdx="0" presStyleCnt="3"/>
      <dgm:spPr/>
    </dgm:pt>
    <dgm:pt modelId="{6D7317D3-B786-4B36-B25C-45997D794D97}" type="pres">
      <dgm:prSet presAssocID="{82564F0B-EE46-403C-94D0-6257C293395B}" presName="conn" presStyleLbl="parChTrans1D2" presStyleIdx="0" presStyleCnt="1"/>
      <dgm:spPr/>
      <dgm:t>
        <a:bodyPr/>
        <a:lstStyle/>
        <a:p>
          <a:endParaRPr lang="en-US"/>
        </a:p>
      </dgm:t>
    </dgm:pt>
    <dgm:pt modelId="{018C9687-3B9A-4683-80C1-1F3B4ADC8185}" type="pres">
      <dgm:prSet presAssocID="{82564F0B-EE46-403C-94D0-6257C293395B}" presName="extraNode" presStyleLbl="node1" presStyleIdx="0" presStyleCnt="3"/>
      <dgm:spPr/>
    </dgm:pt>
    <dgm:pt modelId="{53C4130E-8ADA-4813-911F-7ECEBD1023A6}" type="pres">
      <dgm:prSet presAssocID="{82564F0B-EE46-403C-94D0-6257C293395B}" presName="dstNode" presStyleLbl="node1" presStyleIdx="0" presStyleCnt="3"/>
      <dgm:spPr/>
    </dgm:pt>
    <dgm:pt modelId="{35EA3336-4580-4BE4-82F7-889933CFC9C7}" type="pres">
      <dgm:prSet presAssocID="{F05537C3-9263-4F64-AA19-02055175DDE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27848B-CD35-4B94-ADBF-DFC85E88D939}" type="pres">
      <dgm:prSet presAssocID="{F05537C3-9263-4F64-AA19-02055175DDE4}" presName="accent_1" presStyleCnt="0"/>
      <dgm:spPr/>
    </dgm:pt>
    <dgm:pt modelId="{D648B364-C297-465B-9614-9A8EFAF675ED}" type="pres">
      <dgm:prSet presAssocID="{F05537C3-9263-4F64-AA19-02055175DDE4}" presName="accentRepeatNode" presStyleLbl="solidFgAcc1" presStyleIdx="0" presStyleCnt="3"/>
      <dgm:spPr/>
    </dgm:pt>
    <dgm:pt modelId="{1F375318-DB21-42DF-A80A-BCDD5F2E7F5B}" type="pres">
      <dgm:prSet presAssocID="{64A1BF5A-25F6-42D5-9644-0EFD4D606259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73077-86C9-4697-B583-3F432BB0CAEC}" type="pres">
      <dgm:prSet presAssocID="{64A1BF5A-25F6-42D5-9644-0EFD4D606259}" presName="accent_2" presStyleCnt="0"/>
      <dgm:spPr/>
    </dgm:pt>
    <dgm:pt modelId="{9DD2A0E5-7836-4F99-A90C-E5A63E0E36DD}" type="pres">
      <dgm:prSet presAssocID="{64A1BF5A-25F6-42D5-9644-0EFD4D606259}" presName="accentRepeatNode" presStyleLbl="solidFgAcc1" presStyleIdx="1" presStyleCnt="3"/>
      <dgm:spPr/>
    </dgm:pt>
    <dgm:pt modelId="{DB7B962A-F0CE-4702-99BB-0EE05DEC5034}" type="pres">
      <dgm:prSet presAssocID="{943F15CF-80AC-4DCA-81A4-2501CC7A70D6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9E582C-A99D-482D-B33B-80805BB15B9F}" type="pres">
      <dgm:prSet presAssocID="{943F15CF-80AC-4DCA-81A4-2501CC7A70D6}" presName="accent_3" presStyleCnt="0"/>
      <dgm:spPr/>
    </dgm:pt>
    <dgm:pt modelId="{F7B9DA4E-C927-44EC-9B92-BEB6E7795D6E}" type="pres">
      <dgm:prSet presAssocID="{943F15CF-80AC-4DCA-81A4-2501CC7A70D6}" presName="accentRepeatNode" presStyleLbl="solidFgAcc1" presStyleIdx="2" presStyleCnt="3"/>
      <dgm:spPr/>
    </dgm:pt>
  </dgm:ptLst>
  <dgm:cxnLst>
    <dgm:cxn modelId="{AF19CDA2-C395-47AA-B136-B3F72E6C9152}" srcId="{82564F0B-EE46-403C-94D0-6257C293395B}" destId="{64A1BF5A-25F6-42D5-9644-0EFD4D606259}" srcOrd="1" destOrd="0" parTransId="{88DE226F-8974-44CC-AC6E-2EADC0FF3220}" sibTransId="{3FEA620D-520A-4A3D-A900-95909F03EE01}"/>
    <dgm:cxn modelId="{E792C777-F7E5-42AE-9621-3E5FF3F90962}" type="presOf" srcId="{943F15CF-80AC-4DCA-81A4-2501CC7A70D6}" destId="{DB7B962A-F0CE-4702-99BB-0EE05DEC5034}" srcOrd="0" destOrd="0" presId="urn:microsoft.com/office/officeart/2008/layout/VerticalCurvedList"/>
    <dgm:cxn modelId="{34422ACF-AE18-44C8-AB23-3F436DB3A887}" type="presOf" srcId="{82564F0B-EE46-403C-94D0-6257C293395B}" destId="{D977549E-BD03-469F-9B82-29D45BBD52C7}" srcOrd="0" destOrd="0" presId="urn:microsoft.com/office/officeart/2008/layout/VerticalCurvedList"/>
    <dgm:cxn modelId="{C16B3A82-CCDC-4D2F-9ED8-4E6CA5C87303}" type="presOf" srcId="{F05537C3-9263-4F64-AA19-02055175DDE4}" destId="{35EA3336-4580-4BE4-82F7-889933CFC9C7}" srcOrd="0" destOrd="0" presId="urn:microsoft.com/office/officeart/2008/layout/VerticalCurvedList"/>
    <dgm:cxn modelId="{475D2D5E-8450-4DB0-9BBF-A35BF43B13DD}" srcId="{82564F0B-EE46-403C-94D0-6257C293395B}" destId="{F05537C3-9263-4F64-AA19-02055175DDE4}" srcOrd="0" destOrd="0" parTransId="{F116FD46-0B1B-46B3-B65D-115C3C1274CC}" sibTransId="{293E9754-BAEC-4D1E-8101-FEDDA81580CB}"/>
    <dgm:cxn modelId="{D423BF9F-8E3B-449E-A448-D8C68515D633}" srcId="{82564F0B-EE46-403C-94D0-6257C293395B}" destId="{943F15CF-80AC-4DCA-81A4-2501CC7A70D6}" srcOrd="2" destOrd="0" parTransId="{7085E3ED-18ED-4D1A-A076-0266E45C6706}" sibTransId="{180FDE7F-6C99-4A88-A67C-C13011B5DA71}"/>
    <dgm:cxn modelId="{9CFF901C-61F1-47B2-9347-87233834F8F6}" type="presOf" srcId="{293E9754-BAEC-4D1E-8101-FEDDA81580CB}" destId="{6D7317D3-B786-4B36-B25C-45997D794D97}" srcOrd="0" destOrd="0" presId="urn:microsoft.com/office/officeart/2008/layout/VerticalCurvedList"/>
    <dgm:cxn modelId="{27094D9F-8941-463B-8A4B-538231EA0720}" type="presOf" srcId="{64A1BF5A-25F6-42D5-9644-0EFD4D606259}" destId="{1F375318-DB21-42DF-A80A-BCDD5F2E7F5B}" srcOrd="0" destOrd="0" presId="urn:microsoft.com/office/officeart/2008/layout/VerticalCurvedList"/>
    <dgm:cxn modelId="{F02D4848-AEC8-44D1-83C1-7C1B982DEFFB}" type="presParOf" srcId="{D977549E-BD03-469F-9B82-29D45BBD52C7}" destId="{736A6070-B2EE-42F5-AE7A-2B338290D5F6}" srcOrd="0" destOrd="0" presId="urn:microsoft.com/office/officeart/2008/layout/VerticalCurvedList"/>
    <dgm:cxn modelId="{BBE37AAC-6278-4CEA-9079-452A2526AF9F}" type="presParOf" srcId="{736A6070-B2EE-42F5-AE7A-2B338290D5F6}" destId="{ADD83689-B45D-44A6-9241-9D4DA0B725D0}" srcOrd="0" destOrd="0" presId="urn:microsoft.com/office/officeart/2008/layout/VerticalCurvedList"/>
    <dgm:cxn modelId="{778AC1EB-77E4-4E51-B377-BDFC4576FE2E}" type="presParOf" srcId="{ADD83689-B45D-44A6-9241-9D4DA0B725D0}" destId="{91346BA1-7CB1-4A9E-A5F4-2B51073EF863}" srcOrd="0" destOrd="0" presId="urn:microsoft.com/office/officeart/2008/layout/VerticalCurvedList"/>
    <dgm:cxn modelId="{231429E7-F14E-4186-A974-1085DE8BC059}" type="presParOf" srcId="{ADD83689-B45D-44A6-9241-9D4DA0B725D0}" destId="{6D7317D3-B786-4B36-B25C-45997D794D97}" srcOrd="1" destOrd="0" presId="urn:microsoft.com/office/officeart/2008/layout/VerticalCurvedList"/>
    <dgm:cxn modelId="{799061F9-44E5-4DDA-8A9D-D82BD1DC8850}" type="presParOf" srcId="{ADD83689-B45D-44A6-9241-9D4DA0B725D0}" destId="{018C9687-3B9A-4683-80C1-1F3B4ADC8185}" srcOrd="2" destOrd="0" presId="urn:microsoft.com/office/officeart/2008/layout/VerticalCurvedList"/>
    <dgm:cxn modelId="{34809CED-F588-4B10-8439-3C7BD51B0388}" type="presParOf" srcId="{ADD83689-B45D-44A6-9241-9D4DA0B725D0}" destId="{53C4130E-8ADA-4813-911F-7ECEBD1023A6}" srcOrd="3" destOrd="0" presId="urn:microsoft.com/office/officeart/2008/layout/VerticalCurvedList"/>
    <dgm:cxn modelId="{692EB2A5-B2E9-4958-829A-1C4E66E18973}" type="presParOf" srcId="{736A6070-B2EE-42F5-AE7A-2B338290D5F6}" destId="{35EA3336-4580-4BE4-82F7-889933CFC9C7}" srcOrd="1" destOrd="0" presId="urn:microsoft.com/office/officeart/2008/layout/VerticalCurvedList"/>
    <dgm:cxn modelId="{6FDCA5D0-AD28-43A2-8CDD-1C8531851C12}" type="presParOf" srcId="{736A6070-B2EE-42F5-AE7A-2B338290D5F6}" destId="{9927848B-CD35-4B94-ADBF-DFC85E88D939}" srcOrd="2" destOrd="0" presId="urn:microsoft.com/office/officeart/2008/layout/VerticalCurvedList"/>
    <dgm:cxn modelId="{F296B3D3-FC6F-4045-99B7-B1AB4A79B23B}" type="presParOf" srcId="{9927848B-CD35-4B94-ADBF-DFC85E88D939}" destId="{D648B364-C297-465B-9614-9A8EFAF675ED}" srcOrd="0" destOrd="0" presId="urn:microsoft.com/office/officeart/2008/layout/VerticalCurvedList"/>
    <dgm:cxn modelId="{FC576621-AA56-4C7D-9C3F-57AE366DEAAC}" type="presParOf" srcId="{736A6070-B2EE-42F5-AE7A-2B338290D5F6}" destId="{1F375318-DB21-42DF-A80A-BCDD5F2E7F5B}" srcOrd="3" destOrd="0" presId="urn:microsoft.com/office/officeart/2008/layout/VerticalCurvedList"/>
    <dgm:cxn modelId="{3E2667E1-585D-4C1A-8E84-76896698A724}" type="presParOf" srcId="{736A6070-B2EE-42F5-AE7A-2B338290D5F6}" destId="{F4B73077-86C9-4697-B583-3F432BB0CAEC}" srcOrd="4" destOrd="0" presId="urn:microsoft.com/office/officeart/2008/layout/VerticalCurvedList"/>
    <dgm:cxn modelId="{C0292549-FF7D-4DFA-B538-87BA59256022}" type="presParOf" srcId="{F4B73077-86C9-4697-B583-3F432BB0CAEC}" destId="{9DD2A0E5-7836-4F99-A90C-E5A63E0E36DD}" srcOrd="0" destOrd="0" presId="urn:microsoft.com/office/officeart/2008/layout/VerticalCurvedList"/>
    <dgm:cxn modelId="{7CB25796-ECCF-4FC2-B37E-80E8AB4E8318}" type="presParOf" srcId="{736A6070-B2EE-42F5-AE7A-2B338290D5F6}" destId="{DB7B962A-F0CE-4702-99BB-0EE05DEC5034}" srcOrd="5" destOrd="0" presId="urn:microsoft.com/office/officeart/2008/layout/VerticalCurvedList"/>
    <dgm:cxn modelId="{B78BB81B-F4FA-4AB7-B6F4-F97F523BE828}" type="presParOf" srcId="{736A6070-B2EE-42F5-AE7A-2B338290D5F6}" destId="{7A9E582C-A99D-482D-B33B-80805BB15B9F}" srcOrd="6" destOrd="0" presId="urn:microsoft.com/office/officeart/2008/layout/VerticalCurvedList"/>
    <dgm:cxn modelId="{352A485A-E311-47E0-BEA7-09437497986D}" type="presParOf" srcId="{7A9E582C-A99D-482D-B33B-80805BB15B9F}" destId="{F7B9DA4E-C927-44EC-9B92-BEB6E7795D6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564F0B-EE46-403C-94D0-6257C293395B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05537C3-9263-4F64-AA19-02055175DDE4}">
      <dgm:prSet phldrT="[Text]" custT="1"/>
      <dgm:spPr>
        <a:solidFill>
          <a:srgbClr val="814B1C"/>
        </a:solidFill>
      </dgm:spPr>
      <dgm:t>
        <a:bodyPr/>
        <a:lstStyle/>
        <a:p>
          <a:r>
            <a:rPr lang="en-US" sz="2800" dirty="0" err="1"/>
            <a:t>Được</a:t>
          </a:r>
          <a:r>
            <a:rPr lang="en-US" sz="2800" dirty="0"/>
            <a:t> </a:t>
          </a:r>
          <a:r>
            <a:rPr lang="en-US" sz="2800" dirty="0" err="1"/>
            <a:t>ghép</a:t>
          </a:r>
          <a:r>
            <a:rPr lang="en-US" sz="2800" dirty="0"/>
            <a:t> </a:t>
          </a:r>
          <a:r>
            <a:rPr lang="en-US" sz="2800" dirty="0" err="1"/>
            <a:t>từ</a:t>
          </a:r>
          <a:r>
            <a:rPr lang="en-US" sz="2800" dirty="0"/>
            <a:t> </a:t>
          </a:r>
          <a:r>
            <a:rPr lang="en-US" sz="2800" dirty="0" err="1"/>
            <a:t>các</a:t>
          </a:r>
          <a:r>
            <a:rPr lang="en-US" sz="2800" dirty="0"/>
            <a:t> </a:t>
          </a:r>
          <a:r>
            <a:rPr lang="en-US" sz="2800" dirty="0" err="1"/>
            <a:t>danh</a:t>
          </a:r>
          <a:r>
            <a:rPr lang="en-US" sz="2800" dirty="0"/>
            <a:t> </a:t>
          </a:r>
          <a:r>
            <a:rPr lang="en-US" sz="2800" dirty="0" err="1"/>
            <a:t>từ</a:t>
          </a:r>
          <a:r>
            <a:rPr lang="en-US" sz="2800" dirty="0"/>
            <a:t> </a:t>
          </a:r>
          <a:r>
            <a:rPr lang="en-US" sz="2800" dirty="0" err="1"/>
            <a:t>đơn</a:t>
          </a:r>
          <a:r>
            <a:rPr lang="en-US" sz="2800" dirty="0"/>
            <a:t>,</a:t>
          </a:r>
          <a:br>
            <a:rPr lang="en-US" sz="2800" dirty="0"/>
          </a:br>
          <a:r>
            <a:rPr lang="en-US" sz="2800" dirty="0" err="1"/>
            <a:t>hoặc</a:t>
          </a:r>
          <a:r>
            <a:rPr lang="en-US" sz="2800" dirty="0"/>
            <a:t> </a:t>
          </a:r>
          <a:r>
            <a:rPr lang="en-US" sz="2800" dirty="0" err="1"/>
            <a:t>từ</a:t>
          </a:r>
          <a:r>
            <a:rPr lang="en-US" sz="2800" dirty="0"/>
            <a:t> </a:t>
          </a:r>
          <a:r>
            <a:rPr lang="en-US" sz="2800" dirty="0" err="1"/>
            <a:t>tính</a:t>
          </a:r>
          <a:r>
            <a:rPr lang="en-US" sz="2800" dirty="0"/>
            <a:t> </a:t>
          </a:r>
          <a:r>
            <a:rPr lang="en-US" sz="2800" dirty="0" err="1"/>
            <a:t>từ</a:t>
          </a:r>
          <a:r>
            <a:rPr lang="en-US" sz="2800" dirty="0"/>
            <a:t> </a:t>
          </a:r>
          <a:r>
            <a:rPr lang="en-US" sz="2800" dirty="0" err="1"/>
            <a:t>và</a:t>
          </a:r>
          <a:r>
            <a:rPr lang="en-US" sz="2800" dirty="0"/>
            <a:t> </a:t>
          </a:r>
          <a:r>
            <a:rPr lang="en-US" sz="2800" dirty="0" err="1"/>
            <a:t>danh</a:t>
          </a:r>
          <a:r>
            <a:rPr lang="en-US" sz="2800" dirty="0"/>
            <a:t> </a:t>
          </a:r>
          <a:r>
            <a:rPr lang="en-US" sz="2800" dirty="0" err="1"/>
            <a:t>từ</a:t>
          </a:r>
          <a:r>
            <a:rPr lang="en-US" sz="2800" dirty="0"/>
            <a:t> </a:t>
          </a:r>
          <a:r>
            <a:rPr lang="en-US" sz="2800" dirty="0" err="1"/>
            <a:t>đơn</a:t>
          </a:r>
          <a:endParaRPr lang="en-US" sz="2800" dirty="0"/>
        </a:p>
      </dgm:t>
    </dgm:pt>
    <dgm:pt modelId="{F116FD46-0B1B-46B3-B65D-115C3C1274CC}" type="parTrans" cxnId="{475D2D5E-8450-4DB0-9BBF-A35BF43B13DD}">
      <dgm:prSet/>
      <dgm:spPr/>
      <dgm:t>
        <a:bodyPr/>
        <a:lstStyle/>
        <a:p>
          <a:endParaRPr lang="en-US"/>
        </a:p>
      </dgm:t>
    </dgm:pt>
    <dgm:pt modelId="{293E9754-BAEC-4D1E-8101-FEDDA81580CB}" type="sibTrans" cxnId="{475D2D5E-8450-4DB0-9BBF-A35BF43B13DD}">
      <dgm:prSet/>
      <dgm:spPr/>
      <dgm:t>
        <a:bodyPr/>
        <a:lstStyle/>
        <a:p>
          <a:endParaRPr lang="en-US"/>
        </a:p>
      </dgm:t>
    </dgm:pt>
    <dgm:pt modelId="{64A1BF5A-25F6-42D5-9644-0EFD4D606259}">
      <dgm:prSet phldrT="[Text]"/>
      <dgm:spPr/>
      <dgm:t>
        <a:bodyPr/>
        <a:lstStyle/>
        <a:p>
          <a:r>
            <a:rPr lang="en-US" dirty="0" err="1"/>
            <a:t>Chỉ</a:t>
          </a:r>
          <a:r>
            <a:rPr lang="en-US" dirty="0"/>
            <a:t> </a:t>
          </a:r>
          <a:r>
            <a:rPr lang="en-US" dirty="0" err="1"/>
            <a:t>có</a:t>
          </a:r>
          <a:r>
            <a:rPr lang="en-US" dirty="0"/>
            <a:t> </a:t>
          </a:r>
          <a:r>
            <a:rPr lang="en-US" dirty="0" err="1"/>
            <a:t>danh</a:t>
          </a:r>
          <a:r>
            <a:rPr lang="en-US" dirty="0"/>
            <a:t> </a:t>
          </a:r>
          <a:r>
            <a:rPr lang="en-US" dirty="0" err="1"/>
            <a:t>từ</a:t>
          </a:r>
          <a:r>
            <a:rPr lang="en-US" dirty="0"/>
            <a:t> </a:t>
          </a:r>
          <a:r>
            <a:rPr lang="en-US" dirty="0" err="1"/>
            <a:t>đơn</a:t>
          </a:r>
          <a:r>
            <a:rPr lang="en-US" dirty="0"/>
            <a:t> </a:t>
          </a:r>
          <a:r>
            <a:rPr lang="en-US" dirty="0" err="1"/>
            <a:t>đứng</a:t>
          </a:r>
          <a:r>
            <a:rPr lang="en-US" dirty="0"/>
            <a:t> </a:t>
          </a:r>
          <a:r>
            <a:rPr lang="en-US" dirty="0" err="1"/>
            <a:t>cuối</a:t>
          </a:r>
          <a:r>
            <a:rPr lang="en-US" dirty="0"/>
            <a:t> </a:t>
          </a:r>
          <a:r>
            <a:rPr lang="en-US" dirty="0" err="1"/>
            <a:t>biến</a:t>
          </a:r>
          <a:r>
            <a:rPr lang="en-US" dirty="0"/>
            <a:t> </a:t>
          </a:r>
          <a:r>
            <a:rPr lang="en-US" dirty="0" err="1"/>
            <a:t>đuôi</a:t>
          </a:r>
          <a:endParaRPr lang="en-US" dirty="0"/>
        </a:p>
      </dgm:t>
    </dgm:pt>
    <dgm:pt modelId="{88DE226F-8974-44CC-AC6E-2EADC0FF3220}" type="parTrans" cxnId="{AF19CDA2-C395-47AA-B136-B3F72E6C9152}">
      <dgm:prSet/>
      <dgm:spPr/>
      <dgm:t>
        <a:bodyPr/>
        <a:lstStyle/>
        <a:p>
          <a:endParaRPr lang="en-US"/>
        </a:p>
      </dgm:t>
    </dgm:pt>
    <dgm:pt modelId="{3FEA620D-520A-4A3D-A900-95909F03EE01}" type="sibTrans" cxnId="{AF19CDA2-C395-47AA-B136-B3F72E6C9152}">
      <dgm:prSet/>
      <dgm:spPr/>
      <dgm:t>
        <a:bodyPr/>
        <a:lstStyle/>
        <a:p>
          <a:endParaRPr lang="en-US"/>
        </a:p>
      </dgm:t>
    </dgm:pt>
    <dgm:pt modelId="{943F15CF-80AC-4DCA-81A4-2501CC7A70D6}">
      <dgm:prSet phldrT="[Text]"/>
      <dgm:spPr/>
      <dgm:t>
        <a:bodyPr/>
        <a:lstStyle/>
        <a:p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từ</a:t>
          </a:r>
          <a:r>
            <a:rPr lang="en-US" dirty="0"/>
            <a:t> </a:t>
          </a:r>
          <a:r>
            <a:rPr lang="en-US" dirty="0" err="1"/>
            <a:t>đứng</a:t>
          </a:r>
          <a:r>
            <a:rPr lang="en-US" dirty="0"/>
            <a:t> </a:t>
          </a:r>
          <a:r>
            <a:rPr lang="en-US" dirty="0" err="1"/>
            <a:t>trước</a:t>
          </a:r>
          <a:r>
            <a:rPr lang="en-US" dirty="0"/>
            <a:t> </a:t>
          </a:r>
          <a:r>
            <a:rPr lang="en-US" dirty="0" err="1"/>
            <a:t>nó</a:t>
          </a:r>
          <a:r>
            <a:rPr lang="en-US" dirty="0"/>
            <a:t> ở </a:t>
          </a:r>
          <a:r>
            <a:rPr lang="en-US" dirty="0" err="1"/>
            <a:t>dạng</a:t>
          </a:r>
          <a:r>
            <a:rPr lang="en-US" dirty="0"/>
            <a:t> </a:t>
          </a:r>
          <a:r>
            <a:rPr lang="en-US" dirty="0" err="1"/>
            <a:t>nguyên</a:t>
          </a:r>
          <a:r>
            <a:rPr lang="en-US" dirty="0"/>
            <a:t> </a:t>
          </a:r>
          <a:r>
            <a:rPr lang="en-US" dirty="0" err="1"/>
            <a:t>mẫu</a:t>
          </a:r>
          <a:endParaRPr lang="en-US" dirty="0"/>
        </a:p>
      </dgm:t>
    </dgm:pt>
    <dgm:pt modelId="{7085E3ED-18ED-4D1A-A076-0266E45C6706}" type="parTrans" cxnId="{D423BF9F-8E3B-449E-A448-D8C68515D633}">
      <dgm:prSet/>
      <dgm:spPr/>
      <dgm:t>
        <a:bodyPr/>
        <a:lstStyle/>
        <a:p>
          <a:endParaRPr lang="en-US"/>
        </a:p>
      </dgm:t>
    </dgm:pt>
    <dgm:pt modelId="{180FDE7F-6C99-4A88-A67C-C13011B5DA71}" type="sibTrans" cxnId="{D423BF9F-8E3B-449E-A448-D8C68515D633}">
      <dgm:prSet/>
      <dgm:spPr/>
      <dgm:t>
        <a:bodyPr/>
        <a:lstStyle/>
        <a:p>
          <a:endParaRPr lang="en-US"/>
        </a:p>
      </dgm:t>
    </dgm:pt>
    <dgm:pt modelId="{D977549E-BD03-469F-9B82-29D45BBD52C7}" type="pres">
      <dgm:prSet presAssocID="{82564F0B-EE46-403C-94D0-6257C293395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36A6070-B2EE-42F5-AE7A-2B338290D5F6}" type="pres">
      <dgm:prSet presAssocID="{82564F0B-EE46-403C-94D0-6257C293395B}" presName="Name1" presStyleCnt="0"/>
      <dgm:spPr/>
    </dgm:pt>
    <dgm:pt modelId="{ADD83689-B45D-44A6-9241-9D4DA0B725D0}" type="pres">
      <dgm:prSet presAssocID="{82564F0B-EE46-403C-94D0-6257C293395B}" presName="cycle" presStyleCnt="0"/>
      <dgm:spPr/>
    </dgm:pt>
    <dgm:pt modelId="{91346BA1-7CB1-4A9E-A5F4-2B51073EF863}" type="pres">
      <dgm:prSet presAssocID="{82564F0B-EE46-403C-94D0-6257C293395B}" presName="srcNode" presStyleLbl="node1" presStyleIdx="0" presStyleCnt="3"/>
      <dgm:spPr/>
    </dgm:pt>
    <dgm:pt modelId="{6D7317D3-B786-4B36-B25C-45997D794D97}" type="pres">
      <dgm:prSet presAssocID="{82564F0B-EE46-403C-94D0-6257C293395B}" presName="conn" presStyleLbl="parChTrans1D2" presStyleIdx="0" presStyleCnt="1"/>
      <dgm:spPr/>
      <dgm:t>
        <a:bodyPr/>
        <a:lstStyle/>
        <a:p>
          <a:endParaRPr lang="en-US"/>
        </a:p>
      </dgm:t>
    </dgm:pt>
    <dgm:pt modelId="{018C9687-3B9A-4683-80C1-1F3B4ADC8185}" type="pres">
      <dgm:prSet presAssocID="{82564F0B-EE46-403C-94D0-6257C293395B}" presName="extraNode" presStyleLbl="node1" presStyleIdx="0" presStyleCnt="3"/>
      <dgm:spPr/>
    </dgm:pt>
    <dgm:pt modelId="{53C4130E-8ADA-4813-911F-7ECEBD1023A6}" type="pres">
      <dgm:prSet presAssocID="{82564F0B-EE46-403C-94D0-6257C293395B}" presName="dstNode" presStyleLbl="node1" presStyleIdx="0" presStyleCnt="3"/>
      <dgm:spPr/>
    </dgm:pt>
    <dgm:pt modelId="{35EA3336-4580-4BE4-82F7-889933CFC9C7}" type="pres">
      <dgm:prSet presAssocID="{F05537C3-9263-4F64-AA19-02055175DDE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27848B-CD35-4B94-ADBF-DFC85E88D939}" type="pres">
      <dgm:prSet presAssocID="{F05537C3-9263-4F64-AA19-02055175DDE4}" presName="accent_1" presStyleCnt="0"/>
      <dgm:spPr/>
    </dgm:pt>
    <dgm:pt modelId="{D648B364-C297-465B-9614-9A8EFAF675ED}" type="pres">
      <dgm:prSet presAssocID="{F05537C3-9263-4F64-AA19-02055175DDE4}" presName="accentRepeatNode" presStyleLbl="solidFgAcc1" presStyleIdx="0" presStyleCnt="3"/>
      <dgm:spPr/>
    </dgm:pt>
    <dgm:pt modelId="{1F375318-DB21-42DF-A80A-BCDD5F2E7F5B}" type="pres">
      <dgm:prSet presAssocID="{64A1BF5A-25F6-42D5-9644-0EFD4D606259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73077-86C9-4697-B583-3F432BB0CAEC}" type="pres">
      <dgm:prSet presAssocID="{64A1BF5A-25F6-42D5-9644-0EFD4D606259}" presName="accent_2" presStyleCnt="0"/>
      <dgm:spPr/>
    </dgm:pt>
    <dgm:pt modelId="{9DD2A0E5-7836-4F99-A90C-E5A63E0E36DD}" type="pres">
      <dgm:prSet presAssocID="{64A1BF5A-25F6-42D5-9644-0EFD4D606259}" presName="accentRepeatNode" presStyleLbl="solidFgAcc1" presStyleIdx="1" presStyleCnt="3"/>
      <dgm:spPr/>
    </dgm:pt>
    <dgm:pt modelId="{DB7B962A-F0CE-4702-99BB-0EE05DEC5034}" type="pres">
      <dgm:prSet presAssocID="{943F15CF-80AC-4DCA-81A4-2501CC7A70D6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9E582C-A99D-482D-B33B-80805BB15B9F}" type="pres">
      <dgm:prSet presAssocID="{943F15CF-80AC-4DCA-81A4-2501CC7A70D6}" presName="accent_3" presStyleCnt="0"/>
      <dgm:spPr/>
    </dgm:pt>
    <dgm:pt modelId="{F7B9DA4E-C927-44EC-9B92-BEB6E7795D6E}" type="pres">
      <dgm:prSet presAssocID="{943F15CF-80AC-4DCA-81A4-2501CC7A70D6}" presName="accentRepeatNode" presStyleLbl="solidFgAcc1" presStyleIdx="2" presStyleCnt="3"/>
      <dgm:spPr/>
    </dgm:pt>
  </dgm:ptLst>
  <dgm:cxnLst>
    <dgm:cxn modelId="{AF19CDA2-C395-47AA-B136-B3F72E6C9152}" srcId="{82564F0B-EE46-403C-94D0-6257C293395B}" destId="{64A1BF5A-25F6-42D5-9644-0EFD4D606259}" srcOrd="1" destOrd="0" parTransId="{88DE226F-8974-44CC-AC6E-2EADC0FF3220}" sibTransId="{3FEA620D-520A-4A3D-A900-95909F03EE01}"/>
    <dgm:cxn modelId="{E792C777-F7E5-42AE-9621-3E5FF3F90962}" type="presOf" srcId="{943F15CF-80AC-4DCA-81A4-2501CC7A70D6}" destId="{DB7B962A-F0CE-4702-99BB-0EE05DEC5034}" srcOrd="0" destOrd="0" presId="urn:microsoft.com/office/officeart/2008/layout/VerticalCurvedList"/>
    <dgm:cxn modelId="{34422ACF-AE18-44C8-AB23-3F436DB3A887}" type="presOf" srcId="{82564F0B-EE46-403C-94D0-6257C293395B}" destId="{D977549E-BD03-469F-9B82-29D45BBD52C7}" srcOrd="0" destOrd="0" presId="urn:microsoft.com/office/officeart/2008/layout/VerticalCurvedList"/>
    <dgm:cxn modelId="{C16B3A82-CCDC-4D2F-9ED8-4E6CA5C87303}" type="presOf" srcId="{F05537C3-9263-4F64-AA19-02055175DDE4}" destId="{35EA3336-4580-4BE4-82F7-889933CFC9C7}" srcOrd="0" destOrd="0" presId="urn:microsoft.com/office/officeart/2008/layout/VerticalCurvedList"/>
    <dgm:cxn modelId="{475D2D5E-8450-4DB0-9BBF-A35BF43B13DD}" srcId="{82564F0B-EE46-403C-94D0-6257C293395B}" destId="{F05537C3-9263-4F64-AA19-02055175DDE4}" srcOrd="0" destOrd="0" parTransId="{F116FD46-0B1B-46B3-B65D-115C3C1274CC}" sibTransId="{293E9754-BAEC-4D1E-8101-FEDDA81580CB}"/>
    <dgm:cxn modelId="{D423BF9F-8E3B-449E-A448-D8C68515D633}" srcId="{82564F0B-EE46-403C-94D0-6257C293395B}" destId="{943F15CF-80AC-4DCA-81A4-2501CC7A70D6}" srcOrd="2" destOrd="0" parTransId="{7085E3ED-18ED-4D1A-A076-0266E45C6706}" sibTransId="{180FDE7F-6C99-4A88-A67C-C13011B5DA71}"/>
    <dgm:cxn modelId="{9CFF901C-61F1-47B2-9347-87233834F8F6}" type="presOf" srcId="{293E9754-BAEC-4D1E-8101-FEDDA81580CB}" destId="{6D7317D3-B786-4B36-B25C-45997D794D97}" srcOrd="0" destOrd="0" presId="urn:microsoft.com/office/officeart/2008/layout/VerticalCurvedList"/>
    <dgm:cxn modelId="{27094D9F-8941-463B-8A4B-538231EA0720}" type="presOf" srcId="{64A1BF5A-25F6-42D5-9644-0EFD4D606259}" destId="{1F375318-DB21-42DF-A80A-BCDD5F2E7F5B}" srcOrd="0" destOrd="0" presId="urn:microsoft.com/office/officeart/2008/layout/VerticalCurvedList"/>
    <dgm:cxn modelId="{F02D4848-AEC8-44D1-83C1-7C1B982DEFFB}" type="presParOf" srcId="{D977549E-BD03-469F-9B82-29D45BBD52C7}" destId="{736A6070-B2EE-42F5-AE7A-2B338290D5F6}" srcOrd="0" destOrd="0" presId="urn:microsoft.com/office/officeart/2008/layout/VerticalCurvedList"/>
    <dgm:cxn modelId="{BBE37AAC-6278-4CEA-9079-452A2526AF9F}" type="presParOf" srcId="{736A6070-B2EE-42F5-AE7A-2B338290D5F6}" destId="{ADD83689-B45D-44A6-9241-9D4DA0B725D0}" srcOrd="0" destOrd="0" presId="urn:microsoft.com/office/officeart/2008/layout/VerticalCurvedList"/>
    <dgm:cxn modelId="{778AC1EB-77E4-4E51-B377-BDFC4576FE2E}" type="presParOf" srcId="{ADD83689-B45D-44A6-9241-9D4DA0B725D0}" destId="{91346BA1-7CB1-4A9E-A5F4-2B51073EF863}" srcOrd="0" destOrd="0" presId="urn:microsoft.com/office/officeart/2008/layout/VerticalCurvedList"/>
    <dgm:cxn modelId="{231429E7-F14E-4186-A974-1085DE8BC059}" type="presParOf" srcId="{ADD83689-B45D-44A6-9241-9D4DA0B725D0}" destId="{6D7317D3-B786-4B36-B25C-45997D794D97}" srcOrd="1" destOrd="0" presId="urn:microsoft.com/office/officeart/2008/layout/VerticalCurvedList"/>
    <dgm:cxn modelId="{799061F9-44E5-4DDA-8A9D-D82BD1DC8850}" type="presParOf" srcId="{ADD83689-B45D-44A6-9241-9D4DA0B725D0}" destId="{018C9687-3B9A-4683-80C1-1F3B4ADC8185}" srcOrd="2" destOrd="0" presId="urn:microsoft.com/office/officeart/2008/layout/VerticalCurvedList"/>
    <dgm:cxn modelId="{34809CED-F588-4B10-8439-3C7BD51B0388}" type="presParOf" srcId="{ADD83689-B45D-44A6-9241-9D4DA0B725D0}" destId="{53C4130E-8ADA-4813-911F-7ECEBD1023A6}" srcOrd="3" destOrd="0" presId="urn:microsoft.com/office/officeart/2008/layout/VerticalCurvedList"/>
    <dgm:cxn modelId="{692EB2A5-B2E9-4958-829A-1C4E66E18973}" type="presParOf" srcId="{736A6070-B2EE-42F5-AE7A-2B338290D5F6}" destId="{35EA3336-4580-4BE4-82F7-889933CFC9C7}" srcOrd="1" destOrd="0" presId="urn:microsoft.com/office/officeart/2008/layout/VerticalCurvedList"/>
    <dgm:cxn modelId="{6FDCA5D0-AD28-43A2-8CDD-1C8531851C12}" type="presParOf" srcId="{736A6070-B2EE-42F5-AE7A-2B338290D5F6}" destId="{9927848B-CD35-4B94-ADBF-DFC85E88D939}" srcOrd="2" destOrd="0" presId="urn:microsoft.com/office/officeart/2008/layout/VerticalCurvedList"/>
    <dgm:cxn modelId="{F296B3D3-FC6F-4045-99B7-B1AB4A79B23B}" type="presParOf" srcId="{9927848B-CD35-4B94-ADBF-DFC85E88D939}" destId="{D648B364-C297-465B-9614-9A8EFAF675ED}" srcOrd="0" destOrd="0" presId="urn:microsoft.com/office/officeart/2008/layout/VerticalCurvedList"/>
    <dgm:cxn modelId="{FC576621-AA56-4C7D-9C3F-57AE366DEAAC}" type="presParOf" srcId="{736A6070-B2EE-42F5-AE7A-2B338290D5F6}" destId="{1F375318-DB21-42DF-A80A-BCDD5F2E7F5B}" srcOrd="3" destOrd="0" presId="urn:microsoft.com/office/officeart/2008/layout/VerticalCurvedList"/>
    <dgm:cxn modelId="{3E2667E1-585D-4C1A-8E84-76896698A724}" type="presParOf" srcId="{736A6070-B2EE-42F5-AE7A-2B338290D5F6}" destId="{F4B73077-86C9-4697-B583-3F432BB0CAEC}" srcOrd="4" destOrd="0" presId="urn:microsoft.com/office/officeart/2008/layout/VerticalCurvedList"/>
    <dgm:cxn modelId="{C0292549-FF7D-4DFA-B538-87BA59256022}" type="presParOf" srcId="{F4B73077-86C9-4697-B583-3F432BB0CAEC}" destId="{9DD2A0E5-7836-4F99-A90C-E5A63E0E36DD}" srcOrd="0" destOrd="0" presId="urn:microsoft.com/office/officeart/2008/layout/VerticalCurvedList"/>
    <dgm:cxn modelId="{7CB25796-ECCF-4FC2-B37E-80E8AB4E8318}" type="presParOf" srcId="{736A6070-B2EE-42F5-AE7A-2B338290D5F6}" destId="{DB7B962A-F0CE-4702-99BB-0EE05DEC5034}" srcOrd="5" destOrd="0" presId="urn:microsoft.com/office/officeart/2008/layout/VerticalCurvedList"/>
    <dgm:cxn modelId="{B78BB81B-F4FA-4AB7-B6F4-F97F523BE828}" type="presParOf" srcId="{736A6070-B2EE-42F5-AE7A-2B338290D5F6}" destId="{7A9E582C-A99D-482D-B33B-80805BB15B9F}" srcOrd="6" destOrd="0" presId="urn:microsoft.com/office/officeart/2008/layout/VerticalCurvedList"/>
    <dgm:cxn modelId="{352A485A-E311-47E0-BEA7-09437497986D}" type="presParOf" srcId="{7A9E582C-A99D-482D-B33B-80805BB15B9F}" destId="{F7B9DA4E-C927-44EC-9B92-BEB6E7795D6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317D3-B786-4B36-B25C-45997D794D97}">
      <dsp:nvSpPr>
        <dsp:cNvPr id="0" name=""/>
        <dsp:cNvSpPr/>
      </dsp:nvSpPr>
      <dsp:spPr>
        <a:xfrm>
          <a:off x="-4414339" y="-677043"/>
          <a:ext cx="5258993" cy="5258993"/>
        </a:xfrm>
        <a:prstGeom prst="blockArc">
          <a:avLst>
            <a:gd name="adj1" fmla="val 18900000"/>
            <a:gd name="adj2" fmla="val 2700000"/>
            <a:gd name="adj3" fmla="val 411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EA3336-4580-4BE4-82F7-889933CFC9C7}">
      <dsp:nvSpPr>
        <dsp:cNvPr id="0" name=""/>
        <dsp:cNvSpPr/>
      </dsp:nvSpPr>
      <dsp:spPr>
        <a:xfrm>
          <a:off x="442468" y="300209"/>
          <a:ext cx="6852899" cy="600730"/>
        </a:xfrm>
        <a:prstGeom prst="rect">
          <a:avLst/>
        </a:prstGeom>
        <a:solidFill>
          <a:srgbClr val="814B1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830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err="1"/>
            <a:t>Thể</a:t>
          </a:r>
          <a:r>
            <a:rPr lang="en-US" sz="3100" kern="1200" dirty="0"/>
            <a:t> (</a:t>
          </a:r>
          <a:r>
            <a:rPr lang="en-US" sz="3100" kern="1200" dirty="0" err="1"/>
            <a:t>Chủ</a:t>
          </a:r>
          <a:r>
            <a:rPr lang="en-US" sz="3100" kern="1200" dirty="0"/>
            <a:t> </a:t>
          </a:r>
          <a:r>
            <a:rPr lang="en-US" sz="3100" kern="1200" dirty="0" err="1"/>
            <a:t>động</a:t>
          </a:r>
          <a:r>
            <a:rPr lang="en-US" sz="3100" kern="1200" dirty="0"/>
            <a:t>, </a:t>
          </a:r>
          <a:r>
            <a:rPr lang="en-US" sz="3100" kern="1200" dirty="0" err="1"/>
            <a:t>Bị</a:t>
          </a:r>
          <a:r>
            <a:rPr lang="en-US" sz="3100" kern="1200" dirty="0"/>
            <a:t> </a:t>
          </a:r>
          <a:r>
            <a:rPr lang="en-US" sz="3100" kern="1200" dirty="0" err="1"/>
            <a:t>động</a:t>
          </a:r>
          <a:r>
            <a:rPr lang="en-US" sz="3100" kern="1200" dirty="0"/>
            <a:t>,…)</a:t>
          </a:r>
        </a:p>
      </dsp:txBody>
      <dsp:txXfrm>
        <a:off x="442468" y="300209"/>
        <a:ext cx="6852899" cy="600730"/>
      </dsp:txXfrm>
    </dsp:sp>
    <dsp:sp modelId="{D648B364-C297-465B-9614-9A8EFAF675ED}">
      <dsp:nvSpPr>
        <dsp:cNvPr id="0" name=""/>
        <dsp:cNvSpPr/>
      </dsp:nvSpPr>
      <dsp:spPr>
        <a:xfrm>
          <a:off x="67011" y="225117"/>
          <a:ext cx="750913" cy="7509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375318-DB21-42DF-A80A-BCDD5F2E7F5B}">
      <dsp:nvSpPr>
        <dsp:cNvPr id="0" name=""/>
        <dsp:cNvSpPr/>
      </dsp:nvSpPr>
      <dsp:spPr>
        <a:xfrm>
          <a:off x="786880" y="1201461"/>
          <a:ext cx="6508487" cy="600730"/>
        </a:xfrm>
        <a:prstGeom prst="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830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err="1"/>
            <a:t>Thì</a:t>
          </a:r>
          <a:r>
            <a:rPr lang="en-US" sz="3100" kern="1200" dirty="0"/>
            <a:t> (</a:t>
          </a:r>
          <a:r>
            <a:rPr lang="en-US" sz="3100" kern="1200" dirty="0" err="1"/>
            <a:t>Hiện</a:t>
          </a:r>
          <a:r>
            <a:rPr lang="en-US" sz="3100" kern="1200" dirty="0"/>
            <a:t> </a:t>
          </a:r>
          <a:r>
            <a:rPr lang="en-US" sz="3100" kern="1200" dirty="0" err="1"/>
            <a:t>tại</a:t>
          </a:r>
          <a:r>
            <a:rPr lang="en-US" sz="3100" kern="1200" dirty="0"/>
            <a:t>, </a:t>
          </a:r>
          <a:r>
            <a:rPr lang="en-US" sz="3100" kern="1200" dirty="0" err="1"/>
            <a:t>Tương</a:t>
          </a:r>
          <a:r>
            <a:rPr lang="en-US" sz="3100" kern="1200" dirty="0"/>
            <a:t> </a:t>
          </a:r>
          <a:r>
            <a:rPr lang="en-US" sz="3100" kern="1200" dirty="0" err="1"/>
            <a:t>Lại</a:t>
          </a:r>
          <a:r>
            <a:rPr lang="en-US" sz="3100" kern="1200" dirty="0"/>
            <a:t>…)</a:t>
          </a:r>
        </a:p>
      </dsp:txBody>
      <dsp:txXfrm>
        <a:off x="786880" y="1201461"/>
        <a:ext cx="6508487" cy="600730"/>
      </dsp:txXfrm>
    </dsp:sp>
    <dsp:sp modelId="{9DD2A0E5-7836-4F99-A90C-E5A63E0E36DD}">
      <dsp:nvSpPr>
        <dsp:cNvPr id="0" name=""/>
        <dsp:cNvSpPr/>
      </dsp:nvSpPr>
      <dsp:spPr>
        <a:xfrm>
          <a:off x="411424" y="1126370"/>
          <a:ext cx="750913" cy="7509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7B962A-F0CE-4702-99BB-0EE05DEC5034}">
      <dsp:nvSpPr>
        <dsp:cNvPr id="0" name=""/>
        <dsp:cNvSpPr/>
      </dsp:nvSpPr>
      <dsp:spPr>
        <a:xfrm>
          <a:off x="786880" y="2102713"/>
          <a:ext cx="6508487" cy="600730"/>
        </a:xfrm>
        <a:prstGeom prst="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830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/>
            <a:t>Số</a:t>
          </a:r>
          <a:r>
            <a:rPr lang="en-US" sz="3100" kern="1200" dirty="0"/>
            <a:t> </a:t>
          </a:r>
          <a:r>
            <a:rPr lang="en-US" sz="3100" kern="1200" dirty="0" err="1"/>
            <a:t>ít</a:t>
          </a:r>
          <a:r>
            <a:rPr lang="en-US" sz="3100" kern="1200" dirty="0"/>
            <a:t> </a:t>
          </a:r>
          <a:r>
            <a:rPr lang="en-US" sz="3100" kern="1200" dirty="0" err="1"/>
            <a:t>hoặc</a:t>
          </a:r>
          <a:r>
            <a:rPr lang="en-US" sz="3100" kern="1200" dirty="0"/>
            <a:t> </a:t>
          </a:r>
          <a:r>
            <a:rPr lang="en-US" sz="3100" kern="1200" dirty="0" err="1"/>
            <a:t>Số</a:t>
          </a:r>
          <a:r>
            <a:rPr lang="en-US" sz="3100" kern="1200" dirty="0"/>
            <a:t> </a:t>
          </a:r>
          <a:r>
            <a:rPr lang="en-US" sz="3100" kern="1200" dirty="0" err="1"/>
            <a:t>nhiều</a:t>
          </a:r>
          <a:endParaRPr lang="en-US" sz="3100" kern="1200" dirty="0"/>
        </a:p>
      </dsp:txBody>
      <dsp:txXfrm>
        <a:off x="786880" y="2102713"/>
        <a:ext cx="6508487" cy="600730"/>
      </dsp:txXfrm>
    </dsp:sp>
    <dsp:sp modelId="{F7B9DA4E-C927-44EC-9B92-BEB6E7795D6E}">
      <dsp:nvSpPr>
        <dsp:cNvPr id="0" name=""/>
        <dsp:cNvSpPr/>
      </dsp:nvSpPr>
      <dsp:spPr>
        <a:xfrm>
          <a:off x="411424" y="2027622"/>
          <a:ext cx="750913" cy="7509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1389B-3F31-4CCA-9E23-6A9CBA5D60D1}">
      <dsp:nvSpPr>
        <dsp:cNvPr id="0" name=""/>
        <dsp:cNvSpPr/>
      </dsp:nvSpPr>
      <dsp:spPr>
        <a:xfrm>
          <a:off x="442468" y="3003966"/>
          <a:ext cx="6852899" cy="600730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830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/>
            <a:t>Ngôi</a:t>
          </a:r>
          <a:r>
            <a:rPr lang="en-US" sz="3100" kern="1200" dirty="0"/>
            <a:t> </a:t>
          </a:r>
          <a:r>
            <a:rPr lang="en-US" sz="3100" kern="1200" dirty="0" err="1"/>
            <a:t>thứ</a:t>
          </a:r>
          <a:r>
            <a:rPr lang="en-US" sz="3100" kern="1200" dirty="0"/>
            <a:t> 1, </a:t>
          </a:r>
          <a:r>
            <a:rPr lang="en-US" sz="3100" kern="1200" dirty="0" err="1"/>
            <a:t>Thứ</a:t>
          </a:r>
          <a:r>
            <a:rPr lang="en-US" sz="3100" kern="1200" dirty="0"/>
            <a:t> 2, </a:t>
          </a:r>
          <a:r>
            <a:rPr lang="en-US" sz="3100" kern="1200" dirty="0" err="1"/>
            <a:t>Thứ</a:t>
          </a:r>
          <a:r>
            <a:rPr lang="en-US" sz="3100" kern="1200" dirty="0"/>
            <a:t> 3</a:t>
          </a:r>
        </a:p>
      </dsp:txBody>
      <dsp:txXfrm>
        <a:off x="442468" y="3003966"/>
        <a:ext cx="6852899" cy="600730"/>
      </dsp:txXfrm>
    </dsp:sp>
    <dsp:sp modelId="{C2B26773-F666-4F9A-BB92-10F7A2DD75B3}">
      <dsp:nvSpPr>
        <dsp:cNvPr id="0" name=""/>
        <dsp:cNvSpPr/>
      </dsp:nvSpPr>
      <dsp:spPr>
        <a:xfrm>
          <a:off x="67011" y="2928874"/>
          <a:ext cx="750913" cy="7509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317D3-B786-4B36-B25C-45997D794D97}">
      <dsp:nvSpPr>
        <dsp:cNvPr id="0" name=""/>
        <dsp:cNvSpPr/>
      </dsp:nvSpPr>
      <dsp:spPr>
        <a:xfrm>
          <a:off x="-4414339" y="-677043"/>
          <a:ext cx="5258993" cy="5258993"/>
        </a:xfrm>
        <a:prstGeom prst="blockArc">
          <a:avLst>
            <a:gd name="adj1" fmla="val 18900000"/>
            <a:gd name="adj2" fmla="val 2700000"/>
            <a:gd name="adj3" fmla="val 411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EA3336-4580-4BE4-82F7-889933CFC9C7}">
      <dsp:nvSpPr>
        <dsp:cNvPr id="0" name=""/>
        <dsp:cNvSpPr/>
      </dsp:nvSpPr>
      <dsp:spPr>
        <a:xfrm>
          <a:off x="543214" y="390490"/>
          <a:ext cx="5963217" cy="780981"/>
        </a:xfrm>
        <a:prstGeom prst="rect">
          <a:avLst/>
        </a:prstGeom>
        <a:solidFill>
          <a:srgbClr val="814B1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9904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/>
            <a:t>Bổ</a:t>
          </a:r>
          <a:r>
            <a:rPr lang="en-US" sz="3600" kern="1200" dirty="0"/>
            <a:t> Nghĩa </a:t>
          </a:r>
          <a:r>
            <a:rPr lang="en-US" sz="3600" kern="1200" dirty="0" err="1"/>
            <a:t>cho</a:t>
          </a:r>
          <a:r>
            <a:rPr lang="en-US" sz="3600" kern="1200" dirty="0"/>
            <a:t> Danh </a:t>
          </a:r>
          <a:r>
            <a:rPr lang="en-US" sz="3600" kern="1200" dirty="0" err="1"/>
            <a:t>Từ</a:t>
          </a:r>
          <a:endParaRPr lang="en-US" sz="3600" kern="1200" dirty="0"/>
        </a:p>
      </dsp:txBody>
      <dsp:txXfrm>
        <a:off x="543214" y="390490"/>
        <a:ext cx="5963217" cy="780981"/>
      </dsp:txXfrm>
    </dsp:sp>
    <dsp:sp modelId="{D648B364-C297-465B-9614-9A8EFAF675ED}">
      <dsp:nvSpPr>
        <dsp:cNvPr id="0" name=""/>
        <dsp:cNvSpPr/>
      </dsp:nvSpPr>
      <dsp:spPr>
        <a:xfrm>
          <a:off x="55101" y="292867"/>
          <a:ext cx="976226" cy="9762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375318-DB21-42DF-A80A-BCDD5F2E7F5B}">
      <dsp:nvSpPr>
        <dsp:cNvPr id="0" name=""/>
        <dsp:cNvSpPr/>
      </dsp:nvSpPr>
      <dsp:spPr>
        <a:xfrm>
          <a:off x="827101" y="1561962"/>
          <a:ext cx="5679330" cy="780981"/>
        </a:xfrm>
        <a:prstGeom prst="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9904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/>
            <a:t>Biến</a:t>
          </a:r>
          <a:r>
            <a:rPr lang="en-US" sz="3600" kern="1200" dirty="0"/>
            <a:t> </a:t>
          </a:r>
          <a:r>
            <a:rPr lang="en-US" sz="3600" kern="1200" dirty="0" err="1"/>
            <a:t>đuôi</a:t>
          </a:r>
          <a:r>
            <a:rPr lang="en-US" sz="3600" kern="1200" dirty="0"/>
            <a:t> </a:t>
          </a:r>
          <a:r>
            <a:rPr lang="en-US" sz="3600" kern="1200" dirty="0" err="1"/>
            <a:t>theo</a:t>
          </a:r>
          <a:r>
            <a:rPr lang="en-US" sz="3600" kern="1200" dirty="0"/>
            <a:t> Danh </a:t>
          </a:r>
          <a:r>
            <a:rPr lang="en-US" sz="3600" kern="1200" dirty="0" err="1"/>
            <a:t>Từ</a:t>
          </a:r>
          <a:endParaRPr lang="en-US" sz="3600" kern="1200" dirty="0"/>
        </a:p>
      </dsp:txBody>
      <dsp:txXfrm>
        <a:off x="827101" y="1561962"/>
        <a:ext cx="5679330" cy="780981"/>
      </dsp:txXfrm>
    </dsp:sp>
    <dsp:sp modelId="{9DD2A0E5-7836-4F99-A90C-E5A63E0E36DD}">
      <dsp:nvSpPr>
        <dsp:cNvPr id="0" name=""/>
        <dsp:cNvSpPr/>
      </dsp:nvSpPr>
      <dsp:spPr>
        <a:xfrm>
          <a:off x="338988" y="1464339"/>
          <a:ext cx="976226" cy="9762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7B962A-F0CE-4702-99BB-0EE05DEC5034}">
      <dsp:nvSpPr>
        <dsp:cNvPr id="0" name=""/>
        <dsp:cNvSpPr/>
      </dsp:nvSpPr>
      <dsp:spPr>
        <a:xfrm>
          <a:off x="543214" y="2733434"/>
          <a:ext cx="5963217" cy="780981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9904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/>
            <a:t>Đứng</a:t>
          </a:r>
          <a:r>
            <a:rPr lang="en-US" sz="3600" kern="1200" dirty="0"/>
            <a:t> </a:t>
          </a:r>
          <a:r>
            <a:rPr lang="en-US" sz="3600" kern="1200" dirty="0" err="1"/>
            <a:t>trước</a:t>
          </a:r>
          <a:r>
            <a:rPr lang="en-US" sz="3600" kern="1200" dirty="0"/>
            <a:t>/</a:t>
          </a:r>
          <a:r>
            <a:rPr lang="en-US" sz="3600" kern="1200" dirty="0" err="1"/>
            <a:t>sau</a:t>
          </a:r>
          <a:r>
            <a:rPr lang="en-US" sz="3600" kern="1200" dirty="0"/>
            <a:t>/</a:t>
          </a:r>
          <a:r>
            <a:rPr lang="en-US" sz="3600" kern="1200" dirty="0" err="1"/>
            <a:t>cách</a:t>
          </a:r>
          <a:r>
            <a:rPr lang="en-US" sz="3600" kern="1200" dirty="0"/>
            <a:t> </a:t>
          </a:r>
          <a:r>
            <a:rPr lang="en-US" sz="3600" kern="1200" dirty="0" err="1"/>
            <a:t>quãng</a:t>
          </a:r>
          <a:endParaRPr lang="en-US" sz="3600" kern="1200" dirty="0"/>
        </a:p>
      </dsp:txBody>
      <dsp:txXfrm>
        <a:off x="543214" y="2733434"/>
        <a:ext cx="5963217" cy="780981"/>
      </dsp:txXfrm>
    </dsp:sp>
    <dsp:sp modelId="{F7B9DA4E-C927-44EC-9B92-BEB6E7795D6E}">
      <dsp:nvSpPr>
        <dsp:cNvPr id="0" name=""/>
        <dsp:cNvSpPr/>
      </dsp:nvSpPr>
      <dsp:spPr>
        <a:xfrm>
          <a:off x="55101" y="2635811"/>
          <a:ext cx="976226" cy="9762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317D3-B786-4B36-B25C-45997D794D97}">
      <dsp:nvSpPr>
        <dsp:cNvPr id="0" name=""/>
        <dsp:cNvSpPr/>
      </dsp:nvSpPr>
      <dsp:spPr>
        <a:xfrm>
          <a:off x="-4414339" y="-677043"/>
          <a:ext cx="5258993" cy="5258993"/>
        </a:xfrm>
        <a:prstGeom prst="blockArc">
          <a:avLst>
            <a:gd name="adj1" fmla="val 18900000"/>
            <a:gd name="adj2" fmla="val 2700000"/>
            <a:gd name="adj3" fmla="val 411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EA3336-4580-4BE4-82F7-889933CFC9C7}">
      <dsp:nvSpPr>
        <dsp:cNvPr id="0" name=""/>
        <dsp:cNvSpPr/>
      </dsp:nvSpPr>
      <dsp:spPr>
        <a:xfrm>
          <a:off x="543214" y="390490"/>
          <a:ext cx="6771292" cy="780981"/>
        </a:xfrm>
        <a:prstGeom prst="rect">
          <a:avLst/>
        </a:prstGeom>
        <a:solidFill>
          <a:srgbClr val="814B1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990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/>
            <a:t>Được</a:t>
          </a:r>
          <a:r>
            <a:rPr lang="en-US" sz="2800" kern="1200" dirty="0"/>
            <a:t> </a:t>
          </a:r>
          <a:r>
            <a:rPr lang="en-US" sz="2800" kern="1200" dirty="0" err="1"/>
            <a:t>ghép</a:t>
          </a:r>
          <a:r>
            <a:rPr lang="en-US" sz="2800" kern="1200" dirty="0"/>
            <a:t> </a:t>
          </a:r>
          <a:r>
            <a:rPr lang="en-US" sz="2800" kern="1200" dirty="0" err="1"/>
            <a:t>từ</a:t>
          </a:r>
          <a:r>
            <a:rPr lang="en-US" sz="2800" kern="1200" dirty="0"/>
            <a:t> </a:t>
          </a:r>
          <a:r>
            <a:rPr lang="en-US" sz="2800" kern="1200" dirty="0" err="1"/>
            <a:t>các</a:t>
          </a:r>
          <a:r>
            <a:rPr lang="en-US" sz="2800" kern="1200" dirty="0"/>
            <a:t> </a:t>
          </a:r>
          <a:r>
            <a:rPr lang="en-US" sz="2800" kern="1200" dirty="0" err="1"/>
            <a:t>danh</a:t>
          </a:r>
          <a:r>
            <a:rPr lang="en-US" sz="2800" kern="1200" dirty="0"/>
            <a:t> </a:t>
          </a:r>
          <a:r>
            <a:rPr lang="en-US" sz="2800" kern="1200" dirty="0" err="1"/>
            <a:t>từ</a:t>
          </a:r>
          <a:r>
            <a:rPr lang="en-US" sz="2800" kern="1200" dirty="0"/>
            <a:t> </a:t>
          </a:r>
          <a:r>
            <a:rPr lang="en-US" sz="2800" kern="1200" dirty="0" err="1"/>
            <a:t>đơn</a:t>
          </a:r>
          <a:r>
            <a:rPr lang="en-US" sz="2800" kern="1200" dirty="0"/>
            <a:t>,</a:t>
          </a:r>
          <a:br>
            <a:rPr lang="en-US" sz="2800" kern="1200" dirty="0"/>
          </a:br>
          <a:r>
            <a:rPr lang="en-US" sz="2800" kern="1200" dirty="0" err="1"/>
            <a:t>hoặc</a:t>
          </a:r>
          <a:r>
            <a:rPr lang="en-US" sz="2800" kern="1200" dirty="0"/>
            <a:t> </a:t>
          </a:r>
          <a:r>
            <a:rPr lang="en-US" sz="2800" kern="1200" dirty="0" err="1"/>
            <a:t>từ</a:t>
          </a:r>
          <a:r>
            <a:rPr lang="en-US" sz="2800" kern="1200" dirty="0"/>
            <a:t> </a:t>
          </a:r>
          <a:r>
            <a:rPr lang="en-US" sz="2800" kern="1200" dirty="0" err="1"/>
            <a:t>tính</a:t>
          </a:r>
          <a:r>
            <a:rPr lang="en-US" sz="2800" kern="1200" dirty="0"/>
            <a:t> </a:t>
          </a:r>
          <a:r>
            <a:rPr lang="en-US" sz="2800" kern="1200" dirty="0" err="1"/>
            <a:t>từ</a:t>
          </a:r>
          <a:r>
            <a:rPr lang="en-US" sz="2800" kern="1200" dirty="0"/>
            <a:t> </a:t>
          </a:r>
          <a:r>
            <a:rPr lang="en-US" sz="2800" kern="1200" dirty="0" err="1"/>
            <a:t>và</a:t>
          </a:r>
          <a:r>
            <a:rPr lang="en-US" sz="2800" kern="1200" dirty="0"/>
            <a:t> </a:t>
          </a:r>
          <a:r>
            <a:rPr lang="en-US" sz="2800" kern="1200" dirty="0" err="1"/>
            <a:t>danh</a:t>
          </a:r>
          <a:r>
            <a:rPr lang="en-US" sz="2800" kern="1200" dirty="0"/>
            <a:t> </a:t>
          </a:r>
          <a:r>
            <a:rPr lang="en-US" sz="2800" kern="1200" dirty="0" err="1"/>
            <a:t>từ</a:t>
          </a:r>
          <a:r>
            <a:rPr lang="en-US" sz="2800" kern="1200" dirty="0"/>
            <a:t> </a:t>
          </a:r>
          <a:r>
            <a:rPr lang="en-US" sz="2800" kern="1200" dirty="0" err="1"/>
            <a:t>đơn</a:t>
          </a:r>
          <a:endParaRPr lang="en-US" sz="2800" kern="1200" dirty="0"/>
        </a:p>
      </dsp:txBody>
      <dsp:txXfrm>
        <a:off x="543214" y="390490"/>
        <a:ext cx="6771292" cy="780981"/>
      </dsp:txXfrm>
    </dsp:sp>
    <dsp:sp modelId="{D648B364-C297-465B-9614-9A8EFAF675ED}">
      <dsp:nvSpPr>
        <dsp:cNvPr id="0" name=""/>
        <dsp:cNvSpPr/>
      </dsp:nvSpPr>
      <dsp:spPr>
        <a:xfrm>
          <a:off x="55101" y="292867"/>
          <a:ext cx="976226" cy="9762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375318-DB21-42DF-A80A-BCDD5F2E7F5B}">
      <dsp:nvSpPr>
        <dsp:cNvPr id="0" name=""/>
        <dsp:cNvSpPr/>
      </dsp:nvSpPr>
      <dsp:spPr>
        <a:xfrm>
          <a:off x="827101" y="1561962"/>
          <a:ext cx="6487405" cy="780981"/>
        </a:xfrm>
        <a:prstGeom prst="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990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/>
            <a:t>Chỉ</a:t>
          </a:r>
          <a:r>
            <a:rPr lang="en-US" sz="2800" kern="1200" dirty="0"/>
            <a:t> </a:t>
          </a:r>
          <a:r>
            <a:rPr lang="en-US" sz="2800" kern="1200" dirty="0" err="1"/>
            <a:t>có</a:t>
          </a:r>
          <a:r>
            <a:rPr lang="en-US" sz="2800" kern="1200" dirty="0"/>
            <a:t> </a:t>
          </a:r>
          <a:r>
            <a:rPr lang="en-US" sz="2800" kern="1200" dirty="0" err="1"/>
            <a:t>danh</a:t>
          </a:r>
          <a:r>
            <a:rPr lang="en-US" sz="2800" kern="1200" dirty="0"/>
            <a:t> </a:t>
          </a:r>
          <a:r>
            <a:rPr lang="en-US" sz="2800" kern="1200" dirty="0" err="1"/>
            <a:t>từ</a:t>
          </a:r>
          <a:r>
            <a:rPr lang="en-US" sz="2800" kern="1200" dirty="0"/>
            <a:t> </a:t>
          </a:r>
          <a:r>
            <a:rPr lang="en-US" sz="2800" kern="1200" dirty="0" err="1"/>
            <a:t>đơn</a:t>
          </a:r>
          <a:r>
            <a:rPr lang="en-US" sz="2800" kern="1200" dirty="0"/>
            <a:t> </a:t>
          </a:r>
          <a:r>
            <a:rPr lang="en-US" sz="2800" kern="1200" dirty="0" err="1"/>
            <a:t>đứng</a:t>
          </a:r>
          <a:r>
            <a:rPr lang="en-US" sz="2800" kern="1200" dirty="0"/>
            <a:t> </a:t>
          </a:r>
          <a:r>
            <a:rPr lang="en-US" sz="2800" kern="1200" dirty="0" err="1"/>
            <a:t>cuối</a:t>
          </a:r>
          <a:r>
            <a:rPr lang="en-US" sz="2800" kern="1200" dirty="0"/>
            <a:t> </a:t>
          </a:r>
          <a:r>
            <a:rPr lang="en-US" sz="2800" kern="1200" dirty="0" err="1"/>
            <a:t>biến</a:t>
          </a:r>
          <a:r>
            <a:rPr lang="en-US" sz="2800" kern="1200" dirty="0"/>
            <a:t> </a:t>
          </a:r>
          <a:r>
            <a:rPr lang="en-US" sz="2800" kern="1200" dirty="0" err="1"/>
            <a:t>đuôi</a:t>
          </a:r>
          <a:endParaRPr lang="en-US" sz="2800" kern="1200" dirty="0"/>
        </a:p>
      </dsp:txBody>
      <dsp:txXfrm>
        <a:off x="827101" y="1561962"/>
        <a:ext cx="6487405" cy="780981"/>
      </dsp:txXfrm>
    </dsp:sp>
    <dsp:sp modelId="{9DD2A0E5-7836-4F99-A90C-E5A63E0E36DD}">
      <dsp:nvSpPr>
        <dsp:cNvPr id="0" name=""/>
        <dsp:cNvSpPr/>
      </dsp:nvSpPr>
      <dsp:spPr>
        <a:xfrm>
          <a:off x="338988" y="1464339"/>
          <a:ext cx="976226" cy="9762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7B962A-F0CE-4702-99BB-0EE05DEC5034}">
      <dsp:nvSpPr>
        <dsp:cNvPr id="0" name=""/>
        <dsp:cNvSpPr/>
      </dsp:nvSpPr>
      <dsp:spPr>
        <a:xfrm>
          <a:off x="543214" y="2733434"/>
          <a:ext cx="6771292" cy="780981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990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/>
            <a:t>Các</a:t>
          </a:r>
          <a:r>
            <a:rPr lang="en-US" sz="2800" kern="1200" dirty="0"/>
            <a:t> </a:t>
          </a:r>
          <a:r>
            <a:rPr lang="en-US" sz="2800" kern="1200" dirty="0" err="1"/>
            <a:t>từ</a:t>
          </a:r>
          <a:r>
            <a:rPr lang="en-US" sz="2800" kern="1200" dirty="0"/>
            <a:t> </a:t>
          </a:r>
          <a:r>
            <a:rPr lang="en-US" sz="2800" kern="1200" dirty="0" err="1"/>
            <a:t>đứng</a:t>
          </a:r>
          <a:r>
            <a:rPr lang="en-US" sz="2800" kern="1200" dirty="0"/>
            <a:t> </a:t>
          </a:r>
          <a:r>
            <a:rPr lang="en-US" sz="2800" kern="1200" dirty="0" err="1"/>
            <a:t>trước</a:t>
          </a:r>
          <a:r>
            <a:rPr lang="en-US" sz="2800" kern="1200" dirty="0"/>
            <a:t> </a:t>
          </a:r>
          <a:r>
            <a:rPr lang="en-US" sz="2800" kern="1200" dirty="0" err="1"/>
            <a:t>nó</a:t>
          </a:r>
          <a:r>
            <a:rPr lang="en-US" sz="2800" kern="1200" dirty="0"/>
            <a:t> ở </a:t>
          </a:r>
          <a:r>
            <a:rPr lang="en-US" sz="2800" kern="1200" dirty="0" err="1"/>
            <a:t>dạng</a:t>
          </a:r>
          <a:r>
            <a:rPr lang="en-US" sz="2800" kern="1200" dirty="0"/>
            <a:t> </a:t>
          </a:r>
          <a:r>
            <a:rPr lang="en-US" sz="2800" kern="1200" dirty="0" err="1"/>
            <a:t>nguyên</a:t>
          </a:r>
          <a:r>
            <a:rPr lang="en-US" sz="2800" kern="1200" dirty="0"/>
            <a:t> </a:t>
          </a:r>
          <a:r>
            <a:rPr lang="en-US" sz="2800" kern="1200" dirty="0" err="1"/>
            <a:t>mẫu</a:t>
          </a:r>
          <a:endParaRPr lang="en-US" sz="2800" kern="1200" dirty="0"/>
        </a:p>
      </dsp:txBody>
      <dsp:txXfrm>
        <a:off x="543214" y="2733434"/>
        <a:ext cx="6771292" cy="780981"/>
      </dsp:txXfrm>
    </dsp:sp>
    <dsp:sp modelId="{F7B9DA4E-C927-44EC-9B92-BEB6E7795D6E}">
      <dsp:nvSpPr>
        <dsp:cNvPr id="0" name=""/>
        <dsp:cNvSpPr/>
      </dsp:nvSpPr>
      <dsp:spPr>
        <a:xfrm>
          <a:off x="55101" y="2635811"/>
          <a:ext cx="976226" cy="9762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2C1BC-6F20-4B30-B319-F2670A38421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5BA63-5082-44CE-8680-D9F487A22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9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  <a:r>
              <a:rPr lang="en-US" baseline="0" dirty="0"/>
              <a:t> Nam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Nữ</a:t>
            </a:r>
            <a:r>
              <a:rPr lang="en-US" baseline="0" dirty="0"/>
              <a:t> </a:t>
            </a:r>
            <a:r>
              <a:rPr lang="en-US" baseline="0" dirty="0" err="1"/>
              <a:t>Trính</a:t>
            </a:r>
            <a:r>
              <a:rPr lang="en-US" baseline="0" dirty="0"/>
              <a:t>,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do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thù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34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79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59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11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  <a:r>
              <a:rPr lang="en-US" baseline="0" dirty="0"/>
              <a:t> Nam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Nữ</a:t>
            </a:r>
            <a:r>
              <a:rPr lang="en-US" baseline="0" dirty="0"/>
              <a:t> </a:t>
            </a:r>
            <a:r>
              <a:rPr lang="en-US" baseline="0" dirty="0" err="1"/>
              <a:t>Trính</a:t>
            </a:r>
            <a:r>
              <a:rPr lang="en-US" baseline="0" dirty="0"/>
              <a:t>,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do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thù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66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  <a:r>
              <a:rPr lang="en-US" baseline="0" dirty="0"/>
              <a:t> Nam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Nữ</a:t>
            </a:r>
            <a:r>
              <a:rPr lang="en-US" baseline="0" dirty="0"/>
              <a:t> </a:t>
            </a:r>
            <a:r>
              <a:rPr lang="en-US" baseline="0" dirty="0" err="1"/>
              <a:t>Trính</a:t>
            </a:r>
            <a:r>
              <a:rPr lang="en-US" baseline="0" dirty="0"/>
              <a:t>,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do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thù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29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93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02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1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37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  <a:r>
              <a:rPr lang="en-US" baseline="0" dirty="0"/>
              <a:t> Nam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Nữ</a:t>
            </a:r>
            <a:r>
              <a:rPr lang="en-US" baseline="0" dirty="0"/>
              <a:t> </a:t>
            </a:r>
            <a:r>
              <a:rPr lang="en-US" baseline="0" dirty="0" err="1"/>
              <a:t>Trính</a:t>
            </a:r>
            <a:r>
              <a:rPr lang="en-US" baseline="0" dirty="0"/>
              <a:t>,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do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thù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969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70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595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302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70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63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39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41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79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danh</a:t>
            </a:r>
            <a:r>
              <a:rPr lang="en-US" baseline="0" dirty="0"/>
              <a:t> </a:t>
            </a:r>
            <a:r>
              <a:rPr lang="en-US" baseline="0" dirty="0" err="1"/>
              <a:t>từ</a:t>
            </a:r>
            <a:r>
              <a:rPr lang="en-US" baseline="0" dirty="0"/>
              <a:t>, </a:t>
            </a:r>
            <a:r>
              <a:rPr lang="en-US" baseline="0" dirty="0" err="1"/>
              <a:t>động</a:t>
            </a:r>
            <a:r>
              <a:rPr lang="en-US" baseline="0" dirty="0"/>
              <a:t> </a:t>
            </a:r>
            <a:r>
              <a:rPr lang="en-US" baseline="0" dirty="0" err="1"/>
              <a:t>từ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rõ</a:t>
            </a:r>
            <a:r>
              <a:rPr lang="en-US" baseline="0" dirty="0"/>
              <a:t> ý </a:t>
            </a:r>
            <a:r>
              <a:rPr lang="en-US" baseline="0" dirty="0" err="1"/>
              <a:t>nghĩa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01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54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3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79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482B9-E54D-475E-8DA7-644484A6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7C3B6-9F5F-4A79-BF3B-F1F3FC85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07931-BA11-4BDD-90A6-AFA2DDBE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8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CE1E-4271-4DBE-9E74-F2ABB5AD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985C-F353-4D38-B792-3039E100D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BF5C2-A5C5-4070-B7B2-8D883C762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CC12D-359B-4384-9F1C-D2CB81AD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D4880-3944-40A4-ACBE-50653553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E6637-40FB-4C20-8546-3EF30CE9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05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23106-0811-4132-9CF6-93D57AAB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B4A14-66DB-4C34-AA78-A39A96A23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A68BA-A9E4-4050-AB0E-E0A1BB6CB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3FA22-72A4-48B5-9AA7-0875DDB4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78198-FD5E-4956-80D5-E8373CB4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B7728-10FC-40C9-98E6-FA3754E4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42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B012-2DAF-4E49-BC35-DEB33EA1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93AAD-CB1E-4A1E-B71C-E7B844FA6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D7875-EDB5-417B-AFC1-DD0CFFC0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58869-A3C3-4D27-8EC1-26184258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A6E27-100D-4786-87EA-7BF73AC9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30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289B7-FC20-4572-B8B3-879467905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AB629-2916-4651-BF02-C51AADECA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9B84B-2143-417A-859F-EC6860F2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8EF35-BA1D-49C2-A0FA-7A47D9EE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0DB34-837F-403D-B712-C4060A19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9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282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578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016A-CB13-4E4D-A54D-25834F4B5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F01D4-FE48-4D5F-AF6F-BBE826A5D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9B4E5-9D35-462E-8A23-C4AD642B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FB421-944D-4E8E-8957-B8DB4F7B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B5731-1E15-4EDD-9874-C8D690B0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5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72A4-8BEB-4949-B6B2-B515B2AF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21071-5CD2-4739-91C2-D115394E9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21473-C1A1-4AA4-ACD6-95D19D17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496F2-06A1-4778-A7B9-23D0D7ED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23EFB-1B66-4082-8664-6481BDDE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2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AA68-1423-4008-8486-BF271888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24FA6-BC8C-4685-8973-B12298330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F61B0-0BA9-49C0-B0BE-61BA1539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595B1-F968-42D1-9095-54AF944E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04DEC-602B-4D77-B611-181192B1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5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C344-DDA6-4A2D-A6F9-D6232A46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6DDB-F0C2-4A67-8537-2153F9831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ED760-0740-41B6-92FD-499F02454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544F5-14B3-4274-B099-2EFF9BE1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B9716-0DD8-41F2-B925-1768D5BD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5674E-47E8-43A6-A2D5-D875FFC5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9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E7E9-1FB2-4CD3-AF38-2EF338D7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65A2-CF75-4A26-8CC8-14FA43D87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91981-87CD-4A90-93E4-3FEA2654A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C8BC6-3FED-4DEE-BCF0-5A17471D2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3E6EF-2281-48E2-B44F-41CA2B000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633E5-841F-47AC-8298-99922907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AEBB3-5BAE-4C41-8C7D-330CECE0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E5596-4693-49B3-9C66-5B0C9C54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8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6D22-F2B5-4FBB-A129-5DAFB92A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35A0C-BDBC-4D23-A2D1-5322A220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45DDA-2BF7-4023-9C91-D75E9801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A17F0-007C-46F9-A1AD-391E36F5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3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A1687-DC26-4ACE-8630-08F9CE1C2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B4C0-8D73-4735-B1C8-331CE5785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96C6E-4BFA-4AAF-AD95-6DEC57ED9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5A8AC-507A-4A88-9DB9-690E4D8885BA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F8BBA-771E-445F-931F-EEDBEC114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23C34-7700-48D1-8D10-62D3ECAA1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0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EA9233B-2E95-4B04-8FA6-8E41216E189A}"/>
              </a:ext>
            </a:extLst>
          </p:cNvPr>
          <p:cNvSpPr/>
          <p:nvPr/>
        </p:nvSpPr>
        <p:spPr>
          <a:xfrm>
            <a:off x="5582653" y="720437"/>
            <a:ext cx="6609347" cy="3538742"/>
          </a:xfrm>
          <a:prstGeom prst="rect">
            <a:avLst/>
          </a:prstGeom>
          <a:solidFill>
            <a:srgbClr val="471200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LỚP PALI</a:t>
            </a:r>
          </a:p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CHÙA NAM TÔNG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err="1"/>
              <a:t>Giáo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: </a:t>
            </a:r>
            <a:r>
              <a:rPr lang="en-US" sz="2400" b="1" dirty="0"/>
              <a:t>HUỲNH TRỌNG KHÁNH</a:t>
            </a:r>
          </a:p>
          <a:p>
            <a:pPr algn="just"/>
            <a:endParaRPr lang="en-US" dirty="0"/>
          </a:p>
          <a:p>
            <a:pPr algn="just"/>
            <a:r>
              <a:rPr lang="en-US" sz="1900" dirty="0" err="1"/>
              <a:t>Giáo</a:t>
            </a:r>
            <a:r>
              <a:rPr lang="en-US" sz="1900" dirty="0"/>
              <a:t> </a:t>
            </a:r>
            <a:r>
              <a:rPr lang="en-US" sz="1900" dirty="0" err="1"/>
              <a:t>Trình</a:t>
            </a:r>
            <a:r>
              <a:rPr lang="en-US" sz="1900" dirty="0"/>
              <a:t>: A NEW COURSE IN READING PALI – Entering the Word of the Buddha (</a:t>
            </a:r>
            <a:r>
              <a:rPr lang="en-US" sz="1900" dirty="0" err="1"/>
              <a:t>Tác</a:t>
            </a:r>
            <a:r>
              <a:rPr lang="en-US" sz="1900" dirty="0"/>
              <a:t> </a:t>
            </a:r>
            <a:r>
              <a:rPr lang="en-US" sz="1900" dirty="0" err="1"/>
              <a:t>giả</a:t>
            </a:r>
            <a:r>
              <a:rPr lang="en-US" sz="1900" dirty="0"/>
              <a:t>: JAMES W.GAIR </a:t>
            </a:r>
            <a:r>
              <a:rPr lang="en-US" sz="1900" dirty="0" err="1"/>
              <a:t>và</a:t>
            </a:r>
            <a:r>
              <a:rPr lang="en-US" sz="1900" dirty="0"/>
              <a:t> W.S. KARUNATILLAKE)</a:t>
            </a:r>
          </a:p>
          <a:p>
            <a:pPr algn="just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ED26D-D9EF-470D-9B63-C655D9869AA7}"/>
              </a:ext>
            </a:extLst>
          </p:cNvPr>
          <p:cNvSpPr/>
          <p:nvPr/>
        </p:nvSpPr>
        <p:spPr>
          <a:xfrm>
            <a:off x="5582653" y="4800599"/>
            <a:ext cx="6609347" cy="982579"/>
          </a:xfrm>
          <a:prstGeom prst="rect">
            <a:avLst/>
          </a:prstGeom>
          <a:solidFill>
            <a:srgbClr val="471200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BÀI 1.2</a:t>
            </a:r>
          </a:p>
        </p:txBody>
      </p:sp>
    </p:spTree>
    <p:extLst>
      <p:ext uri="{BB962C8B-B14F-4D97-AF65-F5344CB8AC3E}">
        <p14:creationId xmlns:p14="http://schemas.microsoft.com/office/powerpoint/2010/main" val="157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532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sz="3200" dirty="0">
                <a:solidFill>
                  <a:srgbClr val="FBC25D"/>
                </a:solidFill>
              </a:rPr>
              <a:t>DANH TỪ TRUNG TÍNH TẬN CÙNG –a / </a:t>
            </a:r>
            <a:r>
              <a:rPr lang="en-US" sz="3200" dirty="0" err="1">
                <a:solidFill>
                  <a:srgbClr val="FBC25D"/>
                </a:solidFill>
              </a:rPr>
              <a:t>Rūpa</a:t>
            </a:r>
            <a:r>
              <a:rPr lang="en-US" sz="3200" dirty="0">
                <a:solidFill>
                  <a:srgbClr val="FBC25D"/>
                </a:solidFill>
              </a:rPr>
              <a:t> (</a:t>
            </a:r>
            <a:r>
              <a:rPr lang="en-US" sz="3200" dirty="0" err="1">
                <a:solidFill>
                  <a:srgbClr val="FBC25D"/>
                </a:solidFill>
              </a:rPr>
              <a:t>sắc</a:t>
            </a:r>
            <a:r>
              <a:rPr lang="en-US" sz="3200" dirty="0">
                <a:solidFill>
                  <a:srgbClr val="FBC25D"/>
                </a:solidFill>
              </a:rPr>
              <a:t>)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8"/>
            <a:ext cx="10515600" cy="3764659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2006600" algn="l"/>
              </a:tabLst>
            </a:pPr>
            <a:endParaRPr lang="en-US" dirty="0"/>
          </a:p>
          <a:p>
            <a:pPr marL="0" indent="0">
              <a:buNone/>
              <a:tabLst>
                <a:tab pos="2006600" algn="l"/>
              </a:tabLst>
            </a:pP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03586" y="1885019"/>
          <a:ext cx="10250214" cy="4188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5691">
                  <a:extLst>
                    <a:ext uri="{9D8B030D-6E8A-4147-A177-3AD203B41FA5}">
                      <a16:colId xmlns:a16="http://schemas.microsoft.com/office/drawing/2014/main" val="360642179"/>
                    </a:ext>
                  </a:extLst>
                </a:gridCol>
                <a:gridCol w="4478832">
                  <a:extLst>
                    <a:ext uri="{9D8B030D-6E8A-4147-A177-3AD203B41FA5}">
                      <a16:colId xmlns:a16="http://schemas.microsoft.com/office/drawing/2014/main" val="3414906911"/>
                    </a:ext>
                  </a:extLst>
                </a:gridCol>
                <a:gridCol w="2885691">
                  <a:extLst>
                    <a:ext uri="{9D8B030D-6E8A-4147-A177-3AD203B41FA5}">
                      <a16:colId xmlns:a16="http://schemas.microsoft.com/office/drawing/2014/main" val="3731277806"/>
                    </a:ext>
                  </a:extLst>
                </a:gridCol>
              </a:tblGrid>
              <a:tr h="4640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Dạng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biến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Số ít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Số nhiều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6691701"/>
                  </a:ext>
                </a:extLst>
              </a:tr>
              <a:tr h="4495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Chủ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cách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Rūp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effectLst/>
                        </a:rPr>
                        <a:t>ạm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Rūp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effectLst/>
                        </a:rPr>
                        <a:t>āni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9192193"/>
                  </a:ext>
                </a:extLst>
              </a:tr>
              <a:tr h="4524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Trực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bổ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cách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014590"/>
                  </a:ext>
                </a:extLst>
              </a:tr>
              <a:tr h="4524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Sở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hữu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Rūp</a:t>
                      </a:r>
                      <a:r>
                        <a:rPr lang="en-US" sz="2400" b="1" dirty="0" err="1">
                          <a:effectLst/>
                        </a:rPr>
                        <a:t>assa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Rūp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effectLst/>
                        </a:rPr>
                        <a:t>ānạm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0242266"/>
                  </a:ext>
                </a:extLst>
              </a:tr>
              <a:tr h="4524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Gián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bổ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cách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Rūp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effectLst/>
                        </a:rPr>
                        <a:t>āya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/ 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effectLst/>
                        </a:rPr>
                        <a:t>-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effectLst/>
                        </a:rPr>
                        <a:t>assa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46825"/>
                  </a:ext>
                </a:extLst>
              </a:tr>
              <a:tr h="4524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Dụng cụ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Rūp</a:t>
                      </a:r>
                      <a:r>
                        <a:rPr lang="en-US" sz="2400" b="1" dirty="0" err="1">
                          <a:effectLst/>
                        </a:rPr>
                        <a:t>ena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Rūp</a:t>
                      </a:r>
                      <a:r>
                        <a:rPr lang="en-US" sz="2400" b="1" dirty="0" err="1">
                          <a:effectLst/>
                        </a:rPr>
                        <a:t>ehi</a:t>
                      </a:r>
                      <a:r>
                        <a:rPr lang="en-US" sz="2400" dirty="0">
                          <a:effectLst/>
                        </a:rPr>
                        <a:t> (-</a:t>
                      </a:r>
                      <a:r>
                        <a:rPr lang="en-US" sz="2400" b="1" dirty="0" err="1">
                          <a:effectLst/>
                        </a:rPr>
                        <a:t>ebhi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19777"/>
                  </a:ext>
                </a:extLst>
              </a:tr>
              <a:tr h="5012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Xuất xứ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Rūp</a:t>
                      </a:r>
                      <a:r>
                        <a:rPr lang="en-US" sz="2400" b="1" dirty="0" err="1">
                          <a:effectLst/>
                        </a:rPr>
                        <a:t>ā</a:t>
                      </a:r>
                      <a:r>
                        <a:rPr lang="en-US" sz="2400" dirty="0">
                          <a:effectLst/>
                        </a:rPr>
                        <a:t> (-</a:t>
                      </a:r>
                      <a:r>
                        <a:rPr lang="en-US" sz="2400" b="1" dirty="0" err="1">
                          <a:effectLst/>
                        </a:rPr>
                        <a:t>asmā</a:t>
                      </a:r>
                      <a:r>
                        <a:rPr lang="en-US" sz="2400" dirty="0">
                          <a:effectLst/>
                        </a:rPr>
                        <a:t> /-</a:t>
                      </a:r>
                      <a:r>
                        <a:rPr lang="en-US" sz="2400" b="1" dirty="0" err="1">
                          <a:effectLst/>
                        </a:rPr>
                        <a:t>amhā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405916"/>
                  </a:ext>
                </a:extLst>
              </a:tr>
              <a:tr h="4754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Vị trí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Rūp</a:t>
                      </a:r>
                      <a:r>
                        <a:rPr lang="en-US" sz="2400" b="1" dirty="0" err="1">
                          <a:effectLst/>
                        </a:rPr>
                        <a:t>e</a:t>
                      </a:r>
                      <a:r>
                        <a:rPr lang="en-US" sz="2400" dirty="0">
                          <a:effectLst/>
                        </a:rPr>
                        <a:t> (-</a:t>
                      </a:r>
                      <a:r>
                        <a:rPr lang="en-US" sz="2400" b="1" dirty="0" err="1">
                          <a:effectLst/>
                        </a:rPr>
                        <a:t>asmiṃ</a:t>
                      </a:r>
                      <a:r>
                        <a:rPr lang="en-US" sz="2400" dirty="0">
                          <a:effectLst/>
                        </a:rPr>
                        <a:t> /-</a:t>
                      </a:r>
                      <a:r>
                        <a:rPr lang="en-US" sz="2400" b="1" dirty="0" err="1">
                          <a:effectLst/>
                        </a:rPr>
                        <a:t>amhi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Rūp</a:t>
                      </a:r>
                      <a:r>
                        <a:rPr lang="en-US" sz="2400" b="1" dirty="0" err="1">
                          <a:effectLst/>
                        </a:rPr>
                        <a:t>esu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0704396"/>
                  </a:ext>
                </a:extLst>
              </a:tr>
              <a:tr h="4883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Hô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Rūpa</a:t>
                      </a:r>
                      <a:r>
                        <a:rPr lang="en-US" sz="2400" dirty="0">
                          <a:effectLst/>
                        </a:rPr>
                        <a:t> (-</a:t>
                      </a:r>
                      <a:r>
                        <a:rPr lang="en-US" sz="2400" b="1" dirty="0" err="1">
                          <a:effectLst/>
                        </a:rPr>
                        <a:t>ạm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Rūp</a:t>
                      </a:r>
                      <a:r>
                        <a:rPr lang="en-US" sz="2400" b="1" dirty="0" err="1">
                          <a:effectLst/>
                        </a:rPr>
                        <a:t>āni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7719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025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531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sz="3200" dirty="0">
                <a:solidFill>
                  <a:srgbClr val="FBC25D"/>
                </a:solidFill>
              </a:rPr>
              <a:t>DANH TỪ NỮ TÍNH TẬN CÙNG –</a:t>
            </a:r>
            <a:r>
              <a:rPr lang="en-US" sz="3200" dirty="0" err="1">
                <a:solidFill>
                  <a:srgbClr val="FBC25D"/>
                </a:solidFill>
              </a:rPr>
              <a:t>i</a:t>
            </a:r>
            <a:r>
              <a:rPr lang="en-US" sz="3200" dirty="0">
                <a:solidFill>
                  <a:srgbClr val="FBC25D"/>
                </a:solidFill>
              </a:rPr>
              <a:t> / </a:t>
            </a:r>
            <a:r>
              <a:rPr lang="en-US" sz="3200" dirty="0" err="1">
                <a:solidFill>
                  <a:srgbClr val="FBC25D"/>
                </a:solidFill>
              </a:rPr>
              <a:t>Ratti</a:t>
            </a:r>
            <a:r>
              <a:rPr lang="en-US" sz="3200" dirty="0">
                <a:solidFill>
                  <a:srgbClr val="FBC25D"/>
                </a:solidFill>
              </a:rPr>
              <a:t> (ban </a:t>
            </a:r>
            <a:r>
              <a:rPr lang="en-US" sz="3200" dirty="0" err="1">
                <a:solidFill>
                  <a:srgbClr val="FBC25D"/>
                </a:solidFill>
              </a:rPr>
              <a:t>đêm</a:t>
            </a:r>
            <a:r>
              <a:rPr lang="en-US" sz="3200" dirty="0">
                <a:solidFill>
                  <a:srgbClr val="FBC25D"/>
                </a:solidFill>
              </a:rPr>
              <a:t>)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8"/>
            <a:ext cx="10515600" cy="3764659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2006600" algn="l"/>
              </a:tabLst>
            </a:pPr>
            <a:endParaRPr lang="en-US" dirty="0"/>
          </a:p>
          <a:p>
            <a:pPr marL="0" indent="0">
              <a:buNone/>
              <a:tabLst>
                <a:tab pos="2006600" algn="l"/>
              </a:tabLst>
            </a:pP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82414" y="1885021"/>
          <a:ext cx="10171386" cy="43346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3499">
                  <a:extLst>
                    <a:ext uri="{9D8B030D-6E8A-4147-A177-3AD203B41FA5}">
                      <a16:colId xmlns:a16="http://schemas.microsoft.com/office/drawing/2014/main" val="383357876"/>
                    </a:ext>
                  </a:extLst>
                </a:gridCol>
                <a:gridCol w="4444388">
                  <a:extLst>
                    <a:ext uri="{9D8B030D-6E8A-4147-A177-3AD203B41FA5}">
                      <a16:colId xmlns:a16="http://schemas.microsoft.com/office/drawing/2014/main" val="558250845"/>
                    </a:ext>
                  </a:extLst>
                </a:gridCol>
                <a:gridCol w="2863499">
                  <a:extLst>
                    <a:ext uri="{9D8B030D-6E8A-4147-A177-3AD203B41FA5}">
                      <a16:colId xmlns:a16="http://schemas.microsoft.com/office/drawing/2014/main" val="2404994500"/>
                    </a:ext>
                  </a:extLst>
                </a:gridCol>
              </a:tblGrid>
              <a:tr h="4798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Dạng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biến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Số ít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Số nhiều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8253540"/>
                  </a:ext>
                </a:extLst>
              </a:tr>
              <a:tr h="4653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Chủ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Ratt</a:t>
                      </a:r>
                      <a:r>
                        <a:rPr lang="en-US" sz="2400" b="1" dirty="0" err="1">
                          <a:effectLst/>
                        </a:rPr>
                        <a:t>i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Ratt</a:t>
                      </a:r>
                      <a:r>
                        <a:rPr lang="en-US" sz="2400" b="1" dirty="0" err="1">
                          <a:effectLst/>
                        </a:rPr>
                        <a:t>iyo</a:t>
                      </a:r>
                      <a:r>
                        <a:rPr lang="en-US" sz="2400" dirty="0">
                          <a:effectLst/>
                        </a:rPr>
                        <a:t> / </a:t>
                      </a:r>
                      <a:r>
                        <a:rPr lang="en-US" sz="2400" b="1" dirty="0">
                          <a:effectLst/>
                        </a:rPr>
                        <a:t>-ī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9282710"/>
                  </a:ext>
                </a:extLst>
              </a:tr>
              <a:tr h="4682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Trực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bổ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Ratt</a:t>
                      </a:r>
                      <a:r>
                        <a:rPr lang="en-US" sz="2400" b="1" dirty="0" err="1">
                          <a:effectLst/>
                        </a:rPr>
                        <a:t>iṃ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594604"/>
                  </a:ext>
                </a:extLst>
              </a:tr>
              <a:tr h="4682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Sở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hữu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err="1">
                          <a:effectLst/>
                        </a:rPr>
                        <a:t>Ratt</a:t>
                      </a:r>
                      <a:r>
                        <a:rPr lang="en-US" sz="2400" b="1" dirty="0" err="1">
                          <a:effectLst/>
                        </a:rPr>
                        <a:t>iyā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Ratt</a:t>
                      </a:r>
                      <a:r>
                        <a:rPr lang="en-US" sz="2400" b="1" dirty="0" err="1">
                          <a:effectLst/>
                        </a:rPr>
                        <a:t>īnạm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3415327"/>
                  </a:ext>
                </a:extLst>
              </a:tr>
              <a:tr h="4682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Gián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bổ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776194"/>
                  </a:ext>
                </a:extLst>
              </a:tr>
              <a:tr h="4682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Dụng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cụ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Ratt</a:t>
                      </a:r>
                      <a:r>
                        <a:rPr lang="en-US" sz="2400" b="1" dirty="0" err="1">
                          <a:effectLst/>
                        </a:rPr>
                        <a:t>īhi</a:t>
                      </a:r>
                      <a:r>
                        <a:rPr lang="en-US" sz="2400" dirty="0">
                          <a:effectLst/>
                        </a:rPr>
                        <a:t> / </a:t>
                      </a:r>
                      <a:r>
                        <a:rPr lang="en-US" sz="2400" b="1" dirty="0">
                          <a:effectLst/>
                        </a:rPr>
                        <a:t>-</a:t>
                      </a:r>
                      <a:r>
                        <a:rPr lang="en-US" sz="2400" b="1" dirty="0" err="1">
                          <a:effectLst/>
                        </a:rPr>
                        <a:t>ībhi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733760"/>
                  </a:ext>
                </a:extLst>
              </a:tr>
              <a:tr h="518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Xuất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xứ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96978"/>
                  </a:ext>
                </a:extLst>
              </a:tr>
              <a:tr h="4920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Vị trí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effectLst/>
                        </a:rPr>
                        <a:t>Ratt</a:t>
                      </a:r>
                      <a:r>
                        <a:rPr lang="en-US" sz="2400" b="1" dirty="0" err="1">
                          <a:effectLst/>
                        </a:rPr>
                        <a:t>iyā</a:t>
                      </a:r>
                      <a:r>
                        <a:rPr lang="en-US" sz="2400" b="1" baseline="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(</a:t>
                      </a:r>
                      <a:r>
                        <a:rPr lang="en-US" sz="2400" dirty="0" err="1">
                          <a:effectLst/>
                        </a:rPr>
                        <a:t>Ratt</a:t>
                      </a:r>
                      <a:r>
                        <a:rPr lang="en-US" sz="2400" b="1" dirty="0" err="1">
                          <a:effectLst/>
                        </a:rPr>
                        <a:t>iyaṃ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Ratt</a:t>
                      </a:r>
                      <a:r>
                        <a:rPr lang="en-US" sz="2400" b="1" dirty="0" err="1">
                          <a:effectLst/>
                        </a:rPr>
                        <a:t>īsu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1447011"/>
                  </a:ext>
                </a:extLst>
              </a:tr>
              <a:tr h="5054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Hô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Ratt</a:t>
                      </a:r>
                      <a:r>
                        <a:rPr lang="en-US" sz="2400" b="1" dirty="0" err="1">
                          <a:effectLst/>
                        </a:rPr>
                        <a:t>i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Ratt</a:t>
                      </a:r>
                      <a:r>
                        <a:rPr lang="en-US" sz="2400" b="1" dirty="0" err="1">
                          <a:effectLst/>
                        </a:rPr>
                        <a:t>iyo</a:t>
                      </a:r>
                      <a:r>
                        <a:rPr lang="en-US" sz="2400" dirty="0">
                          <a:effectLst/>
                        </a:rPr>
                        <a:t> / </a:t>
                      </a:r>
                      <a:r>
                        <a:rPr lang="en-US" sz="2400" b="1" dirty="0">
                          <a:effectLst/>
                        </a:rPr>
                        <a:t>-ī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2810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961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828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sz="3200" dirty="0">
                <a:solidFill>
                  <a:srgbClr val="FBC25D"/>
                </a:solidFill>
              </a:rPr>
              <a:t>DANH TỪ NỮ TÍNH TẬN CÙNG –ī / </a:t>
            </a:r>
            <a:r>
              <a:rPr lang="en-US" sz="3200" dirty="0" err="1">
                <a:solidFill>
                  <a:srgbClr val="FBC25D"/>
                </a:solidFill>
              </a:rPr>
              <a:t>Nadī</a:t>
            </a:r>
            <a:r>
              <a:rPr lang="en-US" sz="3200" dirty="0">
                <a:solidFill>
                  <a:srgbClr val="FBC25D"/>
                </a:solidFill>
              </a:rPr>
              <a:t> (</a:t>
            </a:r>
            <a:r>
              <a:rPr lang="en-US" sz="3200" dirty="0" err="1">
                <a:solidFill>
                  <a:srgbClr val="FBC25D"/>
                </a:solidFill>
              </a:rPr>
              <a:t>dòng</a:t>
            </a:r>
            <a:r>
              <a:rPr lang="en-US" sz="3200" dirty="0">
                <a:solidFill>
                  <a:srgbClr val="FBC25D"/>
                </a:solidFill>
              </a:rPr>
              <a:t> </a:t>
            </a:r>
            <a:r>
              <a:rPr lang="en-US" sz="3200" dirty="0" err="1">
                <a:solidFill>
                  <a:srgbClr val="FBC25D"/>
                </a:solidFill>
              </a:rPr>
              <a:t>sông</a:t>
            </a:r>
            <a:r>
              <a:rPr lang="en-US" sz="3200" dirty="0">
                <a:solidFill>
                  <a:srgbClr val="FBC25D"/>
                </a:solidFill>
              </a:rPr>
              <a:t>)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8"/>
            <a:ext cx="10515600" cy="3764659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2006600" algn="l"/>
              </a:tabLst>
            </a:pPr>
            <a:endParaRPr lang="en-US" dirty="0"/>
          </a:p>
          <a:p>
            <a:pPr marL="0" indent="0">
              <a:buNone/>
              <a:tabLst>
                <a:tab pos="2006600" algn="l"/>
              </a:tabLst>
            </a:pP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47800" y="1885019"/>
          <a:ext cx="9906001" cy="4464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8786">
                  <a:extLst>
                    <a:ext uri="{9D8B030D-6E8A-4147-A177-3AD203B41FA5}">
                      <a16:colId xmlns:a16="http://schemas.microsoft.com/office/drawing/2014/main" val="1829096608"/>
                    </a:ext>
                  </a:extLst>
                </a:gridCol>
                <a:gridCol w="4328429">
                  <a:extLst>
                    <a:ext uri="{9D8B030D-6E8A-4147-A177-3AD203B41FA5}">
                      <a16:colId xmlns:a16="http://schemas.microsoft.com/office/drawing/2014/main" val="2644261260"/>
                    </a:ext>
                  </a:extLst>
                </a:gridCol>
                <a:gridCol w="2788786">
                  <a:extLst>
                    <a:ext uri="{9D8B030D-6E8A-4147-A177-3AD203B41FA5}">
                      <a16:colId xmlns:a16="http://schemas.microsoft.com/office/drawing/2014/main" val="122348729"/>
                    </a:ext>
                  </a:extLst>
                </a:gridCol>
              </a:tblGrid>
              <a:tr h="76957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Dạng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biến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Số ít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Số nhiều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1013650"/>
                  </a:ext>
                </a:extLst>
              </a:tr>
              <a:tr h="4460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Chủ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Nad</a:t>
                      </a:r>
                      <a:r>
                        <a:rPr lang="en-US" sz="2400" b="1" dirty="0" err="1">
                          <a:effectLst/>
                        </a:rPr>
                        <a:t>ī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Nad</a:t>
                      </a:r>
                      <a:r>
                        <a:rPr lang="en-US" sz="2400" b="1" dirty="0" err="1">
                          <a:effectLst/>
                        </a:rPr>
                        <a:t>iyo</a:t>
                      </a:r>
                      <a:r>
                        <a:rPr lang="en-US" sz="2400" dirty="0">
                          <a:effectLst/>
                        </a:rPr>
                        <a:t> / </a:t>
                      </a:r>
                      <a:r>
                        <a:rPr lang="en-US" sz="2400" b="1" dirty="0">
                          <a:effectLst/>
                        </a:rPr>
                        <a:t>-ī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0793510"/>
                  </a:ext>
                </a:extLst>
              </a:tr>
              <a:tr h="4489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Trực bổ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Nad</a:t>
                      </a:r>
                      <a:r>
                        <a:rPr lang="en-US" sz="2400" b="1" dirty="0" err="1">
                          <a:effectLst/>
                        </a:rPr>
                        <a:t>iṃ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275939"/>
                  </a:ext>
                </a:extLst>
              </a:tr>
              <a:tr h="4489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Sở hữu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err="1">
                          <a:effectLst/>
                        </a:rPr>
                        <a:t>Nad</a:t>
                      </a:r>
                      <a:r>
                        <a:rPr lang="en-US" sz="2400" b="1" dirty="0" err="1">
                          <a:effectLst/>
                        </a:rPr>
                        <a:t>iyā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Nad</a:t>
                      </a:r>
                      <a:r>
                        <a:rPr lang="en-US" sz="2400" b="1" dirty="0" err="1">
                          <a:effectLst/>
                        </a:rPr>
                        <a:t>īnạm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0158542"/>
                  </a:ext>
                </a:extLst>
              </a:tr>
              <a:tr h="4489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Gián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bổ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414923"/>
                  </a:ext>
                </a:extLst>
              </a:tr>
              <a:tr h="4489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Dụng cụ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Nad</a:t>
                      </a:r>
                      <a:r>
                        <a:rPr lang="en-US" sz="2400" b="1" dirty="0" err="1">
                          <a:effectLst/>
                        </a:rPr>
                        <a:t>īhi</a:t>
                      </a:r>
                      <a:r>
                        <a:rPr lang="en-US" sz="2400" dirty="0">
                          <a:effectLst/>
                        </a:rPr>
                        <a:t> / </a:t>
                      </a:r>
                      <a:r>
                        <a:rPr lang="en-US" sz="2400" b="1" dirty="0">
                          <a:effectLst/>
                        </a:rPr>
                        <a:t>-</a:t>
                      </a:r>
                      <a:r>
                        <a:rPr lang="en-US" sz="2400" b="1" dirty="0" err="1">
                          <a:effectLst/>
                        </a:rPr>
                        <a:t>ībhi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1160182"/>
                  </a:ext>
                </a:extLst>
              </a:tr>
              <a:tr h="4973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Xuất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xứ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62163"/>
                  </a:ext>
                </a:extLst>
              </a:tr>
              <a:tr h="471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Vị trí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effectLst/>
                        </a:rPr>
                        <a:t>Nad</a:t>
                      </a:r>
                      <a:r>
                        <a:rPr lang="en-US" sz="2400" b="1" dirty="0" err="1">
                          <a:effectLst/>
                        </a:rPr>
                        <a:t>iyā</a:t>
                      </a:r>
                      <a:r>
                        <a:rPr lang="en-US" sz="2400" b="1" baseline="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(</a:t>
                      </a:r>
                      <a:r>
                        <a:rPr lang="en-US" sz="2400" dirty="0" err="1">
                          <a:effectLst/>
                        </a:rPr>
                        <a:t>Nad</a:t>
                      </a:r>
                      <a:r>
                        <a:rPr lang="en-US" sz="2400" b="1" dirty="0" err="1">
                          <a:effectLst/>
                        </a:rPr>
                        <a:t>iyaṃ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Nad</a:t>
                      </a:r>
                      <a:r>
                        <a:rPr lang="en-US" sz="2400" b="1" dirty="0" err="1">
                          <a:effectLst/>
                        </a:rPr>
                        <a:t>īsu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2336350"/>
                  </a:ext>
                </a:extLst>
              </a:tr>
              <a:tr h="4845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Hô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Nad</a:t>
                      </a:r>
                      <a:r>
                        <a:rPr lang="en-US" sz="2400" b="1" dirty="0" err="1">
                          <a:effectLst/>
                        </a:rPr>
                        <a:t>i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Nad</a:t>
                      </a:r>
                      <a:r>
                        <a:rPr lang="en-US" sz="2400" b="1" dirty="0" err="1">
                          <a:effectLst/>
                        </a:rPr>
                        <a:t>iyo</a:t>
                      </a:r>
                      <a:r>
                        <a:rPr lang="en-US" sz="2400" dirty="0">
                          <a:effectLst/>
                        </a:rPr>
                        <a:t> / </a:t>
                      </a:r>
                      <a:r>
                        <a:rPr lang="en-US" sz="2400" b="1" dirty="0">
                          <a:effectLst/>
                        </a:rPr>
                        <a:t>-ī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4578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617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ĐỘNG TỪ PALI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78DAD6-AA23-435D-BCCF-2018262A5D7B}"/>
              </a:ext>
            </a:extLst>
          </p:cNvPr>
          <p:cNvSpPr/>
          <p:nvPr/>
        </p:nvSpPr>
        <p:spPr>
          <a:xfrm>
            <a:off x="556874" y="5454953"/>
            <a:ext cx="10530225" cy="461665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231775" indent="-58738"/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</a:rPr>
              <a:t>(*) </a:t>
            </a:r>
            <a:r>
              <a:rPr lang="en-US" sz="2400" dirty="0" err="1">
                <a:solidFill>
                  <a:schemeClr val="dk1"/>
                </a:solidFill>
                <a:latin typeface="Calibri" panose="020F0502020204030204" pitchFamily="34" charset="0"/>
              </a:rPr>
              <a:t>Thì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 panose="020F0502020204030204" pitchFamily="34" charset="0"/>
              </a:rPr>
              <a:t>Hiện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 panose="020F0502020204030204" pitchFamily="34" charset="0"/>
              </a:rPr>
              <a:t>Tại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Calibri" panose="020F0502020204030204" pitchFamily="34" charset="0"/>
              </a:rPr>
              <a:t>Chủ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 panose="020F0502020204030204" pitchFamily="34" charset="0"/>
              </a:rPr>
              <a:t>động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Calibri" panose="020F0502020204030204" pitchFamily="34" charset="0"/>
              </a:rPr>
              <a:t>Số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 panose="020F0502020204030204" pitchFamily="34" charset="0"/>
              </a:rPr>
              <a:t>ít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</a:rPr>
              <a:t>, </a:t>
            </a:r>
            <a:r>
              <a:rPr lang="en-US" sz="2400" b="1" dirty="0" err="1">
                <a:solidFill>
                  <a:schemeClr val="dk1"/>
                </a:solidFill>
                <a:latin typeface="Calibri" panose="020F0502020204030204" pitchFamily="34" charset="0"/>
              </a:rPr>
              <a:t>Ngôi</a:t>
            </a:r>
            <a:r>
              <a:rPr lang="en-US" sz="2400" b="1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Calibri" panose="020F0502020204030204" pitchFamily="34" charset="0"/>
              </a:rPr>
              <a:t>thứ</a:t>
            </a:r>
            <a:r>
              <a:rPr lang="en-US" sz="2400" b="1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Calibri" panose="020F0502020204030204" pitchFamily="34" charset="0"/>
              </a:rPr>
              <a:t>Nhất</a:t>
            </a:r>
            <a:r>
              <a:rPr lang="en-US" sz="2400" b="1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 panose="020F0502020204030204" pitchFamily="34" charset="0"/>
              </a:rPr>
              <a:t>có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 panose="020F0502020204030204" pitchFamily="34" charset="0"/>
              </a:rPr>
              <a:t>đuôi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alibri" panose="020F0502020204030204" pitchFamily="34" charset="0"/>
              </a:rPr>
              <a:t>– mi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5FD32-3B60-4105-8CD5-22C854FBDCFA}"/>
              </a:ext>
            </a:extLst>
          </p:cNvPr>
          <p:cNvSpPr/>
          <p:nvPr/>
        </p:nvSpPr>
        <p:spPr>
          <a:xfrm>
            <a:off x="556874" y="2561804"/>
            <a:ext cx="3405099" cy="20005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spc="600" dirty="0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ĐỘNG TỪ</a:t>
            </a:r>
          </a:p>
          <a:p>
            <a:pPr algn="ctr"/>
            <a:r>
              <a:rPr lang="en-US" sz="4800" spc="600" dirty="0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PALI</a:t>
            </a:r>
          </a:p>
          <a:p>
            <a:pPr algn="ctr"/>
            <a:r>
              <a:rPr lang="en-US" sz="2800" spc="600" dirty="0" err="1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Biến</a:t>
            </a:r>
            <a:r>
              <a:rPr lang="en-US" sz="2800" spc="600" dirty="0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800" spc="600" dirty="0" err="1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đuôi</a:t>
            </a:r>
            <a:r>
              <a:rPr lang="en-US" sz="2800" spc="600" dirty="0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800" spc="600" dirty="0" err="1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theo</a:t>
            </a:r>
            <a:endParaRPr lang="en-US" spc="600" dirty="0">
              <a:ln w="0"/>
              <a:solidFill>
                <a:srgbClr val="471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4E6E17A-01E8-4829-9866-D7884878ED17}"/>
              </a:ext>
            </a:extLst>
          </p:cNvPr>
          <p:cNvGraphicFramePr/>
          <p:nvPr/>
        </p:nvGraphicFramePr>
        <p:xfrm>
          <a:off x="3807638" y="1581771"/>
          <a:ext cx="7348042" cy="3904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30620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sz="3400" dirty="0">
                <a:solidFill>
                  <a:srgbClr val="FBC25D"/>
                </a:solidFill>
              </a:rPr>
              <a:t>ĐỘNG TỪ - CĂN &amp; GỐC ĐỘNG TỪ THÌ HIỆN TẠI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3908AC-1BF9-4B06-80D8-B39B2D360FF1}"/>
              </a:ext>
            </a:extLst>
          </p:cNvPr>
          <p:cNvGraphicFramePr>
            <a:graphicFrameLocks noGrp="1"/>
          </p:cNvGraphicFramePr>
          <p:nvPr/>
        </p:nvGraphicFramePr>
        <p:xfrm>
          <a:off x="2922181" y="2453089"/>
          <a:ext cx="7010400" cy="14915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43727958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3224025"/>
                    </a:ext>
                  </a:extLst>
                </a:gridCol>
              </a:tblGrid>
              <a:tr h="497197">
                <a:tc>
                  <a:txBody>
                    <a:bodyPr/>
                    <a:lstStyle/>
                    <a:p>
                      <a:r>
                        <a:rPr lang="en-US" sz="2400" dirty="0"/>
                        <a:t>CĂN</a:t>
                      </a:r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GỐC</a:t>
                      </a:r>
                      <a:r>
                        <a:rPr lang="en-US" sz="2400" baseline="0" dirty="0"/>
                        <a:t> HIỆN TẠI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93571"/>
                  </a:ext>
                </a:extLst>
              </a:tr>
              <a:tr h="497197">
                <a:tc>
                  <a:txBody>
                    <a:bodyPr/>
                    <a:lstStyle/>
                    <a:p>
                      <a:r>
                        <a:rPr lang="en-US" sz="2400" b="1" dirty="0"/>
                        <a:t>pat</a:t>
                      </a:r>
                      <a:r>
                        <a:rPr lang="en-US" sz="2400" dirty="0"/>
                        <a:t> (= fall)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pata</a:t>
                      </a:r>
                      <a:r>
                        <a:rPr lang="en-US" sz="2400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46276"/>
                  </a:ext>
                </a:extLst>
              </a:tr>
              <a:tr h="497197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jīv</a:t>
                      </a:r>
                      <a:r>
                        <a:rPr lang="en-US" sz="2400" dirty="0"/>
                        <a:t> (= 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jīva</a:t>
                      </a:r>
                      <a:r>
                        <a:rPr lang="en-US" sz="2400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10030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9F2FD1C-FF5D-4721-85CF-82700EF802A3}"/>
              </a:ext>
            </a:extLst>
          </p:cNvPr>
          <p:cNvSpPr/>
          <p:nvPr/>
        </p:nvSpPr>
        <p:spPr>
          <a:xfrm>
            <a:off x="-14514" y="2354842"/>
            <a:ext cx="300168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spc="600" dirty="0" err="1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Có</a:t>
            </a:r>
            <a:r>
              <a:rPr lang="en-US" sz="3000" b="1" spc="600" dirty="0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000" b="1" spc="600" dirty="0" err="1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vẻ</a:t>
            </a:r>
            <a:r>
              <a:rPr lang="en-US" sz="3000" b="1" spc="600" dirty="0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000" b="1" spc="600" dirty="0" err="1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theo</a:t>
            </a:r>
            <a:r>
              <a:rPr lang="en-US" sz="3000" b="1" spc="600" dirty="0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000" b="1" spc="600" dirty="0" err="1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quy</a:t>
            </a:r>
            <a:r>
              <a:rPr lang="en-US" sz="3000" b="1" spc="600" dirty="0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000" b="1" spc="600" dirty="0" err="1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luật</a:t>
            </a:r>
            <a:endParaRPr lang="en-US" sz="3000" b="1" spc="600" dirty="0">
              <a:ln w="0"/>
              <a:solidFill>
                <a:srgbClr val="471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5F40CA8-85F8-4426-AC3A-A342DFFA49B7}"/>
              </a:ext>
            </a:extLst>
          </p:cNvPr>
          <p:cNvGraphicFramePr>
            <a:graphicFrameLocks noGrp="1"/>
          </p:cNvGraphicFramePr>
          <p:nvPr/>
        </p:nvGraphicFramePr>
        <p:xfrm>
          <a:off x="2922181" y="4583144"/>
          <a:ext cx="7010400" cy="19887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43727958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3224025"/>
                    </a:ext>
                  </a:extLst>
                </a:gridCol>
              </a:tblGrid>
              <a:tr h="497197">
                <a:tc>
                  <a:txBody>
                    <a:bodyPr/>
                    <a:lstStyle/>
                    <a:p>
                      <a:r>
                        <a:rPr lang="en-US" sz="2400" dirty="0"/>
                        <a:t>CĂN</a:t>
                      </a:r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GỐC</a:t>
                      </a:r>
                      <a:r>
                        <a:rPr lang="en-US" sz="2400" baseline="0" dirty="0"/>
                        <a:t> HIỆN TẠI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93571"/>
                  </a:ext>
                </a:extLst>
              </a:tr>
              <a:tr h="497197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nī</a:t>
                      </a:r>
                      <a:r>
                        <a:rPr lang="en-US" sz="2400" dirty="0"/>
                        <a:t> (= lead)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naya</a:t>
                      </a:r>
                      <a:r>
                        <a:rPr lang="en-US" sz="2400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46276"/>
                  </a:ext>
                </a:extLst>
              </a:tr>
              <a:tr h="497197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gaṃ</a:t>
                      </a:r>
                      <a:r>
                        <a:rPr lang="en-US" sz="2400" dirty="0"/>
                        <a:t> (= go)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gaccha</a:t>
                      </a:r>
                      <a:r>
                        <a:rPr lang="en-US" sz="2400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498361"/>
                  </a:ext>
                </a:extLst>
              </a:tr>
              <a:tr h="497197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ṯhā</a:t>
                      </a:r>
                      <a:r>
                        <a:rPr lang="en-US" sz="2400" dirty="0"/>
                        <a:t> (= be, stand)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Tiṯṯha</a:t>
                      </a:r>
                      <a:r>
                        <a:rPr lang="en-US" sz="2400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10030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356FCA19-BCA1-43AE-8834-EC7D7D895193}"/>
              </a:ext>
            </a:extLst>
          </p:cNvPr>
          <p:cNvSpPr/>
          <p:nvPr/>
        </p:nvSpPr>
        <p:spPr>
          <a:xfrm>
            <a:off x="626898" y="4539357"/>
            <a:ext cx="166744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spc="600" dirty="0" err="1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Nhưng</a:t>
            </a:r>
            <a:endParaRPr lang="en-US" sz="3000" b="1" spc="600" dirty="0">
              <a:ln w="0"/>
              <a:solidFill>
                <a:srgbClr val="471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582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ĐỘNG TỪ - THÌ HIỆN TẠI CHỦ ĐỘNG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3908AC-1BF9-4B06-80D8-B39B2D360FF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453088"/>
          <a:ext cx="10515600" cy="28844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42144">
                  <a:extLst>
                    <a:ext uri="{9D8B030D-6E8A-4147-A177-3AD203B41FA5}">
                      <a16:colId xmlns:a16="http://schemas.microsoft.com/office/drawing/2014/main" val="3299722519"/>
                    </a:ext>
                  </a:extLst>
                </a:gridCol>
                <a:gridCol w="3423684">
                  <a:extLst>
                    <a:ext uri="{9D8B030D-6E8A-4147-A177-3AD203B41FA5}">
                      <a16:colId xmlns:a16="http://schemas.microsoft.com/office/drawing/2014/main" val="3437279585"/>
                    </a:ext>
                  </a:extLst>
                </a:gridCol>
                <a:gridCol w="3049772">
                  <a:extLst>
                    <a:ext uri="{9D8B030D-6E8A-4147-A177-3AD203B41FA5}">
                      <a16:colId xmlns:a16="http://schemas.microsoft.com/office/drawing/2014/main" val="233224025"/>
                    </a:ext>
                  </a:extLst>
                </a:gridCol>
              </a:tblGrid>
              <a:tr h="721114"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SỐ</a:t>
                      </a:r>
                      <a:r>
                        <a:rPr lang="en-US" sz="2400" b="0" baseline="0" dirty="0"/>
                        <a:t> ÍT</a:t>
                      </a:r>
                      <a:endParaRPr lang="en-US" sz="2400" b="0" dirty="0"/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SỐ</a:t>
                      </a:r>
                      <a:r>
                        <a:rPr lang="en-US" sz="2400" b="0" baseline="0" dirty="0"/>
                        <a:t> NHIỀU</a:t>
                      </a:r>
                      <a:endParaRPr lang="en-US" sz="2400" b="0" dirty="0"/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93571"/>
                  </a:ext>
                </a:extLst>
              </a:tr>
              <a:tr h="721114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Ngôi</a:t>
                      </a:r>
                      <a:r>
                        <a:rPr lang="en-US" sz="2400" b="1" baseline="0" dirty="0"/>
                        <a:t> 1</a:t>
                      </a:r>
                      <a:r>
                        <a:rPr lang="en-US" sz="2400" b="1" dirty="0"/>
                        <a:t> (“</a:t>
                      </a:r>
                      <a:r>
                        <a:rPr lang="en-US" sz="2400" b="1" dirty="0" err="1"/>
                        <a:t>Tôi</a:t>
                      </a:r>
                      <a:r>
                        <a:rPr lang="en-US" sz="2400" b="1" dirty="0"/>
                        <a:t>, </a:t>
                      </a:r>
                      <a:r>
                        <a:rPr lang="en-US" sz="2400" b="1" dirty="0" err="1"/>
                        <a:t>chúng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tôi</a:t>
                      </a:r>
                      <a:r>
                        <a:rPr lang="en-US" sz="2400" b="1" dirty="0"/>
                        <a:t>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-:mi (-m)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-:ma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346276"/>
                  </a:ext>
                </a:extLst>
              </a:tr>
              <a:tr h="721114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Ngôi</a:t>
                      </a:r>
                      <a:r>
                        <a:rPr lang="en-US" sz="2400" b="1" baseline="0" dirty="0"/>
                        <a:t> 2</a:t>
                      </a:r>
                      <a:r>
                        <a:rPr lang="en-US" sz="2400" b="1" dirty="0"/>
                        <a:t> (“</a:t>
                      </a:r>
                      <a:r>
                        <a:rPr lang="en-US" sz="2400" b="1" dirty="0" err="1"/>
                        <a:t>bạn</a:t>
                      </a:r>
                      <a:r>
                        <a:rPr lang="en-US" sz="2400" b="1" dirty="0"/>
                        <a:t>,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các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bạn</a:t>
                      </a:r>
                      <a:r>
                        <a:rPr lang="en-US" sz="2400" b="1" dirty="0"/>
                        <a:t>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-</a:t>
                      </a:r>
                      <a:r>
                        <a:rPr lang="en-US" sz="2400" b="0" dirty="0" err="1"/>
                        <a:t>si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-</a:t>
                      </a:r>
                      <a:r>
                        <a:rPr lang="en-US" sz="2400" b="0" dirty="0" err="1"/>
                        <a:t>tha</a:t>
                      </a:r>
                      <a:endParaRPr lang="en-US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2100304"/>
                  </a:ext>
                </a:extLst>
              </a:tr>
              <a:tr h="721114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Ngôi</a:t>
                      </a:r>
                      <a:r>
                        <a:rPr lang="en-US" sz="2400" b="1" baseline="0" dirty="0"/>
                        <a:t> 3</a:t>
                      </a:r>
                      <a:r>
                        <a:rPr lang="en-US" sz="2400" b="1" dirty="0"/>
                        <a:t> (“</a:t>
                      </a:r>
                      <a:r>
                        <a:rPr lang="en-US" sz="2400" b="1" dirty="0" err="1"/>
                        <a:t>anh</a:t>
                      </a:r>
                      <a:r>
                        <a:rPr lang="en-US" sz="2400" b="1" baseline="0" dirty="0"/>
                        <a:t> ta, </a:t>
                      </a:r>
                      <a:r>
                        <a:rPr lang="en-US" sz="2400" b="1" baseline="0" dirty="0" err="1"/>
                        <a:t>cô</a:t>
                      </a:r>
                      <a:r>
                        <a:rPr lang="en-US" sz="2400" b="1" baseline="0" dirty="0"/>
                        <a:t> ta, </a:t>
                      </a:r>
                      <a:r>
                        <a:rPr lang="en-US" sz="2400" b="1" baseline="0" dirty="0" err="1"/>
                        <a:t>họ</a:t>
                      </a:r>
                      <a:r>
                        <a:rPr lang="en-US" sz="2400" b="1" dirty="0"/>
                        <a:t>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-</a:t>
                      </a:r>
                      <a:r>
                        <a:rPr lang="en-US" sz="2400" b="0" dirty="0" err="1"/>
                        <a:t>ti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-</a:t>
                      </a:r>
                      <a:r>
                        <a:rPr lang="en-US" sz="2400" b="0" dirty="0" err="1"/>
                        <a:t>nti</a:t>
                      </a:r>
                      <a:endParaRPr lang="en-US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210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671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ĐỘNG TỪ - [</a:t>
            </a:r>
            <a:r>
              <a:rPr lang="en-US" dirty="0" err="1">
                <a:solidFill>
                  <a:srgbClr val="FBC25D"/>
                </a:solidFill>
              </a:rPr>
              <a:t>labh</a:t>
            </a:r>
            <a:r>
              <a:rPr lang="en-US" dirty="0">
                <a:solidFill>
                  <a:srgbClr val="FBC25D"/>
                </a:solidFill>
              </a:rPr>
              <a:t>] =&gt; </a:t>
            </a:r>
            <a:r>
              <a:rPr lang="en-US" dirty="0" err="1">
                <a:solidFill>
                  <a:srgbClr val="FBC25D"/>
                </a:solidFill>
              </a:rPr>
              <a:t>labha</a:t>
            </a:r>
            <a:r>
              <a:rPr lang="en-US" dirty="0">
                <a:solidFill>
                  <a:srgbClr val="FBC25D"/>
                </a:solidFill>
              </a:rPr>
              <a:t>- (</a:t>
            </a:r>
            <a:r>
              <a:rPr lang="en-US" dirty="0" err="1">
                <a:solidFill>
                  <a:srgbClr val="FBC25D"/>
                </a:solidFill>
              </a:rPr>
              <a:t>đạt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được</a:t>
            </a:r>
            <a:r>
              <a:rPr lang="en-US" dirty="0">
                <a:solidFill>
                  <a:srgbClr val="FBC25D"/>
                </a:solidFill>
              </a:rPr>
              <a:t>) 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88571" y="2010300"/>
          <a:ext cx="10265228" cy="2243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08522">
                  <a:extLst>
                    <a:ext uri="{9D8B030D-6E8A-4147-A177-3AD203B41FA5}">
                      <a16:colId xmlns:a16="http://schemas.microsoft.com/office/drawing/2014/main" val="24551148"/>
                    </a:ext>
                  </a:extLst>
                </a:gridCol>
                <a:gridCol w="3181565">
                  <a:extLst>
                    <a:ext uri="{9D8B030D-6E8A-4147-A177-3AD203B41FA5}">
                      <a16:colId xmlns:a16="http://schemas.microsoft.com/office/drawing/2014/main" val="2193110339"/>
                    </a:ext>
                  </a:extLst>
                </a:gridCol>
                <a:gridCol w="3275141">
                  <a:extLst>
                    <a:ext uri="{9D8B030D-6E8A-4147-A177-3AD203B41FA5}">
                      <a16:colId xmlns:a16="http://schemas.microsoft.com/office/drawing/2014/main" val="3022294617"/>
                    </a:ext>
                  </a:extLst>
                </a:gridCol>
              </a:tblGrid>
              <a:tr h="42648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 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</a:rPr>
                        <a:t>Số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ít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Số nhiều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79367020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</a:rPr>
                        <a:t>Ngôi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thứ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nhất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solidFill>
                            <a:schemeClr val="bg1"/>
                          </a:solidFill>
                          <a:effectLst/>
                        </a:rPr>
                        <a:t>labhāmi</a:t>
                      </a:r>
                      <a:endParaRPr lang="en-US" sz="3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solidFill>
                            <a:schemeClr val="bg1"/>
                          </a:solidFill>
                          <a:effectLst/>
                        </a:rPr>
                        <a:t>labhāma</a:t>
                      </a:r>
                      <a:endParaRPr lang="en-US" sz="3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142690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Ngôi thứ hai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solidFill>
                            <a:schemeClr val="bg1"/>
                          </a:solidFill>
                          <a:effectLst/>
                        </a:rPr>
                        <a:t>labhasi</a:t>
                      </a:r>
                      <a:endParaRPr lang="en-US" sz="3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solidFill>
                            <a:schemeClr val="bg1"/>
                          </a:solidFill>
                          <a:effectLst/>
                        </a:rPr>
                        <a:t>labhatha</a:t>
                      </a:r>
                      <a:endParaRPr lang="en-US" sz="3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116793"/>
                  </a:ext>
                </a:extLst>
              </a:tr>
              <a:tr h="4425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</a:rPr>
                        <a:t>Ngôi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thứ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ba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bg1"/>
                          </a:solidFill>
                          <a:effectLst/>
                        </a:rPr>
                        <a:t>labhati</a:t>
                      </a:r>
                      <a:endParaRPr lang="en-US" sz="3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solidFill>
                            <a:schemeClr val="bg1"/>
                          </a:solidFill>
                          <a:effectLst/>
                        </a:rPr>
                        <a:t>labhanti</a:t>
                      </a:r>
                      <a:endParaRPr lang="en-US" sz="3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784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042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ĐỘNG TỪ - [</a:t>
            </a:r>
            <a:r>
              <a:rPr lang="en-US" dirty="0" err="1">
                <a:solidFill>
                  <a:srgbClr val="FBC25D"/>
                </a:solidFill>
              </a:rPr>
              <a:t>gaṃ</a:t>
            </a:r>
            <a:r>
              <a:rPr lang="en-US" dirty="0">
                <a:solidFill>
                  <a:srgbClr val="FBC25D"/>
                </a:solidFill>
              </a:rPr>
              <a:t>] =&gt; </a:t>
            </a:r>
            <a:r>
              <a:rPr lang="en-US" dirty="0" err="1">
                <a:solidFill>
                  <a:srgbClr val="FBC25D"/>
                </a:solidFill>
              </a:rPr>
              <a:t>gaccha</a:t>
            </a:r>
            <a:r>
              <a:rPr lang="en-US" dirty="0">
                <a:solidFill>
                  <a:srgbClr val="FBC25D"/>
                </a:solidFill>
              </a:rPr>
              <a:t>- (</a:t>
            </a:r>
            <a:r>
              <a:rPr lang="en-US" dirty="0" err="1">
                <a:solidFill>
                  <a:srgbClr val="FBC25D"/>
                </a:solidFill>
              </a:rPr>
              <a:t>đi</a:t>
            </a:r>
            <a:r>
              <a:rPr lang="en-US" dirty="0">
                <a:solidFill>
                  <a:srgbClr val="FBC25D"/>
                </a:solidFill>
              </a:rPr>
              <a:t>)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19202" y="1899443"/>
          <a:ext cx="10134598" cy="5608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60057">
                  <a:extLst>
                    <a:ext uri="{9D8B030D-6E8A-4147-A177-3AD203B41FA5}">
                      <a16:colId xmlns:a16="http://schemas.microsoft.com/office/drawing/2014/main" val="24551148"/>
                    </a:ext>
                  </a:extLst>
                </a:gridCol>
                <a:gridCol w="3141078">
                  <a:extLst>
                    <a:ext uri="{9D8B030D-6E8A-4147-A177-3AD203B41FA5}">
                      <a16:colId xmlns:a16="http://schemas.microsoft.com/office/drawing/2014/main" val="2193110339"/>
                    </a:ext>
                  </a:extLst>
                </a:gridCol>
                <a:gridCol w="3233463">
                  <a:extLst>
                    <a:ext uri="{9D8B030D-6E8A-4147-A177-3AD203B41FA5}">
                      <a16:colId xmlns:a16="http://schemas.microsoft.com/office/drawing/2014/main" val="3022294617"/>
                    </a:ext>
                  </a:extLst>
                </a:gridCol>
              </a:tblGrid>
              <a:tr h="5313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 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</a:rPr>
                        <a:t>Số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ít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</a:rPr>
                        <a:t>Số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nhiều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7936702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2" y="3775029"/>
          <a:ext cx="10134598" cy="5608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60057">
                  <a:extLst>
                    <a:ext uri="{9D8B030D-6E8A-4147-A177-3AD203B41FA5}">
                      <a16:colId xmlns:a16="http://schemas.microsoft.com/office/drawing/2014/main" val="24551148"/>
                    </a:ext>
                  </a:extLst>
                </a:gridCol>
                <a:gridCol w="3141078">
                  <a:extLst>
                    <a:ext uri="{9D8B030D-6E8A-4147-A177-3AD203B41FA5}">
                      <a16:colId xmlns:a16="http://schemas.microsoft.com/office/drawing/2014/main" val="2193110339"/>
                    </a:ext>
                  </a:extLst>
                </a:gridCol>
                <a:gridCol w="3233463">
                  <a:extLst>
                    <a:ext uri="{9D8B030D-6E8A-4147-A177-3AD203B41FA5}">
                      <a16:colId xmlns:a16="http://schemas.microsoft.com/office/drawing/2014/main" val="3022294617"/>
                    </a:ext>
                  </a:extLst>
                </a:gridCol>
              </a:tblGrid>
              <a:tr h="5502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</a:rPr>
                        <a:t>Ngôi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thứ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ba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 err="1">
                          <a:effectLst/>
                        </a:rPr>
                        <a:t>gacchati</a:t>
                      </a:r>
                      <a:endParaRPr lang="en-US" sz="3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 err="1">
                          <a:effectLst/>
                        </a:rPr>
                        <a:t>gacchanti</a:t>
                      </a:r>
                      <a:endParaRPr lang="en-US" sz="3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78465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9202" y="2503462"/>
          <a:ext cx="10134598" cy="6025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60057">
                  <a:extLst>
                    <a:ext uri="{9D8B030D-6E8A-4147-A177-3AD203B41FA5}">
                      <a16:colId xmlns:a16="http://schemas.microsoft.com/office/drawing/2014/main" val="24551148"/>
                    </a:ext>
                  </a:extLst>
                </a:gridCol>
                <a:gridCol w="3141078">
                  <a:extLst>
                    <a:ext uri="{9D8B030D-6E8A-4147-A177-3AD203B41FA5}">
                      <a16:colId xmlns:a16="http://schemas.microsoft.com/office/drawing/2014/main" val="2193110339"/>
                    </a:ext>
                  </a:extLst>
                </a:gridCol>
                <a:gridCol w="3233463">
                  <a:extLst>
                    <a:ext uri="{9D8B030D-6E8A-4147-A177-3AD203B41FA5}">
                      <a16:colId xmlns:a16="http://schemas.microsoft.com/office/drawing/2014/main" val="3022294617"/>
                    </a:ext>
                  </a:extLst>
                </a:gridCol>
              </a:tblGrid>
              <a:tr h="6025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</a:rPr>
                        <a:t>Ngôi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thứ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nhất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 err="1">
                          <a:effectLst/>
                        </a:rPr>
                        <a:t>gacchāmi</a:t>
                      </a:r>
                      <a:endParaRPr lang="en-US" sz="3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 err="1">
                          <a:effectLst/>
                        </a:rPr>
                        <a:t>gacchāma</a:t>
                      </a:r>
                      <a:endParaRPr lang="en-US" sz="3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14269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19202" y="3149244"/>
          <a:ext cx="10134598" cy="5825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60057">
                  <a:extLst>
                    <a:ext uri="{9D8B030D-6E8A-4147-A177-3AD203B41FA5}">
                      <a16:colId xmlns:a16="http://schemas.microsoft.com/office/drawing/2014/main" val="24551148"/>
                    </a:ext>
                  </a:extLst>
                </a:gridCol>
                <a:gridCol w="3141078">
                  <a:extLst>
                    <a:ext uri="{9D8B030D-6E8A-4147-A177-3AD203B41FA5}">
                      <a16:colId xmlns:a16="http://schemas.microsoft.com/office/drawing/2014/main" val="2193110339"/>
                    </a:ext>
                  </a:extLst>
                </a:gridCol>
                <a:gridCol w="3233463">
                  <a:extLst>
                    <a:ext uri="{9D8B030D-6E8A-4147-A177-3AD203B41FA5}">
                      <a16:colId xmlns:a16="http://schemas.microsoft.com/office/drawing/2014/main" val="3022294617"/>
                    </a:ext>
                  </a:extLst>
                </a:gridCol>
              </a:tblGrid>
              <a:tr h="58259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</a:rPr>
                        <a:t>Ngôi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thứ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hai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 err="1">
                          <a:effectLst/>
                        </a:rPr>
                        <a:t>gacchasi</a:t>
                      </a:r>
                      <a:endParaRPr lang="en-US" sz="3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 err="1">
                          <a:effectLst/>
                        </a:rPr>
                        <a:t>gacchatha</a:t>
                      </a:r>
                      <a:endParaRPr lang="en-US" sz="3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11679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89897AE-53A9-4FC1-9B9F-5A717757676E}"/>
              </a:ext>
            </a:extLst>
          </p:cNvPr>
          <p:cNvSpPr txBox="1"/>
          <p:nvPr/>
        </p:nvSpPr>
        <p:spPr>
          <a:xfrm>
            <a:off x="1226459" y="5603730"/>
            <a:ext cx="10134598" cy="954107"/>
          </a:xfrm>
          <a:prstGeom prst="rect">
            <a:avLst/>
          </a:prstGeom>
          <a:solidFill>
            <a:srgbClr val="FBC25D"/>
          </a:solidFill>
        </p:spPr>
        <p:txBody>
          <a:bodyPr wrap="square" rtlCol="0">
            <a:spAutoFit/>
          </a:bodyPr>
          <a:lstStyle/>
          <a:p>
            <a:pPr marL="1255713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CÓ THỂ </a:t>
            </a:r>
            <a:r>
              <a:rPr lang="en-US" sz="2800" b="1" dirty="0" err="1">
                <a:solidFill>
                  <a:srgbClr val="0070C0"/>
                </a:solidFill>
              </a:rPr>
              <a:t>kết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hợp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với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danh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từ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trực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bổ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cách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để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chỉ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hướng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đi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đến</a:t>
            </a:r>
            <a:r>
              <a:rPr lang="en-US" sz="2800" b="1" dirty="0">
                <a:solidFill>
                  <a:srgbClr val="0070C0"/>
                </a:solidFill>
              </a:rPr>
              <a:t> =&gt; TRỰC BỔ CÁCH </a:t>
            </a:r>
            <a:r>
              <a:rPr lang="en-US" sz="2800" b="1" dirty="0" err="1">
                <a:solidFill>
                  <a:srgbClr val="0070C0"/>
                </a:solidFill>
              </a:rPr>
              <a:t>chỉ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phương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hướng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897AE-53A9-4FC1-9B9F-5A717757676E}"/>
              </a:ext>
            </a:extLst>
          </p:cNvPr>
          <p:cNvSpPr txBox="1"/>
          <p:nvPr/>
        </p:nvSpPr>
        <p:spPr>
          <a:xfrm>
            <a:off x="1226459" y="4462790"/>
            <a:ext cx="10134598" cy="954107"/>
          </a:xfrm>
          <a:prstGeom prst="rect">
            <a:avLst/>
          </a:prstGeom>
          <a:solidFill>
            <a:srgbClr val="FBC25D"/>
          </a:solidFill>
        </p:spPr>
        <p:txBody>
          <a:bodyPr wrap="square" rtlCol="0">
            <a:spAutoFit/>
          </a:bodyPr>
          <a:lstStyle/>
          <a:p>
            <a:pPr marL="1255713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70C0"/>
                </a:solidFill>
              </a:rPr>
              <a:t>Thông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thường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đã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tự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đủ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nghĩa</a:t>
            </a:r>
            <a:r>
              <a:rPr lang="en-US" sz="2800" dirty="0">
                <a:solidFill>
                  <a:srgbClr val="0070C0"/>
                </a:solidFill>
              </a:rPr>
              <a:t>: </a:t>
            </a:r>
            <a:r>
              <a:rPr lang="en-US" sz="2800" dirty="0" err="1">
                <a:solidFill>
                  <a:srgbClr val="0070C0"/>
                </a:solidFill>
              </a:rPr>
              <a:t>gacchāmi</a:t>
            </a:r>
            <a:r>
              <a:rPr lang="en-US" sz="2800" dirty="0">
                <a:solidFill>
                  <a:srgbClr val="0070C0"/>
                </a:solidFill>
              </a:rPr>
              <a:t> = </a:t>
            </a:r>
            <a:r>
              <a:rPr lang="en-US" sz="2800" dirty="0" err="1">
                <a:solidFill>
                  <a:srgbClr val="0070C0"/>
                </a:solidFill>
              </a:rPr>
              <a:t>tôi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đi</a:t>
            </a:r>
            <a:r>
              <a:rPr lang="en-US" sz="2800" dirty="0">
                <a:solidFill>
                  <a:srgbClr val="0070C0"/>
                </a:solidFill>
              </a:rPr>
              <a:t> / </a:t>
            </a:r>
            <a:r>
              <a:rPr lang="en-US" sz="2800" dirty="0" err="1">
                <a:solidFill>
                  <a:srgbClr val="0070C0"/>
                </a:solidFill>
              </a:rPr>
              <a:t>Ahaṃ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gacchāmi</a:t>
            </a:r>
            <a:r>
              <a:rPr lang="en-US" sz="2800" dirty="0">
                <a:solidFill>
                  <a:srgbClr val="0070C0"/>
                </a:solidFill>
              </a:rPr>
              <a:t> = </a:t>
            </a:r>
            <a:r>
              <a:rPr lang="en-US" sz="2800" dirty="0" err="1">
                <a:solidFill>
                  <a:srgbClr val="0070C0"/>
                </a:solidFill>
              </a:rPr>
              <a:t>tôi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đi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74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8D3BF14-7326-4B5E-BB49-1EDE416DF89C}"/>
              </a:ext>
            </a:extLst>
          </p:cNvPr>
          <p:cNvSpPr/>
          <p:nvPr/>
        </p:nvSpPr>
        <p:spPr>
          <a:xfrm>
            <a:off x="6797305" y="2322660"/>
            <a:ext cx="822695" cy="701749"/>
          </a:xfrm>
          <a:prstGeom prst="roundRect">
            <a:avLst/>
          </a:prstGeom>
          <a:solidFill>
            <a:srgbClr val="4712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4712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F5B77A6-79E3-44B0-932A-9CCDC41FEAFA}"/>
              </a:ext>
            </a:extLst>
          </p:cNvPr>
          <p:cNvSpPr/>
          <p:nvPr/>
        </p:nvSpPr>
        <p:spPr>
          <a:xfrm>
            <a:off x="4292344" y="2322660"/>
            <a:ext cx="822695" cy="701749"/>
          </a:xfrm>
          <a:prstGeom prst="roundRect">
            <a:avLst/>
          </a:prstGeom>
          <a:solidFill>
            <a:srgbClr val="4712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4712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ĐỒNG VỊ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9897AE-53A9-4FC1-9B9F-5A717757676E}"/>
              </a:ext>
            </a:extLst>
          </p:cNvPr>
          <p:cNvSpPr txBox="1"/>
          <p:nvPr/>
        </p:nvSpPr>
        <p:spPr>
          <a:xfrm>
            <a:off x="838201" y="3369160"/>
            <a:ext cx="10932886" cy="2585323"/>
          </a:xfrm>
          <a:prstGeom prst="rect">
            <a:avLst/>
          </a:prstGeom>
          <a:solidFill>
            <a:srgbClr val="FBC25D"/>
          </a:solidFill>
        </p:spPr>
        <p:txBody>
          <a:bodyPr wrap="square" rtlCol="0">
            <a:spAutoFit/>
          </a:bodyPr>
          <a:lstStyle/>
          <a:p>
            <a:pPr marL="1141413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Hai danh từ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b="1" i="1" dirty="0">
                <a:latin typeface="Calibri" panose="020F0502020204030204" pitchFamily="34" charset="0"/>
                <a:cs typeface="Times New Roman" panose="02020603050405020304" pitchFamily="18" charset="0"/>
              </a:rPr>
              <a:t>đứng kế nhau cùng chỉ một đối tượng</a:t>
            </a:r>
            <a:r>
              <a:rPr lang="vi-V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gọi là </a:t>
            </a:r>
            <a:r>
              <a:rPr lang="vi-VN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Đồng Vị</a:t>
            </a:r>
            <a:endParaRPr lang="en-US" sz="24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1413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Danh từ nào </a:t>
            </a:r>
            <a:r>
              <a:rPr lang="vi-VN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bổ nghĩa </a:t>
            </a:r>
            <a:r>
              <a:rPr lang="vi-V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cho danh từ còn lại thì gọi là </a:t>
            </a:r>
            <a:r>
              <a:rPr lang="vi-VN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Đồng Vị Ngữ</a:t>
            </a:r>
            <a:r>
              <a:rPr lang="vi-V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1413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Đồng Vị Ngữ có chức năng: thêm thông tin, nhấn mạnh, chỉ mục đích...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087438" indent="-288925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4DB3890-FBE0-443F-86CC-B2D9E9518AC5}"/>
              </a:ext>
            </a:extLst>
          </p:cNvPr>
          <p:cNvSpPr txBox="1">
            <a:spLocks/>
          </p:cNvSpPr>
          <p:nvPr/>
        </p:nvSpPr>
        <p:spPr>
          <a:xfrm>
            <a:off x="3048000" y="1690688"/>
            <a:ext cx="9144000" cy="20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spc="600" dirty="0">
                <a:ln>
                  <a:solidFill>
                    <a:srgbClr val="471200"/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rPr>
              <a:t>…. N  +  N ….</a:t>
            </a:r>
          </a:p>
        </p:txBody>
      </p:sp>
    </p:spTree>
    <p:extLst>
      <p:ext uri="{BB962C8B-B14F-4D97-AF65-F5344CB8AC3E}">
        <p14:creationId xmlns:p14="http://schemas.microsoft.com/office/powerpoint/2010/main" val="991168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TRẬT TỰ CÂU PALI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7233B5-C6E3-4236-9FA2-9C159E8EB76D}"/>
              </a:ext>
            </a:extLst>
          </p:cNvPr>
          <p:cNvSpPr txBox="1"/>
          <p:nvPr/>
        </p:nvSpPr>
        <p:spPr>
          <a:xfrm>
            <a:off x="838200" y="2669031"/>
            <a:ext cx="10515600" cy="1970026"/>
          </a:xfrm>
          <a:prstGeom prst="rect">
            <a:avLst/>
          </a:prstGeom>
          <a:solidFill>
            <a:srgbClr val="FBC25D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100" dirty="0">
              <a:latin typeface="Calibri" panose="020F0502020204030204" pitchFamily="34" charset="0"/>
            </a:endParaRPr>
          </a:p>
          <a:p>
            <a:pPr marL="568325" indent="4556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dirty="0">
                <a:latin typeface="Calibri" panose="020F0502020204030204" pitchFamily="34" charset="0"/>
              </a:rPr>
              <a:t>Pali không có trật tự câu cố định.</a:t>
            </a:r>
            <a:endParaRPr lang="en-US" sz="2800" dirty="0">
              <a:latin typeface="Calibri" panose="020F0502020204030204" pitchFamily="34" charset="0"/>
            </a:endParaRPr>
          </a:p>
          <a:p>
            <a:pPr marL="568325" indent="4556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dirty="0">
                <a:latin typeface="Calibri" panose="020F0502020204030204" pitchFamily="34" charset="0"/>
              </a:rPr>
              <a:t>Thông thường, từ </a:t>
            </a:r>
            <a:r>
              <a:rPr lang="vi-VN" sz="2800" b="1" i="1" dirty="0">
                <a:latin typeface="Calibri" panose="020F0502020204030204" pitchFamily="34" charset="0"/>
              </a:rPr>
              <a:t>đứng đầu câu</a:t>
            </a:r>
            <a:r>
              <a:rPr lang="vi-VN" sz="2800" b="1" dirty="0">
                <a:latin typeface="Calibri" panose="020F0502020204030204" pitchFamily="34" charset="0"/>
              </a:rPr>
              <a:t> </a:t>
            </a:r>
            <a:r>
              <a:rPr lang="vi-VN" sz="2800" dirty="0">
                <a:latin typeface="Calibri" panose="020F0502020204030204" pitchFamily="34" charset="0"/>
              </a:rPr>
              <a:t>là từ được </a:t>
            </a:r>
            <a:r>
              <a:rPr lang="vi-VN" sz="2800" b="1" i="1" dirty="0">
                <a:latin typeface="Calibri" panose="020F0502020204030204" pitchFamily="34" charset="0"/>
              </a:rPr>
              <a:t>Nhấn Mạnh</a:t>
            </a:r>
            <a:r>
              <a:rPr lang="en-US" sz="2800" dirty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14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1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639614" y="2217511"/>
            <a:ext cx="9217025" cy="4351338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34950" algn="just">
              <a:lnSpc>
                <a:spcPct val="150000"/>
              </a:lnSpc>
            </a:pPr>
            <a:r>
              <a:rPr lang="en-US" sz="38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buddhaṃ</a:t>
            </a:r>
            <a:r>
              <a:rPr lang="en-US" sz="38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 </a:t>
            </a:r>
            <a:r>
              <a:rPr lang="en-US" sz="38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saraṇaṃ</a:t>
            </a:r>
            <a:r>
              <a:rPr lang="en-US" sz="38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 </a:t>
            </a:r>
            <a:r>
              <a:rPr lang="en-US" sz="38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gacchāmi</a:t>
            </a:r>
            <a:r>
              <a:rPr lang="en-US" sz="38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.</a:t>
            </a:r>
          </a:p>
          <a:p>
            <a:pPr indent="234950" algn="just">
              <a:lnSpc>
                <a:spcPct val="150000"/>
              </a:lnSpc>
            </a:pPr>
            <a:r>
              <a:rPr lang="en-US" sz="38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dhammaṃ</a:t>
            </a:r>
            <a:r>
              <a:rPr lang="en-US" sz="38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 </a:t>
            </a:r>
            <a:r>
              <a:rPr lang="en-US" sz="38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saraṇaṃ</a:t>
            </a:r>
            <a:r>
              <a:rPr lang="en-US" sz="38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 </a:t>
            </a:r>
            <a:r>
              <a:rPr lang="en-US" sz="38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gacchāmi</a:t>
            </a:r>
            <a:r>
              <a:rPr lang="en-US" sz="38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.</a:t>
            </a:r>
          </a:p>
          <a:p>
            <a:pPr indent="234950" algn="just">
              <a:lnSpc>
                <a:spcPct val="150000"/>
              </a:lnSpc>
            </a:pPr>
            <a:r>
              <a:rPr lang="en-US" sz="38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saṅghaṃ</a:t>
            </a:r>
            <a:r>
              <a:rPr lang="en-US" sz="38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 </a:t>
            </a:r>
            <a:r>
              <a:rPr lang="en-US" sz="38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saraṇaṃ</a:t>
            </a:r>
            <a:r>
              <a:rPr lang="en-US" sz="38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 </a:t>
            </a:r>
            <a:r>
              <a:rPr lang="en-US" sz="38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gacchāmi</a:t>
            </a:r>
            <a:r>
              <a:rPr lang="en-US" sz="38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30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2.1 (AN)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E75DFD9-1646-4D6B-B833-81EC5AC18ACB}"/>
              </a:ext>
            </a:extLst>
          </p:cNvPr>
          <p:cNvSpPr txBox="1">
            <a:spLocks/>
          </p:cNvSpPr>
          <p:nvPr/>
        </p:nvSpPr>
        <p:spPr>
          <a:xfrm>
            <a:off x="2324662" y="1911812"/>
            <a:ext cx="9535032" cy="4351338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…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cittaṃ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bhikkhave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adantaṃ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mahato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anatthāya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saṃvattatīti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.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…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cittaṃ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bhikkhave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dantaṃ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mahato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atthāya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saṃvattatīti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. </a:t>
            </a:r>
            <a:b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…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cittaṃ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bhikkhave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aguttaṃ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mahato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anatthāya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saṃvattatīti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.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…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cittaṃ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bhikkhave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guttaṃ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mahato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atthāya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saṃvattatīti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. </a:t>
            </a:r>
            <a:b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…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cittaṃ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bhikkhave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arakkhitaṃ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mahato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anatthāya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saṃvattatīti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.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…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cittaṃ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bhikkhave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rakkhitaṃ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mahato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atthāya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saṃvattatīti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. </a:t>
            </a:r>
            <a:b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…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cittaṃ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bhikkhave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asaṃvutaṃ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mahato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anatthāya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saṃvattatīti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. …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cittaṃ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bhikkhave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saṃvutaṃ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mahato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atthāya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saṃvattatīti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8333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2.1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83173"/>
          <a:ext cx="10515600" cy="45682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686442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927600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Pali</a:t>
                      </a:r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Nghĩa Việt </a:t>
                      </a:r>
                      <a:r>
                        <a:rPr lang="en-US" sz="2400" dirty="0" err="1"/>
                        <a:t>liên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quan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đến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đoạn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kinh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loại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Cittaṃ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Tâm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Bhikkhu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Vị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Tỳ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Kheo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Bhikhave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hô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cách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nhiều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A/An 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Hàm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ý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phủ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Ví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dụ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Danta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chế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ngự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Adanta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KHÔNG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chế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ngự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Tiền tố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Danta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chế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ngự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Mahato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Lớn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vĩ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đại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gián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bổ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cách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ít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Mahanta)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Attho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Lợi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ích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lợi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thế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ý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nghĩa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mục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đích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Danh,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31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2.1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827453"/>
          <a:ext cx="10515600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686442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927600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Pali</a:t>
                      </a:r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Nghĩa Việt </a:t>
                      </a:r>
                      <a:r>
                        <a:rPr lang="en-US" sz="2400" dirty="0" err="1"/>
                        <a:t>liên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quan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đến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đoạn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kinh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loại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Saṃvattati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Đi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tới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dẫn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tới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đưa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tới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Động, hiện tại, chủ động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Gutta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phòng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031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Rakkhita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canh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phòng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6566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Saṃvuta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Được thu thúc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8280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Iti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Hàm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ý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trích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dẫn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Phụ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615641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99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TÍNH TỪ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E76DF3-8D24-4EE1-9D42-F99FFC23A37B}"/>
              </a:ext>
            </a:extLst>
          </p:cNvPr>
          <p:cNvSpPr txBox="1"/>
          <p:nvPr/>
        </p:nvSpPr>
        <p:spPr>
          <a:xfrm>
            <a:off x="2355432" y="5335230"/>
            <a:ext cx="8011312" cy="1429622"/>
          </a:xfrm>
          <a:prstGeom prst="rect">
            <a:avLst/>
          </a:prstGeom>
          <a:solidFill>
            <a:srgbClr val="FBC25D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397125" algn="l"/>
              </a:tabLst>
            </a:pPr>
            <a:r>
              <a:rPr lang="en-US" sz="2000" b="1" dirty="0" err="1">
                <a:solidFill>
                  <a:schemeClr val="dk1"/>
                </a:solidFill>
              </a:rPr>
              <a:t>Saṃvuta</a:t>
            </a:r>
            <a:r>
              <a:rPr lang="en-US" sz="2000" dirty="0">
                <a:solidFill>
                  <a:schemeClr val="dk1"/>
                </a:solidFill>
              </a:rPr>
              <a:t> 	= </a:t>
            </a:r>
            <a:r>
              <a:rPr lang="en-US" sz="2000" dirty="0" err="1">
                <a:solidFill>
                  <a:schemeClr val="dk1"/>
                </a:solidFill>
              </a:rPr>
              <a:t>được</a:t>
            </a:r>
            <a:r>
              <a:rPr lang="en-US" sz="2000" dirty="0">
                <a:solidFill>
                  <a:schemeClr val="dk1"/>
                </a:solidFill>
              </a:rPr>
              <a:t> thu </a:t>
            </a:r>
            <a:r>
              <a:rPr lang="en-US" sz="2000" dirty="0" err="1">
                <a:solidFill>
                  <a:schemeClr val="dk1"/>
                </a:solidFill>
              </a:rPr>
              <a:t>thúc</a:t>
            </a:r>
            <a:r>
              <a:rPr lang="en-US" sz="2000" dirty="0">
                <a:solidFill>
                  <a:schemeClr val="dk1"/>
                </a:solidFill>
              </a:rPr>
              <a:t> (</a:t>
            </a:r>
            <a:r>
              <a:rPr lang="en-US" sz="2000" dirty="0" err="1">
                <a:solidFill>
                  <a:schemeClr val="dk1"/>
                </a:solidFill>
              </a:rPr>
              <a:t>tính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từ</a:t>
            </a:r>
            <a:r>
              <a:rPr lang="en-US" sz="2000" dirty="0">
                <a:solidFill>
                  <a:schemeClr val="dk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397125" algn="l"/>
              </a:tabLst>
            </a:pPr>
            <a:r>
              <a:rPr lang="en-US" sz="2000" b="1" dirty="0" err="1">
                <a:solidFill>
                  <a:schemeClr val="dk1"/>
                </a:solidFill>
              </a:rPr>
              <a:t>Cittaṃ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saṃvutaṃ</a:t>
            </a:r>
            <a:r>
              <a:rPr lang="en-US" sz="2000" b="1" dirty="0">
                <a:solidFill>
                  <a:schemeClr val="dk1"/>
                </a:solidFill>
              </a:rPr>
              <a:t> 	</a:t>
            </a:r>
            <a:r>
              <a:rPr lang="en-US" sz="2000" dirty="0">
                <a:solidFill>
                  <a:schemeClr val="dk1"/>
                </a:solidFill>
              </a:rPr>
              <a:t>= </a:t>
            </a:r>
            <a:r>
              <a:rPr lang="en-US" sz="2000" dirty="0" err="1">
                <a:solidFill>
                  <a:schemeClr val="dk1"/>
                </a:solidFill>
              </a:rPr>
              <a:t>tâm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được</a:t>
            </a:r>
            <a:r>
              <a:rPr lang="en-US" sz="2000" dirty="0">
                <a:solidFill>
                  <a:schemeClr val="dk1"/>
                </a:solidFill>
              </a:rPr>
              <a:t> thu </a:t>
            </a:r>
            <a:r>
              <a:rPr lang="en-US" sz="2000" dirty="0" err="1">
                <a:solidFill>
                  <a:schemeClr val="dk1"/>
                </a:solidFill>
              </a:rPr>
              <a:t>thúc</a:t>
            </a:r>
            <a:r>
              <a:rPr lang="en-US" sz="2000" dirty="0">
                <a:solidFill>
                  <a:schemeClr val="dk1"/>
                </a:solidFill>
              </a:rPr>
              <a:t> (</a:t>
            </a:r>
            <a:r>
              <a:rPr lang="en-US" sz="2000" dirty="0" err="1">
                <a:solidFill>
                  <a:schemeClr val="dk1"/>
                </a:solidFill>
              </a:rPr>
              <a:t>Citta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là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danh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từ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trung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tính</a:t>
            </a:r>
            <a:r>
              <a:rPr lang="en-US" sz="2000" dirty="0">
                <a:solidFill>
                  <a:schemeClr val="dk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397125" algn="l"/>
              </a:tabLst>
            </a:pPr>
            <a:r>
              <a:rPr lang="en-US" sz="2000" b="1" dirty="0" err="1">
                <a:solidFill>
                  <a:schemeClr val="dk1"/>
                </a:solidFill>
              </a:rPr>
              <a:t>Loko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saṃvuto</a:t>
            </a:r>
            <a:r>
              <a:rPr lang="en-US" sz="2000" b="1" dirty="0">
                <a:solidFill>
                  <a:schemeClr val="dk1"/>
                </a:solidFill>
              </a:rPr>
              <a:t> 	</a:t>
            </a:r>
            <a:r>
              <a:rPr lang="en-US" sz="2000" dirty="0">
                <a:solidFill>
                  <a:schemeClr val="dk1"/>
                </a:solidFill>
              </a:rPr>
              <a:t>= </a:t>
            </a:r>
            <a:r>
              <a:rPr lang="en-US" sz="2000" dirty="0" err="1">
                <a:solidFill>
                  <a:schemeClr val="dk1"/>
                </a:solidFill>
              </a:rPr>
              <a:t>thế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gian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được</a:t>
            </a:r>
            <a:r>
              <a:rPr lang="en-US" sz="2000" dirty="0">
                <a:solidFill>
                  <a:schemeClr val="dk1"/>
                </a:solidFill>
              </a:rPr>
              <a:t> thu </a:t>
            </a:r>
            <a:r>
              <a:rPr lang="en-US" sz="2000" dirty="0" err="1">
                <a:solidFill>
                  <a:schemeClr val="dk1"/>
                </a:solidFill>
              </a:rPr>
              <a:t>thúc</a:t>
            </a:r>
            <a:r>
              <a:rPr lang="en-US" sz="2000" dirty="0">
                <a:solidFill>
                  <a:schemeClr val="dk1"/>
                </a:solidFill>
              </a:rPr>
              <a:t> (</a:t>
            </a:r>
            <a:r>
              <a:rPr lang="en-US" sz="2000" dirty="0" err="1">
                <a:solidFill>
                  <a:schemeClr val="dk1"/>
                </a:solidFill>
              </a:rPr>
              <a:t>Loka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là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danh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từ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nam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tính</a:t>
            </a:r>
            <a:r>
              <a:rPr lang="en-US" sz="2000" dirty="0">
                <a:solidFill>
                  <a:schemeClr val="dk1"/>
                </a:solidFill>
              </a:rPr>
              <a:t>)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C40C87-90CB-4F0B-B6AF-D5D65FD73464}"/>
              </a:ext>
            </a:extLst>
          </p:cNvPr>
          <p:cNvSpPr/>
          <p:nvPr/>
        </p:nvSpPr>
        <p:spPr>
          <a:xfrm>
            <a:off x="838200" y="3013501"/>
            <a:ext cx="284244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spc="600" dirty="0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TÍNH TỪ</a:t>
            </a:r>
          </a:p>
          <a:p>
            <a:pPr algn="ctr"/>
            <a:r>
              <a:rPr lang="en-US" sz="4800" spc="600" dirty="0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PALI</a:t>
            </a:r>
            <a:endParaRPr lang="en-US" sz="3600" spc="600" dirty="0">
              <a:ln w="0"/>
              <a:solidFill>
                <a:srgbClr val="471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F9955CC-30E9-4573-86EA-7E2ECE9CC599}"/>
              </a:ext>
            </a:extLst>
          </p:cNvPr>
          <p:cNvGraphicFramePr/>
          <p:nvPr/>
        </p:nvGraphicFramePr>
        <p:xfrm>
          <a:off x="3807638" y="1581771"/>
          <a:ext cx="6559106" cy="3904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D4DBDDA-CA79-49E2-9192-AFBFAB45EE9D}"/>
              </a:ext>
            </a:extLst>
          </p:cNvPr>
          <p:cNvSpPr/>
          <p:nvPr/>
        </p:nvSpPr>
        <p:spPr>
          <a:xfrm>
            <a:off x="3807638" y="1917792"/>
            <a:ext cx="11047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4712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❶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4A3E1A-0ED0-4899-BC7C-D6DB04C62839}"/>
              </a:ext>
            </a:extLst>
          </p:cNvPr>
          <p:cNvSpPr/>
          <p:nvPr/>
        </p:nvSpPr>
        <p:spPr>
          <a:xfrm>
            <a:off x="4091613" y="3088973"/>
            <a:ext cx="11047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4712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❷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A1F7D3-43EF-416D-8C9E-80D9E920481F}"/>
              </a:ext>
            </a:extLst>
          </p:cNvPr>
          <p:cNvSpPr/>
          <p:nvPr/>
        </p:nvSpPr>
        <p:spPr>
          <a:xfrm>
            <a:off x="3796298" y="4265242"/>
            <a:ext cx="11047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4712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❸</a:t>
            </a:r>
          </a:p>
        </p:txBody>
      </p:sp>
    </p:spTree>
    <p:extLst>
      <p:ext uri="{BB962C8B-B14F-4D97-AF65-F5344CB8AC3E}">
        <p14:creationId xmlns:p14="http://schemas.microsoft.com/office/powerpoint/2010/main" val="2515469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HỢP ÂM - SANDHI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7233B5-C6E3-4236-9FA2-9C159E8EB76D}"/>
              </a:ext>
            </a:extLst>
          </p:cNvPr>
          <p:cNvSpPr txBox="1"/>
          <p:nvPr/>
        </p:nvSpPr>
        <p:spPr>
          <a:xfrm>
            <a:off x="838200" y="2669031"/>
            <a:ext cx="10515600" cy="2490618"/>
          </a:xfrm>
          <a:prstGeom prst="rect">
            <a:avLst/>
          </a:prstGeom>
          <a:solidFill>
            <a:srgbClr val="FBC25D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/>
              <a:t>Trong</a:t>
            </a:r>
            <a:r>
              <a:rPr lang="en-US" sz="3000" dirty="0"/>
              <a:t> Pali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nhất</a:t>
            </a:r>
            <a:r>
              <a:rPr lang="en-US" sz="3000" dirty="0"/>
              <a:t> </a:t>
            </a:r>
            <a:r>
              <a:rPr lang="en-US" sz="3000" dirty="0" err="1"/>
              <a:t>là</a:t>
            </a:r>
            <a:r>
              <a:rPr lang="en-US" sz="3000" dirty="0"/>
              <a:t> Sanskrit,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từ</a:t>
            </a:r>
            <a:r>
              <a:rPr lang="en-US" sz="3000" dirty="0"/>
              <a:t> </a:t>
            </a:r>
            <a:r>
              <a:rPr lang="en-US" sz="3000" dirty="0" err="1"/>
              <a:t>đứng</a:t>
            </a:r>
            <a:r>
              <a:rPr lang="en-US" sz="3000" dirty="0"/>
              <a:t> </a:t>
            </a:r>
            <a:r>
              <a:rPr lang="en-US" sz="3000" dirty="0" err="1"/>
              <a:t>kế</a:t>
            </a:r>
            <a:r>
              <a:rPr lang="en-US" sz="3000" dirty="0"/>
              <a:t> </a:t>
            </a:r>
            <a:r>
              <a:rPr lang="en-US" sz="3000" dirty="0" err="1"/>
              <a:t>nhau</a:t>
            </a:r>
            <a:r>
              <a:rPr lang="en-US" sz="3000" dirty="0"/>
              <a:t> </a:t>
            </a:r>
            <a:r>
              <a:rPr lang="en-US" sz="3000" dirty="0" err="1"/>
              <a:t>thường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 err="1"/>
              <a:t>hợp</a:t>
            </a:r>
            <a:r>
              <a:rPr lang="en-US" sz="3000" dirty="0"/>
              <a:t> </a:t>
            </a:r>
            <a:r>
              <a:rPr lang="en-US" sz="3000" dirty="0" err="1"/>
              <a:t>âm</a:t>
            </a:r>
            <a:r>
              <a:rPr lang="en-US" sz="3000" dirty="0"/>
              <a:t> </a:t>
            </a:r>
            <a:r>
              <a:rPr lang="en-US" sz="3000" dirty="0" err="1"/>
              <a:t>cuối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âm</a:t>
            </a:r>
            <a:r>
              <a:rPr lang="en-US" sz="3000" dirty="0"/>
              <a:t> </a:t>
            </a:r>
            <a:r>
              <a:rPr lang="en-US" sz="3000" dirty="0" err="1"/>
              <a:t>đầu</a:t>
            </a:r>
            <a:r>
              <a:rPr lang="en-US" sz="3000" dirty="0"/>
              <a:t> </a:t>
            </a:r>
            <a:r>
              <a:rPr lang="en-US" sz="3000" dirty="0" err="1"/>
              <a:t>giữa</a:t>
            </a:r>
            <a:r>
              <a:rPr lang="en-US" sz="3000" dirty="0"/>
              <a:t> </a:t>
            </a:r>
            <a:r>
              <a:rPr lang="en-US" sz="3000" dirty="0" err="1"/>
              <a:t>chúng</a:t>
            </a:r>
            <a:r>
              <a:rPr lang="en-US" sz="3000" dirty="0"/>
              <a:t> </a:t>
            </a:r>
            <a:r>
              <a:rPr lang="en-US" sz="3000" dirty="0" err="1"/>
              <a:t>với</a:t>
            </a:r>
            <a:r>
              <a:rPr lang="en-US" sz="3000" dirty="0"/>
              <a:t> </a:t>
            </a:r>
            <a:r>
              <a:rPr lang="en-US" sz="3000" dirty="0" err="1"/>
              <a:t>nhau</a:t>
            </a:r>
            <a:r>
              <a:rPr lang="en-US" sz="3000" dirty="0"/>
              <a:t> </a:t>
            </a:r>
            <a:r>
              <a:rPr lang="en-US" sz="3000" dirty="0" err="1"/>
              <a:t>để</a:t>
            </a:r>
            <a:r>
              <a:rPr lang="en-US" sz="3000" dirty="0"/>
              <a:t> </a:t>
            </a:r>
            <a:r>
              <a:rPr lang="en-US" sz="3000" dirty="0" err="1"/>
              <a:t>đọc</a:t>
            </a:r>
            <a:r>
              <a:rPr lang="en-US" sz="3000" dirty="0"/>
              <a:t> </a:t>
            </a:r>
            <a:r>
              <a:rPr lang="en-US" sz="3000" dirty="0" err="1"/>
              <a:t>cho</a:t>
            </a:r>
            <a:r>
              <a:rPr lang="en-US" sz="3000" dirty="0"/>
              <a:t> </a:t>
            </a:r>
            <a:r>
              <a:rPr lang="en-US" sz="3000" dirty="0" err="1"/>
              <a:t>trơn</a:t>
            </a:r>
            <a:r>
              <a:rPr lang="en-US" sz="3000" dirty="0"/>
              <a:t> </a:t>
            </a:r>
            <a:r>
              <a:rPr lang="en-US" sz="3000" dirty="0" err="1"/>
              <a:t>tru</a:t>
            </a:r>
            <a:r>
              <a:rPr lang="en-US" sz="30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3000" b="1" dirty="0">
                <a:latin typeface="Calibri" panose="020F0502020204030204" pitchFamily="34" charset="0"/>
              </a:rPr>
              <a:t>VD:</a:t>
            </a:r>
            <a:r>
              <a:rPr lang="en-US" sz="3000" dirty="0">
                <a:latin typeface="Calibri" panose="020F0502020204030204" pitchFamily="34" charset="0"/>
              </a:rPr>
              <a:t> 	</a:t>
            </a:r>
            <a:r>
              <a:rPr lang="en-US" sz="3000" dirty="0" err="1"/>
              <a:t>saṃvattatīti</a:t>
            </a:r>
            <a:r>
              <a:rPr lang="en-US" sz="3000" dirty="0"/>
              <a:t> = </a:t>
            </a:r>
            <a:r>
              <a:rPr lang="en-US" sz="3000" dirty="0" err="1"/>
              <a:t>saṃvattati</a:t>
            </a:r>
            <a:r>
              <a:rPr lang="en-US" sz="3000" dirty="0"/>
              <a:t> + </a:t>
            </a:r>
            <a:r>
              <a:rPr lang="en-US" sz="3000" dirty="0" err="1"/>
              <a:t>iti</a:t>
            </a:r>
            <a:endParaRPr lang="en-US" sz="3000" dirty="0"/>
          </a:p>
          <a:p>
            <a:pPr algn="ctr">
              <a:lnSpc>
                <a:spcPct val="150000"/>
              </a:lnSpc>
            </a:pPr>
            <a:endParaRPr lang="en-US" sz="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340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2.2 (AN)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EDB051-3CD6-4114-9725-C173E5DD2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1100" y="1825625"/>
            <a:ext cx="9405539" cy="4351338"/>
          </a:xfr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292100">
              <a:spcBef>
                <a:spcPct val="0"/>
              </a:spcBef>
              <a:buNone/>
            </a:pPr>
            <a:r>
              <a:rPr lang="en-US" sz="3600" b="1" dirty="0" err="1">
                <a:solidFill>
                  <a:schemeClr val="tx1"/>
                </a:solidFill>
              </a:rPr>
              <a:t>nāhaṃ</a:t>
            </a:r>
            <a:r>
              <a:rPr lang="en-US" sz="3600" b="1" dirty="0">
                <a:solidFill>
                  <a:schemeClr val="tx1"/>
                </a:solidFill>
              </a:rPr>
              <a:t>, </a:t>
            </a:r>
            <a:r>
              <a:rPr lang="en-US" sz="3600" b="1" dirty="0" err="1">
                <a:solidFill>
                  <a:schemeClr val="tx1"/>
                </a:solidFill>
              </a:rPr>
              <a:t>bhikkhave</a:t>
            </a:r>
            <a:r>
              <a:rPr lang="en-US" sz="3600" b="1" dirty="0">
                <a:solidFill>
                  <a:schemeClr val="tx1"/>
                </a:solidFill>
              </a:rPr>
              <a:t>, </a:t>
            </a:r>
            <a:r>
              <a:rPr lang="en-US" sz="3600" b="1" dirty="0" err="1">
                <a:solidFill>
                  <a:schemeClr val="tx1"/>
                </a:solidFill>
              </a:rPr>
              <a:t>aññaṃ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 err="1">
                <a:solidFill>
                  <a:schemeClr val="tx1"/>
                </a:solidFill>
              </a:rPr>
              <a:t>ekadhammampi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 err="1">
                <a:solidFill>
                  <a:schemeClr val="tx1"/>
                </a:solidFill>
              </a:rPr>
              <a:t>samanupassāmi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yaṃ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evaṃ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adantaṃ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aguttaṃ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arakkhitaṃ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asaṃvutaṃ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mahato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anatthāya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saṃvattati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b="1" dirty="0" err="1">
                <a:solidFill>
                  <a:schemeClr val="tx1"/>
                </a:solidFill>
              </a:rPr>
              <a:t>yathayidaṃ</a:t>
            </a:r>
            <a:r>
              <a:rPr lang="en-US" sz="3600" b="1" dirty="0">
                <a:solidFill>
                  <a:schemeClr val="tx1"/>
                </a:solidFill>
              </a:rPr>
              <a:t>, </a:t>
            </a:r>
            <a:r>
              <a:rPr lang="en-US" sz="3600" b="1" dirty="0" err="1">
                <a:solidFill>
                  <a:schemeClr val="tx1"/>
                </a:solidFill>
              </a:rPr>
              <a:t>bhikkhave</a:t>
            </a:r>
            <a:r>
              <a:rPr lang="en-US" sz="3600" b="1" dirty="0">
                <a:solidFill>
                  <a:schemeClr val="tx1"/>
                </a:solidFill>
              </a:rPr>
              <a:t>, </a:t>
            </a:r>
            <a:r>
              <a:rPr lang="en-US" sz="3600" b="1" dirty="0" err="1">
                <a:solidFill>
                  <a:schemeClr val="tx1"/>
                </a:solidFill>
              </a:rPr>
              <a:t>cittaṃ</a:t>
            </a:r>
            <a:r>
              <a:rPr lang="en-US" sz="3600" dirty="0">
                <a:solidFill>
                  <a:schemeClr val="tx1"/>
                </a:solidFill>
              </a:rPr>
              <a:t>.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 err="1">
                <a:solidFill>
                  <a:schemeClr val="tx1"/>
                </a:solidFill>
              </a:rPr>
              <a:t>cittaṃ</a:t>
            </a:r>
            <a:r>
              <a:rPr lang="en-US" sz="3600" dirty="0">
                <a:solidFill>
                  <a:schemeClr val="tx1"/>
                </a:solidFill>
              </a:rPr>
              <a:t>, </a:t>
            </a:r>
            <a:r>
              <a:rPr lang="en-US" sz="3600" dirty="0" err="1">
                <a:solidFill>
                  <a:schemeClr val="tx1"/>
                </a:solidFill>
              </a:rPr>
              <a:t>bhikkhave</a:t>
            </a:r>
            <a:r>
              <a:rPr lang="en-US" sz="3600" dirty="0">
                <a:solidFill>
                  <a:schemeClr val="tx1"/>
                </a:solidFill>
              </a:rPr>
              <a:t>, </a:t>
            </a:r>
            <a:r>
              <a:rPr lang="en-US" sz="3600" dirty="0" err="1">
                <a:solidFill>
                  <a:schemeClr val="tx1"/>
                </a:solidFill>
              </a:rPr>
              <a:t>adantaṃ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aguttaṃ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arakkhitaṃ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asaṃvutaṃ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mahato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anatthāya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saṃvattatīti</a:t>
            </a:r>
            <a:r>
              <a:rPr lang="en-US" sz="3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7352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2.2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83173"/>
          <a:ext cx="10515600" cy="43098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06271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752754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049772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Pali</a:t>
                      </a:r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Nghĩa Việt </a:t>
                      </a:r>
                      <a:r>
                        <a:rPr lang="en-US" sz="2400" dirty="0" err="1"/>
                        <a:t>liên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quan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đến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đoạn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kinh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loại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Từ phủ định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Ahaṃ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Tôi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Đại, ngôi 1, ít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Bhikkhu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Vị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Tỳ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Kheo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Bhikhave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hô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cách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nhiều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Añña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Khác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Eka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Dhammaṃ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Pháp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(ở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đây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chỉ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sự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vật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tượng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Nữa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dính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sau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đuôi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danh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nhấn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mạnh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Phụ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4551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Samanupassati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Thấy, nhận thức chính xác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tại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6430357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60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2.2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687974"/>
              </p:ext>
            </p:extLst>
          </p:nvPr>
        </p:nvGraphicFramePr>
        <p:xfrm>
          <a:off x="838200" y="2083173"/>
          <a:ext cx="10515600" cy="46360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06271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752754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049772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Pali</a:t>
                      </a:r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Nghĩa Việt </a:t>
                      </a:r>
                      <a:r>
                        <a:rPr lang="en-US" sz="2400" dirty="0" err="1"/>
                        <a:t>liên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quan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đến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đoạn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kinh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loại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Yaṃ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Cái mà (trực bổ cách)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Đại từ quan hệ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Evaṃ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Như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vậy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Hàm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ý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phủ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Ví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dụ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Danta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chế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ngự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Adanta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KHÔNG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chế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ngự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Tiền tố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Danta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chế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ngự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Gutta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phòng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Rakkhita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canh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phòng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Saṃvuta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thu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thúc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4551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Mahato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Lớn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vĩ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đại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gián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bổ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cách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ít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Mahanta)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6430357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35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2.2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465949"/>
          <a:ext cx="10515600" cy="2479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06271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752754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049772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Pali</a:t>
                      </a:r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Nghĩa Việt </a:t>
                      </a:r>
                      <a:r>
                        <a:rPr lang="en-US" sz="2400" dirty="0" err="1"/>
                        <a:t>liên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quan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đến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đoạn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kinh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loại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Attho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Lợi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ích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lợi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thế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ý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nghĩa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mục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đích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Saṃvattati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Đi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tới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dẫn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tới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đưa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tới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Động, hiện tại, chủ động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Yathayidaṃ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Tức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Yatha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như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+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idaṃ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cái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này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)]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Đặc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ngữ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14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ĐẠI TỪ NHÂN XƯNG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7233B5-C6E3-4236-9FA2-9C159E8EB76D}"/>
              </a:ext>
            </a:extLst>
          </p:cNvPr>
          <p:cNvSpPr txBox="1"/>
          <p:nvPr/>
        </p:nvSpPr>
        <p:spPr>
          <a:xfrm>
            <a:off x="867228" y="2279795"/>
            <a:ext cx="10515600" cy="3074111"/>
          </a:xfrm>
          <a:prstGeom prst="rect">
            <a:avLst/>
          </a:prstGeom>
          <a:solidFill>
            <a:srgbClr val="FBC25D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/>
              <a:t>Là</a:t>
            </a:r>
            <a:r>
              <a:rPr lang="en-US" sz="3000" dirty="0"/>
              <a:t> </a:t>
            </a:r>
            <a:r>
              <a:rPr lang="en-US" sz="3000" dirty="0" err="1"/>
              <a:t>một</a:t>
            </a:r>
            <a:r>
              <a:rPr lang="en-US" sz="3000" dirty="0"/>
              <a:t> </a:t>
            </a:r>
            <a:r>
              <a:rPr lang="en-US" sz="3000" dirty="0" err="1"/>
              <a:t>loại</a:t>
            </a:r>
            <a:r>
              <a:rPr lang="en-US" sz="3000" dirty="0"/>
              <a:t> </a:t>
            </a:r>
            <a:r>
              <a:rPr lang="en-US" sz="3000" dirty="0" err="1"/>
              <a:t>danh</a:t>
            </a:r>
            <a:r>
              <a:rPr lang="en-US" sz="3000" dirty="0"/>
              <a:t> </a:t>
            </a:r>
            <a:r>
              <a:rPr lang="en-US" sz="3000" dirty="0" err="1"/>
              <a:t>từ</a:t>
            </a:r>
            <a:r>
              <a:rPr lang="en-US" sz="3000" dirty="0"/>
              <a:t> </a:t>
            </a:r>
            <a:r>
              <a:rPr lang="en-US" sz="3000" dirty="0" err="1"/>
              <a:t>mang</a:t>
            </a:r>
            <a:r>
              <a:rPr lang="en-US" sz="3000" dirty="0"/>
              <a:t> </a:t>
            </a:r>
            <a:r>
              <a:rPr lang="en-US" sz="3000" dirty="0" err="1"/>
              <a:t>tính</a:t>
            </a:r>
            <a:r>
              <a:rPr lang="en-US" sz="3000" dirty="0"/>
              <a:t> </a:t>
            </a:r>
            <a:r>
              <a:rPr lang="en-US" sz="3000" dirty="0" err="1"/>
              <a:t>Đại</a:t>
            </a:r>
            <a:r>
              <a:rPr lang="en-US" sz="3000" dirty="0"/>
              <a:t> </a:t>
            </a:r>
            <a:r>
              <a:rPr lang="en-US" sz="3000" dirty="0" err="1"/>
              <a:t>Diện</a:t>
            </a:r>
            <a:r>
              <a:rPr lang="en-US" sz="3000" dirty="0"/>
              <a:t>. </a:t>
            </a:r>
            <a:r>
              <a:rPr lang="en-US" sz="3000" dirty="0" err="1"/>
              <a:t>Đại</a:t>
            </a:r>
            <a:r>
              <a:rPr lang="en-US" sz="3000" dirty="0"/>
              <a:t> </a:t>
            </a:r>
            <a:r>
              <a:rPr lang="en-US" sz="3000" dirty="0" err="1"/>
              <a:t>từ</a:t>
            </a:r>
            <a:r>
              <a:rPr lang="en-US" sz="3000" dirty="0"/>
              <a:t> Pali </a:t>
            </a:r>
            <a:r>
              <a:rPr lang="en-US" sz="3000" dirty="0" err="1"/>
              <a:t>chỉ</a:t>
            </a:r>
            <a:r>
              <a:rPr lang="en-US" sz="3000" dirty="0"/>
              <a:t>: </a:t>
            </a:r>
            <a:r>
              <a:rPr lang="en-US" sz="3000" dirty="0" err="1"/>
              <a:t>tôi</a:t>
            </a:r>
            <a:r>
              <a:rPr lang="en-US" sz="3000" dirty="0"/>
              <a:t>, </a:t>
            </a:r>
            <a:r>
              <a:rPr lang="en-US" sz="3000" dirty="0" err="1"/>
              <a:t>chúng</a:t>
            </a:r>
            <a:r>
              <a:rPr lang="en-US" sz="3000" dirty="0"/>
              <a:t> </a:t>
            </a:r>
            <a:r>
              <a:rPr lang="en-US" sz="3000" dirty="0" err="1"/>
              <a:t>tôi</a:t>
            </a:r>
            <a:r>
              <a:rPr lang="en-US" sz="3000" dirty="0"/>
              <a:t>, anh, </a:t>
            </a:r>
            <a:r>
              <a:rPr lang="en-US" sz="3000" dirty="0" err="1"/>
              <a:t>các</a:t>
            </a:r>
            <a:r>
              <a:rPr lang="en-US" sz="3000" dirty="0"/>
              <a:t> anh, anh </a:t>
            </a:r>
            <a:r>
              <a:rPr lang="en-US" sz="3000" dirty="0" err="1"/>
              <a:t>ấy</a:t>
            </a:r>
            <a:r>
              <a:rPr lang="en-US" sz="3000" dirty="0"/>
              <a:t>, </a:t>
            </a:r>
            <a:r>
              <a:rPr lang="en-US" sz="3000" dirty="0" err="1"/>
              <a:t>cô</a:t>
            </a:r>
            <a:r>
              <a:rPr lang="en-US" sz="3000" dirty="0"/>
              <a:t> </a:t>
            </a:r>
            <a:r>
              <a:rPr lang="en-US" sz="3000" dirty="0" err="1"/>
              <a:t>ấy</a:t>
            </a:r>
            <a:r>
              <a:rPr lang="en-US" sz="3000" dirty="0"/>
              <a:t>, </a:t>
            </a:r>
            <a:r>
              <a:rPr lang="en-US" sz="3000" dirty="0" err="1"/>
              <a:t>họ</a:t>
            </a:r>
            <a:r>
              <a:rPr lang="en-US" sz="3000" dirty="0"/>
              <a:t>…</a:t>
            </a:r>
          </a:p>
          <a:p>
            <a:pPr>
              <a:lnSpc>
                <a:spcPct val="150000"/>
              </a:lnSpc>
            </a:pPr>
            <a:endParaRPr lang="en-US" sz="30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000" dirty="0">
                <a:latin typeface="Calibri" panose="020F0502020204030204" pitchFamily="34" charset="0"/>
              </a:rPr>
              <a:t>		VD:	</a:t>
            </a:r>
            <a:r>
              <a:rPr lang="en-US" sz="3200" b="1" dirty="0" err="1"/>
              <a:t>Ahaṃ</a:t>
            </a:r>
            <a:r>
              <a:rPr lang="en-US" sz="3200" b="1" dirty="0"/>
              <a:t> = </a:t>
            </a:r>
            <a:r>
              <a:rPr lang="en-US" sz="3200" b="1" dirty="0" err="1"/>
              <a:t>tôi</a:t>
            </a:r>
            <a:r>
              <a:rPr lang="en-US" sz="3200" b="1" dirty="0"/>
              <a:t> (</a:t>
            </a:r>
            <a:r>
              <a:rPr lang="en-US" sz="3200" b="1" dirty="0" err="1"/>
              <a:t>đại</a:t>
            </a:r>
            <a:r>
              <a:rPr lang="en-US" sz="3200" b="1" dirty="0"/>
              <a:t> </a:t>
            </a:r>
            <a:r>
              <a:rPr lang="en-US" sz="3200" b="1" dirty="0" err="1"/>
              <a:t>từ</a:t>
            </a:r>
            <a:r>
              <a:rPr lang="en-US" sz="3200" b="1" dirty="0"/>
              <a:t> </a:t>
            </a:r>
            <a:r>
              <a:rPr lang="en-US" sz="3200" b="1" dirty="0" err="1"/>
              <a:t>ngôi</a:t>
            </a:r>
            <a:r>
              <a:rPr lang="en-US" sz="3200" b="1" dirty="0"/>
              <a:t> 1, </a:t>
            </a:r>
            <a:r>
              <a:rPr lang="en-US" sz="3200" b="1" dirty="0" err="1"/>
              <a:t>số</a:t>
            </a:r>
            <a:r>
              <a:rPr lang="en-US" sz="3200" b="1" dirty="0"/>
              <a:t> </a:t>
            </a:r>
            <a:r>
              <a:rPr lang="en-US" sz="3200" b="1" dirty="0" err="1"/>
              <a:t>ít</a:t>
            </a:r>
            <a:r>
              <a:rPr lang="en-US" sz="3200" b="1" dirty="0"/>
              <a:t>)</a:t>
            </a:r>
            <a:endParaRPr lang="en-US" sz="2800" b="1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412860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1 (AN)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30E184-7C6A-486A-ADD8-0817630FC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133" y="1948098"/>
            <a:ext cx="9858266" cy="4504636"/>
          </a:xfr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indent="50800">
              <a:lnSpc>
                <a:spcPct val="150000"/>
              </a:lnSpc>
              <a:buNone/>
            </a:pPr>
            <a:r>
              <a:rPr lang="en-US" sz="32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dutiyampi</a:t>
            </a:r>
            <a:r>
              <a:rPr lang="en-US" sz="32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 </a:t>
            </a:r>
            <a:r>
              <a:rPr lang="en-US" sz="32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buddhaṃ</a:t>
            </a:r>
            <a:r>
              <a:rPr lang="en-US" sz="32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 </a:t>
            </a:r>
            <a:r>
              <a:rPr lang="en-US" sz="32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saraṇaṃ</a:t>
            </a:r>
            <a:r>
              <a:rPr lang="en-US" sz="32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 </a:t>
            </a:r>
            <a:r>
              <a:rPr lang="en-US" sz="32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gacchāmi</a:t>
            </a:r>
            <a:r>
              <a:rPr lang="en-US" sz="32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.  </a:t>
            </a:r>
          </a:p>
          <a:p>
            <a:pPr marL="0" indent="50800">
              <a:lnSpc>
                <a:spcPct val="150000"/>
              </a:lnSpc>
              <a:buNone/>
            </a:pPr>
            <a:r>
              <a:rPr lang="en-US" sz="32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dutiyampi</a:t>
            </a:r>
            <a:r>
              <a:rPr lang="en-US" sz="32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 </a:t>
            </a:r>
            <a:r>
              <a:rPr lang="en-US" sz="32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dhammaṃ</a:t>
            </a:r>
            <a:r>
              <a:rPr lang="en-US" sz="32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 </a:t>
            </a:r>
            <a:r>
              <a:rPr lang="en-US" sz="32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saraṇaṃ</a:t>
            </a:r>
            <a:r>
              <a:rPr lang="en-US" sz="32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 </a:t>
            </a:r>
            <a:r>
              <a:rPr lang="en-US" sz="32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gacchāmi</a:t>
            </a:r>
            <a:r>
              <a:rPr lang="en-US" sz="32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.  </a:t>
            </a:r>
          </a:p>
          <a:p>
            <a:pPr marL="0" indent="50800">
              <a:lnSpc>
                <a:spcPct val="150000"/>
              </a:lnSpc>
              <a:buNone/>
            </a:pPr>
            <a:r>
              <a:rPr lang="en-US" sz="32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dutiyampi</a:t>
            </a:r>
            <a:r>
              <a:rPr lang="en-US" sz="32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 </a:t>
            </a:r>
            <a:r>
              <a:rPr lang="en-US" sz="32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saṅghaṃ</a:t>
            </a:r>
            <a:r>
              <a:rPr lang="en-US" sz="32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 </a:t>
            </a:r>
            <a:r>
              <a:rPr lang="en-US" sz="32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saraṇaṃ</a:t>
            </a:r>
            <a:r>
              <a:rPr lang="en-US" sz="32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 </a:t>
            </a:r>
            <a:r>
              <a:rPr lang="en-US" sz="32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gacchāmi</a:t>
            </a:r>
            <a:r>
              <a:rPr lang="en-US" sz="32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3048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DANH TỪ GHÉP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E76DF3-8D24-4EE1-9D42-F99FFC23A37B}"/>
              </a:ext>
            </a:extLst>
          </p:cNvPr>
          <p:cNvSpPr txBox="1"/>
          <p:nvPr/>
        </p:nvSpPr>
        <p:spPr>
          <a:xfrm>
            <a:off x="3796298" y="5366276"/>
            <a:ext cx="7290802" cy="904287"/>
          </a:xfrm>
          <a:prstGeom prst="rect">
            <a:avLst/>
          </a:prstGeom>
          <a:solidFill>
            <a:srgbClr val="FBC25D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tabLst>
                <a:tab pos="862013" algn="l"/>
              </a:tabLst>
            </a:pPr>
            <a:endParaRPr lang="en-US" sz="800" b="1" dirty="0"/>
          </a:p>
          <a:p>
            <a:pPr>
              <a:lnSpc>
                <a:spcPct val="150000"/>
              </a:lnSpc>
              <a:tabLst>
                <a:tab pos="862013" algn="l"/>
              </a:tabLst>
            </a:pPr>
            <a:r>
              <a:rPr lang="en-US" sz="2000" b="1" dirty="0"/>
              <a:t>	VD:	</a:t>
            </a:r>
            <a:r>
              <a:rPr lang="en-US" sz="2000" b="1" dirty="0" err="1"/>
              <a:t>Ekadhammaṃ</a:t>
            </a:r>
            <a:r>
              <a:rPr lang="en-US" sz="2000" b="1" dirty="0"/>
              <a:t> = </a:t>
            </a:r>
            <a:r>
              <a:rPr lang="en-US" sz="2000" b="1" dirty="0" err="1"/>
              <a:t>eka</a:t>
            </a:r>
            <a:r>
              <a:rPr lang="en-US" sz="2000" b="1" dirty="0"/>
              <a:t> + </a:t>
            </a:r>
            <a:r>
              <a:rPr lang="en-US" sz="2000" b="1" dirty="0" err="1"/>
              <a:t>dhammaṃ</a:t>
            </a:r>
            <a:endParaRPr lang="en-US" sz="2000" b="1" dirty="0"/>
          </a:p>
          <a:p>
            <a:pPr>
              <a:lnSpc>
                <a:spcPct val="150000"/>
              </a:lnSpc>
              <a:tabLst>
                <a:tab pos="862013" algn="l"/>
              </a:tabLst>
            </a:pPr>
            <a:endParaRPr lang="en-US" sz="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C40C87-90CB-4F0B-B6AF-D5D65FD73464}"/>
              </a:ext>
            </a:extLst>
          </p:cNvPr>
          <p:cNvSpPr/>
          <p:nvPr/>
        </p:nvSpPr>
        <p:spPr>
          <a:xfrm>
            <a:off x="535491" y="3013501"/>
            <a:ext cx="344786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spc="600" dirty="0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DANH TỪ</a:t>
            </a:r>
            <a:br>
              <a:rPr lang="en-US" sz="4800" spc="600" dirty="0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4800" spc="600" dirty="0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GHÉP PALI</a:t>
            </a:r>
            <a:endParaRPr lang="en-US" sz="3600" spc="600" dirty="0">
              <a:ln w="0"/>
              <a:solidFill>
                <a:srgbClr val="471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F9955CC-30E9-4573-86EA-7E2ECE9CC599}"/>
              </a:ext>
            </a:extLst>
          </p:cNvPr>
          <p:cNvGraphicFramePr/>
          <p:nvPr/>
        </p:nvGraphicFramePr>
        <p:xfrm>
          <a:off x="3807637" y="1581771"/>
          <a:ext cx="7367181" cy="3904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D4DBDDA-CA79-49E2-9192-AFBFAB45EE9D}"/>
              </a:ext>
            </a:extLst>
          </p:cNvPr>
          <p:cNvSpPr/>
          <p:nvPr/>
        </p:nvSpPr>
        <p:spPr>
          <a:xfrm>
            <a:off x="3807638" y="1917792"/>
            <a:ext cx="11047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4712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❶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4A3E1A-0ED0-4899-BC7C-D6DB04C62839}"/>
              </a:ext>
            </a:extLst>
          </p:cNvPr>
          <p:cNvSpPr/>
          <p:nvPr/>
        </p:nvSpPr>
        <p:spPr>
          <a:xfrm>
            <a:off x="4091613" y="3088973"/>
            <a:ext cx="11047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4712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❷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A1F7D3-43EF-416D-8C9E-80D9E920481F}"/>
              </a:ext>
            </a:extLst>
          </p:cNvPr>
          <p:cNvSpPr/>
          <p:nvPr/>
        </p:nvSpPr>
        <p:spPr>
          <a:xfrm>
            <a:off x="3796298" y="4265242"/>
            <a:ext cx="11047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4712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❸</a:t>
            </a:r>
          </a:p>
        </p:txBody>
      </p:sp>
    </p:spTree>
    <p:extLst>
      <p:ext uri="{BB962C8B-B14F-4D97-AF65-F5344CB8AC3E}">
        <p14:creationId xmlns:p14="http://schemas.microsoft.com/office/powerpoint/2010/main" val="862133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sz="3200" dirty="0">
                <a:solidFill>
                  <a:srgbClr val="FBC25D"/>
                </a:solidFill>
              </a:rPr>
              <a:t>ĐẠI TỪ QUAN HỆ - Ý TƯỞNG TRONG TIẾNG VIỆT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7233B5-C6E3-4236-9FA2-9C159E8EB76D}"/>
              </a:ext>
            </a:extLst>
          </p:cNvPr>
          <p:cNvSpPr txBox="1"/>
          <p:nvPr/>
        </p:nvSpPr>
        <p:spPr>
          <a:xfrm>
            <a:off x="838200" y="1979614"/>
            <a:ext cx="10515600" cy="3739485"/>
          </a:xfrm>
          <a:prstGeom prst="rect">
            <a:avLst/>
          </a:prstGeom>
          <a:solidFill>
            <a:srgbClr val="FBC25D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/>
              <a:t>Tôi</a:t>
            </a:r>
            <a:r>
              <a:rPr lang="en-US" sz="3000" dirty="0"/>
              <a:t> </a:t>
            </a:r>
            <a:r>
              <a:rPr lang="en-US" sz="3000" dirty="0" err="1"/>
              <a:t>chưa</a:t>
            </a:r>
            <a:r>
              <a:rPr lang="en-US" sz="3000" dirty="0"/>
              <a:t> </a:t>
            </a:r>
            <a:r>
              <a:rPr lang="en-US" sz="3000" dirty="0" err="1"/>
              <a:t>thấy</a:t>
            </a:r>
            <a:r>
              <a:rPr lang="en-US" sz="3000" dirty="0"/>
              <a:t> </a:t>
            </a:r>
            <a:r>
              <a:rPr lang="en-US" sz="3000" b="1" dirty="0" err="1"/>
              <a:t>chuyện</a:t>
            </a:r>
            <a:r>
              <a:rPr lang="en-US" sz="3000" b="1" dirty="0"/>
              <a:t> </a:t>
            </a:r>
            <a:r>
              <a:rPr lang="en-US" sz="3000" b="1" dirty="0" err="1"/>
              <a:t>gì</a:t>
            </a:r>
            <a:r>
              <a:rPr lang="en-US" sz="3000" b="1" dirty="0"/>
              <a:t> </a:t>
            </a:r>
            <a:r>
              <a:rPr lang="en-US" sz="3000" b="1" i="1" dirty="0" err="1"/>
              <a:t>mà</a:t>
            </a:r>
            <a:r>
              <a:rPr lang="en-US" sz="3000" b="1" dirty="0"/>
              <a:t> </a:t>
            </a:r>
            <a:r>
              <a:rPr lang="en-US" sz="3000" dirty="0" err="1"/>
              <a:t>kinh</a:t>
            </a:r>
            <a:r>
              <a:rPr lang="en-US" sz="3000" dirty="0"/>
              <a:t> </a:t>
            </a:r>
            <a:r>
              <a:rPr lang="en-US" sz="3000" dirty="0" err="1"/>
              <a:t>khủng</a:t>
            </a:r>
            <a:r>
              <a:rPr lang="en-US" sz="3000" dirty="0"/>
              <a:t> </a:t>
            </a:r>
            <a:r>
              <a:rPr lang="en-US" sz="3000" dirty="0" err="1"/>
              <a:t>như</a:t>
            </a:r>
            <a:r>
              <a:rPr lang="en-US" sz="3000" dirty="0"/>
              <a:t> </a:t>
            </a:r>
            <a:r>
              <a:rPr lang="en-US" sz="3000" dirty="0" err="1"/>
              <a:t>chuyện</a:t>
            </a:r>
            <a:r>
              <a:rPr lang="en-US" sz="3000" dirty="0"/>
              <a:t> </a:t>
            </a:r>
            <a:r>
              <a:rPr lang="en-US" sz="3000" dirty="0" err="1"/>
              <a:t>này</a:t>
            </a:r>
            <a:r>
              <a:rPr lang="en-US" sz="30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/>
              <a:t>Tôi</a:t>
            </a:r>
            <a:r>
              <a:rPr lang="en-US" sz="3000" dirty="0"/>
              <a:t> </a:t>
            </a:r>
            <a:r>
              <a:rPr lang="en-US" sz="3000" dirty="0" err="1"/>
              <a:t>chưa</a:t>
            </a:r>
            <a:r>
              <a:rPr lang="en-US" sz="3000" dirty="0"/>
              <a:t> </a:t>
            </a:r>
            <a:r>
              <a:rPr lang="en-US" sz="3000" dirty="0" err="1"/>
              <a:t>thấy</a:t>
            </a:r>
            <a:r>
              <a:rPr lang="en-US" sz="3000" dirty="0"/>
              <a:t> </a:t>
            </a:r>
            <a:r>
              <a:rPr lang="en-US" sz="3000" b="1" dirty="0" err="1"/>
              <a:t>ngôi</a:t>
            </a:r>
            <a:r>
              <a:rPr lang="en-US" sz="3000" b="1" dirty="0"/>
              <a:t> </a:t>
            </a:r>
            <a:r>
              <a:rPr lang="en-US" sz="3000" b="1" dirty="0" err="1"/>
              <a:t>nhà</a:t>
            </a:r>
            <a:r>
              <a:rPr lang="en-US" sz="3000" b="1" dirty="0"/>
              <a:t> </a:t>
            </a:r>
            <a:r>
              <a:rPr lang="en-US" sz="3000" b="1" dirty="0" err="1"/>
              <a:t>nào</a:t>
            </a:r>
            <a:r>
              <a:rPr lang="en-US" sz="3000" b="1" dirty="0"/>
              <a:t> </a:t>
            </a:r>
            <a:r>
              <a:rPr lang="en-US" sz="3000" b="1" i="1" dirty="0" err="1"/>
              <a:t>mà</a:t>
            </a:r>
            <a:r>
              <a:rPr lang="en-US" sz="3000" b="1" i="1" dirty="0"/>
              <a:t> </a:t>
            </a:r>
            <a:r>
              <a:rPr lang="en-US" sz="3000" dirty="0" err="1"/>
              <a:t>đẹp</a:t>
            </a:r>
            <a:r>
              <a:rPr lang="en-US" sz="3000" dirty="0"/>
              <a:t> </a:t>
            </a:r>
            <a:r>
              <a:rPr lang="en-US" sz="3000" dirty="0" err="1"/>
              <a:t>như</a:t>
            </a:r>
            <a:r>
              <a:rPr lang="en-US" sz="3000" dirty="0"/>
              <a:t> </a:t>
            </a:r>
            <a:r>
              <a:rPr lang="en-US" sz="3000" dirty="0" err="1"/>
              <a:t>ngôi</a:t>
            </a:r>
            <a:r>
              <a:rPr lang="en-US" sz="3000" dirty="0"/>
              <a:t> </a:t>
            </a:r>
            <a:r>
              <a:rPr lang="en-US" sz="3000" dirty="0" err="1"/>
              <a:t>nhà</a:t>
            </a:r>
            <a:r>
              <a:rPr lang="en-US" sz="3000" dirty="0"/>
              <a:t> </a:t>
            </a:r>
            <a:r>
              <a:rPr lang="en-US" sz="3000" dirty="0" err="1"/>
              <a:t>này</a:t>
            </a:r>
            <a:r>
              <a:rPr lang="en-US" sz="30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/>
              <a:t>Tôi</a:t>
            </a:r>
            <a:r>
              <a:rPr lang="en-US" sz="3000" dirty="0"/>
              <a:t> </a:t>
            </a:r>
            <a:r>
              <a:rPr lang="en-US" sz="3000" dirty="0" err="1"/>
              <a:t>chưa</a:t>
            </a:r>
            <a:r>
              <a:rPr lang="en-US" sz="3000" dirty="0"/>
              <a:t> </a:t>
            </a:r>
            <a:r>
              <a:rPr lang="en-US" sz="3000" dirty="0" err="1"/>
              <a:t>thấy</a:t>
            </a:r>
            <a:r>
              <a:rPr lang="en-US" sz="3000" dirty="0"/>
              <a:t> </a:t>
            </a:r>
            <a:r>
              <a:rPr lang="en-US" sz="3000" b="1" dirty="0" err="1"/>
              <a:t>chiếc</a:t>
            </a:r>
            <a:r>
              <a:rPr lang="en-US" sz="3000" b="1" dirty="0"/>
              <a:t> </a:t>
            </a:r>
            <a:r>
              <a:rPr lang="en-US" sz="3000" b="1" dirty="0" err="1"/>
              <a:t>xe</a:t>
            </a:r>
            <a:r>
              <a:rPr lang="en-US" sz="3000" b="1" dirty="0"/>
              <a:t> </a:t>
            </a:r>
            <a:r>
              <a:rPr lang="en-US" sz="3000" b="1" dirty="0" err="1"/>
              <a:t>nào</a:t>
            </a:r>
            <a:r>
              <a:rPr lang="en-US" sz="3000" b="1" dirty="0"/>
              <a:t> </a:t>
            </a:r>
            <a:r>
              <a:rPr lang="en-US" sz="3000" b="1" i="1" dirty="0" err="1"/>
              <a:t>mà</a:t>
            </a:r>
            <a:r>
              <a:rPr lang="en-US" sz="3000" b="1" i="1" dirty="0"/>
              <a:t> </a:t>
            </a:r>
            <a:r>
              <a:rPr lang="en-US" sz="3000" dirty="0" err="1"/>
              <a:t>chạy</a:t>
            </a:r>
            <a:r>
              <a:rPr lang="en-US" sz="3000" dirty="0"/>
              <a:t> </a:t>
            </a:r>
            <a:r>
              <a:rPr lang="en-US" sz="3000" dirty="0" err="1"/>
              <a:t>nhanh</a:t>
            </a:r>
            <a:r>
              <a:rPr lang="en-US" sz="3000" dirty="0"/>
              <a:t> </a:t>
            </a:r>
            <a:r>
              <a:rPr lang="en-US" sz="3000" dirty="0" err="1"/>
              <a:t>như</a:t>
            </a:r>
            <a:r>
              <a:rPr lang="en-US" sz="3000" dirty="0"/>
              <a:t> </a:t>
            </a:r>
            <a:r>
              <a:rPr lang="en-US" sz="3000" dirty="0" err="1"/>
              <a:t>chiếc</a:t>
            </a:r>
            <a:r>
              <a:rPr lang="en-US" sz="3000" dirty="0"/>
              <a:t> </a:t>
            </a:r>
            <a:r>
              <a:rPr lang="en-US" sz="3000" dirty="0" err="1"/>
              <a:t>xe</a:t>
            </a:r>
            <a:r>
              <a:rPr lang="en-US" sz="3000" dirty="0"/>
              <a:t> </a:t>
            </a:r>
            <a:r>
              <a:rPr lang="en-US" sz="3000" dirty="0" err="1"/>
              <a:t>này</a:t>
            </a:r>
            <a:r>
              <a:rPr lang="en-US" sz="30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/>
              <a:t>Tôi</a:t>
            </a:r>
            <a:r>
              <a:rPr lang="en-US" sz="3000" dirty="0"/>
              <a:t> </a:t>
            </a:r>
            <a:r>
              <a:rPr lang="en-US" sz="3000" dirty="0" err="1"/>
              <a:t>chưa</a:t>
            </a:r>
            <a:r>
              <a:rPr lang="en-US" sz="3000" dirty="0"/>
              <a:t> </a:t>
            </a:r>
            <a:r>
              <a:rPr lang="en-US" sz="3000" dirty="0" err="1"/>
              <a:t>thấy</a:t>
            </a:r>
            <a:r>
              <a:rPr lang="en-US" sz="3000" dirty="0"/>
              <a:t> </a:t>
            </a:r>
            <a:r>
              <a:rPr lang="en-US" sz="3000" b="1" dirty="0" err="1"/>
              <a:t>học</a:t>
            </a:r>
            <a:r>
              <a:rPr lang="en-US" sz="3000" b="1" dirty="0"/>
              <a:t> </a:t>
            </a:r>
            <a:r>
              <a:rPr lang="en-US" sz="3000" b="1" dirty="0" err="1"/>
              <a:t>viên</a:t>
            </a:r>
            <a:r>
              <a:rPr lang="en-US" sz="3000" b="1" dirty="0"/>
              <a:t> </a:t>
            </a:r>
            <a:r>
              <a:rPr lang="en-US" sz="3000" b="1" dirty="0" err="1"/>
              <a:t>Pali</a:t>
            </a:r>
            <a:r>
              <a:rPr lang="en-US" sz="3000" b="1" dirty="0"/>
              <a:t> </a:t>
            </a:r>
            <a:r>
              <a:rPr lang="en-US" sz="3000" b="1" dirty="0" err="1"/>
              <a:t>nào</a:t>
            </a:r>
            <a:r>
              <a:rPr lang="en-US" sz="3000" b="1" dirty="0"/>
              <a:t> </a:t>
            </a:r>
            <a:r>
              <a:rPr lang="en-US" sz="3000" b="1" i="1" dirty="0" err="1"/>
              <a:t>mà</a:t>
            </a:r>
            <a:r>
              <a:rPr lang="en-US" sz="3000" b="1" i="1" dirty="0"/>
              <a:t> </a:t>
            </a:r>
            <a:r>
              <a:rPr lang="en-US" sz="3000" dirty="0" err="1"/>
              <a:t>học</a:t>
            </a:r>
            <a:r>
              <a:rPr lang="en-US" sz="3000" dirty="0"/>
              <a:t> </a:t>
            </a:r>
            <a:r>
              <a:rPr lang="en-US" sz="3000" dirty="0" err="1"/>
              <a:t>siêng</a:t>
            </a:r>
            <a:r>
              <a:rPr lang="en-US" sz="3000" dirty="0"/>
              <a:t> </a:t>
            </a:r>
            <a:r>
              <a:rPr lang="en-US" sz="3000" dirty="0" err="1"/>
              <a:t>như</a:t>
            </a:r>
            <a:r>
              <a:rPr lang="en-US" sz="3000" dirty="0"/>
              <a:t> </a:t>
            </a:r>
            <a:r>
              <a:rPr lang="en-US" sz="3000" dirty="0" err="1"/>
              <a:t>học</a:t>
            </a:r>
            <a:r>
              <a:rPr lang="en-US" sz="3000" dirty="0"/>
              <a:t> </a:t>
            </a:r>
            <a:r>
              <a:rPr lang="en-US" sz="3000" dirty="0" err="1"/>
              <a:t>viên</a:t>
            </a:r>
            <a:r>
              <a:rPr lang="en-US" sz="3000" dirty="0"/>
              <a:t> </a:t>
            </a:r>
            <a:r>
              <a:rPr lang="en-US" sz="3000" dirty="0" err="1"/>
              <a:t>này</a:t>
            </a:r>
            <a:r>
              <a:rPr lang="en-US" sz="30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/>
              <a:t>Người</a:t>
            </a:r>
            <a:r>
              <a:rPr lang="en-US" sz="3000" dirty="0"/>
              <a:t> </a:t>
            </a:r>
            <a:r>
              <a:rPr lang="en-US" sz="3000" dirty="0" err="1"/>
              <a:t>đàn</a:t>
            </a:r>
            <a:r>
              <a:rPr lang="en-US" sz="3000" dirty="0"/>
              <a:t> </a:t>
            </a:r>
            <a:r>
              <a:rPr lang="en-US" sz="3000" dirty="0" err="1"/>
              <a:t>ông</a:t>
            </a:r>
            <a:r>
              <a:rPr lang="en-US" sz="3000" dirty="0"/>
              <a:t> </a:t>
            </a:r>
            <a:r>
              <a:rPr lang="en-US" sz="3000" b="1" i="1" dirty="0" err="1"/>
              <a:t>mà</a:t>
            </a:r>
            <a:r>
              <a:rPr lang="en-US" sz="3000" b="1" i="1" dirty="0"/>
              <a:t> </a:t>
            </a:r>
            <a:r>
              <a:rPr lang="en-US" sz="3000" b="1" dirty="0" err="1"/>
              <a:t>tặng</a:t>
            </a:r>
            <a:r>
              <a:rPr lang="en-US" sz="3000" b="1" dirty="0"/>
              <a:t> </a:t>
            </a:r>
            <a:r>
              <a:rPr lang="en-US" sz="3000" b="1" dirty="0" err="1"/>
              <a:t>tôi</a:t>
            </a:r>
            <a:r>
              <a:rPr lang="en-US" sz="3000" b="1" dirty="0"/>
              <a:t> </a:t>
            </a:r>
            <a:r>
              <a:rPr lang="en-US" sz="3000" b="1" dirty="0" err="1"/>
              <a:t>quyển</a:t>
            </a:r>
            <a:r>
              <a:rPr lang="en-US" sz="3000" b="1" dirty="0"/>
              <a:t> </a:t>
            </a:r>
            <a:r>
              <a:rPr lang="en-US" sz="3000" b="1" dirty="0" err="1"/>
              <a:t>sách</a:t>
            </a:r>
            <a:r>
              <a:rPr lang="en-US" sz="3000" b="1" dirty="0"/>
              <a:t> </a:t>
            </a:r>
            <a:r>
              <a:rPr lang="en-US" sz="3000" b="1" dirty="0" err="1"/>
              <a:t>này</a:t>
            </a:r>
            <a:r>
              <a:rPr lang="en-US" sz="3000" b="1" dirty="0"/>
              <a:t> </a:t>
            </a:r>
            <a:r>
              <a:rPr lang="en-US" sz="3000" dirty="0" err="1"/>
              <a:t>chính</a:t>
            </a:r>
            <a:r>
              <a:rPr lang="en-US" sz="3000" dirty="0"/>
              <a:t> </a:t>
            </a:r>
            <a:r>
              <a:rPr lang="en-US" sz="3000" dirty="0" err="1"/>
              <a:t>là</a:t>
            </a:r>
            <a:r>
              <a:rPr lang="en-US" sz="3000" dirty="0"/>
              <a:t> cha </a:t>
            </a:r>
            <a:r>
              <a:rPr lang="en-US" sz="3000" dirty="0" err="1"/>
              <a:t>tôi</a:t>
            </a:r>
            <a:r>
              <a:rPr lang="en-US" sz="3000" dirty="0"/>
              <a:t>.</a:t>
            </a:r>
            <a:endParaRPr lang="en-US" sz="800" dirty="0"/>
          </a:p>
          <a:p>
            <a:pPr>
              <a:lnSpc>
                <a:spcPct val="150000"/>
              </a:lnSpc>
            </a:pP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43694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ĐẠI TỪ QUAN HỆ PALI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7233B5-C6E3-4236-9FA2-9C159E8EB76D}"/>
              </a:ext>
            </a:extLst>
          </p:cNvPr>
          <p:cNvSpPr txBox="1"/>
          <p:nvPr/>
        </p:nvSpPr>
        <p:spPr>
          <a:xfrm>
            <a:off x="838200" y="2371939"/>
            <a:ext cx="10515600" cy="3766609"/>
          </a:xfrm>
          <a:prstGeom prst="rect">
            <a:avLst/>
          </a:prstGeom>
          <a:solidFill>
            <a:srgbClr val="FBC25D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/>
              <a:t>Là</a:t>
            </a:r>
            <a:r>
              <a:rPr lang="en-US" sz="3000" dirty="0"/>
              <a:t> </a:t>
            </a:r>
            <a:r>
              <a:rPr lang="en-US" sz="3000" dirty="0" err="1"/>
              <a:t>một</a:t>
            </a:r>
            <a:r>
              <a:rPr lang="en-US" sz="3000" dirty="0"/>
              <a:t> </a:t>
            </a:r>
            <a:r>
              <a:rPr lang="en-US" sz="3000" dirty="0" err="1"/>
              <a:t>loại</a:t>
            </a:r>
            <a:r>
              <a:rPr lang="en-US" sz="3000" dirty="0"/>
              <a:t> </a:t>
            </a:r>
            <a:r>
              <a:rPr lang="en-US" sz="3000" dirty="0" err="1"/>
              <a:t>danh</a:t>
            </a:r>
            <a:r>
              <a:rPr lang="en-US" sz="3000" dirty="0"/>
              <a:t> </a:t>
            </a:r>
            <a:r>
              <a:rPr lang="en-US" sz="3000" dirty="0" err="1"/>
              <a:t>từ</a:t>
            </a:r>
            <a:r>
              <a:rPr lang="en-US" sz="3000" dirty="0"/>
              <a:t> </a:t>
            </a:r>
            <a:r>
              <a:rPr lang="en-US" sz="3000" dirty="0" err="1"/>
              <a:t>đặc</a:t>
            </a:r>
            <a:r>
              <a:rPr lang="en-US" sz="3000" dirty="0"/>
              <a:t> </a:t>
            </a:r>
            <a:r>
              <a:rPr lang="en-US" sz="3000" dirty="0" err="1"/>
              <a:t>biệt</a:t>
            </a:r>
            <a:r>
              <a:rPr lang="en-US" sz="3000" dirty="0"/>
              <a:t>, </a:t>
            </a:r>
            <a:r>
              <a:rPr lang="en-US" sz="3000" dirty="0" err="1"/>
              <a:t>làm</a:t>
            </a:r>
            <a:r>
              <a:rPr lang="en-US" sz="3000" dirty="0"/>
              <a:t> </a:t>
            </a:r>
            <a:r>
              <a:rPr lang="en-US" sz="3000" dirty="0" err="1"/>
              <a:t>cầu</a:t>
            </a:r>
            <a:r>
              <a:rPr lang="en-US" sz="3000" dirty="0"/>
              <a:t> </a:t>
            </a:r>
            <a:r>
              <a:rPr lang="en-US" sz="3000" dirty="0" err="1"/>
              <a:t>nối</a:t>
            </a:r>
            <a:r>
              <a:rPr lang="en-US" sz="3000" dirty="0"/>
              <a:t> </a:t>
            </a:r>
            <a:r>
              <a:rPr lang="en-US" sz="3000" dirty="0" err="1"/>
              <a:t>về</a:t>
            </a:r>
            <a:r>
              <a:rPr lang="en-US" sz="3000" dirty="0"/>
              <a:t> ý </a:t>
            </a:r>
            <a:r>
              <a:rPr lang="en-US" sz="3000" dirty="0" err="1"/>
              <a:t>nghĩa</a:t>
            </a:r>
            <a:r>
              <a:rPr lang="en-US" sz="3000" dirty="0"/>
              <a:t> </a:t>
            </a:r>
            <a:r>
              <a:rPr lang="en-US" sz="3000" dirty="0" err="1"/>
              <a:t>giữa</a:t>
            </a:r>
            <a:r>
              <a:rPr lang="en-US" sz="3000" dirty="0"/>
              <a:t> 2 </a:t>
            </a:r>
            <a:r>
              <a:rPr lang="en-US" sz="3000" dirty="0" err="1"/>
              <a:t>mệnh</a:t>
            </a:r>
            <a:r>
              <a:rPr lang="en-US" sz="3000" dirty="0"/>
              <a:t> </a:t>
            </a:r>
            <a:r>
              <a:rPr lang="en-US" sz="3000" dirty="0" err="1"/>
              <a:t>đề</a:t>
            </a:r>
            <a:r>
              <a:rPr lang="en-US" sz="3000" dirty="0"/>
              <a:t> </a:t>
            </a:r>
            <a:r>
              <a:rPr lang="en-US" sz="3000" dirty="0" err="1"/>
              <a:t>trong</a:t>
            </a:r>
            <a:r>
              <a:rPr lang="en-US" sz="3000" dirty="0"/>
              <a:t> </a:t>
            </a:r>
            <a:r>
              <a:rPr lang="en-US" sz="3000" dirty="0" err="1"/>
              <a:t>câu</a:t>
            </a:r>
            <a:r>
              <a:rPr lang="en-US" sz="3000" dirty="0"/>
              <a:t> </a:t>
            </a:r>
            <a:r>
              <a:rPr lang="en-US" sz="3000" dirty="0" err="1"/>
              <a:t>phức</a:t>
            </a:r>
            <a:r>
              <a:rPr lang="en-US" sz="30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800" dirty="0">
              <a:latin typeface="Calibri" panose="020F0502020204030204" pitchFamily="34" charset="0"/>
            </a:endParaRPr>
          </a:p>
          <a:p>
            <a:pPr algn="ctr"/>
            <a:r>
              <a:rPr lang="en-US" sz="2400" b="1" dirty="0"/>
              <a:t>[</a:t>
            </a:r>
            <a:r>
              <a:rPr lang="en-US" sz="2400" b="1" dirty="0" err="1"/>
              <a:t>Yaṃ</a:t>
            </a:r>
            <a:r>
              <a:rPr lang="en-US" sz="2400" b="1" dirty="0"/>
              <a:t>] </a:t>
            </a:r>
            <a:r>
              <a:rPr lang="en-US" sz="2400" b="1" dirty="0" err="1"/>
              <a:t>làm</a:t>
            </a:r>
            <a:r>
              <a:rPr lang="en-US" sz="2400" b="1" dirty="0"/>
              <a:t> </a:t>
            </a:r>
            <a:r>
              <a:rPr lang="en-US" sz="2400" b="1" dirty="0" err="1"/>
              <a:t>cầu</a:t>
            </a:r>
            <a:r>
              <a:rPr lang="en-US" sz="2400" b="1" dirty="0"/>
              <a:t> </a:t>
            </a:r>
            <a:r>
              <a:rPr lang="en-US" sz="2400" b="1" dirty="0" err="1"/>
              <a:t>nối</a:t>
            </a:r>
            <a:r>
              <a:rPr lang="en-US" sz="2400" b="1" dirty="0"/>
              <a:t> </a:t>
            </a:r>
            <a:r>
              <a:rPr lang="en-US" sz="2400" b="1" dirty="0" err="1"/>
              <a:t>cho</a:t>
            </a:r>
            <a:r>
              <a:rPr lang="en-US" sz="2400" b="1" dirty="0"/>
              <a:t> 2 </a:t>
            </a:r>
            <a:r>
              <a:rPr lang="en-US" sz="2400" b="1" dirty="0" err="1"/>
              <a:t>mệnh</a:t>
            </a:r>
            <a:r>
              <a:rPr lang="en-US" sz="2400" b="1" dirty="0"/>
              <a:t> </a:t>
            </a:r>
            <a:r>
              <a:rPr lang="en-US" sz="2400" b="1" dirty="0" err="1"/>
              <a:t>đề</a:t>
            </a:r>
            <a:r>
              <a:rPr lang="en-US" sz="2400" b="1" dirty="0"/>
              <a:t>:</a:t>
            </a:r>
            <a:endParaRPr lang="en-US" sz="2400" dirty="0"/>
          </a:p>
          <a:p>
            <a:r>
              <a:rPr lang="en-US" b="1" dirty="0"/>
              <a:t> 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800" b="1" dirty="0"/>
              <a:t>[1] </a:t>
            </a:r>
            <a:r>
              <a:rPr lang="en-US" sz="2800" b="1" dirty="0" err="1"/>
              <a:t>Yaṃ</a:t>
            </a:r>
            <a:r>
              <a:rPr lang="en-US" sz="2800" b="1" dirty="0"/>
              <a:t> </a:t>
            </a:r>
            <a:r>
              <a:rPr lang="en-US" sz="2800" b="1" dirty="0" err="1"/>
              <a:t>chỉ</a:t>
            </a:r>
            <a:r>
              <a:rPr lang="en-US" sz="2800" b="1" dirty="0"/>
              <a:t> </a:t>
            </a:r>
            <a:r>
              <a:rPr lang="en-US" sz="2800" b="1" dirty="0" err="1"/>
              <a:t>đến</a:t>
            </a:r>
            <a:r>
              <a:rPr lang="en-US" sz="2800" b="1" dirty="0"/>
              <a:t> </a:t>
            </a:r>
            <a:r>
              <a:rPr lang="en-US" sz="2800" b="1" dirty="0" err="1"/>
              <a:t>aññaṃ</a:t>
            </a:r>
            <a:r>
              <a:rPr lang="en-US" sz="2800" b="1" dirty="0"/>
              <a:t> </a:t>
            </a:r>
            <a:r>
              <a:rPr lang="en-US" sz="2800" b="1" dirty="0" err="1"/>
              <a:t>ekadhammaṃ</a:t>
            </a:r>
            <a:r>
              <a:rPr lang="en-US" sz="2800" b="1" dirty="0"/>
              <a:t> </a:t>
            </a:r>
            <a:r>
              <a:rPr lang="en-US" sz="2800" b="1" dirty="0" err="1"/>
              <a:t>trong</a:t>
            </a:r>
            <a:r>
              <a:rPr lang="en-US" sz="2800" b="1" dirty="0"/>
              <a:t> </a:t>
            </a:r>
            <a:r>
              <a:rPr lang="en-US" sz="2800" b="1" dirty="0" err="1"/>
              <a:t>mệnh</a:t>
            </a:r>
            <a:r>
              <a:rPr lang="en-US" sz="2800" b="1" dirty="0"/>
              <a:t> </a:t>
            </a:r>
            <a:r>
              <a:rPr lang="en-US" sz="2800" b="1" dirty="0" err="1"/>
              <a:t>đề</a:t>
            </a:r>
            <a:r>
              <a:rPr lang="en-US" sz="2800" b="1" dirty="0"/>
              <a:t> </a:t>
            </a:r>
            <a:r>
              <a:rPr lang="en-US" sz="2800" b="1" dirty="0" err="1"/>
              <a:t>trước</a:t>
            </a:r>
            <a:r>
              <a:rPr lang="en-US" sz="2800" b="1" dirty="0"/>
              <a:t>.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b="1" dirty="0"/>
              <a:t>[2] </a:t>
            </a:r>
            <a:r>
              <a:rPr lang="en-US" sz="2800" b="1" dirty="0" err="1"/>
              <a:t>Yaṃ</a:t>
            </a:r>
            <a:r>
              <a:rPr lang="en-US" sz="2800" b="1" dirty="0"/>
              <a:t> </a:t>
            </a:r>
            <a:r>
              <a:rPr lang="en-US" sz="2800" b="1" dirty="0" err="1"/>
              <a:t>làm</a:t>
            </a:r>
            <a:r>
              <a:rPr lang="en-US" sz="2800" b="1" dirty="0"/>
              <a:t> </a:t>
            </a:r>
            <a:r>
              <a:rPr lang="en-US" sz="2800" b="1" dirty="0" err="1"/>
              <a:t>chủ</a:t>
            </a:r>
            <a:r>
              <a:rPr lang="en-US" sz="2800" b="1" dirty="0"/>
              <a:t> </a:t>
            </a:r>
            <a:r>
              <a:rPr lang="en-US" sz="2800" b="1" dirty="0" err="1"/>
              <a:t>từ</a:t>
            </a:r>
            <a:r>
              <a:rPr lang="en-US" sz="2800" b="1" dirty="0"/>
              <a:t> </a:t>
            </a:r>
            <a:r>
              <a:rPr lang="en-US" sz="2800" b="1" dirty="0" err="1"/>
              <a:t>của</a:t>
            </a:r>
            <a:r>
              <a:rPr lang="en-US" sz="2800" b="1" dirty="0"/>
              <a:t> </a:t>
            </a:r>
            <a:r>
              <a:rPr lang="en-US" sz="2800" b="1" dirty="0" err="1"/>
              <a:t>động</a:t>
            </a:r>
            <a:r>
              <a:rPr lang="en-US" sz="2800" b="1" dirty="0"/>
              <a:t> </a:t>
            </a:r>
            <a:r>
              <a:rPr lang="en-US" sz="2800" b="1" dirty="0" err="1"/>
              <a:t>từ</a:t>
            </a:r>
            <a:r>
              <a:rPr lang="en-US" sz="2800" b="1" dirty="0"/>
              <a:t> </a:t>
            </a:r>
            <a:r>
              <a:rPr lang="en-US" sz="2800" b="1" dirty="0" err="1"/>
              <a:t>saṃvattati</a:t>
            </a:r>
            <a:r>
              <a:rPr lang="en-US" sz="2800" b="1" dirty="0"/>
              <a:t> </a:t>
            </a:r>
            <a:r>
              <a:rPr lang="en-US" sz="2800" b="1" dirty="0" err="1"/>
              <a:t>trong</a:t>
            </a:r>
            <a:r>
              <a:rPr lang="en-US" sz="2800" b="1" dirty="0"/>
              <a:t> </a:t>
            </a:r>
            <a:r>
              <a:rPr lang="en-US" sz="2800" b="1" dirty="0" err="1"/>
              <a:t>mệnh</a:t>
            </a:r>
            <a:r>
              <a:rPr lang="en-US" sz="2800" b="1" dirty="0"/>
              <a:t> </a:t>
            </a:r>
            <a:r>
              <a:rPr lang="en-US" sz="2800" b="1" dirty="0" err="1"/>
              <a:t>đề</a:t>
            </a:r>
            <a:r>
              <a:rPr lang="en-US" sz="2800" b="1" dirty="0"/>
              <a:t> </a:t>
            </a:r>
            <a:r>
              <a:rPr lang="en-US" sz="2800" b="1" dirty="0" err="1"/>
              <a:t>sau</a:t>
            </a:r>
            <a:r>
              <a:rPr lang="en-US" sz="2800" b="1" dirty="0"/>
              <a:t>.</a:t>
            </a:r>
            <a:endParaRPr lang="en-US" sz="800" b="1" dirty="0"/>
          </a:p>
          <a:p>
            <a:pPr>
              <a:lnSpc>
                <a:spcPct val="150000"/>
              </a:lnSpc>
            </a:pP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894526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471BFC-EDCA-4F6C-8A67-5F01A66EA536}"/>
              </a:ext>
            </a:extLst>
          </p:cNvPr>
          <p:cNvSpPr txBox="1">
            <a:spLocks/>
          </p:cNvSpPr>
          <p:nvPr/>
        </p:nvSpPr>
        <p:spPr>
          <a:xfrm>
            <a:off x="629306" y="159022"/>
            <a:ext cx="11268404" cy="6409943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endParaRPr lang="en-US" dirty="0"/>
          </a:p>
          <a:p>
            <a:pPr marL="168275"/>
            <a:r>
              <a:rPr lang="en-US" dirty="0" err="1">
                <a:solidFill>
                  <a:srgbClr val="FBC25D"/>
                </a:solidFill>
              </a:rPr>
              <a:t>Nâhaṃ</a:t>
            </a:r>
            <a:r>
              <a:rPr lang="en-US" dirty="0">
                <a:solidFill>
                  <a:srgbClr val="FBC25D"/>
                </a:solidFill>
              </a:rPr>
              <a:t>, </a:t>
            </a:r>
            <a:r>
              <a:rPr lang="en-US" dirty="0" err="1">
                <a:solidFill>
                  <a:srgbClr val="FBC25D"/>
                </a:solidFill>
              </a:rPr>
              <a:t>bhikkhave</a:t>
            </a:r>
            <a:r>
              <a:rPr lang="en-US" dirty="0">
                <a:solidFill>
                  <a:srgbClr val="FBC25D"/>
                </a:solidFill>
              </a:rPr>
              <a:t>, </a:t>
            </a:r>
            <a:r>
              <a:rPr lang="en-US" dirty="0" err="1">
                <a:solidFill>
                  <a:srgbClr val="FBC25D"/>
                </a:solidFill>
              </a:rPr>
              <a:t>aññaṃ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ekadhammaṃ</a:t>
            </a:r>
            <a:r>
              <a:rPr lang="en-US" dirty="0">
                <a:solidFill>
                  <a:srgbClr val="FBC25D"/>
                </a:solidFill>
              </a:rPr>
              <a:t> pi </a:t>
            </a:r>
            <a:r>
              <a:rPr lang="en-US" dirty="0" err="1">
                <a:solidFill>
                  <a:srgbClr val="FBC25D"/>
                </a:solidFill>
              </a:rPr>
              <a:t>samanupassāmi</a:t>
            </a:r>
            <a:r>
              <a:rPr lang="en-US" dirty="0">
                <a:solidFill>
                  <a:srgbClr val="FBC25D"/>
                </a:solidFill>
              </a:rPr>
              <a:t>, </a:t>
            </a:r>
            <a:r>
              <a:rPr lang="en-US" dirty="0" err="1">
                <a:solidFill>
                  <a:srgbClr val="FBC25D"/>
                </a:solidFill>
              </a:rPr>
              <a:t>yo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evaṃ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saddhammassa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sammosāya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antaradhānāya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saṃvattati</a:t>
            </a:r>
            <a:r>
              <a:rPr lang="en-US" dirty="0">
                <a:solidFill>
                  <a:srgbClr val="FBC25D"/>
                </a:solidFill>
              </a:rPr>
              <a:t>, </a:t>
            </a:r>
            <a:r>
              <a:rPr lang="en-US" dirty="0" err="1">
                <a:solidFill>
                  <a:srgbClr val="FBC25D"/>
                </a:solidFill>
              </a:rPr>
              <a:t>yathayidaṃ</a:t>
            </a:r>
            <a:r>
              <a:rPr lang="en-US" dirty="0">
                <a:solidFill>
                  <a:srgbClr val="FBC25D"/>
                </a:solidFill>
              </a:rPr>
              <a:t>, </a:t>
            </a:r>
            <a:r>
              <a:rPr lang="en-US" dirty="0" err="1">
                <a:solidFill>
                  <a:srgbClr val="FBC25D"/>
                </a:solidFill>
              </a:rPr>
              <a:t>bhikkhave</a:t>
            </a:r>
            <a:r>
              <a:rPr lang="en-US" dirty="0">
                <a:solidFill>
                  <a:srgbClr val="FBC25D"/>
                </a:solidFill>
              </a:rPr>
              <a:t>, </a:t>
            </a:r>
            <a:r>
              <a:rPr lang="en-US" dirty="0" err="1">
                <a:solidFill>
                  <a:srgbClr val="FBC25D"/>
                </a:solidFill>
              </a:rPr>
              <a:t>pamādo</a:t>
            </a:r>
            <a:r>
              <a:rPr lang="en-US" dirty="0">
                <a:solidFill>
                  <a:srgbClr val="FBC25D"/>
                </a:solidFill>
              </a:rPr>
              <a:t>. </a:t>
            </a:r>
            <a:r>
              <a:rPr lang="en-US" dirty="0" err="1">
                <a:solidFill>
                  <a:srgbClr val="FBC25D"/>
                </a:solidFill>
              </a:rPr>
              <a:t>Pamādo</a:t>
            </a:r>
            <a:r>
              <a:rPr lang="en-US" dirty="0">
                <a:solidFill>
                  <a:srgbClr val="FBC25D"/>
                </a:solidFill>
              </a:rPr>
              <a:t>, </a:t>
            </a:r>
            <a:r>
              <a:rPr lang="en-US" dirty="0" err="1">
                <a:solidFill>
                  <a:srgbClr val="FBC25D"/>
                </a:solidFill>
              </a:rPr>
              <a:t>bhikkhave</a:t>
            </a:r>
            <a:r>
              <a:rPr lang="en-US" dirty="0">
                <a:solidFill>
                  <a:srgbClr val="FBC25D"/>
                </a:solidFill>
              </a:rPr>
              <a:t>, </a:t>
            </a:r>
            <a:r>
              <a:rPr lang="en-US" dirty="0" err="1">
                <a:solidFill>
                  <a:srgbClr val="FBC25D"/>
                </a:solidFill>
              </a:rPr>
              <a:t>saddhammassa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sammosāya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antaradhānāya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saṃvattatîti</a:t>
            </a:r>
            <a:r>
              <a:rPr lang="en-US" dirty="0">
                <a:solidFill>
                  <a:srgbClr val="FBC25D"/>
                </a:solidFill>
              </a:rPr>
              <a:t>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3AB095-B8FD-4363-B613-8D63EB9ED04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313276" cy="1325563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</a:rPr>
              <a:t>	BÀI TẬP 1.1 – ĐOẠN KINH 5</a:t>
            </a:r>
          </a:p>
        </p:txBody>
      </p:sp>
    </p:spTree>
    <p:extLst>
      <p:ext uri="{BB962C8B-B14F-4D97-AF65-F5344CB8AC3E}">
        <p14:creationId xmlns:p14="http://schemas.microsoft.com/office/powerpoint/2010/main" val="1023574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471BFC-EDCA-4F6C-8A67-5F01A66EA536}"/>
              </a:ext>
            </a:extLst>
          </p:cNvPr>
          <p:cNvSpPr txBox="1">
            <a:spLocks/>
          </p:cNvSpPr>
          <p:nvPr/>
        </p:nvSpPr>
        <p:spPr>
          <a:xfrm>
            <a:off x="395416" y="159022"/>
            <a:ext cx="11502294" cy="6409943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endParaRPr lang="en-US" dirty="0"/>
          </a:p>
          <a:p>
            <a:pPr marL="168275"/>
            <a:r>
              <a:rPr lang="en-US" dirty="0" err="1">
                <a:solidFill>
                  <a:srgbClr val="FBC25D"/>
                </a:solidFill>
              </a:rPr>
              <a:t>Nâhaṃ</a:t>
            </a:r>
            <a:r>
              <a:rPr lang="en-US" dirty="0">
                <a:solidFill>
                  <a:srgbClr val="FBC25D"/>
                </a:solidFill>
              </a:rPr>
              <a:t>, </a:t>
            </a:r>
            <a:r>
              <a:rPr lang="en-US" dirty="0" err="1">
                <a:solidFill>
                  <a:srgbClr val="FBC25D"/>
                </a:solidFill>
              </a:rPr>
              <a:t>bhikkhave</a:t>
            </a:r>
            <a:r>
              <a:rPr lang="en-US" dirty="0">
                <a:solidFill>
                  <a:srgbClr val="FBC25D"/>
                </a:solidFill>
              </a:rPr>
              <a:t>, </a:t>
            </a:r>
            <a:r>
              <a:rPr lang="en-US" dirty="0" err="1">
                <a:solidFill>
                  <a:srgbClr val="FBC25D"/>
                </a:solidFill>
              </a:rPr>
              <a:t>aññaṃ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ekadhammaṃ</a:t>
            </a:r>
            <a:r>
              <a:rPr lang="en-US" dirty="0">
                <a:solidFill>
                  <a:srgbClr val="FBC25D"/>
                </a:solidFill>
              </a:rPr>
              <a:t> pi </a:t>
            </a:r>
            <a:r>
              <a:rPr lang="en-US" dirty="0" err="1">
                <a:solidFill>
                  <a:srgbClr val="FBC25D"/>
                </a:solidFill>
              </a:rPr>
              <a:t>samanupassāmi</a:t>
            </a:r>
            <a:r>
              <a:rPr lang="en-US" dirty="0">
                <a:solidFill>
                  <a:srgbClr val="FBC25D"/>
                </a:solidFill>
              </a:rPr>
              <a:t>, </a:t>
            </a:r>
            <a:r>
              <a:rPr lang="en-US" dirty="0" err="1">
                <a:solidFill>
                  <a:srgbClr val="FBC25D"/>
                </a:solidFill>
              </a:rPr>
              <a:t>yo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evaṃ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saddhammassa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ṭhitiyā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asammosāya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anantaradhānāya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saṃvattati</a:t>
            </a:r>
            <a:r>
              <a:rPr lang="en-US" dirty="0">
                <a:solidFill>
                  <a:srgbClr val="FBC25D"/>
                </a:solidFill>
              </a:rPr>
              <a:t>, </a:t>
            </a:r>
            <a:r>
              <a:rPr lang="en-US" dirty="0" err="1">
                <a:solidFill>
                  <a:srgbClr val="FBC25D"/>
                </a:solidFill>
              </a:rPr>
              <a:t>yathayidaṃ</a:t>
            </a:r>
            <a:r>
              <a:rPr lang="en-US" dirty="0">
                <a:solidFill>
                  <a:srgbClr val="FBC25D"/>
                </a:solidFill>
              </a:rPr>
              <a:t>, </a:t>
            </a:r>
            <a:r>
              <a:rPr lang="en-US" dirty="0" err="1">
                <a:solidFill>
                  <a:srgbClr val="FBC25D"/>
                </a:solidFill>
              </a:rPr>
              <a:t>bhikkhave</a:t>
            </a:r>
            <a:r>
              <a:rPr lang="en-US" dirty="0">
                <a:solidFill>
                  <a:srgbClr val="FBC25D"/>
                </a:solidFill>
              </a:rPr>
              <a:t>, </a:t>
            </a:r>
            <a:r>
              <a:rPr lang="en-US" dirty="0" err="1">
                <a:solidFill>
                  <a:srgbClr val="FBC25D"/>
                </a:solidFill>
              </a:rPr>
              <a:t>appamādo</a:t>
            </a:r>
            <a:r>
              <a:rPr lang="en-US" dirty="0">
                <a:solidFill>
                  <a:srgbClr val="FBC25D"/>
                </a:solidFill>
              </a:rPr>
              <a:t>. </a:t>
            </a:r>
            <a:r>
              <a:rPr lang="en-US" dirty="0" err="1">
                <a:solidFill>
                  <a:srgbClr val="FBC25D"/>
                </a:solidFill>
              </a:rPr>
              <a:t>Appamādo</a:t>
            </a:r>
            <a:r>
              <a:rPr lang="en-US" dirty="0">
                <a:solidFill>
                  <a:srgbClr val="FBC25D"/>
                </a:solidFill>
              </a:rPr>
              <a:t>, </a:t>
            </a:r>
            <a:r>
              <a:rPr lang="en-US" dirty="0" err="1">
                <a:solidFill>
                  <a:srgbClr val="FBC25D"/>
                </a:solidFill>
              </a:rPr>
              <a:t>bhikkhave</a:t>
            </a:r>
            <a:r>
              <a:rPr lang="en-US" dirty="0">
                <a:solidFill>
                  <a:srgbClr val="FBC25D"/>
                </a:solidFill>
              </a:rPr>
              <a:t>, </a:t>
            </a:r>
            <a:r>
              <a:rPr lang="en-US" dirty="0" err="1">
                <a:solidFill>
                  <a:srgbClr val="FBC25D"/>
                </a:solidFill>
              </a:rPr>
              <a:t>saddhamassa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ṭhitiyā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asammosāya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anantaradhānāya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saṃvattatîti</a:t>
            </a:r>
            <a:r>
              <a:rPr lang="en-US" dirty="0">
                <a:solidFill>
                  <a:srgbClr val="FBC25D"/>
                </a:solidFill>
              </a:rPr>
              <a:t>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3AB095-B8FD-4363-B613-8D63EB9ED04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313276" cy="1325563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</a:rPr>
              <a:t>	BÀI TẬP 1.1 – ĐOẠN KINH 5</a:t>
            </a:r>
          </a:p>
        </p:txBody>
      </p:sp>
    </p:spTree>
    <p:extLst>
      <p:ext uri="{BB962C8B-B14F-4D97-AF65-F5344CB8AC3E}">
        <p14:creationId xmlns:p14="http://schemas.microsoft.com/office/powerpoint/2010/main" val="608222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471BFC-EDCA-4F6C-8A67-5F01A66EA536}"/>
              </a:ext>
            </a:extLst>
          </p:cNvPr>
          <p:cNvSpPr txBox="1">
            <a:spLocks/>
          </p:cNvSpPr>
          <p:nvPr/>
        </p:nvSpPr>
        <p:spPr>
          <a:xfrm>
            <a:off x="629306" y="159022"/>
            <a:ext cx="11268404" cy="6409943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endParaRPr lang="en-US" dirty="0"/>
          </a:p>
          <a:p>
            <a:pPr marL="168275"/>
            <a:r>
              <a:rPr lang="en-US" dirty="0" err="1">
                <a:solidFill>
                  <a:srgbClr val="FBC25D"/>
                </a:solidFill>
              </a:rPr>
              <a:t>Nâhaṃ</a:t>
            </a:r>
            <a:r>
              <a:rPr lang="en-US" dirty="0">
                <a:solidFill>
                  <a:srgbClr val="FBC25D"/>
                </a:solidFill>
              </a:rPr>
              <a:t>, </a:t>
            </a:r>
            <a:r>
              <a:rPr lang="en-US" dirty="0" err="1">
                <a:solidFill>
                  <a:srgbClr val="FBC25D"/>
                </a:solidFill>
              </a:rPr>
              <a:t>bhikkhave</a:t>
            </a:r>
            <a:r>
              <a:rPr lang="en-US" dirty="0">
                <a:solidFill>
                  <a:srgbClr val="FBC25D"/>
                </a:solidFill>
              </a:rPr>
              <a:t>, </a:t>
            </a:r>
            <a:r>
              <a:rPr lang="en-US" dirty="0" err="1">
                <a:solidFill>
                  <a:srgbClr val="FBC25D"/>
                </a:solidFill>
              </a:rPr>
              <a:t>aññaṃ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ekadhammaṃ</a:t>
            </a:r>
            <a:r>
              <a:rPr lang="en-US" dirty="0">
                <a:solidFill>
                  <a:srgbClr val="FBC25D"/>
                </a:solidFill>
              </a:rPr>
              <a:t> pi </a:t>
            </a:r>
            <a:r>
              <a:rPr lang="en-US" dirty="0" err="1">
                <a:solidFill>
                  <a:srgbClr val="FBC25D"/>
                </a:solidFill>
              </a:rPr>
              <a:t>samanupassāmi</a:t>
            </a:r>
            <a:r>
              <a:rPr lang="en-US" dirty="0">
                <a:solidFill>
                  <a:srgbClr val="FBC25D"/>
                </a:solidFill>
              </a:rPr>
              <a:t>, </a:t>
            </a:r>
            <a:r>
              <a:rPr lang="en-US" dirty="0" err="1">
                <a:solidFill>
                  <a:srgbClr val="FBC25D"/>
                </a:solidFill>
              </a:rPr>
              <a:t>yo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evaṃ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saddhammassa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sammosāya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antaradhānāya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saṃvattati</a:t>
            </a:r>
            <a:r>
              <a:rPr lang="en-US" dirty="0">
                <a:solidFill>
                  <a:srgbClr val="FBC25D"/>
                </a:solidFill>
              </a:rPr>
              <a:t>, </a:t>
            </a:r>
            <a:r>
              <a:rPr lang="en-US" dirty="0" err="1">
                <a:solidFill>
                  <a:srgbClr val="FBC25D"/>
                </a:solidFill>
              </a:rPr>
              <a:t>yathayidaṃ</a:t>
            </a:r>
            <a:r>
              <a:rPr lang="en-US" dirty="0">
                <a:solidFill>
                  <a:srgbClr val="FBC25D"/>
                </a:solidFill>
              </a:rPr>
              <a:t>, </a:t>
            </a:r>
            <a:r>
              <a:rPr lang="en-US" dirty="0" err="1">
                <a:solidFill>
                  <a:srgbClr val="FBC25D"/>
                </a:solidFill>
              </a:rPr>
              <a:t>bhikkhave</a:t>
            </a:r>
            <a:r>
              <a:rPr lang="en-US" dirty="0">
                <a:solidFill>
                  <a:srgbClr val="FBC25D"/>
                </a:solidFill>
              </a:rPr>
              <a:t>, </a:t>
            </a:r>
            <a:r>
              <a:rPr lang="en-US" dirty="0" err="1">
                <a:solidFill>
                  <a:srgbClr val="FBC25D"/>
                </a:solidFill>
              </a:rPr>
              <a:t>kosajjaṃ</a:t>
            </a:r>
            <a:r>
              <a:rPr lang="en-US" dirty="0">
                <a:solidFill>
                  <a:srgbClr val="FBC25D"/>
                </a:solidFill>
              </a:rPr>
              <a:t>. </a:t>
            </a:r>
            <a:r>
              <a:rPr lang="en-US" dirty="0" err="1">
                <a:solidFill>
                  <a:srgbClr val="FBC25D"/>
                </a:solidFill>
              </a:rPr>
              <a:t>Kosajjaṃ</a:t>
            </a:r>
            <a:r>
              <a:rPr lang="en-US" dirty="0">
                <a:solidFill>
                  <a:srgbClr val="FBC25D"/>
                </a:solidFill>
              </a:rPr>
              <a:t>, </a:t>
            </a:r>
            <a:r>
              <a:rPr lang="en-US" dirty="0" err="1">
                <a:solidFill>
                  <a:srgbClr val="FBC25D"/>
                </a:solidFill>
              </a:rPr>
              <a:t>bhikkhave</a:t>
            </a:r>
            <a:r>
              <a:rPr lang="en-US" dirty="0">
                <a:solidFill>
                  <a:srgbClr val="FBC25D"/>
                </a:solidFill>
              </a:rPr>
              <a:t>, </a:t>
            </a:r>
            <a:r>
              <a:rPr lang="en-US" dirty="0" err="1">
                <a:solidFill>
                  <a:srgbClr val="FBC25D"/>
                </a:solidFill>
              </a:rPr>
              <a:t>saddhamassa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sammosāya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antaradhānāya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saṃvattatîti</a:t>
            </a:r>
            <a:r>
              <a:rPr lang="en-US" dirty="0">
                <a:solidFill>
                  <a:srgbClr val="FBC25D"/>
                </a:solidFill>
              </a:rPr>
              <a:t>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3AB095-B8FD-4363-B613-8D63EB9ED04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313276" cy="1325563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</a:rPr>
              <a:t>	BÀI TẬP 1.1 – ĐOẠN KINH 5</a:t>
            </a:r>
          </a:p>
        </p:txBody>
      </p:sp>
    </p:spTree>
    <p:extLst>
      <p:ext uri="{BB962C8B-B14F-4D97-AF65-F5344CB8AC3E}">
        <p14:creationId xmlns:p14="http://schemas.microsoft.com/office/powerpoint/2010/main" val="1265714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471BFC-EDCA-4F6C-8A67-5F01A66EA536}"/>
              </a:ext>
            </a:extLst>
          </p:cNvPr>
          <p:cNvSpPr txBox="1">
            <a:spLocks/>
          </p:cNvSpPr>
          <p:nvPr/>
        </p:nvSpPr>
        <p:spPr>
          <a:xfrm>
            <a:off x="629306" y="159022"/>
            <a:ext cx="11268404" cy="6409943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endParaRPr lang="en-US" dirty="0"/>
          </a:p>
          <a:p>
            <a:pPr marL="168275"/>
            <a:r>
              <a:rPr lang="en-US" dirty="0" err="1">
                <a:solidFill>
                  <a:srgbClr val="FBC25D"/>
                </a:solidFill>
              </a:rPr>
              <a:t>Nâhaṃ</a:t>
            </a:r>
            <a:r>
              <a:rPr lang="en-US" dirty="0">
                <a:solidFill>
                  <a:srgbClr val="FBC25D"/>
                </a:solidFill>
              </a:rPr>
              <a:t>, </a:t>
            </a:r>
            <a:r>
              <a:rPr lang="en-US" dirty="0" err="1">
                <a:solidFill>
                  <a:srgbClr val="FBC25D"/>
                </a:solidFill>
              </a:rPr>
              <a:t>bhikkhave</a:t>
            </a:r>
            <a:r>
              <a:rPr lang="en-US" dirty="0">
                <a:solidFill>
                  <a:srgbClr val="FBC25D"/>
                </a:solidFill>
              </a:rPr>
              <a:t>, </a:t>
            </a:r>
            <a:r>
              <a:rPr lang="en-US" dirty="0" err="1">
                <a:solidFill>
                  <a:srgbClr val="FBC25D"/>
                </a:solidFill>
              </a:rPr>
              <a:t>aññaṃ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ekadhammaṃ</a:t>
            </a:r>
            <a:r>
              <a:rPr lang="en-US" dirty="0">
                <a:solidFill>
                  <a:srgbClr val="FBC25D"/>
                </a:solidFill>
              </a:rPr>
              <a:t> pi </a:t>
            </a:r>
            <a:r>
              <a:rPr lang="en-US" dirty="0" err="1">
                <a:solidFill>
                  <a:srgbClr val="FBC25D"/>
                </a:solidFill>
              </a:rPr>
              <a:t>samanupassāmi</a:t>
            </a:r>
            <a:r>
              <a:rPr lang="en-US" dirty="0">
                <a:solidFill>
                  <a:srgbClr val="FBC25D"/>
                </a:solidFill>
              </a:rPr>
              <a:t>, </a:t>
            </a:r>
            <a:r>
              <a:rPr lang="en-US" dirty="0" err="1">
                <a:solidFill>
                  <a:srgbClr val="FBC25D"/>
                </a:solidFill>
              </a:rPr>
              <a:t>yo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evaṃ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saddhammassa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ṭhitiyā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asammosāya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anantaradhānāya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saṃvattati</a:t>
            </a:r>
            <a:r>
              <a:rPr lang="en-US" dirty="0">
                <a:solidFill>
                  <a:srgbClr val="FBC25D"/>
                </a:solidFill>
              </a:rPr>
              <a:t>, </a:t>
            </a:r>
            <a:r>
              <a:rPr lang="en-US" dirty="0" err="1">
                <a:solidFill>
                  <a:srgbClr val="FBC25D"/>
                </a:solidFill>
              </a:rPr>
              <a:t>yathayidaṃ</a:t>
            </a:r>
            <a:r>
              <a:rPr lang="en-US" dirty="0">
                <a:solidFill>
                  <a:srgbClr val="FBC25D"/>
                </a:solidFill>
              </a:rPr>
              <a:t>, </a:t>
            </a:r>
            <a:r>
              <a:rPr lang="en-US" dirty="0" err="1">
                <a:solidFill>
                  <a:srgbClr val="FBC25D"/>
                </a:solidFill>
              </a:rPr>
              <a:t>bhikkhave</a:t>
            </a:r>
            <a:r>
              <a:rPr lang="en-US" dirty="0">
                <a:solidFill>
                  <a:srgbClr val="FBC25D"/>
                </a:solidFill>
              </a:rPr>
              <a:t>, </a:t>
            </a:r>
            <a:r>
              <a:rPr lang="en-US" dirty="0" err="1">
                <a:solidFill>
                  <a:srgbClr val="FBC25D"/>
                </a:solidFill>
              </a:rPr>
              <a:t>viriyārambho</a:t>
            </a:r>
            <a:r>
              <a:rPr lang="en-US" dirty="0">
                <a:solidFill>
                  <a:srgbClr val="FBC25D"/>
                </a:solidFill>
              </a:rPr>
              <a:t>. </a:t>
            </a:r>
            <a:r>
              <a:rPr lang="en-US" dirty="0" err="1">
                <a:solidFill>
                  <a:srgbClr val="FBC25D"/>
                </a:solidFill>
              </a:rPr>
              <a:t>Viriyārambho</a:t>
            </a:r>
            <a:r>
              <a:rPr lang="en-US" dirty="0">
                <a:solidFill>
                  <a:srgbClr val="FBC25D"/>
                </a:solidFill>
              </a:rPr>
              <a:t>, </a:t>
            </a:r>
            <a:r>
              <a:rPr lang="en-US" dirty="0" err="1">
                <a:solidFill>
                  <a:srgbClr val="FBC25D"/>
                </a:solidFill>
              </a:rPr>
              <a:t>bhikkhave</a:t>
            </a:r>
            <a:r>
              <a:rPr lang="en-US" dirty="0">
                <a:solidFill>
                  <a:srgbClr val="FBC25D"/>
                </a:solidFill>
              </a:rPr>
              <a:t>, </a:t>
            </a:r>
            <a:r>
              <a:rPr lang="en-US" dirty="0" err="1">
                <a:solidFill>
                  <a:srgbClr val="FBC25D"/>
                </a:solidFill>
              </a:rPr>
              <a:t>saddhammassa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ṭhitiyā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asammosāya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anantaradhānāya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saṃvattatîti</a:t>
            </a:r>
            <a:r>
              <a:rPr lang="en-US" dirty="0">
                <a:solidFill>
                  <a:srgbClr val="FBC25D"/>
                </a:solidFill>
              </a:rPr>
              <a:t>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3AB095-B8FD-4363-B613-8D63EB9ED04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313276" cy="1325563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</a:rPr>
              <a:t>	BÀI TẬP 1.1 – ĐOẠN KINH 5</a:t>
            </a:r>
          </a:p>
        </p:txBody>
      </p:sp>
    </p:spTree>
    <p:extLst>
      <p:ext uri="{BB962C8B-B14F-4D97-AF65-F5344CB8AC3E}">
        <p14:creationId xmlns:p14="http://schemas.microsoft.com/office/powerpoint/2010/main" val="34547016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471BFC-EDCA-4F6C-8A67-5F01A66EA536}"/>
              </a:ext>
            </a:extLst>
          </p:cNvPr>
          <p:cNvSpPr txBox="1">
            <a:spLocks/>
          </p:cNvSpPr>
          <p:nvPr/>
        </p:nvSpPr>
        <p:spPr>
          <a:xfrm>
            <a:off x="629306" y="159022"/>
            <a:ext cx="11268404" cy="6409943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endParaRPr lang="en-US" dirty="0"/>
          </a:p>
          <a:p>
            <a:pPr marL="168275"/>
            <a:endParaRPr lang="en-US" dirty="0">
              <a:solidFill>
                <a:srgbClr val="FBC25D"/>
              </a:solidFill>
            </a:endParaRPr>
          </a:p>
          <a:p>
            <a:pPr marL="168275"/>
            <a:r>
              <a:rPr lang="en-US" dirty="0" err="1">
                <a:solidFill>
                  <a:srgbClr val="FBC25D"/>
                </a:solidFill>
              </a:rPr>
              <a:t>Nâhaṃ</a:t>
            </a:r>
            <a:r>
              <a:rPr lang="en-US" dirty="0">
                <a:solidFill>
                  <a:srgbClr val="FBC25D"/>
                </a:solidFill>
              </a:rPr>
              <a:t>, </a:t>
            </a:r>
            <a:r>
              <a:rPr lang="en-US" dirty="0" err="1">
                <a:solidFill>
                  <a:srgbClr val="FBC25D"/>
                </a:solidFill>
              </a:rPr>
              <a:t>bhikkhave</a:t>
            </a:r>
            <a:r>
              <a:rPr lang="en-US" dirty="0">
                <a:solidFill>
                  <a:srgbClr val="FBC25D"/>
                </a:solidFill>
              </a:rPr>
              <a:t>, </a:t>
            </a:r>
            <a:r>
              <a:rPr lang="en-US" dirty="0" err="1">
                <a:solidFill>
                  <a:srgbClr val="FBC25D"/>
                </a:solidFill>
              </a:rPr>
              <a:t>aññaṃ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ekadhammaṃ</a:t>
            </a:r>
            <a:r>
              <a:rPr lang="en-US" dirty="0">
                <a:solidFill>
                  <a:srgbClr val="FBC25D"/>
                </a:solidFill>
              </a:rPr>
              <a:t> pi </a:t>
            </a:r>
            <a:r>
              <a:rPr lang="en-US" dirty="0" err="1">
                <a:solidFill>
                  <a:srgbClr val="FBC25D"/>
                </a:solidFill>
              </a:rPr>
              <a:t>samanupassāmi</a:t>
            </a:r>
            <a:r>
              <a:rPr lang="en-US" dirty="0">
                <a:solidFill>
                  <a:srgbClr val="FBC25D"/>
                </a:solidFill>
              </a:rPr>
              <a:t>, </a:t>
            </a:r>
            <a:r>
              <a:rPr lang="en-US" dirty="0" err="1">
                <a:solidFill>
                  <a:srgbClr val="FBC25D"/>
                </a:solidFill>
              </a:rPr>
              <a:t>yo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evaṃ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saddhammassa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sammosāya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antaradhānāya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saṃvattati</a:t>
            </a:r>
            <a:r>
              <a:rPr lang="en-US" dirty="0">
                <a:solidFill>
                  <a:srgbClr val="FBC25D"/>
                </a:solidFill>
              </a:rPr>
              <a:t>, </a:t>
            </a:r>
            <a:r>
              <a:rPr lang="en-US" dirty="0" err="1">
                <a:solidFill>
                  <a:srgbClr val="FBC25D"/>
                </a:solidFill>
              </a:rPr>
              <a:t>yathayidaṃ</a:t>
            </a:r>
            <a:r>
              <a:rPr lang="en-US" dirty="0">
                <a:solidFill>
                  <a:srgbClr val="FBC25D"/>
                </a:solidFill>
              </a:rPr>
              <a:t>, </a:t>
            </a:r>
            <a:r>
              <a:rPr lang="en-US" dirty="0" err="1">
                <a:solidFill>
                  <a:srgbClr val="FBC25D"/>
                </a:solidFill>
              </a:rPr>
              <a:t>bhikkhave</a:t>
            </a:r>
            <a:r>
              <a:rPr lang="en-US" dirty="0">
                <a:solidFill>
                  <a:srgbClr val="FBC25D"/>
                </a:solidFill>
              </a:rPr>
              <a:t>, </a:t>
            </a:r>
            <a:r>
              <a:rPr lang="en-US" dirty="0" err="1">
                <a:solidFill>
                  <a:srgbClr val="FBC25D"/>
                </a:solidFill>
              </a:rPr>
              <a:t>anuyogo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akusalānaṃ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dhammānaṃ</a:t>
            </a:r>
            <a:r>
              <a:rPr lang="en-US" dirty="0">
                <a:solidFill>
                  <a:srgbClr val="FBC25D"/>
                </a:solidFill>
              </a:rPr>
              <a:t>, </a:t>
            </a:r>
            <a:r>
              <a:rPr lang="en-US" dirty="0" err="1">
                <a:solidFill>
                  <a:srgbClr val="FBC25D"/>
                </a:solidFill>
              </a:rPr>
              <a:t>ananuyogo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kusalānaṃ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dhammānaṃ</a:t>
            </a:r>
            <a:r>
              <a:rPr lang="en-US" dirty="0">
                <a:solidFill>
                  <a:srgbClr val="FBC25D"/>
                </a:solidFill>
              </a:rPr>
              <a:t>. </a:t>
            </a:r>
            <a:r>
              <a:rPr lang="en-US" dirty="0" err="1">
                <a:solidFill>
                  <a:srgbClr val="FBC25D"/>
                </a:solidFill>
              </a:rPr>
              <a:t>Anuyogo</a:t>
            </a:r>
            <a:r>
              <a:rPr lang="en-US" dirty="0">
                <a:solidFill>
                  <a:srgbClr val="FBC25D"/>
                </a:solidFill>
              </a:rPr>
              <a:t>, </a:t>
            </a:r>
            <a:r>
              <a:rPr lang="en-US" dirty="0" err="1">
                <a:solidFill>
                  <a:srgbClr val="FBC25D"/>
                </a:solidFill>
              </a:rPr>
              <a:t>bhikkhave</a:t>
            </a:r>
            <a:r>
              <a:rPr lang="en-US" dirty="0">
                <a:solidFill>
                  <a:srgbClr val="FBC25D"/>
                </a:solidFill>
              </a:rPr>
              <a:t>, </a:t>
            </a:r>
            <a:r>
              <a:rPr lang="en-US" dirty="0" err="1">
                <a:solidFill>
                  <a:srgbClr val="FBC25D"/>
                </a:solidFill>
              </a:rPr>
              <a:t>akusalānaṃ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dhammānaṃ</a:t>
            </a:r>
            <a:r>
              <a:rPr lang="en-US" dirty="0">
                <a:solidFill>
                  <a:srgbClr val="FBC25D"/>
                </a:solidFill>
              </a:rPr>
              <a:t>, </a:t>
            </a:r>
            <a:r>
              <a:rPr lang="en-US" dirty="0" err="1">
                <a:solidFill>
                  <a:srgbClr val="FBC25D"/>
                </a:solidFill>
              </a:rPr>
              <a:t>ananuyogo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kusalānaṃ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dhammānaṃ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saddhammassa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sammosāya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antaradhānāya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saṃvattatîti</a:t>
            </a:r>
            <a:r>
              <a:rPr lang="en-US" dirty="0">
                <a:solidFill>
                  <a:srgbClr val="FBC25D"/>
                </a:solidFill>
              </a:rPr>
              <a:t>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3AB095-B8FD-4363-B613-8D63EB9ED04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313276" cy="1325563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</a:rPr>
              <a:t>	BÀI TẬP 1.1 – ĐOẠN KINH 5</a:t>
            </a:r>
          </a:p>
        </p:txBody>
      </p:sp>
    </p:spTree>
    <p:extLst>
      <p:ext uri="{BB962C8B-B14F-4D97-AF65-F5344CB8AC3E}">
        <p14:creationId xmlns:p14="http://schemas.microsoft.com/office/powerpoint/2010/main" val="1126127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5 (AN)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852107"/>
              </p:ext>
            </p:extLst>
          </p:nvPr>
        </p:nvGraphicFramePr>
        <p:xfrm>
          <a:off x="838200" y="1865874"/>
          <a:ext cx="10515600" cy="47895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790219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663440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411583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4959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Nghĩa Việt </a:t>
                      </a:r>
                      <a:r>
                        <a:rPr lang="en-US" sz="2400" dirty="0" err="1"/>
                        <a:t>liên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quan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đến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đoạn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kinh</a:t>
                      </a:r>
                      <a:endParaRPr lang="en-US" sz="2400" dirty="0"/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loại</a:t>
                      </a:r>
                      <a:endParaRPr lang="en-US" sz="2400" dirty="0"/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4022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phủ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537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Ahaṃ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Tôi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Đại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ngôi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1,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ít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537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Bhikkhu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Vị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Tỳ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Kheo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Bhikhave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hô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cách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nhiều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8366681"/>
                  </a:ext>
                </a:extLst>
              </a:tr>
              <a:tr h="3537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Añña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Khác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3211497"/>
                  </a:ext>
                </a:extLst>
              </a:tr>
              <a:tr h="3537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Eka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5423124"/>
                  </a:ext>
                </a:extLst>
              </a:tr>
              <a:tr h="3537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Dhammo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Pháp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(ở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đây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chỉ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vật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tượng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9977362"/>
                  </a:ext>
                </a:extLst>
              </a:tr>
              <a:tr h="7075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Nữa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dính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sau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đuôi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mang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nhấn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mạnh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Phụ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537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Samanupassati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Thấy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nhận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thức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chính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xác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tại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537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Yo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mà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cách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Đại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8493582"/>
                  </a:ext>
                </a:extLst>
              </a:tr>
              <a:tr h="3537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Evaṃ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Hàm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ý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nhấn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mạnh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Phụ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0994635"/>
                  </a:ext>
                </a:extLst>
              </a:tr>
              <a:tr h="3537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Saddhammo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Chánh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Pháp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4100174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45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5 (AN)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9388227"/>
              </p:ext>
            </p:extLst>
          </p:nvPr>
        </p:nvGraphicFramePr>
        <p:xfrm>
          <a:off x="838200" y="2040237"/>
          <a:ext cx="10515600" cy="46560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790219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663440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411583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Nghĩa Việt </a:t>
                      </a:r>
                      <a:r>
                        <a:rPr lang="en-US" sz="2400" dirty="0" err="1"/>
                        <a:t>liên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quan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đến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đoạn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kinh</a:t>
                      </a:r>
                      <a:endParaRPr lang="en-US" sz="2400" dirty="0"/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loại</a:t>
                      </a:r>
                      <a:endParaRPr lang="en-US" sz="2400" dirty="0"/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Sammoso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 rối loạn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900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Antaradhānaṃ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 biến mất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900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Saṃvattati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tới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dẫn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tới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đưa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tới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túc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nó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ở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dạng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Gián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Bổ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Cách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Động, hiện tại, chủ động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8366681"/>
                  </a:ext>
                </a:extLst>
              </a:tr>
              <a:tr h="900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Yathayidaṃ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Tức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Yatha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như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idaṃ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này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)]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Đặc ngữ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3211497"/>
                  </a:ext>
                </a:extLst>
              </a:tr>
              <a:tr h="900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Pamādo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dễ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duôi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5423124"/>
                  </a:ext>
                </a:extLst>
              </a:tr>
              <a:tr h="900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ṭhiti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 vững vàng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nữ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9977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Kosajjaṃ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biếng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nhác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Viriyārambho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ra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sức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nỗ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lực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Anuyogo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 thực hành, sự áp dụng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8493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Kusala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Thiện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0994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Dhammo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Pháp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4100174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7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1 (AN)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30E184-7C6A-486A-ADD8-0817630FC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932" y="1782081"/>
            <a:ext cx="9552387" cy="4351338"/>
          </a:xfr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indent="50800">
              <a:lnSpc>
                <a:spcPct val="150000"/>
              </a:lnSpc>
              <a:buNone/>
            </a:pPr>
            <a:r>
              <a:rPr lang="en-US" sz="32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tatiyampi</a:t>
            </a:r>
            <a:r>
              <a:rPr lang="en-US" sz="32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 </a:t>
            </a:r>
            <a:r>
              <a:rPr lang="en-US" sz="32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buddhaṃ</a:t>
            </a:r>
            <a:r>
              <a:rPr lang="en-US" sz="32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 </a:t>
            </a:r>
            <a:r>
              <a:rPr lang="en-US" sz="32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saraṇaṃ</a:t>
            </a:r>
            <a:r>
              <a:rPr lang="en-US" sz="32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 </a:t>
            </a:r>
            <a:r>
              <a:rPr lang="en-US" sz="32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gacchāmi</a:t>
            </a:r>
            <a:r>
              <a:rPr lang="en-US" sz="32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.  </a:t>
            </a:r>
          </a:p>
          <a:p>
            <a:pPr marL="0" indent="50800">
              <a:lnSpc>
                <a:spcPct val="150000"/>
              </a:lnSpc>
              <a:buNone/>
            </a:pPr>
            <a:r>
              <a:rPr lang="en-US" sz="32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tatiyampi</a:t>
            </a:r>
            <a:r>
              <a:rPr lang="en-US" sz="32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 </a:t>
            </a:r>
            <a:r>
              <a:rPr lang="en-US" sz="32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dhammaṃ</a:t>
            </a:r>
            <a:r>
              <a:rPr lang="en-US" sz="32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 </a:t>
            </a:r>
            <a:r>
              <a:rPr lang="en-US" sz="32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saraṇaṃ</a:t>
            </a:r>
            <a:r>
              <a:rPr lang="en-US" sz="32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 </a:t>
            </a:r>
            <a:r>
              <a:rPr lang="en-US" sz="32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gacchāmi</a:t>
            </a:r>
            <a:r>
              <a:rPr lang="en-US" sz="32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.  </a:t>
            </a:r>
          </a:p>
          <a:p>
            <a:pPr marL="0" indent="50800">
              <a:lnSpc>
                <a:spcPct val="150000"/>
              </a:lnSpc>
              <a:buNone/>
            </a:pPr>
            <a:r>
              <a:rPr lang="en-US" sz="32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tatiyampi</a:t>
            </a:r>
            <a:r>
              <a:rPr lang="en-US" sz="32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 </a:t>
            </a:r>
            <a:r>
              <a:rPr lang="en-US" sz="32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saṅghaṃ</a:t>
            </a:r>
            <a:r>
              <a:rPr lang="en-US" sz="32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 </a:t>
            </a:r>
            <a:r>
              <a:rPr lang="en-US" sz="32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saraṇaṃ</a:t>
            </a:r>
            <a:r>
              <a:rPr lang="en-US" sz="32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 </a:t>
            </a:r>
            <a:r>
              <a:rPr lang="en-US" sz="32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gacchāmi</a:t>
            </a:r>
            <a:r>
              <a:rPr lang="en-US" sz="32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365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838201" y="2111192"/>
            <a:ext cx="2031123" cy="461665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119063" indent="53975"/>
            <a:endParaRPr lang="en-US" sz="2400" dirty="0">
              <a:solidFill>
                <a:srgbClr val="4712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ĐOẠN KINH 5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8"/>
            <a:ext cx="10515600" cy="437699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 err="1">
                <a:solidFill>
                  <a:srgbClr val="471200"/>
                </a:solidFill>
              </a:rPr>
              <a:t>Sở</a:t>
            </a:r>
            <a:r>
              <a:rPr lang="en-US" b="1" dirty="0">
                <a:solidFill>
                  <a:srgbClr val="471200"/>
                </a:solidFill>
              </a:rPr>
              <a:t> </a:t>
            </a:r>
            <a:r>
              <a:rPr lang="en-US" b="1" dirty="0" err="1">
                <a:solidFill>
                  <a:srgbClr val="471200"/>
                </a:solidFill>
              </a:rPr>
              <a:t>hữu</a:t>
            </a:r>
            <a:r>
              <a:rPr lang="en-US" b="1" dirty="0">
                <a:solidFill>
                  <a:srgbClr val="471200"/>
                </a:solidFill>
              </a:rPr>
              <a:t> </a:t>
            </a:r>
            <a:r>
              <a:rPr lang="en-US" b="1" dirty="0" err="1">
                <a:solidFill>
                  <a:srgbClr val="471200"/>
                </a:solidFill>
              </a:rPr>
              <a:t>cách</a:t>
            </a:r>
            <a:endParaRPr lang="en-US" b="1" dirty="0">
              <a:solidFill>
                <a:srgbClr val="471200"/>
              </a:solidFill>
            </a:endParaRPr>
          </a:p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tôi</a:t>
            </a:r>
            <a:r>
              <a:rPr lang="en-US" b="1" dirty="0"/>
              <a:t> </a:t>
            </a:r>
            <a:r>
              <a:rPr lang="en-US" dirty="0"/>
              <a:t>(“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” </a:t>
            </a:r>
            <a:r>
              <a:rPr lang="en-US" dirty="0" err="1"/>
              <a:t>trong</a:t>
            </a:r>
            <a:r>
              <a:rPr lang="en-US" dirty="0"/>
              <a:t> Pali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)</a:t>
            </a:r>
            <a:br>
              <a:rPr lang="en-US" dirty="0"/>
            </a:br>
            <a:r>
              <a:rPr lang="en-US" i="1" dirty="0" err="1"/>
              <a:t>Tuy</a:t>
            </a:r>
            <a:r>
              <a:rPr lang="en-US" i="1" dirty="0"/>
              <a:t> </a:t>
            </a:r>
            <a:r>
              <a:rPr lang="en-US" i="1" dirty="0" err="1"/>
              <a:t>nhiên</a:t>
            </a:r>
            <a:r>
              <a:rPr lang="en-US" i="1" dirty="0"/>
              <a:t>, </a:t>
            </a:r>
            <a:r>
              <a:rPr lang="en-US" i="1" dirty="0" err="1"/>
              <a:t>nó</a:t>
            </a:r>
            <a:r>
              <a:rPr lang="en-US" i="1" dirty="0"/>
              <a:t> </a:t>
            </a:r>
            <a:r>
              <a:rPr lang="en-US" i="1" dirty="0" err="1"/>
              <a:t>còn</a:t>
            </a:r>
            <a:r>
              <a:rPr lang="en-US" i="1" dirty="0"/>
              <a:t> </a:t>
            </a:r>
            <a:r>
              <a:rPr lang="en-US" i="1" dirty="0" err="1"/>
              <a:t>nhiều</a:t>
            </a:r>
            <a:r>
              <a:rPr lang="en-US" i="1" dirty="0"/>
              <a:t> </a:t>
            </a:r>
            <a:r>
              <a:rPr lang="en-US" i="1" dirty="0" err="1"/>
              <a:t>chức</a:t>
            </a:r>
            <a:r>
              <a:rPr lang="en-US" i="1" dirty="0"/>
              <a:t> </a:t>
            </a:r>
            <a:r>
              <a:rPr lang="en-US" i="1" dirty="0" err="1"/>
              <a:t>năng</a:t>
            </a:r>
            <a:r>
              <a:rPr lang="en-US" i="1" dirty="0"/>
              <a:t> </a:t>
            </a:r>
            <a:r>
              <a:rPr lang="en-US" i="1" dirty="0" err="1"/>
              <a:t>khác</a:t>
            </a:r>
            <a:endParaRPr lang="en-US" i="1" dirty="0"/>
          </a:p>
          <a:p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Túc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(Genitive of Object).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  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Sự</a:t>
            </a:r>
            <a:r>
              <a:rPr lang="en-US" dirty="0"/>
              <a:t> lo </a:t>
            </a:r>
            <a:r>
              <a:rPr lang="en-US" dirty="0" err="1"/>
              <a:t>toan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bạc</a:t>
            </a:r>
            <a:r>
              <a:rPr lang="en-US" dirty="0"/>
              <a:t>” = “</a:t>
            </a:r>
            <a:r>
              <a:rPr lang="en-US" dirty="0" err="1"/>
              <a:t>Sự</a:t>
            </a:r>
            <a:r>
              <a:rPr lang="en-US" dirty="0"/>
              <a:t> lo </a:t>
            </a:r>
            <a:r>
              <a:rPr lang="en-US" dirty="0" err="1"/>
              <a:t>toan</a:t>
            </a:r>
            <a:r>
              <a:rPr lang="en-US" dirty="0"/>
              <a:t>” + “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bạc</a:t>
            </a:r>
            <a:r>
              <a:rPr lang="en-US" dirty="0"/>
              <a:t>”. “</a:t>
            </a:r>
            <a:r>
              <a:rPr lang="en-US" dirty="0" err="1"/>
              <a:t>Sự</a:t>
            </a:r>
            <a:r>
              <a:rPr lang="en-US" dirty="0"/>
              <a:t> lo </a:t>
            </a:r>
            <a:r>
              <a:rPr lang="en-US" dirty="0" err="1"/>
              <a:t>toan</a:t>
            </a:r>
            <a:r>
              <a:rPr lang="en-US" dirty="0"/>
              <a:t>”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từ</a:t>
            </a:r>
            <a:r>
              <a:rPr lang="en-US" b="1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1 ý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(lo </a:t>
            </a:r>
            <a:r>
              <a:rPr lang="en-US" dirty="0" err="1"/>
              <a:t>toan</a:t>
            </a:r>
            <a:r>
              <a:rPr lang="en-US" dirty="0"/>
              <a:t>). </a:t>
            </a:r>
            <a:r>
              <a:rPr lang="en-US" dirty="0" err="1"/>
              <a:t>Vậy</a:t>
            </a:r>
            <a:r>
              <a:rPr lang="en-US" dirty="0"/>
              <a:t>, lo </a:t>
            </a:r>
            <a:r>
              <a:rPr lang="en-US" dirty="0" err="1"/>
              <a:t>toan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 Lo </a:t>
            </a:r>
            <a:r>
              <a:rPr lang="en-US" dirty="0" err="1"/>
              <a:t>toan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bạc</a:t>
            </a:r>
            <a:r>
              <a:rPr lang="en-US" dirty="0"/>
              <a:t>. “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bạc</a:t>
            </a:r>
            <a:r>
              <a:rPr lang="en-US" dirty="0"/>
              <a:t>” </a:t>
            </a:r>
            <a:r>
              <a:rPr lang="en-US" dirty="0" err="1"/>
              <a:t>trong</a:t>
            </a:r>
            <a:r>
              <a:rPr lang="en-US" dirty="0"/>
              <a:t> Pali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330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838201" y="2111192"/>
            <a:ext cx="2031123" cy="461665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119063" indent="53975"/>
            <a:endParaRPr lang="en-US" sz="2400" dirty="0">
              <a:solidFill>
                <a:srgbClr val="4712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ĐOẠN KINH 5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8"/>
            <a:ext cx="10515600" cy="37646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 err="1">
                <a:solidFill>
                  <a:srgbClr val="471200"/>
                </a:solidFill>
              </a:rPr>
              <a:t>Sở</a:t>
            </a:r>
            <a:r>
              <a:rPr lang="en-US" b="1" dirty="0">
                <a:solidFill>
                  <a:srgbClr val="471200"/>
                </a:solidFill>
              </a:rPr>
              <a:t> </a:t>
            </a:r>
            <a:r>
              <a:rPr lang="en-US" b="1" dirty="0" err="1">
                <a:solidFill>
                  <a:srgbClr val="471200"/>
                </a:solidFill>
              </a:rPr>
              <a:t>hữu</a:t>
            </a:r>
            <a:r>
              <a:rPr lang="en-US" b="1" dirty="0">
                <a:solidFill>
                  <a:srgbClr val="471200"/>
                </a:solidFill>
              </a:rPr>
              <a:t> </a:t>
            </a:r>
            <a:r>
              <a:rPr lang="en-US" b="1" dirty="0" err="1">
                <a:solidFill>
                  <a:srgbClr val="471200"/>
                </a:solidFill>
              </a:rPr>
              <a:t>cách</a:t>
            </a:r>
            <a:endParaRPr lang="en-US" b="1" dirty="0">
              <a:solidFill>
                <a:srgbClr val="471200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hữu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(Genitive of Subject).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cụm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effectLst/>
                <a:ea typeface="Calibri" panose="020F0502020204030204" pitchFamily="34" charset="0"/>
              </a:rPr>
              <a:t>“</a:t>
            </a:r>
            <a:r>
              <a:rPr lang="en-US" dirty="0" err="1">
                <a:effectLst/>
                <a:ea typeface="Calibri" panose="020F0502020204030204" pitchFamily="34" charset="0"/>
              </a:rPr>
              <a:t>Việc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đi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học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của</a:t>
            </a:r>
            <a:r>
              <a:rPr lang="en-US" dirty="0">
                <a:effectLst/>
                <a:ea typeface="Calibri" panose="020F0502020204030204" pitchFamily="34" charset="0"/>
              </a:rPr>
              <a:t> An” = “</a:t>
            </a:r>
            <a:r>
              <a:rPr lang="en-US" dirty="0" err="1">
                <a:effectLst/>
                <a:ea typeface="Calibri" panose="020F0502020204030204" pitchFamily="34" charset="0"/>
              </a:rPr>
              <a:t>Việc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đi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học</a:t>
            </a:r>
            <a:r>
              <a:rPr lang="en-US" dirty="0">
                <a:effectLst/>
                <a:ea typeface="Calibri" panose="020F0502020204030204" pitchFamily="34" charset="0"/>
              </a:rPr>
              <a:t>” + “</a:t>
            </a:r>
            <a:r>
              <a:rPr lang="en-US" dirty="0" err="1">
                <a:effectLst/>
                <a:ea typeface="Calibri" panose="020F0502020204030204" pitchFamily="34" charset="0"/>
              </a:rPr>
              <a:t>của</a:t>
            </a:r>
            <a:r>
              <a:rPr lang="en-US" dirty="0">
                <a:effectLst/>
                <a:ea typeface="Calibri" panose="020F0502020204030204" pitchFamily="34" charset="0"/>
              </a:rPr>
              <a:t> An”. “</a:t>
            </a:r>
            <a:r>
              <a:rPr lang="en-US" dirty="0" err="1">
                <a:effectLst/>
                <a:ea typeface="Calibri" panose="020F0502020204030204" pitchFamily="34" charset="0"/>
              </a:rPr>
              <a:t>Việc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đi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học</a:t>
            </a:r>
            <a:r>
              <a:rPr lang="en-US" dirty="0">
                <a:effectLst/>
                <a:ea typeface="Calibri" panose="020F0502020204030204" pitchFamily="34" charset="0"/>
              </a:rPr>
              <a:t>” </a:t>
            </a:r>
            <a:r>
              <a:rPr lang="en-US" dirty="0" err="1">
                <a:effectLst/>
                <a:ea typeface="Calibri" panose="020F0502020204030204" pitchFamily="34" charset="0"/>
              </a:rPr>
              <a:t>là</a:t>
            </a:r>
            <a:r>
              <a:rPr lang="en-US" dirty="0">
                <a:effectLst/>
                <a:ea typeface="Calibri" panose="020F0502020204030204" pitchFamily="34" charset="0"/>
              </a:rPr>
              <a:t> 1 </a:t>
            </a:r>
            <a:r>
              <a:rPr lang="en-US" b="1" dirty="0" err="1">
                <a:effectLst/>
                <a:ea typeface="Calibri" panose="020F0502020204030204" pitchFamily="34" charset="0"/>
              </a:rPr>
              <a:t>danh</a:t>
            </a:r>
            <a:r>
              <a:rPr lang="en-US" b="1" dirty="0">
                <a:effectLst/>
                <a:ea typeface="Calibri" panose="020F0502020204030204" pitchFamily="34" charset="0"/>
              </a:rPr>
              <a:t> </a:t>
            </a:r>
            <a:r>
              <a:rPr lang="en-US" b="1" dirty="0" err="1">
                <a:effectLst/>
                <a:ea typeface="Calibri" panose="020F0502020204030204" pitchFamily="34" charset="0"/>
              </a:rPr>
              <a:t>từ</a:t>
            </a:r>
            <a:r>
              <a:rPr lang="en-US" b="1" dirty="0">
                <a:effectLst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ea typeface="Calibri" panose="020F0502020204030204" pitchFamily="34" charset="0"/>
              </a:rPr>
              <a:t>nhưng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biểu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đạt</a:t>
            </a:r>
            <a:r>
              <a:rPr lang="en-US" dirty="0">
                <a:effectLst/>
                <a:ea typeface="Calibri" panose="020F0502020204030204" pitchFamily="34" charset="0"/>
              </a:rPr>
              <a:t> 1 ý </a:t>
            </a:r>
            <a:r>
              <a:rPr lang="en-US" dirty="0" err="1">
                <a:effectLst/>
                <a:ea typeface="Calibri" panose="020F0502020204030204" pitchFamily="34" charset="0"/>
              </a:rPr>
              <a:t>về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hành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động</a:t>
            </a:r>
            <a:r>
              <a:rPr lang="en-US" dirty="0">
                <a:effectLst/>
                <a:ea typeface="Calibri" panose="020F0502020204030204" pitchFamily="34" charset="0"/>
              </a:rPr>
              <a:t> (</a:t>
            </a:r>
            <a:r>
              <a:rPr lang="en-US" dirty="0" err="1">
                <a:effectLst/>
                <a:ea typeface="Calibri" panose="020F0502020204030204" pitchFamily="34" charset="0"/>
              </a:rPr>
              <a:t>đi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học</a:t>
            </a:r>
            <a:r>
              <a:rPr lang="en-US" dirty="0">
                <a:effectLst/>
                <a:ea typeface="Calibri" panose="020F0502020204030204" pitchFamily="34" charset="0"/>
              </a:rPr>
              <a:t>). </a:t>
            </a:r>
            <a:r>
              <a:rPr lang="en-US" dirty="0" err="1">
                <a:effectLst/>
                <a:ea typeface="Calibri" panose="020F0502020204030204" pitchFamily="34" charset="0"/>
              </a:rPr>
              <a:t>Vậy</a:t>
            </a:r>
            <a:r>
              <a:rPr lang="en-US" dirty="0">
                <a:effectLst/>
                <a:ea typeface="Calibri" panose="020F0502020204030204" pitchFamily="34" charset="0"/>
              </a:rPr>
              <a:t>, ai </a:t>
            </a:r>
            <a:r>
              <a:rPr lang="en-US" dirty="0" err="1">
                <a:effectLst/>
                <a:ea typeface="Calibri" panose="020F0502020204030204" pitchFamily="34" charset="0"/>
              </a:rPr>
              <a:t>đi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học</a:t>
            </a:r>
            <a:r>
              <a:rPr lang="en-US" dirty="0">
                <a:effectLst/>
                <a:ea typeface="Calibri" panose="020F0502020204030204" pitchFamily="34" charset="0"/>
              </a:rPr>
              <a:t>? An </a:t>
            </a:r>
            <a:r>
              <a:rPr lang="en-US" dirty="0" err="1">
                <a:effectLst/>
                <a:ea typeface="Calibri" panose="020F0502020204030204" pitchFamily="34" charset="0"/>
              </a:rPr>
              <a:t>đi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học</a:t>
            </a:r>
            <a:r>
              <a:rPr lang="en-US" dirty="0">
                <a:effectLst/>
                <a:ea typeface="Calibri" panose="020F0502020204030204" pitchFamily="34" charset="0"/>
              </a:rPr>
              <a:t>. “An” </a:t>
            </a:r>
            <a:r>
              <a:rPr lang="en-US" dirty="0" err="1">
                <a:effectLst/>
                <a:ea typeface="Calibri" panose="020F0502020204030204" pitchFamily="34" charset="0"/>
              </a:rPr>
              <a:t>trong</a:t>
            </a:r>
            <a:r>
              <a:rPr lang="en-US" dirty="0">
                <a:effectLst/>
                <a:ea typeface="Calibri" panose="020F0502020204030204" pitchFamily="34" charset="0"/>
              </a:rPr>
              <a:t> Pali </a:t>
            </a:r>
            <a:r>
              <a:rPr lang="en-US" dirty="0" err="1">
                <a:effectLst/>
                <a:ea typeface="Calibri" panose="020F0502020204030204" pitchFamily="34" charset="0"/>
              </a:rPr>
              <a:t>sẽ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được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biểu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đạt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bằng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sở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hữu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cách</a:t>
            </a:r>
            <a:r>
              <a:rPr lang="en-US" dirty="0">
                <a:effectLst/>
                <a:ea typeface="Calibri" panose="020F050202020403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192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6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508070" y="2217511"/>
            <a:ext cx="9348570" cy="4351338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err="1"/>
              <a:t>Nâhaṃ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dirty="0" err="1"/>
              <a:t>aññaṃ</a:t>
            </a:r>
            <a:r>
              <a:rPr lang="en-US" sz="4400" dirty="0"/>
              <a:t> </a:t>
            </a:r>
            <a:r>
              <a:rPr lang="en-US" sz="4400" dirty="0" err="1"/>
              <a:t>eka</a:t>
            </a:r>
            <a:r>
              <a:rPr lang="en-US" sz="4400" b="1" dirty="0" err="1"/>
              <a:t>rūpaṃ</a:t>
            </a:r>
            <a:r>
              <a:rPr lang="en-US" sz="4400" dirty="0"/>
              <a:t> pi </a:t>
            </a:r>
            <a:r>
              <a:rPr lang="en-US" sz="4400" dirty="0" err="1"/>
              <a:t>samanupassāmi</a:t>
            </a:r>
            <a:r>
              <a:rPr lang="en-US" sz="4400" dirty="0"/>
              <a:t>, </a:t>
            </a:r>
            <a:r>
              <a:rPr lang="en-US" sz="4400" dirty="0" err="1"/>
              <a:t>yaṃ</a:t>
            </a:r>
            <a:r>
              <a:rPr lang="en-US" sz="4400" dirty="0"/>
              <a:t> </a:t>
            </a:r>
            <a:r>
              <a:rPr lang="en-US" sz="4400" dirty="0" err="1"/>
              <a:t>evaṃ</a:t>
            </a:r>
            <a:r>
              <a:rPr lang="en-US" sz="4400" dirty="0"/>
              <a:t> </a:t>
            </a:r>
            <a:r>
              <a:rPr lang="en-US" sz="4400" b="1" dirty="0" err="1"/>
              <a:t>purisassa</a:t>
            </a:r>
            <a:r>
              <a:rPr lang="en-US" sz="4400" dirty="0"/>
              <a:t> </a:t>
            </a:r>
            <a:r>
              <a:rPr lang="en-US" sz="4400" dirty="0" err="1"/>
              <a:t>cittaṃ</a:t>
            </a:r>
            <a:r>
              <a:rPr lang="en-US" sz="4400" dirty="0"/>
              <a:t> </a:t>
            </a:r>
            <a:r>
              <a:rPr lang="en-US" sz="4400" dirty="0" err="1"/>
              <a:t>pariyādāya</a:t>
            </a:r>
            <a:r>
              <a:rPr lang="en-US" sz="4400" dirty="0"/>
              <a:t> </a:t>
            </a:r>
            <a:r>
              <a:rPr lang="en-US" sz="4400" dirty="0" err="1"/>
              <a:t>tiṭṭhati</a:t>
            </a:r>
            <a:r>
              <a:rPr lang="en-US" sz="4400" dirty="0"/>
              <a:t>, </a:t>
            </a:r>
            <a:r>
              <a:rPr lang="en-US" sz="4400" dirty="0" err="1"/>
              <a:t>yathayidaṃ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dirty="0" err="1"/>
              <a:t>itthi</a:t>
            </a:r>
            <a:r>
              <a:rPr lang="en-US" sz="4400" b="1" dirty="0" err="1"/>
              <a:t>rūpaṃ</a:t>
            </a:r>
            <a:r>
              <a:rPr lang="en-US" sz="4400" dirty="0"/>
              <a:t>. </a:t>
            </a:r>
          </a:p>
          <a:p>
            <a:r>
              <a:rPr lang="en-US" sz="4400" dirty="0" err="1"/>
              <a:t>Itthi</a:t>
            </a:r>
            <a:r>
              <a:rPr lang="en-US" sz="4400" b="1" dirty="0" err="1"/>
              <a:t>rūpaṃ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b="1" dirty="0" err="1"/>
              <a:t>purisassa</a:t>
            </a:r>
            <a:r>
              <a:rPr lang="en-US" sz="4400" dirty="0"/>
              <a:t> </a:t>
            </a:r>
            <a:r>
              <a:rPr lang="en-US" sz="4400" dirty="0" err="1"/>
              <a:t>cittaṃ</a:t>
            </a:r>
            <a:r>
              <a:rPr lang="en-US" sz="4400" dirty="0"/>
              <a:t> </a:t>
            </a:r>
            <a:r>
              <a:rPr lang="en-US" sz="4400" dirty="0" err="1"/>
              <a:t>pariyādāya</a:t>
            </a:r>
            <a:r>
              <a:rPr lang="en-US" sz="4400" dirty="0"/>
              <a:t> </a:t>
            </a:r>
            <a:r>
              <a:rPr lang="en-US" sz="4400" dirty="0" err="1"/>
              <a:t>tiṭṭhatîti</a:t>
            </a:r>
            <a:r>
              <a:rPr lang="en-US" sz="4400" dirty="0"/>
              <a:t>. 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389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6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560320" y="2217511"/>
            <a:ext cx="9296319" cy="4351338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err="1"/>
              <a:t>Nâhaṃ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dirty="0" err="1"/>
              <a:t>aññaṃ</a:t>
            </a:r>
            <a:r>
              <a:rPr lang="en-US" sz="4400" dirty="0"/>
              <a:t> </a:t>
            </a:r>
            <a:r>
              <a:rPr lang="en-US" sz="4400" dirty="0" err="1"/>
              <a:t>eka</a:t>
            </a:r>
            <a:r>
              <a:rPr lang="en-US" sz="4400" b="1" dirty="0" err="1"/>
              <a:t>saddaṃ</a:t>
            </a:r>
            <a:r>
              <a:rPr lang="en-US" sz="4400" dirty="0"/>
              <a:t> pi </a:t>
            </a:r>
            <a:r>
              <a:rPr lang="en-US" sz="4400" dirty="0" err="1"/>
              <a:t>samanupassāmi</a:t>
            </a:r>
            <a:r>
              <a:rPr lang="en-US" sz="4400" dirty="0"/>
              <a:t>, </a:t>
            </a:r>
            <a:r>
              <a:rPr lang="en-US" sz="4400" dirty="0" err="1"/>
              <a:t>yaṃ</a:t>
            </a:r>
            <a:r>
              <a:rPr lang="en-US" sz="4400" dirty="0"/>
              <a:t> (</a:t>
            </a:r>
            <a:r>
              <a:rPr lang="en-US" sz="4400" dirty="0" err="1"/>
              <a:t>yo</a:t>
            </a:r>
            <a:r>
              <a:rPr lang="en-US" sz="4400" dirty="0"/>
              <a:t>) </a:t>
            </a:r>
            <a:r>
              <a:rPr lang="en-US" sz="4400" dirty="0" err="1"/>
              <a:t>evaṃ</a:t>
            </a:r>
            <a:r>
              <a:rPr lang="en-US" sz="4400" dirty="0"/>
              <a:t> </a:t>
            </a:r>
            <a:r>
              <a:rPr lang="en-US" sz="4400" b="1" dirty="0" err="1"/>
              <a:t>purisassa</a:t>
            </a:r>
            <a:r>
              <a:rPr lang="en-US" sz="4400" dirty="0"/>
              <a:t> </a:t>
            </a:r>
            <a:r>
              <a:rPr lang="en-US" sz="4400" dirty="0" err="1"/>
              <a:t>cittaṃ</a:t>
            </a:r>
            <a:r>
              <a:rPr lang="en-US" sz="4400" dirty="0"/>
              <a:t> </a:t>
            </a:r>
            <a:r>
              <a:rPr lang="en-US" sz="4400" dirty="0" err="1"/>
              <a:t>pariyādāya</a:t>
            </a:r>
            <a:r>
              <a:rPr lang="en-US" sz="4400" dirty="0"/>
              <a:t> </a:t>
            </a:r>
            <a:r>
              <a:rPr lang="en-US" sz="4400" dirty="0" err="1"/>
              <a:t>tiṭṭhati</a:t>
            </a:r>
            <a:r>
              <a:rPr lang="en-US" sz="4400" dirty="0"/>
              <a:t>,  </a:t>
            </a:r>
            <a:r>
              <a:rPr lang="en-US" sz="4400" dirty="0" err="1"/>
              <a:t>yathayidaṃ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dirty="0" err="1"/>
              <a:t>itthi</a:t>
            </a:r>
            <a:r>
              <a:rPr lang="en-US" sz="4400" b="1" dirty="0" err="1"/>
              <a:t>saddo</a:t>
            </a:r>
            <a:r>
              <a:rPr lang="en-US" sz="4400" dirty="0"/>
              <a:t>. </a:t>
            </a:r>
          </a:p>
          <a:p>
            <a:r>
              <a:rPr lang="en-US" sz="4400" dirty="0" err="1"/>
              <a:t>Itthi</a:t>
            </a:r>
            <a:r>
              <a:rPr lang="en-US" sz="4400" b="1" dirty="0" err="1"/>
              <a:t>saddo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b="1" dirty="0" err="1"/>
              <a:t>purisassa</a:t>
            </a:r>
            <a:r>
              <a:rPr lang="en-US" sz="4400" dirty="0"/>
              <a:t> </a:t>
            </a:r>
            <a:r>
              <a:rPr lang="en-US" sz="4400" dirty="0" err="1"/>
              <a:t>cittaṃ</a:t>
            </a:r>
            <a:r>
              <a:rPr lang="en-US" sz="4400" dirty="0"/>
              <a:t> </a:t>
            </a:r>
            <a:r>
              <a:rPr lang="en-US" sz="4400" dirty="0" err="1"/>
              <a:t>pariyādāya</a:t>
            </a:r>
            <a:r>
              <a:rPr lang="en-US" sz="4400" dirty="0"/>
              <a:t> </a:t>
            </a:r>
            <a:r>
              <a:rPr lang="en-US" sz="4400" dirty="0" err="1"/>
              <a:t>tiṭṭhatîti</a:t>
            </a:r>
            <a:r>
              <a:rPr lang="en-US" sz="4400" dirty="0"/>
              <a:t>. 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970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6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430606" y="2217511"/>
            <a:ext cx="9552386" cy="4351338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err="1"/>
              <a:t>Nâhaṃ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dirty="0" err="1"/>
              <a:t>aññaṃ</a:t>
            </a:r>
            <a:r>
              <a:rPr lang="en-US" sz="4400" dirty="0"/>
              <a:t> </a:t>
            </a:r>
            <a:r>
              <a:rPr lang="en-US" sz="4400" dirty="0" err="1"/>
              <a:t>eka</a:t>
            </a:r>
            <a:r>
              <a:rPr lang="en-US" sz="4400" b="1" dirty="0" err="1"/>
              <a:t>gandhaṃ</a:t>
            </a:r>
            <a:r>
              <a:rPr lang="en-US" sz="4400" dirty="0"/>
              <a:t> pi </a:t>
            </a:r>
            <a:r>
              <a:rPr lang="en-US" sz="4400" dirty="0" err="1"/>
              <a:t>samanupassāmi</a:t>
            </a:r>
            <a:r>
              <a:rPr lang="en-US" sz="4400" dirty="0"/>
              <a:t>, </a:t>
            </a:r>
            <a:r>
              <a:rPr lang="en-US" sz="4400" dirty="0" err="1"/>
              <a:t>yaṃ</a:t>
            </a:r>
            <a:r>
              <a:rPr lang="en-US" sz="4400" dirty="0"/>
              <a:t> (</a:t>
            </a:r>
            <a:r>
              <a:rPr lang="en-US" sz="4400" dirty="0" err="1"/>
              <a:t>yo</a:t>
            </a:r>
            <a:r>
              <a:rPr lang="en-US" sz="4400" dirty="0"/>
              <a:t>) </a:t>
            </a:r>
            <a:r>
              <a:rPr lang="en-US" sz="4400" dirty="0" err="1"/>
              <a:t>evaṃ</a:t>
            </a:r>
            <a:r>
              <a:rPr lang="en-US" sz="4400" dirty="0"/>
              <a:t> </a:t>
            </a:r>
            <a:r>
              <a:rPr lang="en-US" sz="4400" b="1" dirty="0" err="1"/>
              <a:t>purisassa</a:t>
            </a:r>
            <a:r>
              <a:rPr lang="en-US" sz="4400" dirty="0"/>
              <a:t> </a:t>
            </a:r>
            <a:r>
              <a:rPr lang="en-US" sz="4400" dirty="0" err="1"/>
              <a:t>cittaṃ</a:t>
            </a:r>
            <a:r>
              <a:rPr lang="en-US" sz="4400" dirty="0"/>
              <a:t> </a:t>
            </a:r>
            <a:r>
              <a:rPr lang="en-US" sz="4400" dirty="0" err="1"/>
              <a:t>pariyādāya</a:t>
            </a:r>
            <a:r>
              <a:rPr lang="en-US" sz="4400" dirty="0"/>
              <a:t> </a:t>
            </a:r>
            <a:r>
              <a:rPr lang="en-US" sz="4400" dirty="0" err="1"/>
              <a:t>tiṭṭhati</a:t>
            </a:r>
            <a:r>
              <a:rPr lang="en-US" sz="4400" dirty="0"/>
              <a:t>, </a:t>
            </a:r>
            <a:r>
              <a:rPr lang="en-US" sz="4400" dirty="0" err="1"/>
              <a:t>yathayidaṃ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dirty="0" err="1"/>
              <a:t>itthi</a:t>
            </a:r>
            <a:r>
              <a:rPr lang="en-US" sz="4400" b="1" dirty="0" err="1"/>
              <a:t>gandho</a:t>
            </a:r>
            <a:r>
              <a:rPr lang="en-US" sz="4400" dirty="0"/>
              <a:t>. </a:t>
            </a:r>
          </a:p>
          <a:p>
            <a:r>
              <a:rPr lang="en-US" sz="4400" dirty="0" err="1"/>
              <a:t>Itthi</a:t>
            </a:r>
            <a:r>
              <a:rPr lang="en-US" sz="4400" b="1" dirty="0" err="1"/>
              <a:t>gandho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b="1" dirty="0" err="1"/>
              <a:t>purisassa</a:t>
            </a:r>
            <a:r>
              <a:rPr lang="en-US" sz="4400" dirty="0"/>
              <a:t> </a:t>
            </a:r>
            <a:r>
              <a:rPr lang="en-US" sz="4400" dirty="0" err="1"/>
              <a:t>cittaṃ</a:t>
            </a:r>
            <a:r>
              <a:rPr lang="en-US" sz="4400" dirty="0"/>
              <a:t> </a:t>
            </a:r>
            <a:r>
              <a:rPr lang="en-US" sz="4400" dirty="0" err="1"/>
              <a:t>pariyādāya</a:t>
            </a:r>
            <a:r>
              <a:rPr lang="en-US" sz="4400" dirty="0"/>
              <a:t> </a:t>
            </a:r>
            <a:r>
              <a:rPr lang="en-US" sz="4400" dirty="0" err="1"/>
              <a:t>tiṭṭhatîti</a:t>
            </a:r>
            <a:r>
              <a:rPr lang="en-US" sz="4400" dirty="0"/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128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6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430606" y="2217511"/>
            <a:ext cx="9426033" cy="4351338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err="1"/>
              <a:t>Nâhaṃ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dirty="0" err="1"/>
              <a:t>aññaṃ</a:t>
            </a:r>
            <a:r>
              <a:rPr lang="en-US" sz="4400" dirty="0"/>
              <a:t> </a:t>
            </a:r>
            <a:r>
              <a:rPr lang="en-US" sz="4400" dirty="0" err="1"/>
              <a:t>eka</a:t>
            </a:r>
            <a:r>
              <a:rPr lang="en-US" sz="4400" b="1" dirty="0" err="1"/>
              <a:t>rasaṃ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/>
              <a:t>pi </a:t>
            </a:r>
            <a:r>
              <a:rPr lang="en-US" sz="4400" dirty="0" err="1"/>
              <a:t>samanupassāmi</a:t>
            </a:r>
            <a:r>
              <a:rPr lang="en-US" sz="4400" dirty="0"/>
              <a:t>, </a:t>
            </a:r>
            <a:r>
              <a:rPr lang="en-US" sz="4400" dirty="0" err="1"/>
              <a:t>yaṃ</a:t>
            </a:r>
            <a:r>
              <a:rPr lang="en-US" sz="4400" dirty="0"/>
              <a:t> (</a:t>
            </a:r>
            <a:r>
              <a:rPr lang="en-US" sz="4400" dirty="0" err="1"/>
              <a:t>yo</a:t>
            </a:r>
            <a:r>
              <a:rPr lang="en-US" sz="4400" dirty="0"/>
              <a:t>) </a:t>
            </a:r>
            <a:r>
              <a:rPr lang="en-US" sz="4400" dirty="0" err="1"/>
              <a:t>evaṃ</a:t>
            </a:r>
            <a:r>
              <a:rPr lang="en-US" sz="4400" dirty="0"/>
              <a:t> </a:t>
            </a:r>
            <a:r>
              <a:rPr lang="en-US" sz="4400" b="1" dirty="0" err="1"/>
              <a:t>purisassa</a:t>
            </a:r>
            <a:r>
              <a:rPr lang="en-US" sz="4400" dirty="0"/>
              <a:t> </a:t>
            </a:r>
            <a:r>
              <a:rPr lang="en-US" sz="4400" dirty="0" err="1"/>
              <a:t>cittaṃ</a:t>
            </a:r>
            <a:r>
              <a:rPr lang="en-US" sz="4400" dirty="0"/>
              <a:t> </a:t>
            </a:r>
            <a:r>
              <a:rPr lang="en-US" sz="4400" dirty="0" err="1"/>
              <a:t>pariyādāya</a:t>
            </a:r>
            <a:r>
              <a:rPr lang="en-US" sz="4400" dirty="0"/>
              <a:t> </a:t>
            </a:r>
            <a:r>
              <a:rPr lang="en-US" sz="4400" dirty="0" err="1"/>
              <a:t>tiṭṭhati</a:t>
            </a:r>
            <a:r>
              <a:rPr lang="en-US" sz="4400" dirty="0"/>
              <a:t>, </a:t>
            </a:r>
            <a:r>
              <a:rPr lang="en-US" sz="4400" dirty="0" err="1"/>
              <a:t>yathayidaṃ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dirty="0" err="1"/>
              <a:t>itthi</a:t>
            </a:r>
            <a:r>
              <a:rPr lang="en-US" sz="4400" b="1" dirty="0" err="1"/>
              <a:t>raso</a:t>
            </a:r>
            <a:r>
              <a:rPr lang="en-US" sz="4400" dirty="0"/>
              <a:t>. </a:t>
            </a:r>
          </a:p>
          <a:p>
            <a:r>
              <a:rPr lang="en-US" sz="4400" dirty="0" err="1"/>
              <a:t>Itthi</a:t>
            </a:r>
            <a:r>
              <a:rPr lang="en-US" sz="4400" b="1" dirty="0" err="1"/>
              <a:t>raso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b="1" dirty="0" err="1"/>
              <a:t>purisassa</a:t>
            </a:r>
            <a:r>
              <a:rPr lang="en-US" sz="4400" dirty="0"/>
              <a:t> </a:t>
            </a:r>
            <a:r>
              <a:rPr lang="en-US" sz="4400" dirty="0" err="1"/>
              <a:t>cittaṃ</a:t>
            </a:r>
            <a:r>
              <a:rPr lang="en-US" sz="4400" dirty="0"/>
              <a:t> </a:t>
            </a:r>
            <a:r>
              <a:rPr lang="en-US" sz="4400" dirty="0" err="1"/>
              <a:t>pariyādāya</a:t>
            </a:r>
            <a:r>
              <a:rPr lang="en-US" sz="4400" dirty="0"/>
              <a:t> </a:t>
            </a:r>
            <a:r>
              <a:rPr lang="en-US" sz="4400" dirty="0" err="1"/>
              <a:t>tiṭṭhatîti</a:t>
            </a:r>
            <a:r>
              <a:rPr lang="en-US" sz="4400" dirty="0"/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489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6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430606" y="2217511"/>
            <a:ext cx="9561097" cy="4351338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/>
              <a:t>Nâhaṃ</a:t>
            </a:r>
            <a:r>
              <a:rPr lang="en-US" sz="4000" dirty="0"/>
              <a:t>, </a:t>
            </a:r>
            <a:r>
              <a:rPr lang="en-US" sz="4000" dirty="0" err="1"/>
              <a:t>bhikkhave</a:t>
            </a:r>
            <a:r>
              <a:rPr lang="en-US" sz="4000" dirty="0"/>
              <a:t>, </a:t>
            </a:r>
            <a:r>
              <a:rPr lang="en-US" sz="4000" dirty="0" err="1"/>
              <a:t>aññaṃ</a:t>
            </a:r>
            <a:r>
              <a:rPr lang="en-US" sz="4000" dirty="0"/>
              <a:t> </a:t>
            </a:r>
            <a:r>
              <a:rPr lang="en-US" sz="4000" dirty="0" err="1"/>
              <a:t>eka</a:t>
            </a:r>
            <a:r>
              <a:rPr lang="en-US" sz="4000" b="1" dirty="0" err="1"/>
              <a:t>phoṭṭhabbaṃ</a:t>
            </a:r>
            <a:r>
              <a:rPr lang="en-US" sz="4000" dirty="0"/>
              <a:t> </a:t>
            </a:r>
            <a:br>
              <a:rPr lang="en-US" sz="4000" dirty="0"/>
            </a:br>
            <a:r>
              <a:rPr lang="en-US" sz="4000" dirty="0"/>
              <a:t>pi </a:t>
            </a:r>
            <a:r>
              <a:rPr lang="en-US" sz="4000" dirty="0" err="1"/>
              <a:t>samanupassāmi</a:t>
            </a:r>
            <a:r>
              <a:rPr lang="en-US" sz="4000" dirty="0"/>
              <a:t>, </a:t>
            </a:r>
            <a:r>
              <a:rPr lang="en-US" sz="4000" dirty="0" err="1"/>
              <a:t>yaṃ</a:t>
            </a:r>
            <a:r>
              <a:rPr lang="en-US" sz="4000" dirty="0"/>
              <a:t> (</a:t>
            </a:r>
            <a:r>
              <a:rPr lang="en-US" sz="4000" dirty="0" err="1"/>
              <a:t>yo</a:t>
            </a:r>
            <a:r>
              <a:rPr lang="en-US" sz="4000" dirty="0"/>
              <a:t>) </a:t>
            </a:r>
            <a:r>
              <a:rPr lang="en-US" sz="4000" dirty="0" err="1"/>
              <a:t>evaṃ</a:t>
            </a:r>
            <a:r>
              <a:rPr lang="en-US" sz="4000" dirty="0"/>
              <a:t> </a:t>
            </a:r>
            <a:r>
              <a:rPr lang="en-US" sz="4000" b="1" dirty="0" err="1"/>
              <a:t>purisassa</a:t>
            </a:r>
            <a:r>
              <a:rPr lang="en-US" sz="4000" dirty="0"/>
              <a:t> </a:t>
            </a:r>
            <a:r>
              <a:rPr lang="en-US" sz="4000" dirty="0" err="1"/>
              <a:t>cittaṃ</a:t>
            </a:r>
            <a:r>
              <a:rPr lang="en-US" sz="4000" dirty="0"/>
              <a:t> </a:t>
            </a:r>
            <a:r>
              <a:rPr lang="en-US" sz="4000" dirty="0" err="1"/>
              <a:t>pariyādāya</a:t>
            </a:r>
            <a:r>
              <a:rPr lang="en-US" sz="4000" dirty="0"/>
              <a:t> </a:t>
            </a:r>
            <a:r>
              <a:rPr lang="en-US" sz="4000" dirty="0" err="1"/>
              <a:t>tiṭṭhati</a:t>
            </a:r>
            <a:r>
              <a:rPr lang="en-US" sz="4000" dirty="0"/>
              <a:t>, </a:t>
            </a:r>
            <a:r>
              <a:rPr lang="en-US" sz="4000" dirty="0" err="1"/>
              <a:t>yathayidaṃ</a:t>
            </a:r>
            <a:r>
              <a:rPr lang="en-US" sz="4000" dirty="0"/>
              <a:t>, </a:t>
            </a:r>
            <a:r>
              <a:rPr lang="en-US" sz="4000" dirty="0" err="1"/>
              <a:t>bhikkhave</a:t>
            </a:r>
            <a:r>
              <a:rPr lang="en-US" sz="4000" dirty="0"/>
              <a:t>, </a:t>
            </a:r>
            <a:r>
              <a:rPr lang="en-US" sz="4000" dirty="0" err="1"/>
              <a:t>itthi</a:t>
            </a:r>
            <a:r>
              <a:rPr lang="en-US" sz="4000" b="1" dirty="0" err="1"/>
              <a:t>phoṭṭhabbo</a:t>
            </a:r>
            <a:r>
              <a:rPr lang="en-US" sz="4000" dirty="0"/>
              <a:t>.</a:t>
            </a:r>
          </a:p>
          <a:p>
            <a:r>
              <a:rPr lang="en-US" sz="4000" dirty="0" err="1"/>
              <a:t>Itthi</a:t>
            </a:r>
            <a:r>
              <a:rPr lang="en-US" sz="4000" b="1" dirty="0" err="1"/>
              <a:t>phoṭṭhabbo</a:t>
            </a:r>
            <a:r>
              <a:rPr lang="en-US" sz="4000" dirty="0"/>
              <a:t>, </a:t>
            </a:r>
            <a:r>
              <a:rPr lang="en-US" sz="4000" dirty="0" err="1"/>
              <a:t>bhikkhave</a:t>
            </a:r>
            <a:r>
              <a:rPr lang="en-US" sz="4000" dirty="0"/>
              <a:t>, </a:t>
            </a:r>
            <a:r>
              <a:rPr lang="en-US" sz="4000" b="1" dirty="0" err="1"/>
              <a:t>purisassa</a:t>
            </a:r>
            <a:r>
              <a:rPr lang="en-US" sz="4000" dirty="0"/>
              <a:t> </a:t>
            </a:r>
            <a:r>
              <a:rPr lang="en-US" sz="4000" dirty="0" err="1"/>
              <a:t>cittaṃ</a:t>
            </a:r>
            <a:r>
              <a:rPr lang="en-US" sz="4000" dirty="0"/>
              <a:t> </a:t>
            </a:r>
            <a:r>
              <a:rPr lang="en-US" sz="4000" dirty="0" err="1"/>
              <a:t>pariyādāya</a:t>
            </a:r>
            <a:r>
              <a:rPr lang="en-US" sz="4000" dirty="0"/>
              <a:t> </a:t>
            </a:r>
            <a:r>
              <a:rPr lang="en-US" sz="4000" dirty="0" err="1"/>
              <a:t>tiṭṭhatîti</a:t>
            </a:r>
            <a:r>
              <a:rPr lang="en-US" sz="4000" dirty="0"/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786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6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430606" y="2217511"/>
            <a:ext cx="9426033" cy="4351338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err="1"/>
              <a:t>Nâhaṃ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dirty="0" err="1"/>
              <a:t>aññaṃ</a:t>
            </a:r>
            <a:r>
              <a:rPr lang="en-US" sz="4400" dirty="0"/>
              <a:t> </a:t>
            </a:r>
            <a:r>
              <a:rPr lang="en-US" sz="4400" dirty="0" err="1"/>
              <a:t>eka</a:t>
            </a:r>
            <a:r>
              <a:rPr lang="en-US" sz="4400" b="1" dirty="0" err="1"/>
              <a:t>rūpaṃ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/>
              <a:t>pi </a:t>
            </a:r>
            <a:r>
              <a:rPr lang="en-US" sz="4400" dirty="0" err="1"/>
              <a:t>samanupassāmi</a:t>
            </a:r>
            <a:r>
              <a:rPr lang="en-US" sz="4400" dirty="0"/>
              <a:t>, </a:t>
            </a:r>
            <a:r>
              <a:rPr lang="en-US" sz="4400" dirty="0" err="1"/>
              <a:t>yaṃ</a:t>
            </a:r>
            <a:r>
              <a:rPr lang="en-US" sz="4400" dirty="0"/>
              <a:t> </a:t>
            </a:r>
            <a:r>
              <a:rPr lang="en-US" sz="4400" dirty="0" err="1"/>
              <a:t>evaṃ</a:t>
            </a:r>
            <a:r>
              <a:rPr lang="en-US" sz="4400" dirty="0"/>
              <a:t> </a:t>
            </a:r>
            <a:r>
              <a:rPr lang="en-US" sz="4400" b="1" dirty="0" err="1"/>
              <a:t>itthiyā</a:t>
            </a:r>
            <a:r>
              <a:rPr lang="en-US" sz="4400" dirty="0"/>
              <a:t> </a:t>
            </a:r>
            <a:r>
              <a:rPr lang="en-US" sz="4400" dirty="0" err="1"/>
              <a:t>cittaṃ</a:t>
            </a:r>
            <a:r>
              <a:rPr lang="en-US" sz="4400" dirty="0"/>
              <a:t> </a:t>
            </a:r>
            <a:r>
              <a:rPr lang="en-US" sz="4400" dirty="0" err="1"/>
              <a:t>pariyādāya</a:t>
            </a:r>
            <a:r>
              <a:rPr lang="en-US" sz="4400" dirty="0"/>
              <a:t> </a:t>
            </a:r>
            <a:r>
              <a:rPr lang="en-US" sz="4400" dirty="0" err="1"/>
              <a:t>tiṭṭhati</a:t>
            </a:r>
            <a:r>
              <a:rPr lang="en-US" sz="4400" dirty="0"/>
              <a:t>, </a:t>
            </a:r>
            <a:r>
              <a:rPr lang="en-US" sz="4400" dirty="0" err="1"/>
              <a:t>yathayidaṃ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b="1" dirty="0" err="1"/>
              <a:t>purisarūpaṃ</a:t>
            </a:r>
            <a:r>
              <a:rPr lang="en-US" sz="4400" dirty="0"/>
              <a:t>. </a:t>
            </a:r>
          </a:p>
          <a:p>
            <a:r>
              <a:rPr lang="en-US" sz="4400" b="1" dirty="0" err="1"/>
              <a:t>Purisarūpaṃ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b="1" dirty="0" err="1"/>
              <a:t>itthiyā</a:t>
            </a:r>
            <a:r>
              <a:rPr lang="en-US" sz="4400" dirty="0"/>
              <a:t> </a:t>
            </a:r>
            <a:r>
              <a:rPr lang="en-US" sz="4400" dirty="0" err="1"/>
              <a:t>cittaṃ</a:t>
            </a:r>
            <a:r>
              <a:rPr lang="en-US" sz="4400" dirty="0"/>
              <a:t> </a:t>
            </a:r>
            <a:r>
              <a:rPr lang="en-US" sz="4400" dirty="0" err="1"/>
              <a:t>pariyādāya</a:t>
            </a:r>
            <a:r>
              <a:rPr lang="en-US" sz="4400" dirty="0"/>
              <a:t> </a:t>
            </a:r>
            <a:r>
              <a:rPr lang="en-US" sz="4400" dirty="0" err="1"/>
              <a:t>tiṭṭhatîti</a:t>
            </a:r>
            <a:r>
              <a:rPr lang="en-US" sz="4400" dirty="0"/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347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6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430606" y="2217511"/>
            <a:ext cx="9426033" cy="4351338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err="1"/>
              <a:t>Nâhaṃ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dirty="0" err="1"/>
              <a:t>aññaṃ</a:t>
            </a:r>
            <a:r>
              <a:rPr lang="en-US" sz="4400" dirty="0"/>
              <a:t> </a:t>
            </a:r>
            <a:r>
              <a:rPr lang="en-US" sz="4400" dirty="0" err="1"/>
              <a:t>eka</a:t>
            </a:r>
            <a:r>
              <a:rPr lang="en-US" sz="4400" b="1" dirty="0" err="1"/>
              <a:t>saddaṃ</a:t>
            </a:r>
            <a:r>
              <a:rPr lang="en-US" sz="4400" dirty="0"/>
              <a:t> pi </a:t>
            </a:r>
            <a:r>
              <a:rPr lang="en-US" sz="4400" dirty="0" err="1"/>
              <a:t>samanupassāmi</a:t>
            </a:r>
            <a:r>
              <a:rPr lang="en-US" sz="4400" dirty="0"/>
              <a:t>, </a:t>
            </a:r>
            <a:r>
              <a:rPr lang="en-US" sz="4400" dirty="0" err="1"/>
              <a:t>yaṃ</a:t>
            </a:r>
            <a:r>
              <a:rPr lang="en-US" sz="4400" dirty="0"/>
              <a:t> (</a:t>
            </a:r>
            <a:r>
              <a:rPr lang="en-US" sz="4400" dirty="0" err="1"/>
              <a:t>yo</a:t>
            </a:r>
            <a:r>
              <a:rPr lang="en-US" sz="4400" dirty="0"/>
              <a:t>) </a:t>
            </a:r>
            <a:r>
              <a:rPr lang="en-US" sz="4400" dirty="0" err="1"/>
              <a:t>evaṃ</a:t>
            </a:r>
            <a:r>
              <a:rPr lang="en-US" sz="4400" dirty="0"/>
              <a:t> </a:t>
            </a:r>
            <a:r>
              <a:rPr lang="en-US" sz="4400" b="1" dirty="0" err="1"/>
              <a:t>itthiyā</a:t>
            </a:r>
            <a:r>
              <a:rPr lang="en-US" sz="4400" dirty="0"/>
              <a:t> </a:t>
            </a:r>
            <a:r>
              <a:rPr lang="en-US" sz="4400" dirty="0" err="1"/>
              <a:t>cittaṃ</a:t>
            </a:r>
            <a:r>
              <a:rPr lang="en-US" sz="4400" dirty="0"/>
              <a:t> </a:t>
            </a:r>
            <a:r>
              <a:rPr lang="en-US" sz="4400" dirty="0" err="1"/>
              <a:t>pariyādāya</a:t>
            </a:r>
            <a:r>
              <a:rPr lang="en-US" sz="4400" dirty="0"/>
              <a:t> </a:t>
            </a:r>
            <a:r>
              <a:rPr lang="en-US" sz="4400" dirty="0" err="1"/>
              <a:t>tiṭṭhati</a:t>
            </a:r>
            <a:r>
              <a:rPr lang="en-US" sz="4400" dirty="0"/>
              <a:t>, </a:t>
            </a:r>
            <a:r>
              <a:rPr lang="en-US" sz="4400" dirty="0" err="1"/>
              <a:t>yathayidaṃ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b="1" dirty="0" err="1"/>
              <a:t>purisasaddo</a:t>
            </a:r>
            <a:r>
              <a:rPr lang="en-US" sz="4400" dirty="0"/>
              <a:t>. </a:t>
            </a:r>
          </a:p>
          <a:p>
            <a:r>
              <a:rPr lang="en-US" sz="4400" b="1" dirty="0" err="1"/>
              <a:t>Purisasaddo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b="1" dirty="0" err="1"/>
              <a:t>itthiyā</a:t>
            </a:r>
            <a:r>
              <a:rPr lang="en-US" sz="4400" dirty="0"/>
              <a:t> </a:t>
            </a:r>
            <a:r>
              <a:rPr lang="en-US" sz="4400" dirty="0" err="1"/>
              <a:t>cittaṃ</a:t>
            </a:r>
            <a:r>
              <a:rPr lang="en-US" sz="4400" dirty="0"/>
              <a:t> </a:t>
            </a:r>
            <a:r>
              <a:rPr lang="en-US" sz="4400" dirty="0" err="1"/>
              <a:t>pariyādāya</a:t>
            </a:r>
            <a:r>
              <a:rPr lang="en-US" sz="4400" dirty="0"/>
              <a:t> </a:t>
            </a:r>
            <a:r>
              <a:rPr lang="en-US" sz="4400" dirty="0" err="1"/>
              <a:t>tiṭṭhatîti</a:t>
            </a:r>
            <a:r>
              <a:rPr lang="en-US" sz="4400" dirty="0"/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580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6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430606" y="2217511"/>
            <a:ext cx="9426033" cy="4351338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err="1"/>
              <a:t>Nâhaṃ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dirty="0" err="1"/>
              <a:t>aññaṃ</a:t>
            </a:r>
            <a:r>
              <a:rPr lang="en-US" sz="4400" dirty="0"/>
              <a:t> </a:t>
            </a:r>
            <a:r>
              <a:rPr lang="en-US" sz="4400" dirty="0" err="1"/>
              <a:t>eka</a:t>
            </a:r>
            <a:r>
              <a:rPr lang="en-US" sz="4400" b="1" dirty="0" err="1"/>
              <a:t>gandhaṃ</a:t>
            </a:r>
            <a:r>
              <a:rPr lang="en-US" sz="4400" dirty="0"/>
              <a:t> pi </a:t>
            </a:r>
            <a:r>
              <a:rPr lang="en-US" sz="4400" dirty="0" err="1"/>
              <a:t>samanupassāmi,yaṃ</a:t>
            </a:r>
            <a:r>
              <a:rPr lang="en-US" sz="4400" dirty="0"/>
              <a:t> (</a:t>
            </a:r>
            <a:r>
              <a:rPr lang="en-US" sz="4400" dirty="0" err="1"/>
              <a:t>yo</a:t>
            </a:r>
            <a:r>
              <a:rPr lang="en-US" sz="4400" dirty="0"/>
              <a:t>) </a:t>
            </a:r>
            <a:r>
              <a:rPr lang="en-US" sz="4400" dirty="0" err="1"/>
              <a:t>evaṃ</a:t>
            </a:r>
            <a:r>
              <a:rPr lang="en-US" sz="4400" dirty="0"/>
              <a:t> </a:t>
            </a:r>
            <a:r>
              <a:rPr lang="en-US" sz="4400" b="1" dirty="0" err="1"/>
              <a:t>itthiyā</a:t>
            </a:r>
            <a:r>
              <a:rPr lang="en-US" sz="4400" dirty="0"/>
              <a:t> </a:t>
            </a:r>
            <a:r>
              <a:rPr lang="en-US" sz="4400" dirty="0" err="1"/>
              <a:t>cittaṃ</a:t>
            </a:r>
            <a:r>
              <a:rPr lang="en-US" sz="4400" dirty="0"/>
              <a:t> </a:t>
            </a:r>
            <a:r>
              <a:rPr lang="en-US" sz="4400" dirty="0" err="1"/>
              <a:t>pariyādāya</a:t>
            </a:r>
            <a:r>
              <a:rPr lang="en-US" sz="4400" dirty="0"/>
              <a:t> </a:t>
            </a:r>
            <a:r>
              <a:rPr lang="en-US" sz="4400" dirty="0" err="1"/>
              <a:t>tiṭṭhati</a:t>
            </a:r>
            <a:r>
              <a:rPr lang="en-US" sz="4400" dirty="0"/>
              <a:t>, </a:t>
            </a:r>
            <a:r>
              <a:rPr lang="en-US" sz="4400" dirty="0" err="1"/>
              <a:t>yathayidaṃ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b="1" dirty="0" err="1"/>
              <a:t>purisagandho</a:t>
            </a:r>
            <a:r>
              <a:rPr lang="en-US" sz="4400" dirty="0"/>
              <a:t>.</a:t>
            </a:r>
          </a:p>
          <a:p>
            <a:r>
              <a:rPr lang="en-US" sz="4400" b="1" dirty="0" err="1"/>
              <a:t>Purisagandho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b="1" dirty="0" err="1"/>
              <a:t>itthiyā</a:t>
            </a:r>
            <a:r>
              <a:rPr lang="en-US" sz="4400" dirty="0"/>
              <a:t> </a:t>
            </a:r>
            <a:r>
              <a:rPr lang="en-US" sz="4400" dirty="0" err="1"/>
              <a:t>cittaṃ</a:t>
            </a:r>
            <a:r>
              <a:rPr lang="en-US" sz="4400" dirty="0"/>
              <a:t> </a:t>
            </a:r>
            <a:r>
              <a:rPr lang="en-US" sz="4400" dirty="0" err="1"/>
              <a:t>pariyādāya</a:t>
            </a:r>
            <a:r>
              <a:rPr lang="en-US" sz="4400" dirty="0"/>
              <a:t> </a:t>
            </a:r>
            <a:r>
              <a:rPr lang="en-US" sz="4400" dirty="0" err="1"/>
              <a:t>tiṭṭhatîti</a:t>
            </a:r>
            <a:r>
              <a:rPr lang="en-US" sz="4400" dirty="0"/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9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83173"/>
          <a:ext cx="10515600" cy="411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686442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927600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Pali</a:t>
                      </a:r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Nghĩa Việt </a:t>
                      </a:r>
                      <a:r>
                        <a:rPr lang="en-US" sz="2400" dirty="0" err="1"/>
                        <a:t>liên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quan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đến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đoạn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kinh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loại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Buddho</a:t>
                      </a:r>
                      <a:r>
                        <a:rPr lang="en-US" sz="2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Đức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Phật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bậc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giác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ngộ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Danh, </a:t>
                      </a:r>
                      <a:r>
                        <a:rPr lang="en-US" sz="2400" dirty="0" err="1"/>
                        <a:t>nam</a:t>
                      </a:r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Saraṇaṃ</a:t>
                      </a:r>
                      <a:r>
                        <a:rPr lang="en-US" sz="2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</a:t>
                      </a:r>
                      <a:r>
                        <a:rPr lang="vi-VN" sz="2400" dirty="0"/>
                        <a:t>ơ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 n</a:t>
                      </a:r>
                      <a:r>
                        <a:rPr lang="vi-VN" sz="2400" dirty="0"/>
                        <a:t>ư</a:t>
                      </a:r>
                      <a:r>
                        <a:rPr lang="en-US" sz="2400" dirty="0" err="1"/>
                        <a:t>ơng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nhờ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Danh, </a:t>
                      </a:r>
                      <a:r>
                        <a:rPr lang="en-US" sz="2400" dirty="0" err="1"/>
                        <a:t>trung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Gacchati</a:t>
                      </a:r>
                      <a:r>
                        <a:rPr lang="en-US" sz="2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Đi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đến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Động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hiện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tại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chủ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động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Dhammo</a:t>
                      </a:r>
                      <a:r>
                        <a:rPr lang="en-US" sz="2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Giáo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pháp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chân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lý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Danh, </a:t>
                      </a:r>
                      <a:r>
                        <a:rPr lang="en-US" sz="2400" dirty="0" err="1"/>
                        <a:t>nam</a:t>
                      </a:r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Saṅgho</a:t>
                      </a:r>
                      <a:r>
                        <a:rPr lang="en-US" sz="2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Tăng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đoàn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cộng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đồng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hội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nhóm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Danh, </a:t>
                      </a:r>
                      <a:r>
                        <a:rPr lang="en-US" sz="2400" dirty="0" err="1"/>
                        <a:t>nam</a:t>
                      </a:r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Dutiyaṃ</a:t>
                      </a:r>
                      <a:r>
                        <a:rPr lang="en-US" sz="2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Lần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thứ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hai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Trạng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Và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Phụ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Tatiyaṃ</a:t>
                      </a:r>
                      <a:r>
                        <a:rPr lang="en-US" sz="2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Lần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thứ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ba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Trạng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318225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079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6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430606" y="2217511"/>
            <a:ext cx="9426033" cy="4351338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err="1"/>
              <a:t>Nâhaṃ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dirty="0" err="1"/>
              <a:t>aññaṃ</a:t>
            </a:r>
            <a:r>
              <a:rPr lang="en-US" sz="4400" dirty="0"/>
              <a:t> </a:t>
            </a:r>
            <a:r>
              <a:rPr lang="en-US" sz="4400" dirty="0" err="1"/>
              <a:t>eka</a:t>
            </a:r>
            <a:r>
              <a:rPr lang="en-US" sz="4400" b="1" dirty="0" err="1"/>
              <a:t>rasaṃ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/>
              <a:t>pi </a:t>
            </a:r>
            <a:r>
              <a:rPr lang="en-US" sz="4400" dirty="0" err="1"/>
              <a:t>samanupassāmi</a:t>
            </a:r>
            <a:r>
              <a:rPr lang="en-US" sz="4400" dirty="0"/>
              <a:t>, </a:t>
            </a:r>
            <a:r>
              <a:rPr lang="en-US" sz="4400" dirty="0" err="1"/>
              <a:t>yaṃ</a:t>
            </a:r>
            <a:r>
              <a:rPr lang="en-US" sz="4400" dirty="0"/>
              <a:t> (</a:t>
            </a:r>
            <a:r>
              <a:rPr lang="en-US" sz="4400" dirty="0" err="1"/>
              <a:t>yo</a:t>
            </a:r>
            <a:r>
              <a:rPr lang="en-US" sz="4400" dirty="0"/>
              <a:t>) </a:t>
            </a:r>
            <a:r>
              <a:rPr lang="en-US" sz="4400" dirty="0" err="1"/>
              <a:t>evaṃ</a:t>
            </a:r>
            <a:r>
              <a:rPr lang="en-US" sz="4400" dirty="0"/>
              <a:t> </a:t>
            </a:r>
            <a:r>
              <a:rPr lang="en-US" sz="4400" b="1" dirty="0" err="1"/>
              <a:t>itthiyā</a:t>
            </a:r>
            <a:r>
              <a:rPr lang="en-US" sz="4400" dirty="0"/>
              <a:t> </a:t>
            </a:r>
            <a:r>
              <a:rPr lang="en-US" sz="4400" dirty="0" err="1"/>
              <a:t>cittaṃ</a:t>
            </a:r>
            <a:r>
              <a:rPr lang="en-US" sz="4400" dirty="0"/>
              <a:t> </a:t>
            </a:r>
            <a:r>
              <a:rPr lang="en-US" sz="4400" dirty="0" err="1"/>
              <a:t>pariyādāya</a:t>
            </a:r>
            <a:r>
              <a:rPr lang="en-US" sz="4400" dirty="0"/>
              <a:t> </a:t>
            </a:r>
            <a:r>
              <a:rPr lang="en-US" sz="4400" dirty="0" err="1"/>
              <a:t>tiṭṭhati</a:t>
            </a:r>
            <a:r>
              <a:rPr lang="en-US" sz="4400" dirty="0"/>
              <a:t>, </a:t>
            </a:r>
            <a:r>
              <a:rPr lang="en-US" sz="4400" dirty="0" err="1"/>
              <a:t>yathayidaṃ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b="1" dirty="0" err="1"/>
              <a:t>purisaraso</a:t>
            </a:r>
            <a:r>
              <a:rPr lang="en-US" sz="4400" dirty="0"/>
              <a:t>.</a:t>
            </a:r>
          </a:p>
          <a:p>
            <a:r>
              <a:rPr lang="en-US" sz="4400" b="1" dirty="0" err="1"/>
              <a:t>Purisaraso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b="1" dirty="0" err="1"/>
              <a:t>itthiyā</a:t>
            </a:r>
            <a:r>
              <a:rPr lang="en-US" sz="4400" dirty="0"/>
              <a:t> </a:t>
            </a:r>
            <a:r>
              <a:rPr lang="en-US" sz="4400" dirty="0" err="1"/>
              <a:t>cittaṃ</a:t>
            </a:r>
            <a:r>
              <a:rPr lang="en-US" sz="4400" dirty="0"/>
              <a:t> </a:t>
            </a:r>
            <a:r>
              <a:rPr lang="en-US" sz="4400" dirty="0" err="1"/>
              <a:t>pariyādāya</a:t>
            </a:r>
            <a:r>
              <a:rPr lang="en-US" sz="4400" dirty="0"/>
              <a:t> </a:t>
            </a:r>
            <a:r>
              <a:rPr lang="en-US" sz="4400" dirty="0" err="1"/>
              <a:t>tiṭṭhatîti</a:t>
            </a:r>
            <a:r>
              <a:rPr lang="en-US" sz="4400" dirty="0"/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210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6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430606" y="2217511"/>
            <a:ext cx="9426033" cy="4351338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/>
              <a:t>Nâhaṃ</a:t>
            </a:r>
            <a:r>
              <a:rPr lang="en-US" sz="4000" dirty="0"/>
              <a:t>, </a:t>
            </a:r>
            <a:r>
              <a:rPr lang="en-US" sz="4000" dirty="0" err="1"/>
              <a:t>bhikkhave</a:t>
            </a:r>
            <a:r>
              <a:rPr lang="en-US" sz="4000" dirty="0"/>
              <a:t>, </a:t>
            </a:r>
            <a:r>
              <a:rPr lang="en-US" sz="4000" dirty="0" err="1"/>
              <a:t>aññaṃ</a:t>
            </a:r>
            <a:r>
              <a:rPr lang="en-US" sz="4000" dirty="0"/>
              <a:t> </a:t>
            </a:r>
            <a:r>
              <a:rPr lang="en-US" sz="4000" dirty="0" err="1"/>
              <a:t>eka</a:t>
            </a:r>
            <a:r>
              <a:rPr lang="en-US" sz="4000" b="1" dirty="0" err="1"/>
              <a:t>phoṭṭhabbaṃ</a:t>
            </a:r>
            <a:r>
              <a:rPr lang="en-US" sz="4000" dirty="0"/>
              <a:t> pi </a:t>
            </a:r>
            <a:r>
              <a:rPr lang="en-US" sz="4000" dirty="0" err="1"/>
              <a:t>samanupassāmi</a:t>
            </a:r>
            <a:r>
              <a:rPr lang="en-US" sz="4000" dirty="0"/>
              <a:t>, </a:t>
            </a:r>
            <a:r>
              <a:rPr lang="en-US" sz="4000" dirty="0" err="1"/>
              <a:t>yaṃ</a:t>
            </a:r>
            <a:r>
              <a:rPr lang="en-US" sz="4000" dirty="0"/>
              <a:t> (</a:t>
            </a:r>
            <a:r>
              <a:rPr lang="en-US" sz="4000" dirty="0" err="1"/>
              <a:t>yo</a:t>
            </a:r>
            <a:r>
              <a:rPr lang="en-US" sz="4000" dirty="0"/>
              <a:t>) </a:t>
            </a:r>
            <a:r>
              <a:rPr lang="en-US" sz="4000" dirty="0" err="1"/>
              <a:t>evaṃ</a:t>
            </a:r>
            <a:r>
              <a:rPr lang="en-US" sz="4000" dirty="0"/>
              <a:t> </a:t>
            </a:r>
            <a:r>
              <a:rPr lang="en-US" sz="4000" b="1" dirty="0" err="1"/>
              <a:t>itthiyā</a:t>
            </a:r>
            <a:r>
              <a:rPr lang="en-US" sz="4000" dirty="0"/>
              <a:t> </a:t>
            </a:r>
            <a:r>
              <a:rPr lang="en-US" sz="4000" dirty="0" err="1"/>
              <a:t>cittaṃ</a:t>
            </a:r>
            <a:r>
              <a:rPr lang="en-US" sz="4000" dirty="0"/>
              <a:t> </a:t>
            </a:r>
            <a:r>
              <a:rPr lang="en-US" sz="4000" dirty="0" err="1"/>
              <a:t>pariyādāya</a:t>
            </a:r>
            <a:r>
              <a:rPr lang="en-US" sz="4000" dirty="0"/>
              <a:t> </a:t>
            </a:r>
            <a:r>
              <a:rPr lang="en-US" sz="4000" dirty="0" err="1"/>
              <a:t>tiṭṭhati</a:t>
            </a:r>
            <a:r>
              <a:rPr lang="en-US" sz="4000" dirty="0"/>
              <a:t>, </a:t>
            </a:r>
            <a:r>
              <a:rPr lang="en-US" sz="4000" dirty="0" err="1"/>
              <a:t>yathayidaṃ</a:t>
            </a:r>
            <a:r>
              <a:rPr lang="en-US" sz="4000" dirty="0"/>
              <a:t>, </a:t>
            </a:r>
            <a:r>
              <a:rPr lang="en-US" sz="4000" dirty="0" err="1"/>
              <a:t>bhikkhave</a:t>
            </a:r>
            <a:r>
              <a:rPr lang="en-US" sz="4000" dirty="0"/>
              <a:t>, </a:t>
            </a:r>
            <a:r>
              <a:rPr lang="en-US" sz="4000" b="1" dirty="0" err="1"/>
              <a:t>purisaphoṭṭhabbo</a:t>
            </a:r>
            <a:r>
              <a:rPr lang="en-US" sz="4000" dirty="0"/>
              <a:t>.</a:t>
            </a:r>
          </a:p>
          <a:p>
            <a:r>
              <a:rPr lang="en-US" sz="4000" b="1" dirty="0" err="1"/>
              <a:t>Purisaphoṭṭhabbo</a:t>
            </a:r>
            <a:r>
              <a:rPr lang="en-US" sz="4000" dirty="0"/>
              <a:t>, </a:t>
            </a:r>
            <a:r>
              <a:rPr lang="en-US" sz="4000" dirty="0" err="1"/>
              <a:t>bhikkhave</a:t>
            </a:r>
            <a:r>
              <a:rPr lang="en-US" sz="4000" dirty="0"/>
              <a:t>, </a:t>
            </a:r>
            <a:r>
              <a:rPr lang="en-US" sz="4000" b="1" dirty="0" err="1"/>
              <a:t>itthiyā</a:t>
            </a:r>
            <a:r>
              <a:rPr lang="en-US" sz="4000" dirty="0"/>
              <a:t> </a:t>
            </a:r>
            <a:r>
              <a:rPr lang="en-US" sz="4000" dirty="0" err="1"/>
              <a:t>cittaṃ</a:t>
            </a:r>
            <a:r>
              <a:rPr lang="en-US" sz="4000" dirty="0"/>
              <a:t> </a:t>
            </a:r>
            <a:r>
              <a:rPr lang="en-US" sz="4000" dirty="0" err="1"/>
              <a:t>pariyādāya</a:t>
            </a:r>
            <a:r>
              <a:rPr lang="en-US" sz="4000" dirty="0"/>
              <a:t> </a:t>
            </a:r>
            <a:r>
              <a:rPr lang="en-US" sz="4000" dirty="0" err="1"/>
              <a:t>tiṭṭhatîti</a:t>
            </a:r>
            <a:r>
              <a:rPr lang="en-US" sz="4000" dirty="0"/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901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6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678226"/>
              </p:ext>
            </p:extLst>
          </p:nvPr>
        </p:nvGraphicFramePr>
        <p:xfrm>
          <a:off x="838200" y="2083173"/>
          <a:ext cx="10515600" cy="47620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686442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927600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Pali</a:t>
                      </a:r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Nghĩa Việt </a:t>
                      </a:r>
                      <a:r>
                        <a:rPr lang="en-US" sz="2400" dirty="0" err="1"/>
                        <a:t>liên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quan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đến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đoạn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kinh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loại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Từ phủ định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Ahaṃ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Tôi, 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Đại, ngôi 1, ít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Bhikkhu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Vị Tỳ Kheo (Bhikhave: hô cách, số nhiều)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Añña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Khác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Eka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Rūpaṃ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Hình sắc, sắc đẹp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Nữa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dính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sau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đuôi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mang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nhấn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mạnh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Samanupassati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Thấy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nhận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thức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chính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xác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tại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0318225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415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6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695146"/>
              </p:ext>
            </p:extLst>
          </p:nvPr>
        </p:nvGraphicFramePr>
        <p:xfrm>
          <a:off x="838200" y="2083173"/>
          <a:ext cx="10515600" cy="46233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686442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927600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Pali</a:t>
                      </a:r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Nghĩa Việt </a:t>
                      </a:r>
                      <a:r>
                        <a:rPr lang="en-US" sz="2400" dirty="0" err="1"/>
                        <a:t>liên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quan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đến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đoạn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kinh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loại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Yaṃ</a:t>
                      </a:r>
                      <a:endParaRPr lang="en-US" sz="2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Yo</a:t>
                      </a:r>
                      <a:endParaRPr lang="en-US" sz="2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Cái</a:t>
                      </a:r>
                      <a:r>
                        <a:rPr lang="en-US" sz="2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mà</a:t>
                      </a:r>
                      <a:r>
                        <a:rPr lang="en-US" sz="2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4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mà</a:t>
                      </a:r>
                      <a:r>
                        <a:rPr lang="en-US" sz="24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baseline="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cái</a:t>
                      </a:r>
                      <a:r>
                        <a:rPr lang="en-US" sz="24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baseline="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r>
                        <a:rPr lang="en-US" sz="2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4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2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cách</a:t>
                      </a:r>
                      <a:r>
                        <a:rPr lang="en-US" sz="2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Cái</a:t>
                      </a:r>
                      <a:r>
                        <a:rPr lang="en-US" sz="24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baseline="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mà</a:t>
                      </a:r>
                      <a:r>
                        <a:rPr lang="en-US" sz="24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400" b="1" kern="1200" baseline="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mà</a:t>
                      </a:r>
                      <a:r>
                        <a:rPr lang="en-US" sz="24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baseline="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cái</a:t>
                      </a:r>
                      <a:r>
                        <a:rPr lang="en-US" sz="24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baseline="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r>
                        <a:rPr lang="en-US" sz="24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400" b="1" kern="1200" baseline="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24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baseline="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cách</a:t>
                      </a:r>
                      <a:r>
                        <a:rPr lang="en-US" sz="24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Đại</a:t>
                      </a:r>
                      <a:r>
                        <a:rPr lang="en-US" sz="2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r>
                        <a:rPr lang="en-US" sz="2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trung</a:t>
                      </a:r>
                      <a:endParaRPr lang="en-US" sz="2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Đại</a:t>
                      </a:r>
                      <a:r>
                        <a:rPr lang="en-US" sz="24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baseline="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baseline="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4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baseline="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r>
                        <a:rPr lang="en-US" sz="24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1" kern="1200" baseline="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nam</a:t>
                      </a:r>
                      <a:endParaRPr lang="en-US" sz="2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Evaṃ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Hàm ý nhấn mạnh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Puriso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Người nam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Cittaṃ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Tâm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Pariyādāya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Sau khi nắm bắt lấy hoàn toàn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Động từ bất biến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[Gerund]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Tiṭṭhati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Đứng lại, lưu lại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Động, hiện tại, chủ động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Yathayidaṃ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Tức là [Yatha (như là) + idaṃ (cái này)]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Đặc ngữ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Itthi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Người nữ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Danh, </a:t>
                      </a:r>
                      <a:r>
                        <a:rPr lang="en-US" sz="24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nữ</a:t>
                      </a:r>
                      <a:endParaRPr lang="en-US" sz="2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0318225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143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6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2214240"/>
              </p:ext>
            </p:extLst>
          </p:nvPr>
        </p:nvGraphicFramePr>
        <p:xfrm>
          <a:off x="838200" y="2553437"/>
          <a:ext cx="10515600" cy="20226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686442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927600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Pali</a:t>
                      </a:r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Nghĩa Việt </a:t>
                      </a:r>
                      <a:r>
                        <a:rPr lang="en-US" sz="2400" dirty="0" err="1"/>
                        <a:t>liên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quan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đến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đoạn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kinh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loại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Saddo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Âm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thanh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Gandho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Mùi hương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Raso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Phoṭṭhabbo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xúc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chạm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52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531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sz="3200" dirty="0">
                <a:solidFill>
                  <a:srgbClr val="FBC25D"/>
                </a:solidFill>
              </a:rPr>
              <a:t>DANH TỪ NỮ TÍNH TẬN CÙNG –</a:t>
            </a:r>
            <a:r>
              <a:rPr lang="en-US" sz="3200" dirty="0" err="1">
                <a:solidFill>
                  <a:srgbClr val="FBC25D"/>
                </a:solidFill>
              </a:rPr>
              <a:t>i</a:t>
            </a:r>
            <a:r>
              <a:rPr lang="en-US" sz="3200" dirty="0">
                <a:solidFill>
                  <a:srgbClr val="FBC25D"/>
                </a:solidFill>
              </a:rPr>
              <a:t> / </a:t>
            </a:r>
            <a:r>
              <a:rPr lang="en-US" sz="3200" dirty="0" err="1">
                <a:solidFill>
                  <a:srgbClr val="FBC25D"/>
                </a:solidFill>
              </a:rPr>
              <a:t>Ratti</a:t>
            </a:r>
            <a:r>
              <a:rPr lang="en-US" sz="3200" dirty="0">
                <a:solidFill>
                  <a:srgbClr val="FBC25D"/>
                </a:solidFill>
              </a:rPr>
              <a:t> (ban </a:t>
            </a:r>
            <a:r>
              <a:rPr lang="en-US" sz="3200" dirty="0" err="1">
                <a:solidFill>
                  <a:srgbClr val="FBC25D"/>
                </a:solidFill>
              </a:rPr>
              <a:t>đêm</a:t>
            </a:r>
            <a:r>
              <a:rPr lang="en-US" sz="3200" dirty="0">
                <a:solidFill>
                  <a:srgbClr val="FBC25D"/>
                </a:solidFill>
              </a:rPr>
              <a:t>)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8"/>
            <a:ext cx="10515600" cy="3764659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2006600" algn="l"/>
              </a:tabLst>
            </a:pPr>
            <a:endParaRPr lang="en-US" dirty="0"/>
          </a:p>
          <a:p>
            <a:pPr marL="0" indent="0">
              <a:buNone/>
              <a:tabLst>
                <a:tab pos="2006600" algn="l"/>
              </a:tabLst>
            </a:pP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357482"/>
              </p:ext>
            </p:extLst>
          </p:nvPr>
        </p:nvGraphicFramePr>
        <p:xfrm>
          <a:off x="1182414" y="1885021"/>
          <a:ext cx="10171386" cy="43346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3499">
                  <a:extLst>
                    <a:ext uri="{9D8B030D-6E8A-4147-A177-3AD203B41FA5}">
                      <a16:colId xmlns:a16="http://schemas.microsoft.com/office/drawing/2014/main" val="383357876"/>
                    </a:ext>
                  </a:extLst>
                </a:gridCol>
                <a:gridCol w="4444388">
                  <a:extLst>
                    <a:ext uri="{9D8B030D-6E8A-4147-A177-3AD203B41FA5}">
                      <a16:colId xmlns:a16="http://schemas.microsoft.com/office/drawing/2014/main" val="558250845"/>
                    </a:ext>
                  </a:extLst>
                </a:gridCol>
                <a:gridCol w="2863499">
                  <a:extLst>
                    <a:ext uri="{9D8B030D-6E8A-4147-A177-3AD203B41FA5}">
                      <a16:colId xmlns:a16="http://schemas.microsoft.com/office/drawing/2014/main" val="2404994500"/>
                    </a:ext>
                  </a:extLst>
                </a:gridCol>
              </a:tblGrid>
              <a:tr h="4798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Dạng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biến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Số ít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Số nhiều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8253540"/>
                  </a:ext>
                </a:extLst>
              </a:tr>
              <a:tr h="4653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Chủ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</a:rPr>
                        <a:t>Ratt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  <a:effectLst/>
                        </a:rPr>
                        <a:t>i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Ratt</a:t>
                      </a:r>
                      <a:r>
                        <a:rPr lang="en-US" sz="2400" b="1" dirty="0" err="1">
                          <a:effectLst/>
                        </a:rPr>
                        <a:t>iyo</a:t>
                      </a:r>
                      <a:r>
                        <a:rPr lang="en-US" sz="2400" dirty="0">
                          <a:effectLst/>
                        </a:rPr>
                        <a:t> / </a:t>
                      </a:r>
                      <a:r>
                        <a:rPr lang="en-US" sz="2400" b="1" dirty="0">
                          <a:effectLst/>
                        </a:rPr>
                        <a:t>-ī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9282710"/>
                  </a:ext>
                </a:extLst>
              </a:tr>
              <a:tr h="4682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Trực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bổ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</a:rPr>
                        <a:t>Ratt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  <a:effectLst/>
                        </a:rPr>
                        <a:t>iṃ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594604"/>
                  </a:ext>
                </a:extLst>
              </a:tr>
              <a:tr h="4682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Sở hữu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</a:rPr>
                        <a:t>Ratt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  <a:effectLst/>
                        </a:rPr>
                        <a:t>iyā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Ratt</a:t>
                      </a:r>
                      <a:r>
                        <a:rPr lang="en-US" sz="2400" b="1" dirty="0" err="1">
                          <a:effectLst/>
                        </a:rPr>
                        <a:t>īnạm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3415327"/>
                  </a:ext>
                </a:extLst>
              </a:tr>
              <a:tr h="4682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Gián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bổ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776194"/>
                  </a:ext>
                </a:extLst>
              </a:tr>
              <a:tr h="4682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Dụng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cụ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Ratt</a:t>
                      </a:r>
                      <a:r>
                        <a:rPr lang="en-US" sz="2400" b="1" dirty="0" err="1">
                          <a:effectLst/>
                        </a:rPr>
                        <a:t>īhi</a:t>
                      </a:r>
                      <a:r>
                        <a:rPr lang="en-US" sz="2400" dirty="0">
                          <a:effectLst/>
                        </a:rPr>
                        <a:t> / </a:t>
                      </a:r>
                      <a:r>
                        <a:rPr lang="en-US" sz="2400" b="1" dirty="0">
                          <a:effectLst/>
                        </a:rPr>
                        <a:t>-</a:t>
                      </a:r>
                      <a:r>
                        <a:rPr lang="en-US" sz="2400" b="1" dirty="0" err="1">
                          <a:effectLst/>
                        </a:rPr>
                        <a:t>ībhi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733760"/>
                  </a:ext>
                </a:extLst>
              </a:tr>
              <a:tr h="518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Xuất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xứ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96978"/>
                  </a:ext>
                </a:extLst>
              </a:tr>
              <a:tr h="4920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Vị trí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</a:rPr>
                        <a:t>Ratt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  <a:effectLst/>
                        </a:rPr>
                        <a:t>iyā</a:t>
                      </a:r>
                      <a:r>
                        <a:rPr lang="en-US" sz="2400" b="1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</a:rPr>
                        <a:t>Ratt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  <a:effectLst/>
                        </a:rPr>
                        <a:t>iyaṃ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Ratt</a:t>
                      </a:r>
                      <a:r>
                        <a:rPr lang="en-US" sz="2400" b="1" dirty="0" err="1">
                          <a:effectLst/>
                        </a:rPr>
                        <a:t>īsu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1447011"/>
                  </a:ext>
                </a:extLst>
              </a:tr>
              <a:tr h="5054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Hô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Ratt</a:t>
                      </a:r>
                      <a:r>
                        <a:rPr lang="en-US" sz="2400" b="1" dirty="0" err="1">
                          <a:effectLst/>
                        </a:rPr>
                        <a:t>i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Ratt</a:t>
                      </a:r>
                      <a:r>
                        <a:rPr lang="en-US" sz="2400" b="1" dirty="0" err="1">
                          <a:effectLst/>
                        </a:rPr>
                        <a:t>iyo</a:t>
                      </a:r>
                      <a:r>
                        <a:rPr lang="en-US" sz="2400" dirty="0">
                          <a:effectLst/>
                        </a:rPr>
                        <a:t> / </a:t>
                      </a:r>
                      <a:r>
                        <a:rPr lang="en-US" sz="2400" b="1" dirty="0">
                          <a:effectLst/>
                        </a:rPr>
                        <a:t>-ī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2810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5253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828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sz="3200" dirty="0">
                <a:solidFill>
                  <a:srgbClr val="FBC25D"/>
                </a:solidFill>
              </a:rPr>
              <a:t>DANH TỪ NỮ TÍNH TẬN CÙNG –ī / </a:t>
            </a:r>
            <a:r>
              <a:rPr lang="en-US" sz="3200" dirty="0" err="1">
                <a:solidFill>
                  <a:srgbClr val="FBC25D"/>
                </a:solidFill>
              </a:rPr>
              <a:t>Nadī</a:t>
            </a:r>
            <a:r>
              <a:rPr lang="en-US" sz="3200" dirty="0">
                <a:solidFill>
                  <a:srgbClr val="FBC25D"/>
                </a:solidFill>
              </a:rPr>
              <a:t> (</a:t>
            </a:r>
            <a:r>
              <a:rPr lang="en-US" sz="3200" dirty="0" err="1">
                <a:solidFill>
                  <a:srgbClr val="FBC25D"/>
                </a:solidFill>
              </a:rPr>
              <a:t>dòng</a:t>
            </a:r>
            <a:r>
              <a:rPr lang="en-US" sz="3200" dirty="0">
                <a:solidFill>
                  <a:srgbClr val="FBC25D"/>
                </a:solidFill>
              </a:rPr>
              <a:t> </a:t>
            </a:r>
            <a:r>
              <a:rPr lang="en-US" sz="3200" dirty="0" err="1">
                <a:solidFill>
                  <a:srgbClr val="FBC25D"/>
                </a:solidFill>
              </a:rPr>
              <a:t>sông</a:t>
            </a:r>
            <a:r>
              <a:rPr lang="en-US" sz="3200" dirty="0">
                <a:solidFill>
                  <a:srgbClr val="FBC25D"/>
                </a:solidFill>
              </a:rPr>
              <a:t>)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8"/>
            <a:ext cx="10515600" cy="3764659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2006600" algn="l"/>
              </a:tabLst>
            </a:pPr>
            <a:endParaRPr lang="en-US" dirty="0"/>
          </a:p>
          <a:p>
            <a:pPr marL="0" indent="0">
              <a:buNone/>
              <a:tabLst>
                <a:tab pos="2006600" algn="l"/>
              </a:tabLst>
            </a:pP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231123"/>
              </p:ext>
            </p:extLst>
          </p:nvPr>
        </p:nvGraphicFramePr>
        <p:xfrm>
          <a:off x="1447800" y="1885019"/>
          <a:ext cx="9906001" cy="4464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8786">
                  <a:extLst>
                    <a:ext uri="{9D8B030D-6E8A-4147-A177-3AD203B41FA5}">
                      <a16:colId xmlns:a16="http://schemas.microsoft.com/office/drawing/2014/main" val="1829096608"/>
                    </a:ext>
                  </a:extLst>
                </a:gridCol>
                <a:gridCol w="4328429">
                  <a:extLst>
                    <a:ext uri="{9D8B030D-6E8A-4147-A177-3AD203B41FA5}">
                      <a16:colId xmlns:a16="http://schemas.microsoft.com/office/drawing/2014/main" val="2644261260"/>
                    </a:ext>
                  </a:extLst>
                </a:gridCol>
                <a:gridCol w="2788786">
                  <a:extLst>
                    <a:ext uri="{9D8B030D-6E8A-4147-A177-3AD203B41FA5}">
                      <a16:colId xmlns:a16="http://schemas.microsoft.com/office/drawing/2014/main" val="122348729"/>
                    </a:ext>
                  </a:extLst>
                </a:gridCol>
              </a:tblGrid>
              <a:tr h="76957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Dạng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biến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Số ít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Số nhiều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1013650"/>
                  </a:ext>
                </a:extLst>
              </a:tr>
              <a:tr h="4460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Chủ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</a:rPr>
                        <a:t>Nad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  <a:effectLst/>
                        </a:rPr>
                        <a:t>ī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Nad</a:t>
                      </a:r>
                      <a:r>
                        <a:rPr lang="en-US" sz="2400" b="1" dirty="0" err="1">
                          <a:effectLst/>
                        </a:rPr>
                        <a:t>iyo</a:t>
                      </a:r>
                      <a:r>
                        <a:rPr lang="en-US" sz="2400" dirty="0">
                          <a:effectLst/>
                        </a:rPr>
                        <a:t> / </a:t>
                      </a:r>
                      <a:r>
                        <a:rPr lang="en-US" sz="2400" b="1" dirty="0">
                          <a:effectLst/>
                        </a:rPr>
                        <a:t>-ī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0793510"/>
                  </a:ext>
                </a:extLst>
              </a:tr>
              <a:tr h="4489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Trực bổ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</a:rPr>
                        <a:t>Nad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  <a:effectLst/>
                        </a:rPr>
                        <a:t>iṃ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275939"/>
                  </a:ext>
                </a:extLst>
              </a:tr>
              <a:tr h="4489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Sở hữu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</a:rPr>
                        <a:t>Nad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  <a:effectLst/>
                        </a:rPr>
                        <a:t>iyā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Nad</a:t>
                      </a:r>
                      <a:r>
                        <a:rPr lang="en-US" sz="2400" b="1" dirty="0" err="1">
                          <a:effectLst/>
                        </a:rPr>
                        <a:t>īnạm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0158542"/>
                  </a:ext>
                </a:extLst>
              </a:tr>
              <a:tr h="4489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Gián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bổ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414923"/>
                  </a:ext>
                </a:extLst>
              </a:tr>
              <a:tr h="4489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Dụng cụ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Nad</a:t>
                      </a:r>
                      <a:r>
                        <a:rPr lang="en-US" sz="2400" b="1" dirty="0" err="1">
                          <a:effectLst/>
                        </a:rPr>
                        <a:t>īhi</a:t>
                      </a:r>
                      <a:r>
                        <a:rPr lang="en-US" sz="2400" dirty="0">
                          <a:effectLst/>
                        </a:rPr>
                        <a:t> / </a:t>
                      </a:r>
                      <a:r>
                        <a:rPr lang="en-US" sz="2400" b="1" dirty="0">
                          <a:effectLst/>
                        </a:rPr>
                        <a:t>-</a:t>
                      </a:r>
                      <a:r>
                        <a:rPr lang="en-US" sz="2400" b="1" dirty="0" err="1">
                          <a:effectLst/>
                        </a:rPr>
                        <a:t>ībhi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1160182"/>
                  </a:ext>
                </a:extLst>
              </a:tr>
              <a:tr h="4973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Xuất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xứ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62163"/>
                  </a:ext>
                </a:extLst>
              </a:tr>
              <a:tr h="471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Vị trí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</a:rPr>
                        <a:t>Nad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  <a:effectLst/>
                        </a:rPr>
                        <a:t>iyā</a:t>
                      </a:r>
                      <a:r>
                        <a:rPr lang="en-US" sz="2400" b="1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</a:rPr>
                        <a:t>Nad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  <a:effectLst/>
                        </a:rPr>
                        <a:t>iyaṃ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Nad</a:t>
                      </a:r>
                      <a:r>
                        <a:rPr lang="en-US" sz="2400" b="1" dirty="0" err="1">
                          <a:effectLst/>
                        </a:rPr>
                        <a:t>īsu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2336350"/>
                  </a:ext>
                </a:extLst>
              </a:tr>
              <a:tr h="4845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Hô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Nad</a:t>
                      </a:r>
                      <a:r>
                        <a:rPr lang="en-US" sz="2400" b="1" dirty="0" err="1">
                          <a:effectLst/>
                        </a:rPr>
                        <a:t>i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Nad</a:t>
                      </a:r>
                      <a:r>
                        <a:rPr lang="en-US" sz="2400" b="1" dirty="0" err="1">
                          <a:effectLst/>
                        </a:rPr>
                        <a:t>iyo</a:t>
                      </a:r>
                      <a:r>
                        <a:rPr lang="en-US" sz="2400" dirty="0">
                          <a:effectLst/>
                        </a:rPr>
                        <a:t> / </a:t>
                      </a:r>
                      <a:r>
                        <a:rPr lang="en-US" sz="2400" b="1" dirty="0">
                          <a:effectLst/>
                        </a:rPr>
                        <a:t>-ī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4578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2041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sz="3200" dirty="0">
                <a:solidFill>
                  <a:srgbClr val="FBC25D"/>
                </a:solidFill>
              </a:rPr>
              <a:t>DANH TỪ NAM TÍNH TẬN CÙNG –a / </a:t>
            </a:r>
            <a:r>
              <a:rPr lang="en-US" sz="3200" dirty="0" err="1">
                <a:solidFill>
                  <a:srgbClr val="FBC25D"/>
                </a:solidFill>
              </a:rPr>
              <a:t>Dhamma</a:t>
            </a:r>
            <a:r>
              <a:rPr lang="en-US" sz="3200" dirty="0">
                <a:solidFill>
                  <a:srgbClr val="FBC25D"/>
                </a:solidFill>
              </a:rPr>
              <a:t> (</a:t>
            </a:r>
            <a:r>
              <a:rPr lang="en-US" sz="3200" dirty="0" err="1">
                <a:solidFill>
                  <a:srgbClr val="FBC25D"/>
                </a:solidFill>
              </a:rPr>
              <a:t>pháp</a:t>
            </a:r>
            <a:r>
              <a:rPr lang="en-US" sz="3200" dirty="0">
                <a:solidFill>
                  <a:srgbClr val="FBC25D"/>
                </a:solidFill>
              </a:rPr>
              <a:t>)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8"/>
            <a:ext cx="10515600" cy="3764659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2006600" algn="l"/>
              </a:tabLst>
            </a:pPr>
            <a:endParaRPr lang="en-US" dirty="0"/>
          </a:p>
          <a:p>
            <a:pPr marL="0" indent="0">
              <a:buNone/>
              <a:tabLst>
                <a:tab pos="2006600" algn="l"/>
              </a:tabLst>
            </a:pP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56290" y="2115877"/>
          <a:ext cx="10297510" cy="44674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8464">
                  <a:extLst>
                    <a:ext uri="{9D8B030D-6E8A-4147-A177-3AD203B41FA5}">
                      <a16:colId xmlns:a16="http://schemas.microsoft.com/office/drawing/2014/main" val="1446847523"/>
                    </a:ext>
                  </a:extLst>
                </a:gridCol>
                <a:gridCol w="4112911">
                  <a:extLst>
                    <a:ext uri="{9D8B030D-6E8A-4147-A177-3AD203B41FA5}">
                      <a16:colId xmlns:a16="http://schemas.microsoft.com/office/drawing/2014/main" val="2902000143"/>
                    </a:ext>
                  </a:extLst>
                </a:gridCol>
                <a:gridCol w="3016135">
                  <a:extLst>
                    <a:ext uri="{9D8B030D-6E8A-4147-A177-3AD203B41FA5}">
                      <a16:colId xmlns:a16="http://schemas.microsoft.com/office/drawing/2014/main" val="977206950"/>
                    </a:ext>
                  </a:extLst>
                </a:gridCol>
              </a:tblGrid>
              <a:tr h="4352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Dạng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biến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Số ít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Số nhiều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0478919"/>
                  </a:ext>
                </a:extLst>
              </a:tr>
              <a:tr h="4443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Chủ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cách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effectLst/>
                        </a:rPr>
                        <a:t>o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effectLst/>
                        </a:rPr>
                        <a:t>ā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8094451"/>
                  </a:ext>
                </a:extLst>
              </a:tr>
              <a:tr h="5254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Trực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bổ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cách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effectLst/>
                        </a:rPr>
                        <a:t>aṃ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effectLst/>
                        </a:rPr>
                        <a:t>e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9250708"/>
                  </a:ext>
                </a:extLst>
              </a:tr>
              <a:tr h="4867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Sở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hữu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effectLst/>
                        </a:rPr>
                        <a:t>assa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effectLst/>
                        </a:rPr>
                        <a:t>ānạm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7666635"/>
                  </a:ext>
                </a:extLst>
              </a:tr>
              <a:tr h="6156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Gián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bổ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cách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effectLst/>
                        </a:rPr>
                        <a:t>āya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/ 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effectLst/>
                        </a:rPr>
                        <a:t>-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effectLst/>
                        </a:rPr>
                        <a:t>assa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391406"/>
                  </a:ext>
                </a:extLst>
              </a:tr>
              <a:tr h="4867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Dụng cụ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effectLst/>
                        </a:rPr>
                        <a:t>ena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effectLst/>
                        </a:rPr>
                        <a:t>ehi</a:t>
                      </a:r>
                      <a:r>
                        <a:rPr lang="en-US" sz="2400" dirty="0">
                          <a:effectLst/>
                        </a:rPr>
                        <a:t> (</a:t>
                      </a:r>
                      <a:r>
                        <a:rPr lang="en-US" sz="2400" b="1" dirty="0">
                          <a:effectLst/>
                        </a:rPr>
                        <a:t>-</a:t>
                      </a:r>
                      <a:r>
                        <a:rPr lang="en-US" sz="2400" b="1" dirty="0" err="1">
                          <a:effectLst/>
                        </a:rPr>
                        <a:t>ebhi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3150692"/>
                  </a:ext>
                </a:extLst>
              </a:tr>
              <a:tr h="4867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Xuất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xứ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effectLst/>
                        </a:rPr>
                        <a:t>ā</a:t>
                      </a:r>
                      <a:r>
                        <a:rPr lang="en-US" sz="2400" dirty="0">
                          <a:effectLst/>
                        </a:rPr>
                        <a:t> (</a:t>
                      </a:r>
                      <a:r>
                        <a:rPr lang="en-US" sz="2400" b="1" dirty="0">
                          <a:effectLst/>
                        </a:rPr>
                        <a:t>-</a:t>
                      </a:r>
                      <a:r>
                        <a:rPr lang="en-US" sz="2400" b="1" dirty="0" err="1">
                          <a:effectLst/>
                        </a:rPr>
                        <a:t>asmā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b="1" dirty="0">
                          <a:effectLst/>
                        </a:rPr>
                        <a:t>/-</a:t>
                      </a:r>
                      <a:r>
                        <a:rPr lang="en-US" sz="2400" b="1" dirty="0" err="1">
                          <a:effectLst/>
                        </a:rPr>
                        <a:t>amhā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960958"/>
                  </a:ext>
                </a:extLst>
              </a:tr>
              <a:tr h="4867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Vị trí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Dhamme</a:t>
                      </a:r>
                      <a:r>
                        <a:rPr lang="en-US" sz="2400" dirty="0">
                          <a:effectLst/>
                        </a:rPr>
                        <a:t> (</a:t>
                      </a:r>
                      <a:r>
                        <a:rPr lang="en-US" sz="2400" b="1" dirty="0">
                          <a:effectLst/>
                        </a:rPr>
                        <a:t>-</a:t>
                      </a:r>
                      <a:r>
                        <a:rPr lang="en-US" sz="2400" b="1" dirty="0" err="1">
                          <a:effectLst/>
                        </a:rPr>
                        <a:t>asmiṃ</a:t>
                      </a:r>
                      <a:r>
                        <a:rPr lang="en-US" sz="2400" b="1" dirty="0">
                          <a:effectLst/>
                        </a:rPr>
                        <a:t> /-</a:t>
                      </a:r>
                      <a:r>
                        <a:rPr lang="en-US" sz="2400" b="1" dirty="0" err="1">
                          <a:effectLst/>
                        </a:rPr>
                        <a:t>amhi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effectLst/>
                        </a:rPr>
                        <a:t>esu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8473389"/>
                  </a:ext>
                </a:extLst>
              </a:tr>
              <a:tr h="4996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Hô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effectLst/>
                        </a:rPr>
                        <a:t>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b="1" dirty="0">
                          <a:effectLst/>
                        </a:rPr>
                        <a:t>(ā)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effectLst/>
                        </a:rPr>
                        <a:t>ā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3053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6689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532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sz="3200" dirty="0">
                <a:solidFill>
                  <a:srgbClr val="FBC25D"/>
                </a:solidFill>
              </a:rPr>
              <a:t>DANH TỪ TRUNG TÍNH TẬN CÙNG –a / </a:t>
            </a:r>
            <a:r>
              <a:rPr lang="en-US" sz="3200" dirty="0" err="1">
                <a:solidFill>
                  <a:srgbClr val="FBC25D"/>
                </a:solidFill>
              </a:rPr>
              <a:t>Rūpa</a:t>
            </a:r>
            <a:r>
              <a:rPr lang="en-US" sz="3200" dirty="0">
                <a:solidFill>
                  <a:srgbClr val="FBC25D"/>
                </a:solidFill>
              </a:rPr>
              <a:t> (</a:t>
            </a:r>
            <a:r>
              <a:rPr lang="en-US" sz="3200" dirty="0" err="1">
                <a:solidFill>
                  <a:srgbClr val="FBC25D"/>
                </a:solidFill>
              </a:rPr>
              <a:t>sắc</a:t>
            </a:r>
            <a:r>
              <a:rPr lang="en-US" sz="3200" dirty="0">
                <a:solidFill>
                  <a:srgbClr val="FBC25D"/>
                </a:solidFill>
              </a:rPr>
              <a:t>)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8"/>
            <a:ext cx="10515600" cy="3764659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2006600" algn="l"/>
              </a:tabLst>
            </a:pPr>
            <a:endParaRPr lang="en-US" dirty="0"/>
          </a:p>
          <a:p>
            <a:pPr marL="0" indent="0">
              <a:buNone/>
              <a:tabLst>
                <a:tab pos="2006600" algn="l"/>
              </a:tabLst>
            </a:pP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03586" y="1885019"/>
          <a:ext cx="10250214" cy="4188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5691">
                  <a:extLst>
                    <a:ext uri="{9D8B030D-6E8A-4147-A177-3AD203B41FA5}">
                      <a16:colId xmlns:a16="http://schemas.microsoft.com/office/drawing/2014/main" val="360642179"/>
                    </a:ext>
                  </a:extLst>
                </a:gridCol>
                <a:gridCol w="4478832">
                  <a:extLst>
                    <a:ext uri="{9D8B030D-6E8A-4147-A177-3AD203B41FA5}">
                      <a16:colId xmlns:a16="http://schemas.microsoft.com/office/drawing/2014/main" val="3414906911"/>
                    </a:ext>
                  </a:extLst>
                </a:gridCol>
                <a:gridCol w="2885691">
                  <a:extLst>
                    <a:ext uri="{9D8B030D-6E8A-4147-A177-3AD203B41FA5}">
                      <a16:colId xmlns:a16="http://schemas.microsoft.com/office/drawing/2014/main" val="3731277806"/>
                    </a:ext>
                  </a:extLst>
                </a:gridCol>
              </a:tblGrid>
              <a:tr h="4640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Dạng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biến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Số ít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Số nhiều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6691701"/>
                  </a:ext>
                </a:extLst>
              </a:tr>
              <a:tr h="4495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Chủ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cách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Rūp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effectLst/>
                        </a:rPr>
                        <a:t>ạm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Rūp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effectLst/>
                        </a:rPr>
                        <a:t>āni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9192193"/>
                  </a:ext>
                </a:extLst>
              </a:tr>
              <a:tr h="4524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Trực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bổ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cách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014590"/>
                  </a:ext>
                </a:extLst>
              </a:tr>
              <a:tr h="4524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Sở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hữu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Rūp</a:t>
                      </a:r>
                      <a:r>
                        <a:rPr lang="en-US" sz="2400" b="1" dirty="0" err="1">
                          <a:effectLst/>
                        </a:rPr>
                        <a:t>assa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Rūp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effectLst/>
                        </a:rPr>
                        <a:t>ānạm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0242266"/>
                  </a:ext>
                </a:extLst>
              </a:tr>
              <a:tr h="4524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Gián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bổ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cách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Rūp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effectLst/>
                        </a:rPr>
                        <a:t>āya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/ 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effectLst/>
                        </a:rPr>
                        <a:t>-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effectLst/>
                        </a:rPr>
                        <a:t>assa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46825"/>
                  </a:ext>
                </a:extLst>
              </a:tr>
              <a:tr h="4524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Dụng cụ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Rūp</a:t>
                      </a:r>
                      <a:r>
                        <a:rPr lang="en-US" sz="2400" b="1" dirty="0" err="1">
                          <a:effectLst/>
                        </a:rPr>
                        <a:t>ena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Rūp</a:t>
                      </a:r>
                      <a:r>
                        <a:rPr lang="en-US" sz="2400" b="1" dirty="0" err="1">
                          <a:effectLst/>
                        </a:rPr>
                        <a:t>ehi</a:t>
                      </a:r>
                      <a:r>
                        <a:rPr lang="en-US" sz="2400" dirty="0">
                          <a:effectLst/>
                        </a:rPr>
                        <a:t> (-</a:t>
                      </a:r>
                      <a:r>
                        <a:rPr lang="en-US" sz="2400" b="1" dirty="0" err="1">
                          <a:effectLst/>
                        </a:rPr>
                        <a:t>ebhi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19777"/>
                  </a:ext>
                </a:extLst>
              </a:tr>
              <a:tr h="5012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Xuất xứ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Rūp</a:t>
                      </a:r>
                      <a:r>
                        <a:rPr lang="en-US" sz="2400" b="1" dirty="0" err="1">
                          <a:effectLst/>
                        </a:rPr>
                        <a:t>ā</a:t>
                      </a:r>
                      <a:r>
                        <a:rPr lang="en-US" sz="2400" dirty="0">
                          <a:effectLst/>
                        </a:rPr>
                        <a:t> (-</a:t>
                      </a:r>
                      <a:r>
                        <a:rPr lang="en-US" sz="2400" b="1" dirty="0" err="1">
                          <a:effectLst/>
                        </a:rPr>
                        <a:t>asmā</a:t>
                      </a:r>
                      <a:r>
                        <a:rPr lang="en-US" sz="2400" dirty="0">
                          <a:effectLst/>
                        </a:rPr>
                        <a:t> /-</a:t>
                      </a:r>
                      <a:r>
                        <a:rPr lang="en-US" sz="2400" b="1" dirty="0" err="1">
                          <a:effectLst/>
                        </a:rPr>
                        <a:t>amhā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405916"/>
                  </a:ext>
                </a:extLst>
              </a:tr>
              <a:tr h="4754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Vị trí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Rūp</a:t>
                      </a:r>
                      <a:r>
                        <a:rPr lang="en-US" sz="2400" b="1" dirty="0" err="1">
                          <a:effectLst/>
                        </a:rPr>
                        <a:t>e</a:t>
                      </a:r>
                      <a:r>
                        <a:rPr lang="en-US" sz="2400" dirty="0">
                          <a:effectLst/>
                        </a:rPr>
                        <a:t> (-</a:t>
                      </a:r>
                      <a:r>
                        <a:rPr lang="en-US" sz="2400" b="1" dirty="0" err="1">
                          <a:effectLst/>
                        </a:rPr>
                        <a:t>asmiṃ</a:t>
                      </a:r>
                      <a:r>
                        <a:rPr lang="en-US" sz="2400" dirty="0">
                          <a:effectLst/>
                        </a:rPr>
                        <a:t> /-</a:t>
                      </a:r>
                      <a:r>
                        <a:rPr lang="en-US" sz="2400" b="1" dirty="0" err="1">
                          <a:effectLst/>
                        </a:rPr>
                        <a:t>amhi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Rūp</a:t>
                      </a:r>
                      <a:r>
                        <a:rPr lang="en-US" sz="2400" b="1" dirty="0" err="1">
                          <a:effectLst/>
                        </a:rPr>
                        <a:t>esu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0704396"/>
                  </a:ext>
                </a:extLst>
              </a:tr>
              <a:tr h="4883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Hô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Rūpa</a:t>
                      </a:r>
                      <a:r>
                        <a:rPr lang="en-US" sz="2400" dirty="0">
                          <a:effectLst/>
                        </a:rPr>
                        <a:t> (-</a:t>
                      </a:r>
                      <a:r>
                        <a:rPr lang="en-US" sz="2400" b="1" dirty="0" err="1">
                          <a:effectLst/>
                        </a:rPr>
                        <a:t>ạm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Rūp</a:t>
                      </a:r>
                      <a:r>
                        <a:rPr lang="en-US" sz="2400" b="1" dirty="0" err="1">
                          <a:effectLst/>
                        </a:rPr>
                        <a:t>āni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7719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5488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– ĐỘNG TỪ BẤT BIẾN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8"/>
            <a:ext cx="10515600" cy="3764659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2006600" algn="l"/>
              </a:tabLst>
            </a:pPr>
            <a:r>
              <a:rPr lang="en-US" b="1" dirty="0"/>
              <a:t>TỔNG QUÁT:</a:t>
            </a:r>
          </a:p>
          <a:p>
            <a:r>
              <a:rPr lang="en-US" sz="2600" dirty="0" err="1"/>
              <a:t>Loại</a:t>
            </a:r>
            <a:r>
              <a:rPr lang="en-US" sz="2600" dirty="0"/>
              <a:t> </a:t>
            </a:r>
            <a:r>
              <a:rPr lang="en-US" sz="2600" dirty="0" err="1"/>
              <a:t>này</a:t>
            </a:r>
            <a:r>
              <a:rPr lang="en-US" sz="2600" dirty="0"/>
              <a:t> </a:t>
            </a:r>
            <a:r>
              <a:rPr lang="en-US" sz="2600" dirty="0" err="1"/>
              <a:t>không</a:t>
            </a:r>
            <a:r>
              <a:rPr lang="en-US" sz="2600" dirty="0"/>
              <a:t> </a:t>
            </a:r>
            <a:r>
              <a:rPr lang="en-US" sz="2600" dirty="0" err="1"/>
              <a:t>hẳn</a:t>
            </a:r>
            <a:r>
              <a:rPr lang="en-US" sz="2600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động</a:t>
            </a:r>
            <a:r>
              <a:rPr lang="en-US" sz="2600" dirty="0"/>
              <a:t> </a:t>
            </a:r>
            <a:r>
              <a:rPr lang="en-US" sz="2600" dirty="0" err="1"/>
              <a:t>từ</a:t>
            </a:r>
            <a:r>
              <a:rPr lang="en-US" sz="2600" dirty="0"/>
              <a:t>, </a:t>
            </a:r>
            <a:r>
              <a:rPr lang="en-US" sz="2600" dirty="0" err="1"/>
              <a:t>bởi</a:t>
            </a:r>
            <a:r>
              <a:rPr lang="en-US" sz="2600" dirty="0"/>
              <a:t> </a:t>
            </a:r>
            <a:r>
              <a:rPr lang="en-US" sz="2600" dirty="0" err="1"/>
              <a:t>nó</a:t>
            </a:r>
            <a:r>
              <a:rPr lang="en-US" sz="2600" dirty="0"/>
              <a:t> </a:t>
            </a:r>
            <a:r>
              <a:rPr lang="en-US" sz="2600" dirty="0" err="1"/>
              <a:t>bất</a:t>
            </a:r>
            <a:r>
              <a:rPr lang="en-US" sz="2600" dirty="0"/>
              <a:t> </a:t>
            </a:r>
            <a:r>
              <a:rPr lang="en-US" sz="2600" dirty="0" err="1"/>
              <a:t>biến</a:t>
            </a:r>
            <a:r>
              <a:rPr lang="en-US" sz="2600" dirty="0"/>
              <a:t>, </a:t>
            </a:r>
            <a:r>
              <a:rPr lang="en-US" sz="2600" dirty="0" err="1"/>
              <a:t>không</a:t>
            </a:r>
            <a:r>
              <a:rPr lang="en-US" sz="2600" dirty="0"/>
              <a:t> chia </a:t>
            </a:r>
            <a:r>
              <a:rPr lang="en-US" sz="2600" dirty="0" err="1"/>
              <a:t>theo</a:t>
            </a:r>
            <a:r>
              <a:rPr lang="en-US" sz="2600" dirty="0"/>
              <a:t> </a:t>
            </a:r>
            <a:r>
              <a:rPr lang="en-US" sz="2600" dirty="0" err="1"/>
              <a:t>thể</a:t>
            </a:r>
            <a:r>
              <a:rPr lang="en-US" sz="2600" dirty="0"/>
              <a:t>, </a:t>
            </a:r>
            <a:r>
              <a:rPr lang="en-US" sz="2600" dirty="0" err="1"/>
              <a:t>thì</a:t>
            </a:r>
            <a:r>
              <a:rPr lang="en-US" sz="2600" dirty="0"/>
              <a:t> </a:t>
            </a:r>
            <a:r>
              <a:rPr lang="en-US" sz="2600" dirty="0" err="1"/>
              <a:t>ngôi</a:t>
            </a:r>
            <a:r>
              <a:rPr lang="en-US" sz="2600" dirty="0"/>
              <a:t>, </a:t>
            </a:r>
            <a:r>
              <a:rPr lang="en-US" sz="2600" dirty="0" err="1"/>
              <a:t>số</a:t>
            </a:r>
            <a:r>
              <a:rPr lang="en-US" sz="2600" dirty="0"/>
              <a:t>. </a:t>
            </a:r>
            <a:r>
              <a:rPr lang="en-US" sz="2600" dirty="0" err="1"/>
              <a:t>Nhưng</a:t>
            </a:r>
            <a:r>
              <a:rPr lang="en-US" sz="2600" dirty="0"/>
              <a:t> </a:t>
            </a:r>
            <a:r>
              <a:rPr lang="en-US" sz="2600" dirty="0" err="1"/>
              <a:t>nó</a:t>
            </a:r>
            <a:r>
              <a:rPr lang="en-US" sz="2600" dirty="0"/>
              <a:t> </a:t>
            </a:r>
            <a:r>
              <a:rPr lang="en-US" sz="2600" b="1" dirty="0"/>
              <a:t>CÓ THỂ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túc</a:t>
            </a:r>
            <a:r>
              <a:rPr lang="en-US" sz="2600" dirty="0"/>
              <a:t> </a:t>
            </a:r>
            <a:r>
              <a:rPr lang="en-US" sz="2600" dirty="0" err="1"/>
              <a:t>từ</a:t>
            </a:r>
            <a:r>
              <a:rPr lang="en-US" sz="2600" dirty="0"/>
              <a:t>. </a:t>
            </a:r>
          </a:p>
          <a:p>
            <a:r>
              <a:rPr lang="en-US" sz="2600" dirty="0" err="1"/>
              <a:t>Diễn</a:t>
            </a:r>
            <a:r>
              <a:rPr lang="en-US" sz="2600" dirty="0"/>
              <a:t> </a:t>
            </a:r>
            <a:r>
              <a:rPr lang="en-US" sz="2600" dirty="0" err="1"/>
              <a:t>tả</a:t>
            </a:r>
            <a:r>
              <a:rPr lang="en-US" sz="2600" dirty="0"/>
              <a:t> 1 </a:t>
            </a:r>
            <a:r>
              <a:rPr lang="en-US" sz="2600" dirty="0" err="1"/>
              <a:t>hành</a:t>
            </a:r>
            <a:r>
              <a:rPr lang="en-US" sz="2600" dirty="0"/>
              <a:t> </a:t>
            </a:r>
            <a:r>
              <a:rPr lang="en-US" sz="2600" dirty="0" err="1"/>
              <a:t>động</a:t>
            </a:r>
            <a:r>
              <a:rPr lang="en-US" sz="2600" dirty="0"/>
              <a:t> </a:t>
            </a:r>
            <a:r>
              <a:rPr lang="en-US" sz="2600" b="1" dirty="0" err="1"/>
              <a:t>đi</a:t>
            </a:r>
            <a:r>
              <a:rPr lang="en-US" sz="2600" b="1" dirty="0"/>
              <a:t> </a:t>
            </a:r>
            <a:r>
              <a:rPr lang="en-US" sz="2600" b="1" dirty="0" err="1"/>
              <a:t>trước</a:t>
            </a:r>
            <a:r>
              <a:rPr lang="en-US" sz="2600" dirty="0"/>
              <a:t> </a:t>
            </a:r>
            <a:r>
              <a:rPr lang="en-US" sz="2600" dirty="0" err="1"/>
              <a:t>hành</a:t>
            </a:r>
            <a:r>
              <a:rPr lang="en-US" sz="2600" dirty="0"/>
              <a:t> </a:t>
            </a:r>
            <a:r>
              <a:rPr lang="en-US" sz="2600" dirty="0" err="1"/>
              <a:t>động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diễn</a:t>
            </a:r>
            <a:r>
              <a:rPr lang="en-US" sz="2600" dirty="0"/>
              <a:t> </a:t>
            </a:r>
            <a:r>
              <a:rPr lang="en-US" sz="2600" dirty="0" err="1"/>
              <a:t>tả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động</a:t>
            </a:r>
            <a:r>
              <a:rPr lang="en-US" sz="2600" dirty="0"/>
              <a:t> </a:t>
            </a:r>
            <a:r>
              <a:rPr lang="en-US" sz="2600" dirty="0" err="1"/>
              <a:t>từ</a:t>
            </a:r>
            <a:r>
              <a:rPr lang="en-US" sz="2600" dirty="0"/>
              <a:t> </a:t>
            </a:r>
            <a:r>
              <a:rPr lang="en-US" sz="2600" dirty="0" err="1"/>
              <a:t>chính</a:t>
            </a:r>
            <a:r>
              <a:rPr lang="en-US" sz="2600" dirty="0"/>
              <a:t>.</a:t>
            </a:r>
          </a:p>
          <a:p>
            <a:r>
              <a:rPr lang="en-US" sz="2600" b="1" dirty="0" err="1"/>
              <a:t>Thông</a:t>
            </a:r>
            <a:r>
              <a:rPr lang="en-US" sz="2600" b="1" dirty="0"/>
              <a:t> </a:t>
            </a:r>
            <a:r>
              <a:rPr lang="en-US" sz="2600" b="1" dirty="0" err="1"/>
              <a:t>thường</a:t>
            </a:r>
            <a:r>
              <a:rPr lang="en-US" sz="2600" dirty="0"/>
              <a:t>, </a:t>
            </a:r>
            <a:r>
              <a:rPr lang="en-US" sz="2600" dirty="0" err="1"/>
              <a:t>chủ</a:t>
            </a:r>
            <a:r>
              <a:rPr lang="en-US" sz="2600" dirty="0"/>
              <a:t> </a:t>
            </a:r>
            <a:r>
              <a:rPr lang="en-US" sz="2600" dirty="0" err="1"/>
              <a:t>từ</a:t>
            </a:r>
            <a:r>
              <a:rPr lang="en-US" sz="2600" dirty="0"/>
              <a:t> </a:t>
            </a:r>
            <a:r>
              <a:rPr lang="en-US" sz="2600" dirty="0" err="1"/>
              <a:t>của</a:t>
            </a:r>
            <a:r>
              <a:rPr lang="en-US" sz="2600" dirty="0"/>
              <a:t> </a:t>
            </a:r>
            <a:r>
              <a:rPr lang="en-US" sz="2600" dirty="0" err="1"/>
              <a:t>nó</a:t>
            </a:r>
            <a:r>
              <a:rPr lang="en-US" sz="2600" dirty="0"/>
              <a:t> </a:t>
            </a:r>
            <a:r>
              <a:rPr lang="en-US" sz="2600" dirty="0" err="1"/>
              <a:t>cũng</a:t>
            </a:r>
            <a:r>
              <a:rPr lang="en-US" sz="2600" dirty="0"/>
              <a:t> </a:t>
            </a:r>
            <a:r>
              <a:rPr lang="en-US" sz="2600" dirty="0" err="1"/>
              <a:t>chính</a:t>
            </a:r>
            <a:r>
              <a:rPr lang="en-US" sz="2600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chủ</a:t>
            </a:r>
            <a:r>
              <a:rPr lang="en-US" sz="2600" dirty="0"/>
              <a:t> </a:t>
            </a:r>
            <a:r>
              <a:rPr lang="en-US" sz="2600" dirty="0" err="1"/>
              <a:t>từ</a:t>
            </a:r>
            <a:r>
              <a:rPr lang="en-US" sz="2600" dirty="0"/>
              <a:t> </a:t>
            </a:r>
            <a:r>
              <a:rPr lang="en-US" sz="2600" dirty="0" err="1"/>
              <a:t>của</a:t>
            </a:r>
            <a:r>
              <a:rPr lang="en-US" sz="2600" dirty="0"/>
              <a:t> </a:t>
            </a:r>
            <a:r>
              <a:rPr lang="en-US" sz="2600" dirty="0" err="1"/>
              <a:t>động</a:t>
            </a:r>
            <a:r>
              <a:rPr lang="en-US" sz="2600" dirty="0"/>
              <a:t> </a:t>
            </a:r>
            <a:r>
              <a:rPr lang="en-US" sz="2600" dirty="0" err="1"/>
              <a:t>từ</a:t>
            </a:r>
            <a:r>
              <a:rPr lang="en-US" sz="2600" dirty="0"/>
              <a:t> </a:t>
            </a:r>
            <a:r>
              <a:rPr lang="en-US" sz="2600" dirty="0" err="1"/>
              <a:t>chính</a:t>
            </a:r>
            <a:r>
              <a:rPr lang="en-US" sz="2600" dirty="0"/>
              <a:t>  </a:t>
            </a:r>
          </a:p>
          <a:p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Ví</a:t>
            </a:r>
            <a:r>
              <a:rPr lang="en-US" sz="2600" dirty="0"/>
              <a:t> </a:t>
            </a:r>
            <a:r>
              <a:rPr lang="en-US" sz="2600" dirty="0" err="1"/>
              <a:t>dụ</a:t>
            </a:r>
            <a:r>
              <a:rPr lang="en-US" sz="2600" dirty="0"/>
              <a:t>: Sau </a:t>
            </a:r>
            <a:r>
              <a:rPr lang="en-US" sz="2600" dirty="0" err="1"/>
              <a:t>khi</a:t>
            </a:r>
            <a:r>
              <a:rPr lang="en-US" sz="2600" dirty="0"/>
              <a:t> </a:t>
            </a:r>
            <a:r>
              <a:rPr lang="en-US" sz="2600" dirty="0" err="1"/>
              <a:t>ăn</a:t>
            </a:r>
            <a:r>
              <a:rPr lang="en-US" sz="2600" dirty="0"/>
              <a:t> </a:t>
            </a:r>
            <a:r>
              <a:rPr lang="en-US" sz="2600" dirty="0" err="1"/>
              <a:t>cơm</a:t>
            </a:r>
            <a:r>
              <a:rPr lang="en-US" sz="2600" dirty="0"/>
              <a:t>, </a:t>
            </a:r>
            <a:r>
              <a:rPr lang="en-US" sz="2600" dirty="0" err="1"/>
              <a:t>tôi</a:t>
            </a:r>
            <a:r>
              <a:rPr lang="en-US" sz="2600" dirty="0"/>
              <a:t> </a:t>
            </a:r>
            <a:r>
              <a:rPr lang="en-US" sz="2600" dirty="0" err="1"/>
              <a:t>tắm</a:t>
            </a:r>
            <a:r>
              <a:rPr lang="en-US" sz="2600" dirty="0"/>
              <a:t> (“</a:t>
            </a:r>
            <a:r>
              <a:rPr lang="en-US" sz="2600" dirty="0" err="1"/>
              <a:t>sau</a:t>
            </a:r>
            <a:r>
              <a:rPr lang="en-US" sz="2600" dirty="0"/>
              <a:t> </a:t>
            </a:r>
            <a:r>
              <a:rPr lang="en-US" sz="2600" dirty="0" err="1"/>
              <a:t>khi</a:t>
            </a:r>
            <a:r>
              <a:rPr lang="en-US" sz="2600" dirty="0"/>
              <a:t> </a:t>
            </a:r>
            <a:r>
              <a:rPr lang="en-US" sz="2600" dirty="0" err="1"/>
              <a:t>ăn</a:t>
            </a:r>
            <a:r>
              <a:rPr lang="en-US" sz="2600" dirty="0"/>
              <a:t> </a:t>
            </a:r>
            <a:r>
              <a:rPr lang="en-US" sz="2600" dirty="0" err="1"/>
              <a:t>cơm</a:t>
            </a:r>
            <a:r>
              <a:rPr lang="en-US" sz="2600" dirty="0"/>
              <a:t>” </a:t>
            </a:r>
            <a:r>
              <a:rPr lang="en-US" sz="2600" dirty="0" err="1"/>
              <a:t>trong</a:t>
            </a:r>
            <a:r>
              <a:rPr lang="en-US" sz="2600" dirty="0"/>
              <a:t> Pali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thể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diễn</a:t>
            </a:r>
            <a:r>
              <a:rPr lang="en-US" sz="2600" dirty="0"/>
              <a:t> </a:t>
            </a:r>
            <a:r>
              <a:rPr lang="en-US" sz="2600" dirty="0" err="1"/>
              <a:t>đạt</a:t>
            </a:r>
            <a:r>
              <a:rPr lang="en-US" sz="2600" dirty="0"/>
              <a:t> </a:t>
            </a:r>
            <a:r>
              <a:rPr lang="en-US" sz="2600" dirty="0" err="1"/>
              <a:t>bằng</a:t>
            </a:r>
            <a:r>
              <a:rPr lang="en-US" sz="2600" dirty="0"/>
              <a:t> </a:t>
            </a:r>
            <a:r>
              <a:rPr lang="en-US" sz="2600" dirty="0" err="1"/>
              <a:t>động</a:t>
            </a:r>
            <a:r>
              <a:rPr lang="en-US" sz="2600" dirty="0"/>
              <a:t> </a:t>
            </a:r>
            <a:r>
              <a:rPr lang="en-US" sz="2600" dirty="0" err="1"/>
              <a:t>từ</a:t>
            </a:r>
            <a:r>
              <a:rPr lang="en-US" sz="2600" dirty="0"/>
              <a:t> </a:t>
            </a:r>
            <a:r>
              <a:rPr lang="en-US" sz="2600" dirty="0" err="1"/>
              <a:t>bất</a:t>
            </a:r>
            <a:r>
              <a:rPr lang="en-US" sz="2600" dirty="0"/>
              <a:t> </a:t>
            </a:r>
            <a:r>
              <a:rPr lang="en-US" sz="2600" dirty="0" err="1"/>
              <a:t>biến</a:t>
            </a:r>
            <a:r>
              <a:rPr lang="en-US" sz="2600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823575" y="6026908"/>
            <a:ext cx="10530225" cy="461665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231775" indent="-58738"/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</a:rPr>
              <a:t>(*)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tiếng</a:t>
            </a:r>
            <a:r>
              <a:rPr lang="en-US" sz="2400" dirty="0"/>
              <a:t> Anh 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Gerund.</a:t>
            </a:r>
          </a:p>
        </p:txBody>
      </p:sp>
    </p:spTree>
    <p:extLst>
      <p:ext uri="{BB962C8B-B14F-4D97-AF65-F5344CB8AC3E}">
        <p14:creationId xmlns:p14="http://schemas.microsoft.com/office/powerpoint/2010/main" val="300601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DANH TỪ PALI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8"/>
            <a:ext cx="10515600" cy="3764659"/>
          </a:xfrm>
        </p:spPr>
        <p:txBody>
          <a:bodyPr>
            <a:noAutofit/>
          </a:bodyPr>
          <a:lstStyle/>
          <a:p>
            <a:pPr>
              <a:tabLst>
                <a:tab pos="2006600" algn="l"/>
              </a:tabLst>
            </a:pP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: </a:t>
            </a:r>
            <a:r>
              <a:rPr lang="en-US" dirty="0" err="1"/>
              <a:t>ngôi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,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chén</a:t>
            </a:r>
            <a:r>
              <a:rPr lang="en-US" dirty="0"/>
              <a:t>,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Phật</a:t>
            </a:r>
            <a:r>
              <a:rPr lang="en-US" dirty="0"/>
              <a:t>…</a:t>
            </a:r>
          </a:p>
          <a:p>
            <a:pPr>
              <a:tabLst>
                <a:tab pos="2006600" algn="l"/>
              </a:tabLst>
            </a:pP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Pali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–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đuôi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1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Pali</a:t>
            </a:r>
            <a:r>
              <a:rPr lang="en-US" dirty="0"/>
              <a:t> ta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“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Phật</a:t>
            </a:r>
            <a:r>
              <a:rPr lang="en-US" dirty="0"/>
              <a:t>” </a:t>
            </a:r>
            <a:r>
              <a:rPr lang="en-US" dirty="0" err="1"/>
              <a:t>là</a:t>
            </a:r>
            <a:r>
              <a:rPr lang="en-US" dirty="0"/>
              <a:t> “Buddha”, “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” </a:t>
            </a:r>
            <a:r>
              <a:rPr lang="en-US" dirty="0" err="1"/>
              <a:t>là</a:t>
            </a:r>
            <a:r>
              <a:rPr lang="en-US" dirty="0"/>
              <a:t> “</a:t>
            </a:r>
            <a:r>
              <a:rPr lang="en-US" dirty="0" err="1"/>
              <a:t>Dhamma</a:t>
            </a:r>
            <a:r>
              <a:rPr lang="en-US" dirty="0"/>
              <a:t>”</a:t>
            </a:r>
          </a:p>
          <a:p>
            <a:pPr>
              <a:tabLst>
                <a:tab pos="2006600" algn="l"/>
              </a:tabLst>
            </a:pP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Pali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Nhiều</a:t>
            </a:r>
            <a:endParaRPr lang="en-US" dirty="0"/>
          </a:p>
          <a:p>
            <a:pPr>
              <a:tabLst>
                <a:tab pos="2006600" algn="l"/>
              </a:tabLst>
            </a:pP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Pali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: Nam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Nữ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>
              <a:tabLst>
                <a:tab pos="2006600" algn="l"/>
              </a:tabLst>
            </a:pP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Pali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8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đuôi</a:t>
            </a:r>
            <a:r>
              <a:rPr lang="en-US" dirty="0"/>
              <a:t> – </a:t>
            </a:r>
            <a:r>
              <a:rPr lang="en-US" dirty="0" err="1"/>
              <a:t>tức</a:t>
            </a:r>
            <a:r>
              <a:rPr lang="en-US" dirty="0"/>
              <a:t> 8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cách</a:t>
            </a:r>
            <a:endParaRPr lang="en-US" dirty="0"/>
          </a:p>
          <a:p>
            <a:pPr marL="0" indent="0">
              <a:buNone/>
              <a:tabLst>
                <a:tab pos="2006600" algn="l"/>
              </a:tabLst>
            </a:pP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28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– ĐỘNG TỪ BẤT BIẾN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8"/>
            <a:ext cx="10515600" cy="3764659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2006600" algn="l"/>
              </a:tabLst>
            </a:pPr>
            <a:r>
              <a:rPr lang="en-US" dirty="0">
                <a:sym typeface="Wingdings" panose="05000000000000000000" pitchFamily="2" charset="2"/>
              </a:rPr>
              <a:t> </a:t>
            </a:r>
            <a:r>
              <a:rPr lang="en-US" b="1" dirty="0"/>
              <a:t>ĐOẠN KINH 6:</a:t>
            </a:r>
          </a:p>
          <a:p>
            <a:pPr marL="0" indent="0">
              <a:buNone/>
              <a:tabLst>
                <a:tab pos="2006600" algn="l"/>
              </a:tabLst>
            </a:pPr>
            <a:endParaRPr lang="en-US" b="1" dirty="0"/>
          </a:p>
          <a:p>
            <a:pPr marL="0" indent="0" algn="ctr">
              <a:buNone/>
            </a:pPr>
            <a:r>
              <a:rPr lang="en-US" sz="3200" b="1" dirty="0"/>
              <a:t> </a:t>
            </a: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b="1" dirty="0" err="1"/>
              <a:t>pariyādāya</a:t>
            </a:r>
            <a:r>
              <a:rPr lang="en-US" sz="3200" b="1" dirty="0"/>
              <a:t> </a:t>
            </a:r>
            <a:r>
              <a:rPr lang="en-US" sz="3200" dirty="0"/>
              <a:t>= </a:t>
            </a:r>
            <a:r>
              <a:rPr lang="en-US" sz="3200" dirty="0" err="1"/>
              <a:t>động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bất</a:t>
            </a:r>
            <a:r>
              <a:rPr lang="en-US" sz="3200" dirty="0"/>
              <a:t> </a:t>
            </a:r>
            <a:r>
              <a:rPr lang="en-US" sz="3200" dirty="0" err="1"/>
              <a:t>biến</a:t>
            </a:r>
            <a:r>
              <a:rPr lang="en-US" sz="3200" dirty="0"/>
              <a:t>,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thể</a:t>
            </a:r>
            <a:r>
              <a:rPr lang="en-US" sz="3200" dirty="0"/>
              <a:t> </a:t>
            </a:r>
            <a:r>
              <a:rPr lang="en-US" sz="3200" dirty="0" err="1"/>
              <a:t>dịch</a:t>
            </a:r>
            <a:r>
              <a:rPr lang="en-US" sz="3200" dirty="0"/>
              <a:t> </a:t>
            </a:r>
            <a:r>
              <a:rPr lang="en-US" sz="3200" dirty="0" err="1"/>
              <a:t>như</a:t>
            </a:r>
            <a:r>
              <a:rPr lang="en-US" sz="3200" dirty="0"/>
              <a:t> </a:t>
            </a:r>
            <a:r>
              <a:rPr lang="en-US" sz="3200" dirty="0" err="1"/>
              <a:t>sau</a:t>
            </a:r>
            <a:r>
              <a:rPr lang="en-US" sz="3200" dirty="0"/>
              <a:t>:</a:t>
            </a:r>
          </a:p>
          <a:p>
            <a:pPr marL="2520950"/>
            <a:r>
              <a:rPr lang="en-US" sz="3200" dirty="0"/>
              <a:t>“</a:t>
            </a:r>
            <a:r>
              <a:rPr lang="en-US" sz="3200" dirty="0" err="1"/>
              <a:t>sau</a:t>
            </a:r>
            <a:r>
              <a:rPr lang="en-US" sz="3200" dirty="0"/>
              <a:t> </a:t>
            </a:r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nắm</a:t>
            </a:r>
            <a:r>
              <a:rPr lang="en-US" sz="3200" dirty="0"/>
              <a:t> </a:t>
            </a:r>
            <a:r>
              <a:rPr lang="en-US" sz="3200" dirty="0" err="1"/>
              <a:t>bắt</a:t>
            </a:r>
            <a:r>
              <a:rPr lang="en-US" sz="3200" dirty="0"/>
              <a:t> </a:t>
            </a:r>
            <a:r>
              <a:rPr lang="en-US" sz="3200" dirty="0" err="1"/>
              <a:t>lấy</a:t>
            </a:r>
            <a:r>
              <a:rPr lang="en-US" sz="3200" dirty="0"/>
              <a:t> </a:t>
            </a:r>
            <a:r>
              <a:rPr lang="en-US" sz="3200" dirty="0" err="1"/>
              <a:t>hoàn</a:t>
            </a:r>
            <a:r>
              <a:rPr lang="en-US" sz="3200" dirty="0"/>
              <a:t> </a:t>
            </a:r>
            <a:r>
              <a:rPr lang="en-US" sz="3200" dirty="0" err="1"/>
              <a:t>toàn</a:t>
            </a:r>
            <a:r>
              <a:rPr lang="en-US" sz="3200" dirty="0"/>
              <a:t>…”, </a:t>
            </a:r>
            <a:r>
              <a:rPr lang="en-US" sz="3200" i="1" dirty="0" err="1"/>
              <a:t>hoặc</a:t>
            </a:r>
            <a:endParaRPr lang="en-US" sz="3200" i="1" dirty="0"/>
          </a:p>
          <a:p>
            <a:pPr marL="2520950"/>
            <a:r>
              <a:rPr lang="en-US" sz="3200" dirty="0"/>
              <a:t>“</a:t>
            </a:r>
            <a:r>
              <a:rPr lang="en-US" sz="3200" dirty="0" err="1"/>
              <a:t>nắm</a:t>
            </a:r>
            <a:r>
              <a:rPr lang="en-US" sz="3200" dirty="0"/>
              <a:t> </a:t>
            </a:r>
            <a:r>
              <a:rPr lang="en-US" sz="3200" dirty="0" err="1"/>
              <a:t>bắt</a:t>
            </a:r>
            <a:r>
              <a:rPr lang="en-US" sz="3200" dirty="0"/>
              <a:t> </a:t>
            </a:r>
            <a:r>
              <a:rPr lang="en-US" sz="3200" dirty="0" err="1"/>
              <a:t>lấy</a:t>
            </a:r>
            <a:r>
              <a:rPr lang="en-US" sz="3200" dirty="0"/>
              <a:t> </a:t>
            </a:r>
            <a:r>
              <a:rPr lang="en-US" sz="3200" dirty="0" err="1"/>
              <a:t>hoàn</a:t>
            </a:r>
            <a:r>
              <a:rPr lang="en-US" sz="3200" dirty="0"/>
              <a:t> </a:t>
            </a:r>
            <a:r>
              <a:rPr lang="en-US" sz="3200" dirty="0" err="1"/>
              <a:t>toàn</a:t>
            </a:r>
            <a:r>
              <a:rPr lang="en-US" sz="3200" dirty="0"/>
              <a:t>…</a:t>
            </a:r>
            <a:r>
              <a:rPr lang="en-US" sz="3200" dirty="0" err="1"/>
              <a:t>rồi</a:t>
            </a:r>
            <a:r>
              <a:rPr lang="en-US" sz="3200" dirty="0"/>
              <a:t>”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838200" y="2957957"/>
            <a:ext cx="10530225" cy="830997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231775" indent="-58738" algn="ctr"/>
            <a:r>
              <a:rPr lang="en-US" sz="4800" b="1" dirty="0" err="1"/>
              <a:t>purisassa</a:t>
            </a:r>
            <a:r>
              <a:rPr lang="en-US" sz="4800" b="1" dirty="0"/>
              <a:t> </a:t>
            </a:r>
            <a:r>
              <a:rPr lang="en-US" sz="4800" b="1" dirty="0" err="1"/>
              <a:t>cittaṃ</a:t>
            </a:r>
            <a:r>
              <a:rPr lang="en-US" sz="4800" b="1" dirty="0"/>
              <a:t> </a:t>
            </a:r>
            <a:r>
              <a:rPr lang="en-US" sz="4800" b="1" dirty="0" err="1"/>
              <a:t>pariyādāya</a:t>
            </a:r>
            <a:r>
              <a:rPr lang="en-US" sz="4800" dirty="0"/>
              <a:t> </a:t>
            </a:r>
            <a:r>
              <a:rPr lang="en-US" sz="4800" dirty="0" err="1"/>
              <a:t>tiṭṭhati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65672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7 (UD)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404480" y="2008503"/>
            <a:ext cx="9426033" cy="4351338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dirty="0" err="1"/>
              <a:t>Một</a:t>
            </a:r>
            <a:r>
              <a:rPr lang="en-US" sz="3600" dirty="0"/>
              <a:t> </a:t>
            </a:r>
            <a:r>
              <a:rPr lang="en-US" sz="3600" dirty="0" err="1"/>
              <a:t>dịp</a:t>
            </a:r>
            <a:r>
              <a:rPr lang="en-US" sz="3600" dirty="0"/>
              <a:t> </a:t>
            </a:r>
            <a:r>
              <a:rPr lang="en-US" sz="3600" dirty="0" err="1"/>
              <a:t>nọ</a:t>
            </a:r>
            <a:r>
              <a:rPr lang="en-US" sz="3600" dirty="0"/>
              <a:t>, </a:t>
            </a:r>
            <a:r>
              <a:rPr lang="en-US" sz="3600" dirty="0" err="1"/>
              <a:t>bà</a:t>
            </a:r>
            <a:r>
              <a:rPr lang="en-US" sz="3600" dirty="0"/>
              <a:t> </a:t>
            </a:r>
            <a:r>
              <a:rPr lang="en-US" sz="3600" dirty="0" err="1"/>
              <a:t>Visākhā</a:t>
            </a:r>
            <a:r>
              <a:rPr lang="en-US" sz="3600" dirty="0"/>
              <a:t> </a:t>
            </a:r>
            <a:r>
              <a:rPr lang="en-US" sz="3600" dirty="0" err="1"/>
              <a:t>có</a:t>
            </a:r>
            <a:r>
              <a:rPr lang="en-US" sz="3600" dirty="0"/>
              <a:t> </a:t>
            </a:r>
            <a:r>
              <a:rPr lang="en-US" sz="3600" dirty="0" err="1"/>
              <a:t>việc</a:t>
            </a:r>
            <a:r>
              <a:rPr lang="en-US" sz="3600" dirty="0"/>
              <a:t> </a:t>
            </a:r>
            <a:r>
              <a:rPr lang="en-US" sz="3600" dirty="0" err="1"/>
              <a:t>bàn</a:t>
            </a:r>
            <a:r>
              <a:rPr lang="en-US" sz="3600" dirty="0"/>
              <a:t> </a:t>
            </a:r>
            <a:r>
              <a:rPr lang="en-US" sz="3600" dirty="0" err="1"/>
              <a:t>bạc</a:t>
            </a:r>
            <a:r>
              <a:rPr lang="en-US" sz="3600" dirty="0"/>
              <a:t> </a:t>
            </a:r>
            <a:r>
              <a:rPr lang="en-US" sz="3600" dirty="0" err="1"/>
              <a:t>cùng</a:t>
            </a:r>
            <a:r>
              <a:rPr lang="en-US" sz="3600" dirty="0"/>
              <a:t> </a:t>
            </a:r>
            <a:r>
              <a:rPr lang="en-US" sz="3600" dirty="0" err="1"/>
              <a:t>vua</a:t>
            </a:r>
            <a:r>
              <a:rPr lang="en-US" sz="3600" dirty="0"/>
              <a:t> </a:t>
            </a:r>
            <a:r>
              <a:rPr lang="en-US" sz="3600" dirty="0" err="1"/>
              <a:t>Pasenadi</a:t>
            </a:r>
            <a:r>
              <a:rPr lang="en-US" sz="3600" dirty="0"/>
              <a:t>, </a:t>
            </a:r>
            <a:r>
              <a:rPr lang="en-US" sz="3600" dirty="0" err="1"/>
              <a:t>nhưng</a:t>
            </a:r>
            <a:r>
              <a:rPr lang="en-US" sz="3600" dirty="0"/>
              <a:t> </a:t>
            </a:r>
            <a:r>
              <a:rPr lang="en-US" sz="3600" dirty="0" err="1"/>
              <a:t>nhà</a:t>
            </a:r>
            <a:r>
              <a:rPr lang="en-US" sz="3600" dirty="0"/>
              <a:t> </a:t>
            </a:r>
            <a:r>
              <a:rPr lang="en-US" sz="3600" dirty="0" err="1"/>
              <a:t>vua</a:t>
            </a:r>
            <a:r>
              <a:rPr lang="en-US" sz="3600" dirty="0"/>
              <a:t> </a:t>
            </a:r>
            <a:r>
              <a:rPr lang="en-US" sz="3600" dirty="0" err="1"/>
              <a:t>không</a:t>
            </a:r>
            <a:r>
              <a:rPr lang="en-US" sz="3600" dirty="0"/>
              <a:t> </a:t>
            </a:r>
            <a:r>
              <a:rPr lang="en-US" sz="3600" dirty="0" err="1"/>
              <a:t>thể</a:t>
            </a:r>
            <a:r>
              <a:rPr lang="en-US" sz="3600" dirty="0"/>
              <a:t> </a:t>
            </a:r>
            <a:r>
              <a:rPr lang="en-US" sz="3600" dirty="0" err="1"/>
              <a:t>giải</a:t>
            </a:r>
            <a:r>
              <a:rPr lang="en-US" sz="3600" dirty="0"/>
              <a:t> </a:t>
            </a:r>
            <a:r>
              <a:rPr lang="en-US" sz="3600" dirty="0" err="1"/>
              <a:t>quyết</a:t>
            </a:r>
            <a:r>
              <a:rPr lang="en-US" sz="3600" dirty="0"/>
              <a:t> </a:t>
            </a:r>
            <a:r>
              <a:rPr lang="en-US" sz="3600" dirty="0" err="1"/>
              <a:t>sự</a:t>
            </a:r>
            <a:r>
              <a:rPr lang="en-US" sz="3600" dirty="0"/>
              <a:t> </a:t>
            </a:r>
            <a:r>
              <a:rPr lang="en-US" sz="3600" dirty="0" err="1"/>
              <a:t>việc</a:t>
            </a:r>
            <a:r>
              <a:rPr lang="en-US" sz="3600" dirty="0"/>
              <a:t> </a:t>
            </a:r>
            <a:r>
              <a:rPr lang="en-US" sz="3600" dirty="0" err="1"/>
              <a:t>theo</a:t>
            </a:r>
            <a:r>
              <a:rPr lang="en-US" sz="3600" dirty="0"/>
              <a:t> ý </a:t>
            </a:r>
            <a:r>
              <a:rPr lang="en-US" sz="3600" dirty="0" err="1"/>
              <a:t>muốn</a:t>
            </a:r>
            <a:r>
              <a:rPr lang="en-US" sz="3600" dirty="0"/>
              <a:t> </a:t>
            </a:r>
            <a:r>
              <a:rPr lang="en-US" sz="3600" dirty="0" err="1"/>
              <a:t>của</a:t>
            </a:r>
            <a:r>
              <a:rPr lang="en-US" sz="3600" dirty="0"/>
              <a:t> </a:t>
            </a:r>
            <a:r>
              <a:rPr lang="en-US" sz="3600" dirty="0" err="1"/>
              <a:t>bà</a:t>
            </a:r>
            <a:r>
              <a:rPr lang="en-US" sz="3600" dirty="0"/>
              <a:t>. </a:t>
            </a:r>
            <a:r>
              <a:rPr lang="en-US" sz="3600" dirty="0" err="1"/>
              <a:t>Bà</a:t>
            </a:r>
            <a:r>
              <a:rPr lang="en-US" sz="3600" dirty="0"/>
              <a:t> </a:t>
            </a:r>
            <a:r>
              <a:rPr lang="en-US" sz="3600" dirty="0" err="1"/>
              <a:t>đến</a:t>
            </a:r>
            <a:r>
              <a:rPr lang="en-US" sz="3600" dirty="0"/>
              <a:t> Đông </a:t>
            </a:r>
            <a:r>
              <a:rPr lang="en-US" sz="3600" dirty="0" err="1"/>
              <a:t>Tự</a:t>
            </a:r>
            <a:r>
              <a:rPr lang="en-US" sz="3600" dirty="0"/>
              <a:t> </a:t>
            </a:r>
            <a:r>
              <a:rPr lang="en-US" sz="3600" dirty="0" err="1"/>
              <a:t>thăm</a:t>
            </a:r>
            <a:r>
              <a:rPr lang="en-US" sz="3600" dirty="0"/>
              <a:t> </a:t>
            </a:r>
            <a:r>
              <a:rPr lang="en-US" sz="3600" dirty="0" err="1"/>
              <a:t>vấn</a:t>
            </a:r>
            <a:r>
              <a:rPr lang="en-US" sz="3600" dirty="0"/>
              <a:t> </a:t>
            </a:r>
            <a:r>
              <a:rPr lang="en-US" sz="3600" dirty="0" err="1"/>
              <a:t>Đức</a:t>
            </a:r>
            <a:r>
              <a:rPr lang="en-US" sz="3600" dirty="0"/>
              <a:t> </a:t>
            </a:r>
            <a:r>
              <a:rPr lang="en-US" sz="3600" dirty="0" err="1"/>
              <a:t>Phật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thuật</a:t>
            </a:r>
            <a:r>
              <a:rPr lang="en-US" sz="3600" dirty="0"/>
              <a:t> </a:t>
            </a:r>
            <a:r>
              <a:rPr lang="en-US" sz="3600" dirty="0" err="1"/>
              <a:t>lại</a:t>
            </a:r>
            <a:r>
              <a:rPr lang="en-US" sz="3600" dirty="0"/>
              <a:t> </a:t>
            </a:r>
            <a:r>
              <a:rPr lang="en-US" sz="3600" dirty="0" err="1"/>
              <a:t>chuyện</a:t>
            </a:r>
            <a:r>
              <a:rPr lang="en-US" sz="3600" dirty="0"/>
              <a:t> </a:t>
            </a:r>
            <a:r>
              <a:rPr lang="en-US" sz="3600" dirty="0" err="1"/>
              <a:t>trên</a:t>
            </a:r>
            <a:r>
              <a:rPr lang="en-US" sz="3600" dirty="0"/>
              <a:t>, </a:t>
            </a:r>
            <a:r>
              <a:rPr lang="en-US" sz="3600" dirty="0" err="1"/>
              <a:t>Đức</a:t>
            </a:r>
            <a:r>
              <a:rPr lang="en-US" sz="3600" dirty="0"/>
              <a:t> </a:t>
            </a:r>
            <a:r>
              <a:rPr lang="en-US" sz="3600" dirty="0" err="1"/>
              <a:t>Phật</a:t>
            </a:r>
            <a:r>
              <a:rPr lang="en-US" sz="3600" dirty="0"/>
              <a:t> </a:t>
            </a:r>
            <a:r>
              <a:rPr lang="en-US" sz="3600" dirty="0" err="1"/>
              <a:t>nghe</a:t>
            </a:r>
            <a:r>
              <a:rPr lang="en-US" sz="3600" dirty="0"/>
              <a:t> </a:t>
            </a:r>
            <a:r>
              <a:rPr lang="en-US" sz="3600" dirty="0" err="1"/>
              <a:t>xong</a:t>
            </a:r>
            <a:r>
              <a:rPr lang="en-US" sz="3600" dirty="0"/>
              <a:t> </a:t>
            </a:r>
            <a:r>
              <a:rPr lang="en-US" sz="3600" dirty="0" err="1"/>
              <a:t>bèn</a:t>
            </a:r>
            <a:r>
              <a:rPr lang="en-US" sz="3600" dirty="0"/>
              <a:t> </a:t>
            </a:r>
            <a:r>
              <a:rPr lang="en-US" sz="3600" dirty="0" err="1"/>
              <a:t>nói</a:t>
            </a:r>
            <a:r>
              <a:rPr lang="en-US" sz="3600" dirty="0"/>
              <a:t> 2 </a:t>
            </a:r>
            <a:r>
              <a:rPr lang="en-US" sz="3600" dirty="0" err="1"/>
              <a:t>câu</a:t>
            </a:r>
            <a:r>
              <a:rPr lang="en-US" sz="3600" dirty="0"/>
              <a:t> </a:t>
            </a:r>
            <a:r>
              <a:rPr lang="en-US" sz="3600" dirty="0" err="1"/>
              <a:t>kệ</a:t>
            </a:r>
            <a:r>
              <a:rPr lang="en-US" sz="3600" dirty="0"/>
              <a:t> </a:t>
            </a:r>
            <a:r>
              <a:rPr lang="en-US" sz="3600" dirty="0" err="1"/>
              <a:t>sau</a:t>
            </a:r>
            <a:r>
              <a:rPr lang="en-US" sz="3600" dirty="0"/>
              <a:t>:</a:t>
            </a:r>
          </a:p>
          <a:p>
            <a:pPr algn="ctr"/>
            <a:r>
              <a:rPr lang="en-US" sz="3600" dirty="0"/>
              <a:t> </a:t>
            </a:r>
            <a:r>
              <a:rPr lang="en-US" sz="3600" dirty="0">
                <a:sym typeface="Wingdings" panose="05000000000000000000" pitchFamily="2" charset="2"/>
              </a:rPr>
              <a:t></a:t>
            </a:r>
            <a:endParaRPr lang="en-US" sz="3600" dirty="0"/>
          </a:p>
          <a:p>
            <a:pPr algn="ctr"/>
            <a:r>
              <a:rPr lang="en-US" sz="3000" b="1" dirty="0" err="1"/>
              <a:t>sabbaṃ</a:t>
            </a:r>
            <a:r>
              <a:rPr lang="en-US" sz="3000" b="1" dirty="0"/>
              <a:t> </a:t>
            </a:r>
            <a:r>
              <a:rPr lang="en-US" sz="3000" b="1" dirty="0" err="1"/>
              <a:t>paravasaṃ</a:t>
            </a:r>
            <a:r>
              <a:rPr lang="en-US" sz="3000" b="1" dirty="0"/>
              <a:t> </a:t>
            </a:r>
            <a:r>
              <a:rPr lang="en-US" sz="3000" b="1" dirty="0" err="1"/>
              <a:t>dukkhaṃ</a:t>
            </a:r>
            <a:r>
              <a:rPr lang="en-US" sz="3000" b="1" dirty="0"/>
              <a:t>, </a:t>
            </a:r>
            <a:r>
              <a:rPr lang="en-US" sz="3000" b="1" dirty="0" err="1"/>
              <a:t>sabbaṃ</a:t>
            </a:r>
            <a:r>
              <a:rPr lang="en-US" sz="3000" b="1" dirty="0"/>
              <a:t> </a:t>
            </a:r>
            <a:r>
              <a:rPr lang="en-US" sz="3000" b="1" dirty="0" err="1"/>
              <a:t>issariyaṃ</a:t>
            </a:r>
            <a:r>
              <a:rPr lang="en-US" sz="3000" b="1" dirty="0"/>
              <a:t> </a:t>
            </a:r>
            <a:r>
              <a:rPr lang="en-US" sz="3000" b="1" dirty="0" err="1"/>
              <a:t>sukhaṃ</a:t>
            </a:r>
            <a:r>
              <a:rPr lang="en-US" sz="3000" b="1" dirty="0"/>
              <a:t>. </a:t>
            </a:r>
          </a:p>
          <a:p>
            <a:pPr algn="ctr"/>
            <a:r>
              <a:rPr lang="en-US" sz="3000" b="1" dirty="0" err="1"/>
              <a:t>sādhāraṇe</a:t>
            </a:r>
            <a:r>
              <a:rPr lang="en-US" sz="3000" b="1" dirty="0"/>
              <a:t> </a:t>
            </a:r>
            <a:r>
              <a:rPr lang="en-US" sz="3000" b="1" dirty="0" err="1"/>
              <a:t>vihaññanti</a:t>
            </a:r>
            <a:r>
              <a:rPr lang="en-US" sz="3000" b="1" dirty="0"/>
              <a:t>, </a:t>
            </a:r>
            <a:r>
              <a:rPr lang="en-US" sz="3000" b="1" dirty="0" err="1"/>
              <a:t>yogā</a:t>
            </a:r>
            <a:r>
              <a:rPr lang="en-US" sz="3000" b="1" dirty="0"/>
              <a:t> hi </a:t>
            </a:r>
            <a:r>
              <a:rPr lang="en-US" sz="3000" b="1" dirty="0" err="1"/>
              <a:t>duratikkamā</a:t>
            </a:r>
            <a:r>
              <a:rPr lang="en-US" sz="3000" b="1" dirty="0"/>
              <a:t>.</a:t>
            </a:r>
            <a:endParaRPr lang="en-US" sz="4800" b="1" dirty="0"/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498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7 (UD)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89243"/>
              </p:ext>
            </p:extLst>
          </p:nvPr>
        </p:nvGraphicFramePr>
        <p:xfrm>
          <a:off x="838200" y="2083173"/>
          <a:ext cx="10515600" cy="38753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790219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6518366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1556657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Nghĩa Việt </a:t>
                      </a:r>
                      <a:r>
                        <a:rPr lang="en-US" sz="2400" dirty="0" err="1"/>
                        <a:t>liên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quan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đến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đoạn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kinh</a:t>
                      </a:r>
                      <a:endParaRPr lang="en-US" sz="2400" dirty="0"/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loại</a:t>
                      </a:r>
                      <a:endParaRPr lang="en-US" sz="2400" dirty="0"/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Sabba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Tất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cả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579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Paravaso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Paravasaṃ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Cái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gì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việc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vật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thuộc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thẩm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quyền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khác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trung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Dukkha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Khổ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Issariyaṃ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Cái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gì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việc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vật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thuộc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thẩm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quyền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mình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Cái</a:t>
                      </a:r>
                      <a:r>
                        <a:rPr lang="en-US" sz="2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vượt</a:t>
                      </a:r>
                      <a:r>
                        <a:rPr lang="en-US" sz="2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lên</a:t>
                      </a:r>
                      <a:r>
                        <a:rPr lang="en-US" sz="2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trên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Sukha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Lạc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Sādhāraṇaṃ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Cái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gì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việc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vật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chung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đụng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chia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sẻ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cùng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chung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khác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trung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228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7 (UD)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1187451"/>
              </p:ext>
            </p:extLst>
          </p:nvPr>
        </p:nvGraphicFramePr>
        <p:xfrm>
          <a:off x="838200" y="2239929"/>
          <a:ext cx="10515600" cy="19532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790219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663440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411583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Nghĩa Việt </a:t>
                      </a:r>
                      <a:r>
                        <a:rPr lang="en-US" sz="2400" dirty="0" err="1"/>
                        <a:t>liên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quan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đến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đoạn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kinh</a:t>
                      </a:r>
                      <a:endParaRPr lang="en-US" sz="2400" dirty="0"/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loại</a:t>
                      </a:r>
                      <a:endParaRPr lang="en-US" sz="2400" dirty="0"/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Vihaññati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Đau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khổ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Động, hiện tại, chủ động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900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Yogo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Trói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buộc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Quả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thực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Duratikkama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Khó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vượt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qua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634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– VỊ TRÍ CÁCH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8"/>
            <a:ext cx="10515600" cy="3764659"/>
          </a:xfrm>
        </p:spPr>
        <p:txBody>
          <a:bodyPr>
            <a:noAutofit/>
          </a:bodyPr>
          <a:lstStyle/>
          <a:p>
            <a:pPr marL="0" indent="0" algn="just">
              <a:buNone/>
              <a:tabLst>
                <a:tab pos="2006600" algn="l"/>
              </a:tabLst>
            </a:pPr>
            <a:r>
              <a:rPr lang="en-US" b="1" dirty="0"/>
              <a:t>TỔNG QUÁT:</a:t>
            </a:r>
          </a:p>
          <a:p>
            <a:pPr algn="just"/>
            <a:r>
              <a:rPr lang="en-US" sz="3200" dirty="0" err="1"/>
              <a:t>Vị</a:t>
            </a:r>
            <a:r>
              <a:rPr lang="en-US" sz="3200" dirty="0"/>
              <a:t> </a:t>
            </a:r>
            <a:r>
              <a:rPr lang="en-US" sz="3200" dirty="0" err="1"/>
              <a:t>trí</a:t>
            </a:r>
            <a:r>
              <a:rPr lang="en-US" sz="3200" dirty="0"/>
              <a:t> </a:t>
            </a:r>
            <a:r>
              <a:rPr lang="en-US" sz="3200" dirty="0" err="1"/>
              <a:t>cách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chức</a:t>
            </a:r>
            <a:r>
              <a:rPr lang="en-US" sz="3200" dirty="0"/>
              <a:t> </a:t>
            </a:r>
            <a:r>
              <a:rPr lang="en-US" sz="3200" dirty="0" err="1"/>
              <a:t>năng</a:t>
            </a:r>
            <a:r>
              <a:rPr lang="en-US" sz="3200" dirty="0"/>
              <a:t> </a:t>
            </a:r>
            <a:r>
              <a:rPr lang="en-US" sz="3200" dirty="0" err="1"/>
              <a:t>cơ</a:t>
            </a:r>
            <a:r>
              <a:rPr lang="en-US" sz="3200" dirty="0"/>
              <a:t> </a:t>
            </a:r>
            <a:r>
              <a:rPr lang="en-US" sz="3200" dirty="0" err="1"/>
              <a:t>bản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chỉ</a:t>
            </a:r>
            <a:r>
              <a:rPr lang="en-US" sz="3200" dirty="0"/>
              <a:t> </a:t>
            </a:r>
            <a:r>
              <a:rPr lang="en-US" sz="3200" dirty="0" err="1"/>
              <a:t>vị</a:t>
            </a:r>
            <a:r>
              <a:rPr lang="en-US" sz="3200" dirty="0"/>
              <a:t> </a:t>
            </a:r>
            <a:r>
              <a:rPr lang="en-US" sz="3200" dirty="0" err="1"/>
              <a:t>trí</a:t>
            </a:r>
            <a:r>
              <a:rPr lang="en-US" sz="3200" dirty="0"/>
              <a:t>, </a:t>
            </a:r>
            <a:r>
              <a:rPr lang="en-US" sz="3200" dirty="0" err="1"/>
              <a:t>chẳng</a:t>
            </a:r>
            <a:r>
              <a:rPr lang="en-US" sz="3200" dirty="0"/>
              <a:t> </a:t>
            </a:r>
            <a:r>
              <a:rPr lang="en-US" sz="3200" dirty="0" err="1"/>
              <a:t>hạn</a:t>
            </a:r>
            <a:r>
              <a:rPr lang="en-US" sz="3200" dirty="0"/>
              <a:t>: </a:t>
            </a:r>
            <a:r>
              <a:rPr lang="en-US" sz="3200" b="1" dirty="0" err="1"/>
              <a:t>pubbārāme</a:t>
            </a:r>
            <a:r>
              <a:rPr lang="en-US" sz="3200" b="1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danh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vị</a:t>
            </a:r>
            <a:r>
              <a:rPr lang="en-US" sz="3200" dirty="0"/>
              <a:t> </a:t>
            </a:r>
            <a:r>
              <a:rPr lang="en-US" sz="3200" dirty="0" err="1"/>
              <a:t>trí</a:t>
            </a:r>
            <a:r>
              <a:rPr lang="en-US" sz="3200" dirty="0"/>
              <a:t> </a:t>
            </a:r>
            <a:r>
              <a:rPr lang="en-US" sz="3200" dirty="0" err="1"/>
              <a:t>cách</a:t>
            </a:r>
            <a:r>
              <a:rPr lang="en-US" sz="3200" dirty="0"/>
              <a:t>, </a:t>
            </a:r>
            <a:r>
              <a:rPr lang="en-US" sz="3200" dirty="0" err="1"/>
              <a:t>nguyên</a:t>
            </a:r>
            <a:r>
              <a:rPr lang="en-US" sz="3200" dirty="0"/>
              <a:t> </a:t>
            </a:r>
            <a:r>
              <a:rPr lang="en-US" sz="3200" dirty="0" err="1"/>
              <a:t>mẫu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pubbārāma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nghĩa</a:t>
            </a:r>
            <a:r>
              <a:rPr lang="en-US" sz="3200" dirty="0"/>
              <a:t> “Đông </a:t>
            </a:r>
            <a:r>
              <a:rPr lang="en-US" sz="3200" dirty="0" err="1"/>
              <a:t>Tự</a:t>
            </a:r>
            <a:r>
              <a:rPr lang="en-US" sz="3200" dirty="0"/>
              <a:t>”. </a:t>
            </a:r>
            <a:r>
              <a:rPr lang="en-US" sz="3200" dirty="0" err="1"/>
              <a:t>Pubbārāme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nghĩa</a:t>
            </a:r>
            <a:r>
              <a:rPr lang="en-US" sz="3200" dirty="0"/>
              <a:t> “ở </a:t>
            </a:r>
            <a:r>
              <a:rPr lang="en-US" sz="3200" dirty="0" err="1"/>
              <a:t>tại</a:t>
            </a:r>
            <a:r>
              <a:rPr lang="en-US" sz="3200" dirty="0"/>
              <a:t> Đông </a:t>
            </a:r>
            <a:r>
              <a:rPr lang="en-US" sz="3200" dirty="0" err="1"/>
              <a:t>Tự</a:t>
            </a:r>
            <a:r>
              <a:rPr lang="en-US" sz="3200" dirty="0"/>
              <a:t>”, </a:t>
            </a:r>
            <a:r>
              <a:rPr lang="en-US" sz="3200" dirty="0" err="1"/>
              <a:t>hoặc</a:t>
            </a:r>
            <a:r>
              <a:rPr lang="en-US" sz="3200" dirty="0"/>
              <a:t> “ở </a:t>
            </a:r>
            <a:r>
              <a:rPr lang="en-US" sz="3200" dirty="0" err="1"/>
              <a:t>gần</a:t>
            </a:r>
            <a:r>
              <a:rPr lang="en-US" sz="3200" dirty="0"/>
              <a:t> Đông </a:t>
            </a:r>
            <a:r>
              <a:rPr lang="en-US" sz="3200" dirty="0" err="1"/>
              <a:t>Tự</a:t>
            </a:r>
            <a:r>
              <a:rPr lang="en-US" sz="3200" dirty="0"/>
              <a:t>”.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 err="1"/>
              <a:t>Vị</a:t>
            </a:r>
            <a:r>
              <a:rPr lang="en-US" sz="3200" dirty="0"/>
              <a:t> </a:t>
            </a:r>
            <a:r>
              <a:rPr lang="en-US" sz="3200" dirty="0" err="1"/>
              <a:t>trí</a:t>
            </a:r>
            <a:r>
              <a:rPr lang="en-US" sz="3200" dirty="0"/>
              <a:t> </a:t>
            </a:r>
            <a:r>
              <a:rPr lang="en-US" sz="3200" dirty="0" err="1"/>
              <a:t>cách</a:t>
            </a:r>
            <a:r>
              <a:rPr lang="en-US" sz="3200" dirty="0"/>
              <a:t> </a:t>
            </a:r>
            <a:r>
              <a:rPr lang="en-US" sz="3200" dirty="0" err="1"/>
              <a:t>chỉ</a:t>
            </a:r>
            <a:r>
              <a:rPr lang="en-US" sz="3200" dirty="0"/>
              <a:t> </a:t>
            </a:r>
            <a:r>
              <a:rPr lang="en-US" sz="3200" dirty="0" err="1"/>
              <a:t>Bối</a:t>
            </a:r>
            <a:r>
              <a:rPr lang="en-US" sz="3200" dirty="0"/>
              <a:t> </a:t>
            </a:r>
            <a:r>
              <a:rPr lang="en-US" sz="3200" dirty="0" err="1"/>
              <a:t>Cảnh</a:t>
            </a:r>
            <a:r>
              <a:rPr lang="en-US" sz="3200" dirty="0"/>
              <a:t> (Locative of circumstance), </a:t>
            </a:r>
            <a:r>
              <a:rPr lang="en-US" sz="3200" dirty="0" err="1"/>
              <a:t>chỉ</a:t>
            </a:r>
            <a:r>
              <a:rPr lang="en-US" sz="3200" dirty="0"/>
              <a:t> </a:t>
            </a:r>
            <a:r>
              <a:rPr lang="en-US" sz="3200" dirty="0" err="1"/>
              <a:t>đến</a:t>
            </a:r>
            <a:r>
              <a:rPr lang="en-US" sz="3200" dirty="0"/>
              <a:t> </a:t>
            </a:r>
            <a:r>
              <a:rPr lang="en-US" sz="3200" dirty="0" err="1"/>
              <a:t>bối</a:t>
            </a:r>
            <a:r>
              <a:rPr lang="en-US" sz="3200" dirty="0"/>
              <a:t> </a:t>
            </a:r>
            <a:r>
              <a:rPr lang="en-US" sz="3200" dirty="0" err="1"/>
              <a:t>cảnh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hành</a:t>
            </a:r>
            <a:r>
              <a:rPr lang="en-US" sz="3200" dirty="0"/>
              <a:t> </a:t>
            </a:r>
            <a:r>
              <a:rPr lang="en-US" sz="3200" dirty="0" err="1"/>
              <a:t>động</a:t>
            </a:r>
            <a:r>
              <a:rPr lang="en-US" sz="3200" dirty="0"/>
              <a:t>, </a:t>
            </a:r>
            <a:r>
              <a:rPr lang="en-US" sz="3200" dirty="0" err="1"/>
              <a:t>sự</a:t>
            </a:r>
            <a:r>
              <a:rPr lang="en-US" sz="3200" dirty="0"/>
              <a:t> </a:t>
            </a:r>
            <a:r>
              <a:rPr lang="en-US" sz="3200" dirty="0" err="1"/>
              <a:t>việc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câu</a:t>
            </a:r>
            <a:r>
              <a:rPr lang="en-US" sz="3200" dirty="0"/>
              <a:t>.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bối</a:t>
            </a:r>
            <a:r>
              <a:rPr lang="en-US" sz="3200" dirty="0"/>
              <a:t> </a:t>
            </a:r>
            <a:r>
              <a:rPr lang="en-US" sz="3200" dirty="0" err="1"/>
              <a:t>cảnh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, </a:t>
            </a:r>
            <a:r>
              <a:rPr lang="en-US" sz="3200" dirty="0" err="1"/>
              <a:t>nó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thể</a:t>
            </a:r>
            <a:r>
              <a:rPr lang="en-US" sz="3200" dirty="0"/>
              <a:t> </a:t>
            </a:r>
            <a:r>
              <a:rPr lang="en-US" sz="3200" dirty="0" err="1"/>
              <a:t>hàm</a:t>
            </a:r>
            <a:r>
              <a:rPr lang="en-US" sz="3200" dirty="0"/>
              <a:t> ý </a:t>
            </a:r>
            <a:r>
              <a:rPr lang="en-US" sz="3200" dirty="0" err="1"/>
              <a:t>nguyên</a:t>
            </a:r>
            <a:r>
              <a:rPr lang="en-US" sz="3200" dirty="0"/>
              <a:t> </a:t>
            </a:r>
            <a:r>
              <a:rPr lang="en-US" sz="3200" dirty="0" err="1"/>
              <a:t>nhân</a:t>
            </a:r>
            <a:r>
              <a:rPr lang="en-US" sz="3200" dirty="0"/>
              <a:t>, </a:t>
            </a:r>
            <a:r>
              <a:rPr lang="en-US" sz="3200" dirty="0" err="1"/>
              <a:t>động</a:t>
            </a:r>
            <a:r>
              <a:rPr lang="en-US" sz="3200" dirty="0"/>
              <a:t> </a:t>
            </a:r>
            <a:r>
              <a:rPr lang="en-US" sz="3200" dirty="0" err="1"/>
              <a:t>cơ</a:t>
            </a:r>
            <a:r>
              <a:rPr lang="en-US" sz="3200" dirty="0"/>
              <a:t>, </a:t>
            </a:r>
            <a:r>
              <a:rPr lang="en-US" sz="3200" dirty="0" err="1"/>
              <a:t>lý</a:t>
            </a:r>
            <a:r>
              <a:rPr lang="en-US" sz="3200" dirty="0"/>
              <a:t> do…</a:t>
            </a:r>
          </a:p>
          <a:p>
            <a:pPr algn="just"/>
            <a:endParaRPr lang="en-US" sz="3200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823575" y="4498551"/>
            <a:ext cx="10530225" cy="461665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231775" indent="-58738"/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</a:rPr>
              <a:t>(*) </a:t>
            </a:r>
            <a:r>
              <a:rPr lang="en-US" sz="2400" dirty="0" err="1"/>
              <a:t>Tuy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, </a:t>
            </a:r>
            <a:r>
              <a:rPr lang="en-US" sz="2400" dirty="0" err="1"/>
              <a:t>ngoài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,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462479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SONG CÚ LATIN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425843" y="1307305"/>
            <a:ext cx="9426033" cy="884924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err="1"/>
              <a:t>Samaye</a:t>
            </a:r>
            <a:r>
              <a:rPr lang="en-US" sz="3000" dirty="0"/>
              <a:t>, </a:t>
            </a:r>
            <a:r>
              <a:rPr lang="en-US" sz="3000" dirty="0" err="1"/>
              <a:t>dhammā</a:t>
            </a:r>
            <a:r>
              <a:rPr lang="en-US" sz="3000" dirty="0"/>
              <a:t>, ye </a:t>
            </a:r>
            <a:r>
              <a:rPr lang="en-US" sz="3000" dirty="0" err="1"/>
              <a:t>na</a:t>
            </a:r>
            <a:r>
              <a:rPr lang="en-US" sz="3000" dirty="0"/>
              <a:t> </a:t>
            </a:r>
            <a:r>
              <a:rPr lang="en-US" sz="3000" dirty="0" err="1"/>
              <a:t>santi</a:t>
            </a:r>
            <a:r>
              <a:rPr lang="en-US" sz="3000" dirty="0"/>
              <a:t>, </a:t>
            </a:r>
            <a:r>
              <a:rPr lang="en-US" sz="3000" dirty="0" err="1"/>
              <a:t>santi</a:t>
            </a:r>
            <a:r>
              <a:rPr lang="en-US" sz="3000" dirty="0"/>
              <a:t>; ye </a:t>
            </a:r>
            <a:r>
              <a:rPr lang="en-US" sz="3000" dirty="0" err="1"/>
              <a:t>santi</a:t>
            </a:r>
            <a:r>
              <a:rPr lang="en-US" sz="3000" dirty="0"/>
              <a:t>, </a:t>
            </a:r>
            <a:r>
              <a:rPr lang="en-US" sz="3000" dirty="0" err="1"/>
              <a:t>samaye</a:t>
            </a:r>
            <a:r>
              <a:rPr lang="en-US" sz="3000" dirty="0"/>
              <a:t> </a:t>
            </a:r>
            <a:r>
              <a:rPr lang="en-US" sz="3000" dirty="0" err="1"/>
              <a:t>na</a:t>
            </a:r>
            <a:r>
              <a:rPr lang="en-US" sz="3000" dirty="0"/>
              <a:t> </a:t>
            </a:r>
            <a:r>
              <a:rPr lang="en-US" sz="3000" dirty="0" err="1"/>
              <a:t>santi</a:t>
            </a:r>
            <a:r>
              <a:rPr lang="en-US" sz="3000" dirty="0"/>
              <a:t>; </a:t>
            </a:r>
            <a:r>
              <a:rPr lang="en-US" sz="3000" dirty="0" err="1"/>
              <a:t>Sabbe</a:t>
            </a:r>
            <a:r>
              <a:rPr lang="en-US" sz="3000" dirty="0"/>
              <a:t> </a:t>
            </a:r>
            <a:r>
              <a:rPr lang="en-US" sz="3000" dirty="0" err="1"/>
              <a:t>dhammā</a:t>
            </a:r>
            <a:r>
              <a:rPr lang="en-US" sz="3000" dirty="0"/>
              <a:t> </a:t>
            </a:r>
            <a:r>
              <a:rPr lang="en-US" sz="3000" dirty="0" err="1"/>
              <a:t>samaye</a:t>
            </a:r>
            <a:r>
              <a:rPr lang="en-US" sz="3000" dirty="0"/>
              <a:t> </a:t>
            </a:r>
            <a:r>
              <a:rPr lang="en-US" sz="3000" dirty="0" err="1"/>
              <a:t>attānaṃ</a:t>
            </a:r>
            <a:r>
              <a:rPr lang="en-US" sz="3000" dirty="0"/>
              <a:t> ca </a:t>
            </a:r>
            <a:r>
              <a:rPr lang="en-US" sz="3000" dirty="0" err="1"/>
              <a:t>santi</a:t>
            </a:r>
            <a:r>
              <a:rPr lang="en-US" sz="3000" dirty="0"/>
              <a:t> ca </a:t>
            </a:r>
            <a:r>
              <a:rPr lang="en-US" sz="3000" dirty="0" err="1"/>
              <a:t>nirujjhati</a:t>
            </a:r>
            <a:r>
              <a:rPr lang="en-US" sz="3000" dirty="0"/>
              <a:t>. </a:t>
            </a:r>
            <a:endParaRPr lang="en-US" sz="3000" b="1" dirty="0"/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134CD7F-D58C-4593-9ED2-D9F31A2F3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253148"/>
              </p:ext>
            </p:extLst>
          </p:nvPr>
        </p:nvGraphicFramePr>
        <p:xfrm>
          <a:off x="2425842" y="2306718"/>
          <a:ext cx="9426034" cy="42398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4769">
                  <a:extLst>
                    <a:ext uri="{9D8B030D-6E8A-4147-A177-3AD203B41FA5}">
                      <a16:colId xmlns:a16="http://schemas.microsoft.com/office/drawing/2014/main" val="1877652877"/>
                    </a:ext>
                  </a:extLst>
                </a:gridCol>
                <a:gridCol w="2368797">
                  <a:extLst>
                    <a:ext uri="{9D8B030D-6E8A-4147-A177-3AD203B41FA5}">
                      <a16:colId xmlns:a16="http://schemas.microsoft.com/office/drawing/2014/main" val="2761591071"/>
                    </a:ext>
                  </a:extLst>
                </a:gridCol>
                <a:gridCol w="3815175">
                  <a:extLst>
                    <a:ext uri="{9D8B030D-6E8A-4147-A177-3AD203B41FA5}">
                      <a16:colId xmlns:a16="http://schemas.microsoft.com/office/drawing/2014/main" val="1869375248"/>
                    </a:ext>
                  </a:extLst>
                </a:gridCol>
                <a:gridCol w="2357293">
                  <a:extLst>
                    <a:ext uri="{9D8B030D-6E8A-4147-A177-3AD203B41FA5}">
                      <a16:colId xmlns:a16="http://schemas.microsoft.com/office/drawing/2014/main" val="1002227507"/>
                    </a:ext>
                  </a:extLst>
                </a:gridCol>
              </a:tblGrid>
              <a:tr h="2992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STT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Từ Pali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Nghĩa Việt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Từ loại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7837763"/>
                  </a:ext>
                </a:extLst>
              </a:tr>
              <a:tr h="2992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1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dirty="0" err="1">
                          <a:effectLst/>
                        </a:rPr>
                        <a:t>Samayo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Thời gian, dòng thời gian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Danh, nam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3968538"/>
                  </a:ext>
                </a:extLst>
              </a:tr>
              <a:tr h="2992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2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dirty="0" err="1">
                          <a:effectLst/>
                        </a:rPr>
                        <a:t>Dhammo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Sự vật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Danh, nam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4506536"/>
                  </a:ext>
                </a:extLst>
              </a:tr>
              <a:tr h="2992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3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Ye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dirty="0" err="1">
                          <a:effectLst/>
                        </a:rPr>
                        <a:t>Cái</a:t>
                      </a:r>
                      <a:r>
                        <a:rPr lang="en-US" sz="2600" dirty="0">
                          <a:effectLst/>
                        </a:rPr>
                        <a:t> </a:t>
                      </a:r>
                      <a:r>
                        <a:rPr lang="en-US" sz="2600" dirty="0" err="1">
                          <a:effectLst/>
                        </a:rPr>
                        <a:t>mà</a:t>
                      </a:r>
                      <a:r>
                        <a:rPr lang="en-US" sz="2600" dirty="0">
                          <a:effectLst/>
                        </a:rPr>
                        <a:t>, </a:t>
                      </a:r>
                      <a:r>
                        <a:rPr lang="en-US" sz="2600" dirty="0" err="1">
                          <a:effectLst/>
                        </a:rPr>
                        <a:t>mà</a:t>
                      </a:r>
                      <a:r>
                        <a:rPr lang="en-US" sz="2600" dirty="0">
                          <a:effectLst/>
                        </a:rPr>
                        <a:t> </a:t>
                      </a:r>
                      <a:r>
                        <a:rPr lang="en-US" sz="2600" dirty="0" err="1">
                          <a:effectLst/>
                        </a:rPr>
                        <a:t>cái</a:t>
                      </a:r>
                      <a:r>
                        <a:rPr lang="en-US" sz="2600" dirty="0">
                          <a:effectLst/>
                        </a:rPr>
                        <a:t> </a:t>
                      </a:r>
                      <a:r>
                        <a:rPr lang="en-US" sz="2600" dirty="0" err="1">
                          <a:effectLst/>
                        </a:rPr>
                        <a:t>đó</a:t>
                      </a:r>
                      <a:r>
                        <a:rPr lang="en-US" sz="2600" dirty="0">
                          <a:effectLst/>
                        </a:rPr>
                        <a:t> [</a:t>
                      </a:r>
                      <a:r>
                        <a:rPr lang="en-US" sz="2600" dirty="0" err="1">
                          <a:effectLst/>
                        </a:rPr>
                        <a:t>chủ</a:t>
                      </a:r>
                      <a:r>
                        <a:rPr lang="en-US" sz="2600" dirty="0">
                          <a:effectLst/>
                        </a:rPr>
                        <a:t> </a:t>
                      </a:r>
                      <a:r>
                        <a:rPr lang="en-US" sz="2600" dirty="0" err="1">
                          <a:effectLst/>
                        </a:rPr>
                        <a:t>cách</a:t>
                      </a:r>
                      <a:r>
                        <a:rPr lang="en-US" sz="2600" dirty="0">
                          <a:effectLst/>
                        </a:rPr>
                        <a:t>, </a:t>
                      </a:r>
                      <a:r>
                        <a:rPr lang="en-US" sz="2600" dirty="0" err="1">
                          <a:effectLst/>
                        </a:rPr>
                        <a:t>số</a:t>
                      </a:r>
                      <a:r>
                        <a:rPr lang="en-US" sz="2600" dirty="0">
                          <a:effectLst/>
                        </a:rPr>
                        <a:t> </a:t>
                      </a:r>
                      <a:r>
                        <a:rPr lang="en-US" sz="2600" dirty="0" err="1">
                          <a:effectLst/>
                        </a:rPr>
                        <a:t>nhiều</a:t>
                      </a:r>
                      <a:r>
                        <a:rPr lang="en-US" sz="2600" dirty="0">
                          <a:effectLst/>
                        </a:rPr>
                        <a:t>]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Đại từ quan hệ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4273333"/>
                  </a:ext>
                </a:extLst>
              </a:tr>
              <a:tr h="2992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4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Na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dirty="0" err="1">
                          <a:effectLst/>
                        </a:rPr>
                        <a:t>Không</a:t>
                      </a:r>
                      <a:r>
                        <a:rPr lang="en-US" sz="2600" dirty="0">
                          <a:effectLst/>
                        </a:rPr>
                        <a:t>, </a:t>
                      </a:r>
                      <a:r>
                        <a:rPr lang="en-US" sz="2600" dirty="0" err="1">
                          <a:effectLst/>
                        </a:rPr>
                        <a:t>chưa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Phụ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2268912"/>
                  </a:ext>
                </a:extLst>
              </a:tr>
              <a:tr h="2992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5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Santi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dirty="0" err="1">
                          <a:effectLst/>
                        </a:rPr>
                        <a:t>Có</a:t>
                      </a:r>
                      <a:r>
                        <a:rPr lang="en-US" sz="2600" dirty="0">
                          <a:effectLst/>
                        </a:rPr>
                        <a:t>, </a:t>
                      </a:r>
                      <a:r>
                        <a:rPr lang="en-US" sz="2600" dirty="0" err="1">
                          <a:effectLst/>
                        </a:rPr>
                        <a:t>tồn</a:t>
                      </a:r>
                      <a:r>
                        <a:rPr lang="en-US" sz="2600" dirty="0">
                          <a:effectLst/>
                        </a:rPr>
                        <a:t> </a:t>
                      </a:r>
                      <a:r>
                        <a:rPr lang="en-US" sz="2600" dirty="0" err="1">
                          <a:effectLst/>
                        </a:rPr>
                        <a:t>tại</a:t>
                      </a:r>
                      <a:r>
                        <a:rPr lang="en-US" sz="2600" dirty="0">
                          <a:effectLst/>
                        </a:rPr>
                        <a:t> [</a:t>
                      </a:r>
                      <a:r>
                        <a:rPr lang="en-US" sz="2600" dirty="0" err="1">
                          <a:effectLst/>
                        </a:rPr>
                        <a:t>số</a:t>
                      </a:r>
                      <a:r>
                        <a:rPr lang="en-US" sz="2600" dirty="0">
                          <a:effectLst/>
                        </a:rPr>
                        <a:t> </a:t>
                      </a:r>
                      <a:r>
                        <a:rPr lang="en-US" sz="2600" dirty="0" err="1">
                          <a:effectLst/>
                        </a:rPr>
                        <a:t>nhiều</a:t>
                      </a:r>
                      <a:r>
                        <a:rPr lang="en-US" sz="2600" dirty="0">
                          <a:effectLst/>
                        </a:rPr>
                        <a:t>]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dirty="0" err="1">
                          <a:effectLst/>
                        </a:rPr>
                        <a:t>Động</a:t>
                      </a:r>
                      <a:r>
                        <a:rPr lang="en-US" sz="2600" dirty="0">
                          <a:effectLst/>
                        </a:rPr>
                        <a:t>, </a:t>
                      </a:r>
                      <a:r>
                        <a:rPr lang="en-US" sz="2600" dirty="0" err="1">
                          <a:effectLst/>
                        </a:rPr>
                        <a:t>hiện</a:t>
                      </a:r>
                      <a:r>
                        <a:rPr lang="en-US" sz="2600" dirty="0">
                          <a:effectLst/>
                        </a:rPr>
                        <a:t> </a:t>
                      </a:r>
                      <a:r>
                        <a:rPr lang="en-US" sz="2600" dirty="0" err="1">
                          <a:effectLst/>
                        </a:rPr>
                        <a:t>tại</a:t>
                      </a:r>
                      <a:r>
                        <a:rPr lang="en-US" sz="2600" dirty="0">
                          <a:effectLst/>
                        </a:rPr>
                        <a:t>, </a:t>
                      </a:r>
                      <a:r>
                        <a:rPr lang="en-US" sz="2600" dirty="0" err="1">
                          <a:effectLst/>
                        </a:rPr>
                        <a:t>chủ</a:t>
                      </a:r>
                      <a:r>
                        <a:rPr lang="en-US" sz="2600" dirty="0">
                          <a:effectLst/>
                        </a:rPr>
                        <a:t> </a:t>
                      </a:r>
                      <a:r>
                        <a:rPr lang="en-US" sz="2600" dirty="0" err="1">
                          <a:effectLst/>
                        </a:rPr>
                        <a:t>động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493785"/>
                  </a:ext>
                </a:extLst>
              </a:tr>
              <a:tr h="2992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6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Sabbe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dirty="0" err="1">
                          <a:effectLst/>
                        </a:rPr>
                        <a:t>Tất</a:t>
                      </a:r>
                      <a:r>
                        <a:rPr lang="en-US" sz="2600" dirty="0">
                          <a:effectLst/>
                        </a:rPr>
                        <a:t> </a:t>
                      </a:r>
                      <a:r>
                        <a:rPr lang="en-US" sz="2600" dirty="0" err="1">
                          <a:effectLst/>
                        </a:rPr>
                        <a:t>cả</a:t>
                      </a:r>
                      <a:r>
                        <a:rPr lang="en-US" sz="2600" dirty="0">
                          <a:effectLst/>
                        </a:rPr>
                        <a:t> [</a:t>
                      </a:r>
                      <a:r>
                        <a:rPr lang="en-US" sz="2600" dirty="0" err="1">
                          <a:effectLst/>
                        </a:rPr>
                        <a:t>chủ</a:t>
                      </a:r>
                      <a:r>
                        <a:rPr lang="en-US" sz="2600" dirty="0">
                          <a:effectLst/>
                        </a:rPr>
                        <a:t> </a:t>
                      </a:r>
                      <a:r>
                        <a:rPr lang="en-US" sz="2600" dirty="0" err="1">
                          <a:effectLst/>
                        </a:rPr>
                        <a:t>cách</a:t>
                      </a:r>
                      <a:r>
                        <a:rPr lang="en-US" sz="2600" dirty="0">
                          <a:effectLst/>
                        </a:rPr>
                        <a:t>, </a:t>
                      </a:r>
                      <a:r>
                        <a:rPr lang="en-US" sz="2600" dirty="0" err="1">
                          <a:effectLst/>
                        </a:rPr>
                        <a:t>số</a:t>
                      </a:r>
                      <a:r>
                        <a:rPr lang="en-US" sz="2600" dirty="0">
                          <a:effectLst/>
                        </a:rPr>
                        <a:t> </a:t>
                      </a:r>
                      <a:r>
                        <a:rPr lang="en-US" sz="2600" dirty="0" err="1">
                          <a:effectLst/>
                        </a:rPr>
                        <a:t>nhiều</a:t>
                      </a:r>
                      <a:r>
                        <a:rPr lang="en-US" sz="2600" dirty="0">
                          <a:effectLst/>
                        </a:rPr>
                        <a:t>, </a:t>
                      </a:r>
                      <a:r>
                        <a:rPr lang="en-US" sz="2600" dirty="0" err="1">
                          <a:effectLst/>
                        </a:rPr>
                        <a:t>nam</a:t>
                      </a:r>
                      <a:r>
                        <a:rPr lang="en-US" sz="2600" dirty="0">
                          <a:effectLst/>
                        </a:rPr>
                        <a:t> </a:t>
                      </a:r>
                      <a:r>
                        <a:rPr lang="en-US" sz="2600" dirty="0" err="1">
                          <a:effectLst/>
                        </a:rPr>
                        <a:t>tính</a:t>
                      </a:r>
                      <a:r>
                        <a:rPr lang="en-US" sz="2600" dirty="0">
                          <a:effectLst/>
                        </a:rPr>
                        <a:t>]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dirty="0" err="1">
                          <a:effectLst/>
                        </a:rPr>
                        <a:t>Tính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8973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6438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SONG CÚ LATIN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425843" y="1179289"/>
            <a:ext cx="9426033" cy="884924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err="1"/>
              <a:t>Samaye</a:t>
            </a:r>
            <a:r>
              <a:rPr lang="en-US" sz="3000" dirty="0"/>
              <a:t>, </a:t>
            </a:r>
            <a:r>
              <a:rPr lang="en-US" sz="3000" dirty="0" err="1"/>
              <a:t>dhammā</a:t>
            </a:r>
            <a:r>
              <a:rPr lang="en-US" sz="3000" dirty="0"/>
              <a:t>, ye </a:t>
            </a:r>
            <a:r>
              <a:rPr lang="en-US" sz="3000" dirty="0" err="1"/>
              <a:t>na</a:t>
            </a:r>
            <a:r>
              <a:rPr lang="en-US" sz="3000" dirty="0"/>
              <a:t> </a:t>
            </a:r>
            <a:r>
              <a:rPr lang="en-US" sz="3000" dirty="0" err="1"/>
              <a:t>santi</a:t>
            </a:r>
            <a:r>
              <a:rPr lang="en-US" sz="3000" dirty="0"/>
              <a:t>, </a:t>
            </a:r>
            <a:r>
              <a:rPr lang="en-US" sz="3000" dirty="0" err="1"/>
              <a:t>santi</a:t>
            </a:r>
            <a:r>
              <a:rPr lang="en-US" sz="3000" dirty="0"/>
              <a:t>; ye </a:t>
            </a:r>
            <a:r>
              <a:rPr lang="en-US" sz="3000" dirty="0" err="1"/>
              <a:t>santi</a:t>
            </a:r>
            <a:r>
              <a:rPr lang="en-US" sz="3000" dirty="0"/>
              <a:t>, </a:t>
            </a:r>
            <a:r>
              <a:rPr lang="en-US" sz="3000" dirty="0" err="1"/>
              <a:t>samaye</a:t>
            </a:r>
            <a:r>
              <a:rPr lang="en-US" sz="3000" dirty="0"/>
              <a:t> </a:t>
            </a:r>
            <a:r>
              <a:rPr lang="en-US" sz="3000" dirty="0" err="1"/>
              <a:t>na</a:t>
            </a:r>
            <a:r>
              <a:rPr lang="en-US" sz="3000" dirty="0"/>
              <a:t> </a:t>
            </a:r>
            <a:r>
              <a:rPr lang="en-US" sz="3000" dirty="0" err="1"/>
              <a:t>santi</a:t>
            </a:r>
            <a:r>
              <a:rPr lang="en-US" sz="3000" dirty="0"/>
              <a:t>; </a:t>
            </a:r>
            <a:r>
              <a:rPr lang="en-US" sz="3000" dirty="0" err="1"/>
              <a:t>Sabbe</a:t>
            </a:r>
            <a:r>
              <a:rPr lang="en-US" sz="3000" dirty="0"/>
              <a:t> </a:t>
            </a:r>
            <a:r>
              <a:rPr lang="en-US" sz="3000" dirty="0" err="1"/>
              <a:t>dhammā</a:t>
            </a:r>
            <a:r>
              <a:rPr lang="en-US" sz="3000" dirty="0"/>
              <a:t> </a:t>
            </a:r>
            <a:r>
              <a:rPr lang="en-US" sz="3000" dirty="0" err="1"/>
              <a:t>samaye</a:t>
            </a:r>
            <a:r>
              <a:rPr lang="en-US" sz="3000" dirty="0"/>
              <a:t> </a:t>
            </a:r>
            <a:r>
              <a:rPr lang="en-US" sz="3000" dirty="0" err="1"/>
              <a:t>attānaṃ</a:t>
            </a:r>
            <a:r>
              <a:rPr lang="en-US" sz="3000" dirty="0"/>
              <a:t> ca </a:t>
            </a:r>
            <a:r>
              <a:rPr lang="en-US" sz="3000" dirty="0" err="1"/>
              <a:t>santi</a:t>
            </a:r>
            <a:r>
              <a:rPr lang="en-US" sz="3000" dirty="0"/>
              <a:t> ca </a:t>
            </a:r>
            <a:r>
              <a:rPr lang="en-US" sz="3000" dirty="0" err="1"/>
              <a:t>nirujjhati</a:t>
            </a:r>
            <a:r>
              <a:rPr lang="en-US" sz="3000" dirty="0"/>
              <a:t>. </a:t>
            </a:r>
            <a:endParaRPr lang="en-US" sz="3000" b="1" dirty="0"/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134CD7F-D58C-4593-9ED2-D9F31A2F3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931489"/>
              </p:ext>
            </p:extLst>
          </p:nvPr>
        </p:nvGraphicFramePr>
        <p:xfrm>
          <a:off x="2425843" y="2128174"/>
          <a:ext cx="9426034" cy="4558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4769">
                  <a:extLst>
                    <a:ext uri="{9D8B030D-6E8A-4147-A177-3AD203B41FA5}">
                      <a16:colId xmlns:a16="http://schemas.microsoft.com/office/drawing/2014/main" val="1877652877"/>
                    </a:ext>
                  </a:extLst>
                </a:gridCol>
                <a:gridCol w="1718588">
                  <a:extLst>
                    <a:ext uri="{9D8B030D-6E8A-4147-A177-3AD203B41FA5}">
                      <a16:colId xmlns:a16="http://schemas.microsoft.com/office/drawing/2014/main" val="2761591071"/>
                    </a:ext>
                  </a:extLst>
                </a:gridCol>
                <a:gridCol w="4465384">
                  <a:extLst>
                    <a:ext uri="{9D8B030D-6E8A-4147-A177-3AD203B41FA5}">
                      <a16:colId xmlns:a16="http://schemas.microsoft.com/office/drawing/2014/main" val="1869375248"/>
                    </a:ext>
                  </a:extLst>
                </a:gridCol>
                <a:gridCol w="2357293">
                  <a:extLst>
                    <a:ext uri="{9D8B030D-6E8A-4147-A177-3AD203B41FA5}">
                      <a16:colId xmlns:a16="http://schemas.microsoft.com/office/drawing/2014/main" val="1002227507"/>
                    </a:ext>
                  </a:extLst>
                </a:gridCol>
              </a:tblGrid>
              <a:tr h="3631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STT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Từ Pali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Nghĩa Việt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Từ loại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7837763"/>
                  </a:ext>
                </a:extLst>
              </a:tr>
              <a:tr h="11230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Attānaṃ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Bản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thân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chúng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chính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chúng</a:t>
                      </a:r>
                      <a:r>
                        <a:rPr lang="en-US" sz="2400" dirty="0">
                          <a:effectLst/>
                        </a:rPr>
                        <a:t> [</a:t>
                      </a:r>
                      <a:r>
                        <a:rPr lang="en-US" sz="2400" dirty="0" err="1">
                          <a:effectLst/>
                        </a:rPr>
                        <a:t>sở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hữu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số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nhiều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của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attan</a:t>
                      </a:r>
                      <a:r>
                        <a:rPr lang="en-US" sz="2400" dirty="0">
                          <a:effectLst/>
                        </a:rPr>
                        <a:t>]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Danh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nam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0474825"/>
                  </a:ext>
                </a:extLst>
              </a:tr>
              <a:tr h="3631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Và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hoặc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Phụ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1897012"/>
                  </a:ext>
                </a:extLst>
              </a:tr>
              <a:tr h="7430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Nirujjhati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Hoại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diệt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biến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mất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Động, hiện tại, chủ động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8836260"/>
                  </a:ext>
                </a:extLst>
              </a:tr>
              <a:tr h="1123014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Câu gốc Latin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Tempore, </a:t>
                      </a:r>
                      <a:r>
                        <a:rPr lang="en-US" sz="2400" dirty="0" err="1">
                          <a:effectLst/>
                        </a:rPr>
                        <a:t>quae</a:t>
                      </a:r>
                      <a:r>
                        <a:rPr lang="en-US" sz="2400" dirty="0">
                          <a:effectLst/>
                        </a:rPr>
                        <a:t> non sunt, sunt; </a:t>
                      </a:r>
                      <a:r>
                        <a:rPr lang="en-US" sz="2400" dirty="0" err="1">
                          <a:effectLst/>
                        </a:rPr>
                        <a:t>quae</a:t>
                      </a:r>
                      <a:r>
                        <a:rPr lang="en-US" sz="2400" dirty="0">
                          <a:effectLst/>
                        </a:rPr>
                        <a:t> sunt, tempore non sunt;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Omnia </a:t>
                      </a:r>
                      <a:r>
                        <a:rPr lang="en-US" sz="2400" dirty="0" err="1">
                          <a:effectLst/>
                        </a:rPr>
                        <a:t>temporibus</a:t>
                      </a:r>
                      <a:r>
                        <a:rPr lang="en-US" sz="2400" dirty="0">
                          <a:effectLst/>
                        </a:rPr>
                        <a:t> sunt </a:t>
                      </a:r>
                      <a:r>
                        <a:rPr lang="en-US" sz="2400" dirty="0" err="1">
                          <a:effectLst/>
                        </a:rPr>
                        <a:t>pereuntque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suis</a:t>
                      </a:r>
                      <a:r>
                        <a:rPr lang="en-US" sz="2400" dirty="0">
                          <a:effectLst/>
                        </a:rPr>
                        <a:t>.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790561"/>
                  </a:ext>
                </a:extLst>
              </a:tr>
              <a:tr h="743061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Dạng giản lược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Samaye</a:t>
                      </a:r>
                      <a:r>
                        <a:rPr lang="en-US" sz="2400" dirty="0">
                          <a:effectLst/>
                        </a:rPr>
                        <a:t>, ye </a:t>
                      </a:r>
                      <a:r>
                        <a:rPr lang="en-US" sz="2400" dirty="0" err="1">
                          <a:effectLst/>
                        </a:rPr>
                        <a:t>na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santi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santi</a:t>
                      </a:r>
                      <a:r>
                        <a:rPr lang="en-US" sz="2400" dirty="0">
                          <a:effectLst/>
                        </a:rPr>
                        <a:t>; ye </a:t>
                      </a:r>
                      <a:r>
                        <a:rPr lang="en-US" sz="2400" dirty="0" err="1">
                          <a:effectLst/>
                        </a:rPr>
                        <a:t>santi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samaye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na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santi</a:t>
                      </a:r>
                      <a:r>
                        <a:rPr lang="en-US" sz="2400" dirty="0">
                          <a:effectLst/>
                        </a:rPr>
                        <a:t>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Sabbe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samaye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attānaṃ</a:t>
                      </a:r>
                      <a:r>
                        <a:rPr lang="en-US" sz="2400" dirty="0">
                          <a:effectLst/>
                        </a:rPr>
                        <a:t> ca </a:t>
                      </a:r>
                      <a:r>
                        <a:rPr lang="en-US" sz="2400" dirty="0" err="1">
                          <a:effectLst/>
                        </a:rPr>
                        <a:t>santi</a:t>
                      </a:r>
                      <a:r>
                        <a:rPr lang="en-US" sz="2400" dirty="0">
                          <a:effectLst/>
                        </a:rPr>
                        <a:t> ca </a:t>
                      </a:r>
                      <a:r>
                        <a:rPr lang="en-US" sz="2400" dirty="0" err="1">
                          <a:effectLst/>
                        </a:rPr>
                        <a:t>nirujjhati</a:t>
                      </a:r>
                      <a:r>
                        <a:rPr lang="en-US" sz="2400" dirty="0">
                          <a:effectLst/>
                        </a:rPr>
                        <a:t>.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608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0816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THEOGNIS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425843" y="1179288"/>
            <a:ext cx="9426033" cy="1127429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err="1"/>
              <a:t>Naro</a:t>
            </a:r>
            <a:r>
              <a:rPr lang="en-US" sz="3000" dirty="0"/>
              <a:t> ca, </a:t>
            </a:r>
            <a:r>
              <a:rPr lang="en-US" sz="3000" dirty="0" err="1"/>
              <a:t>yo</a:t>
            </a:r>
            <a:r>
              <a:rPr lang="en-US" sz="3000" dirty="0"/>
              <a:t> </a:t>
            </a:r>
            <a:r>
              <a:rPr lang="en-US" sz="3000" dirty="0" err="1"/>
              <a:t>kusalo</a:t>
            </a:r>
            <a:r>
              <a:rPr lang="en-US" sz="3000" dirty="0"/>
              <a:t> </a:t>
            </a:r>
            <a:r>
              <a:rPr lang="en-US" sz="3000" dirty="0" err="1"/>
              <a:t>hoti</a:t>
            </a:r>
            <a:r>
              <a:rPr lang="en-US" sz="3000" dirty="0"/>
              <a:t>, </a:t>
            </a:r>
            <a:r>
              <a:rPr lang="en-US" sz="3000" dirty="0" err="1"/>
              <a:t>piyo</a:t>
            </a:r>
            <a:r>
              <a:rPr lang="en-US" sz="3000" dirty="0"/>
              <a:t> </a:t>
            </a:r>
            <a:r>
              <a:rPr lang="en-US" sz="3000" dirty="0" err="1"/>
              <a:t>hoti</a:t>
            </a:r>
            <a:r>
              <a:rPr lang="en-US" sz="3000" dirty="0"/>
              <a:t>. </a:t>
            </a:r>
            <a:r>
              <a:rPr lang="en-US" sz="3000" dirty="0" err="1"/>
              <a:t>Naro</a:t>
            </a:r>
            <a:r>
              <a:rPr lang="en-US" sz="3000" dirty="0"/>
              <a:t> ca, </a:t>
            </a:r>
            <a:r>
              <a:rPr lang="en-US" sz="3000" dirty="0" err="1"/>
              <a:t>yo</a:t>
            </a:r>
            <a:r>
              <a:rPr lang="en-US" sz="3000" dirty="0"/>
              <a:t> </a:t>
            </a:r>
            <a:r>
              <a:rPr lang="en-US" sz="3000" dirty="0" err="1"/>
              <a:t>na</a:t>
            </a:r>
            <a:r>
              <a:rPr lang="en-US" sz="3000" dirty="0"/>
              <a:t> </a:t>
            </a:r>
            <a:r>
              <a:rPr lang="en-US" sz="3000" dirty="0" err="1"/>
              <a:t>kusalo</a:t>
            </a:r>
            <a:r>
              <a:rPr lang="en-US" sz="3000" dirty="0"/>
              <a:t>, </a:t>
            </a:r>
            <a:r>
              <a:rPr lang="en-US" sz="3000" dirty="0" err="1"/>
              <a:t>na</a:t>
            </a:r>
            <a:r>
              <a:rPr lang="en-US" sz="3000" dirty="0"/>
              <a:t> </a:t>
            </a:r>
            <a:r>
              <a:rPr lang="en-US" sz="3000" dirty="0" err="1"/>
              <a:t>piyo</a:t>
            </a:r>
            <a:r>
              <a:rPr lang="en-US" sz="3000" dirty="0"/>
              <a:t> </a:t>
            </a:r>
            <a:r>
              <a:rPr lang="en-US" sz="3000" dirty="0" err="1"/>
              <a:t>hoti</a:t>
            </a:r>
            <a:r>
              <a:rPr lang="en-US" sz="3000" dirty="0"/>
              <a:t>.  </a:t>
            </a:r>
            <a:endParaRPr lang="en-US" sz="3000" b="1" dirty="0"/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1EE957F-B350-4006-9B09-0B2E2240F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96869"/>
              </p:ext>
            </p:extLst>
          </p:nvPr>
        </p:nvGraphicFramePr>
        <p:xfrm>
          <a:off x="2425843" y="2463956"/>
          <a:ext cx="9426034" cy="41661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4769">
                  <a:extLst>
                    <a:ext uri="{9D8B030D-6E8A-4147-A177-3AD203B41FA5}">
                      <a16:colId xmlns:a16="http://schemas.microsoft.com/office/drawing/2014/main" val="893068074"/>
                    </a:ext>
                  </a:extLst>
                </a:gridCol>
                <a:gridCol w="1475701">
                  <a:extLst>
                    <a:ext uri="{9D8B030D-6E8A-4147-A177-3AD203B41FA5}">
                      <a16:colId xmlns:a16="http://schemas.microsoft.com/office/drawing/2014/main" val="2949238513"/>
                    </a:ext>
                  </a:extLst>
                </a:gridCol>
                <a:gridCol w="4708271">
                  <a:extLst>
                    <a:ext uri="{9D8B030D-6E8A-4147-A177-3AD203B41FA5}">
                      <a16:colId xmlns:a16="http://schemas.microsoft.com/office/drawing/2014/main" val="324037444"/>
                    </a:ext>
                  </a:extLst>
                </a:gridCol>
                <a:gridCol w="2357293">
                  <a:extLst>
                    <a:ext uri="{9D8B030D-6E8A-4147-A177-3AD203B41FA5}">
                      <a16:colId xmlns:a16="http://schemas.microsoft.com/office/drawing/2014/main" val="1280672367"/>
                    </a:ext>
                  </a:extLst>
                </a:gridCol>
              </a:tblGrid>
              <a:tr h="2706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STT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Từ Pali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Nghĩa Việt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Từ loại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2050895"/>
                  </a:ext>
                </a:extLst>
              </a:tr>
              <a:tr h="2706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Naro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Người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Danh, nam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5864268"/>
                  </a:ext>
                </a:extLst>
              </a:tr>
              <a:tr h="2706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Và, hoặc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Phụ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7259204"/>
                  </a:ext>
                </a:extLst>
              </a:tr>
              <a:tr h="8370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Yo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Người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mà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mà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người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ấy</a:t>
                      </a:r>
                      <a:endParaRPr lang="en-US" sz="2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Cái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mà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mà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ấy</a:t>
                      </a:r>
                      <a:r>
                        <a:rPr lang="en-US" sz="2400" dirty="0">
                          <a:effectLst/>
                        </a:rPr>
                        <a:t> [</a:t>
                      </a:r>
                      <a:r>
                        <a:rPr lang="en-US" sz="2400" dirty="0" err="1">
                          <a:effectLst/>
                        </a:rPr>
                        <a:t>chủ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số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ít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nam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tính</a:t>
                      </a:r>
                      <a:r>
                        <a:rPr lang="en-US" sz="2400" dirty="0">
                          <a:effectLst/>
                        </a:rPr>
                        <a:t>]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Đại từ quan hệ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2948927"/>
                  </a:ext>
                </a:extLst>
              </a:tr>
              <a:tr h="2706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Kusala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Tốt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thiện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Tính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712914"/>
                  </a:ext>
                </a:extLst>
              </a:tr>
              <a:tr h="5538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Hoti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Thì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là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Động, hiện tại, chủ động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7198847"/>
                  </a:ext>
                </a:extLst>
              </a:tr>
              <a:tr h="2706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Piya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Đáng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mến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thích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Tính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7352374"/>
                  </a:ext>
                </a:extLst>
              </a:tr>
              <a:tr h="2706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Không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Phụ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6399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6011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THEOGNIS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425843" y="1179288"/>
            <a:ext cx="9426033" cy="1127429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err="1"/>
              <a:t>Naro</a:t>
            </a:r>
            <a:r>
              <a:rPr lang="en-US" sz="3000" dirty="0"/>
              <a:t> ca, </a:t>
            </a:r>
            <a:r>
              <a:rPr lang="en-US" sz="3000" dirty="0" err="1"/>
              <a:t>yo</a:t>
            </a:r>
            <a:r>
              <a:rPr lang="en-US" sz="3000" dirty="0"/>
              <a:t> </a:t>
            </a:r>
            <a:r>
              <a:rPr lang="en-US" sz="3000" dirty="0" err="1"/>
              <a:t>kusalo</a:t>
            </a:r>
            <a:r>
              <a:rPr lang="en-US" sz="3000" dirty="0"/>
              <a:t> </a:t>
            </a:r>
            <a:r>
              <a:rPr lang="en-US" sz="3000" dirty="0" err="1"/>
              <a:t>hoti</a:t>
            </a:r>
            <a:r>
              <a:rPr lang="en-US" sz="3000" dirty="0"/>
              <a:t>, </a:t>
            </a:r>
            <a:r>
              <a:rPr lang="en-US" sz="3000" dirty="0" err="1"/>
              <a:t>piyo</a:t>
            </a:r>
            <a:r>
              <a:rPr lang="en-US" sz="3000" dirty="0"/>
              <a:t> </a:t>
            </a:r>
            <a:r>
              <a:rPr lang="en-US" sz="3000" dirty="0" err="1"/>
              <a:t>hoti</a:t>
            </a:r>
            <a:r>
              <a:rPr lang="en-US" sz="3000" dirty="0"/>
              <a:t>. </a:t>
            </a:r>
            <a:r>
              <a:rPr lang="en-US" sz="3000" dirty="0" err="1"/>
              <a:t>Naro</a:t>
            </a:r>
            <a:r>
              <a:rPr lang="en-US" sz="3000" dirty="0"/>
              <a:t> ca, </a:t>
            </a:r>
            <a:r>
              <a:rPr lang="en-US" sz="3000" dirty="0" err="1"/>
              <a:t>yo</a:t>
            </a:r>
            <a:r>
              <a:rPr lang="en-US" sz="3000" dirty="0"/>
              <a:t> </a:t>
            </a:r>
            <a:r>
              <a:rPr lang="en-US" sz="3000" dirty="0" err="1"/>
              <a:t>na</a:t>
            </a:r>
            <a:r>
              <a:rPr lang="en-US" sz="3000" dirty="0"/>
              <a:t> </a:t>
            </a:r>
            <a:r>
              <a:rPr lang="en-US" sz="3000" dirty="0" err="1"/>
              <a:t>kusalo</a:t>
            </a:r>
            <a:r>
              <a:rPr lang="en-US" sz="3000" dirty="0"/>
              <a:t>, </a:t>
            </a:r>
            <a:r>
              <a:rPr lang="en-US" sz="3000" dirty="0" err="1"/>
              <a:t>na</a:t>
            </a:r>
            <a:r>
              <a:rPr lang="en-US" sz="3000" dirty="0"/>
              <a:t> </a:t>
            </a:r>
            <a:r>
              <a:rPr lang="en-US" sz="3000" dirty="0" err="1"/>
              <a:t>piyo</a:t>
            </a:r>
            <a:r>
              <a:rPr lang="en-US" sz="3000" dirty="0"/>
              <a:t> </a:t>
            </a:r>
            <a:r>
              <a:rPr lang="en-US" sz="3000" dirty="0" err="1"/>
              <a:t>hoti</a:t>
            </a:r>
            <a:r>
              <a:rPr lang="en-US" sz="3000" dirty="0"/>
              <a:t>.  </a:t>
            </a:r>
            <a:endParaRPr lang="en-US" sz="3000" b="1" dirty="0"/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1EE957F-B350-4006-9B09-0B2E2240F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685586"/>
              </p:ext>
            </p:extLst>
          </p:nvPr>
        </p:nvGraphicFramePr>
        <p:xfrm>
          <a:off x="2425843" y="2463956"/>
          <a:ext cx="9426034" cy="16932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4769">
                  <a:extLst>
                    <a:ext uri="{9D8B030D-6E8A-4147-A177-3AD203B41FA5}">
                      <a16:colId xmlns:a16="http://schemas.microsoft.com/office/drawing/2014/main" val="893068074"/>
                    </a:ext>
                  </a:extLst>
                </a:gridCol>
                <a:gridCol w="1475701">
                  <a:extLst>
                    <a:ext uri="{9D8B030D-6E8A-4147-A177-3AD203B41FA5}">
                      <a16:colId xmlns:a16="http://schemas.microsoft.com/office/drawing/2014/main" val="2949238513"/>
                    </a:ext>
                  </a:extLst>
                </a:gridCol>
                <a:gridCol w="4708271">
                  <a:extLst>
                    <a:ext uri="{9D8B030D-6E8A-4147-A177-3AD203B41FA5}">
                      <a16:colId xmlns:a16="http://schemas.microsoft.com/office/drawing/2014/main" val="324037444"/>
                    </a:ext>
                  </a:extLst>
                </a:gridCol>
                <a:gridCol w="2357293">
                  <a:extLst>
                    <a:ext uri="{9D8B030D-6E8A-4147-A177-3AD203B41FA5}">
                      <a16:colId xmlns:a16="http://schemas.microsoft.com/office/drawing/2014/main" val="1280672367"/>
                    </a:ext>
                  </a:extLst>
                </a:gridCol>
              </a:tblGrid>
              <a:tr h="2706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STT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Từ Pali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Nghĩa Việt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Từ loại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2050895"/>
                  </a:ext>
                </a:extLst>
              </a:tr>
              <a:tr h="553863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Câu gốc Hy Lạp cổ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Ho men </a:t>
                      </a:r>
                      <a:r>
                        <a:rPr lang="en-US" sz="2400" dirty="0" err="1">
                          <a:effectLst/>
                        </a:rPr>
                        <a:t>kalon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estin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philon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estin</a:t>
                      </a:r>
                      <a:r>
                        <a:rPr lang="en-US" sz="2400" dirty="0">
                          <a:effectLst/>
                        </a:rPr>
                        <a:t>. Ho de </a:t>
                      </a:r>
                      <a:r>
                        <a:rPr lang="en-US" sz="2400" dirty="0" err="1">
                          <a:effectLst/>
                        </a:rPr>
                        <a:t>ou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kalon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ou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philon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estin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691724"/>
                  </a:ext>
                </a:extLst>
              </a:tr>
              <a:tr h="553863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Dạng giản lược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Ca </a:t>
                      </a:r>
                      <a:r>
                        <a:rPr lang="en-US" sz="2400" dirty="0" err="1">
                          <a:effectLst/>
                        </a:rPr>
                        <a:t>yo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kusalo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hoti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piyo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hoti</a:t>
                      </a:r>
                      <a:r>
                        <a:rPr lang="en-US" sz="2400" dirty="0">
                          <a:effectLst/>
                        </a:rPr>
                        <a:t>. Ca </a:t>
                      </a:r>
                      <a:r>
                        <a:rPr lang="en-US" sz="2400" dirty="0" err="1">
                          <a:effectLst/>
                        </a:rPr>
                        <a:t>yo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na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kusalo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na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piyo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hoti</a:t>
                      </a:r>
                      <a:r>
                        <a:rPr lang="en-US" sz="2400" dirty="0">
                          <a:effectLst/>
                        </a:rPr>
                        <a:t>.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69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0209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NGẠN NGỮ ANH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425843" y="1179289"/>
            <a:ext cx="9426033" cy="549500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err="1"/>
              <a:t>Puriso</a:t>
            </a:r>
            <a:r>
              <a:rPr lang="en-US" sz="3000" dirty="0"/>
              <a:t>, </a:t>
            </a:r>
            <a:r>
              <a:rPr lang="en-US" sz="3000" dirty="0" err="1"/>
              <a:t>yo</a:t>
            </a:r>
            <a:r>
              <a:rPr lang="en-US" sz="3000" dirty="0"/>
              <a:t> </a:t>
            </a:r>
            <a:r>
              <a:rPr lang="en-US" sz="3000" dirty="0" err="1"/>
              <a:t>bhabbo</a:t>
            </a:r>
            <a:r>
              <a:rPr lang="en-US" sz="3000" dirty="0"/>
              <a:t>, </a:t>
            </a:r>
            <a:r>
              <a:rPr lang="en-US" sz="3000" dirty="0" err="1"/>
              <a:t>karoti</a:t>
            </a:r>
            <a:r>
              <a:rPr lang="en-US" sz="3000" dirty="0"/>
              <a:t>; </a:t>
            </a:r>
            <a:r>
              <a:rPr lang="en-US" sz="3000" dirty="0" err="1"/>
              <a:t>puriso</a:t>
            </a:r>
            <a:r>
              <a:rPr lang="en-US" sz="3000" dirty="0"/>
              <a:t>, </a:t>
            </a:r>
            <a:r>
              <a:rPr lang="en-US" sz="3000" dirty="0" err="1"/>
              <a:t>yo</a:t>
            </a:r>
            <a:r>
              <a:rPr lang="en-US" sz="3000" dirty="0"/>
              <a:t> </a:t>
            </a:r>
            <a:r>
              <a:rPr lang="en-US" sz="3000" dirty="0" err="1"/>
              <a:t>abhabbo</a:t>
            </a:r>
            <a:r>
              <a:rPr lang="en-US" sz="3000" dirty="0"/>
              <a:t>, </a:t>
            </a:r>
            <a:r>
              <a:rPr lang="en-US" sz="3000" dirty="0" err="1"/>
              <a:t>deseti</a:t>
            </a:r>
            <a:r>
              <a:rPr lang="en-US" sz="3000" dirty="0"/>
              <a:t>. </a:t>
            </a:r>
            <a:endParaRPr lang="en-US" sz="3000" b="1" dirty="0"/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1AB6A2C-5387-4AC4-A5A6-25BB1AB36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512580"/>
              </p:ext>
            </p:extLst>
          </p:nvPr>
        </p:nvGraphicFramePr>
        <p:xfrm>
          <a:off x="2425843" y="1879630"/>
          <a:ext cx="9426034" cy="49488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4769">
                  <a:extLst>
                    <a:ext uri="{9D8B030D-6E8A-4147-A177-3AD203B41FA5}">
                      <a16:colId xmlns:a16="http://schemas.microsoft.com/office/drawing/2014/main" val="2142518798"/>
                    </a:ext>
                  </a:extLst>
                </a:gridCol>
                <a:gridCol w="2368797">
                  <a:extLst>
                    <a:ext uri="{9D8B030D-6E8A-4147-A177-3AD203B41FA5}">
                      <a16:colId xmlns:a16="http://schemas.microsoft.com/office/drawing/2014/main" val="3904844598"/>
                    </a:ext>
                  </a:extLst>
                </a:gridCol>
                <a:gridCol w="3815175">
                  <a:extLst>
                    <a:ext uri="{9D8B030D-6E8A-4147-A177-3AD203B41FA5}">
                      <a16:colId xmlns:a16="http://schemas.microsoft.com/office/drawing/2014/main" val="3042170497"/>
                    </a:ext>
                  </a:extLst>
                </a:gridCol>
                <a:gridCol w="2357293">
                  <a:extLst>
                    <a:ext uri="{9D8B030D-6E8A-4147-A177-3AD203B41FA5}">
                      <a16:colId xmlns:a16="http://schemas.microsoft.com/office/drawing/2014/main" val="1734527043"/>
                    </a:ext>
                  </a:extLst>
                </a:gridCol>
              </a:tblGrid>
              <a:tr h="3578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STT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Từ</a:t>
                      </a:r>
                      <a:r>
                        <a:rPr lang="en-US" sz="2400" dirty="0">
                          <a:effectLst/>
                        </a:rPr>
                        <a:t> Pali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Nghĩa Việt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Từ loại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278073"/>
                  </a:ext>
                </a:extLst>
              </a:tr>
              <a:tr h="3578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Puriso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Người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Danh, nam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827402"/>
                  </a:ext>
                </a:extLst>
              </a:tr>
              <a:tr h="11068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Yo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Người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mà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mà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người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ấy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Cái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mà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mà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ấy</a:t>
                      </a:r>
                      <a:r>
                        <a:rPr lang="en-US" sz="2400" dirty="0">
                          <a:effectLst/>
                        </a:rPr>
                        <a:t> [</a:t>
                      </a:r>
                      <a:r>
                        <a:rPr lang="en-US" sz="2400" dirty="0" err="1">
                          <a:effectLst/>
                        </a:rPr>
                        <a:t>chủ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số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ít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nam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tính</a:t>
                      </a:r>
                      <a:r>
                        <a:rPr lang="en-US" sz="2400" dirty="0">
                          <a:effectLst/>
                        </a:rPr>
                        <a:t>]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Đại từ quan hệ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3774527"/>
                  </a:ext>
                </a:extLst>
              </a:tr>
              <a:tr h="7323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Bhabba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Có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khả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năng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có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năng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lực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có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thể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làm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được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Tính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9170441"/>
                  </a:ext>
                </a:extLst>
              </a:tr>
              <a:tr h="7323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Karoti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Làm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Động, hiện tại, chủ động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3207188"/>
                  </a:ext>
                </a:extLst>
              </a:tr>
              <a:tr h="7323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Deseti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Dạy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rao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giảng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Động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hiện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tại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chủ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động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9503329"/>
                  </a:ext>
                </a:extLst>
              </a:tr>
              <a:tr h="357882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Câu gốc Anh hiện đại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He who can does, he who cannot teaches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607829"/>
                  </a:ext>
                </a:extLst>
              </a:tr>
              <a:tr h="357882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Dạng giản lược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Yo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bhabbo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karoti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yo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abhabbo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deseti</a:t>
                      </a:r>
                      <a:r>
                        <a:rPr lang="en-US" sz="2400" dirty="0">
                          <a:effectLst/>
                        </a:rPr>
                        <a:t>.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010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26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D9E45058-38A8-49CF-AB25-DAF063F21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43" y="3819182"/>
            <a:ext cx="1865376" cy="18653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DANH TỪ PALI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9"/>
            <a:ext cx="10515600" cy="4376996"/>
          </a:xfrm>
        </p:spPr>
        <p:txBody>
          <a:bodyPr>
            <a:normAutofit/>
          </a:bodyPr>
          <a:lstStyle/>
          <a:p>
            <a:pPr marL="0" indent="0" algn="just">
              <a:buNone/>
              <a:tabLst>
                <a:tab pos="2006600" algn="l"/>
              </a:tabLst>
            </a:pPr>
            <a:r>
              <a:rPr lang="en-US" dirty="0"/>
              <a:t>Danh </a:t>
            </a:r>
            <a:r>
              <a:rPr lang="en-US" dirty="0" err="1"/>
              <a:t>từ</a:t>
            </a:r>
            <a:r>
              <a:rPr lang="en-US" dirty="0"/>
              <a:t> Pali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“</a:t>
            </a:r>
            <a:r>
              <a:rPr lang="en-US" dirty="0" err="1"/>
              <a:t>đuôi</a:t>
            </a:r>
            <a:r>
              <a:rPr lang="en-US" dirty="0"/>
              <a:t>”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:	</a:t>
            </a:r>
            <a:br>
              <a:rPr lang="en-US" dirty="0"/>
            </a:b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3553A56-0268-4C7A-8C2D-EE9C28C995EF}"/>
              </a:ext>
            </a:extLst>
          </p:cNvPr>
          <p:cNvSpPr txBox="1">
            <a:spLocks/>
          </p:cNvSpPr>
          <p:nvPr/>
        </p:nvSpPr>
        <p:spPr>
          <a:xfrm>
            <a:off x="7608194" y="3057344"/>
            <a:ext cx="2981234" cy="609379"/>
          </a:xfrm>
          <a:prstGeom prst="round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BC25D"/>
                </a:solidFill>
              </a:rPr>
              <a:t>❺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BC25D"/>
                </a:solidFill>
              </a:rPr>
              <a:t>Dụng</a:t>
            </a:r>
            <a:r>
              <a:rPr lang="en-US" sz="3200" dirty="0">
                <a:solidFill>
                  <a:srgbClr val="FBC25D"/>
                </a:solidFill>
              </a:rPr>
              <a:t> </a:t>
            </a:r>
            <a:r>
              <a:rPr lang="en-US" sz="3200" dirty="0" err="1">
                <a:solidFill>
                  <a:srgbClr val="FBC25D"/>
                </a:solidFill>
              </a:rPr>
              <a:t>cụ</a:t>
            </a:r>
            <a:r>
              <a:rPr lang="en-US" sz="3200" dirty="0">
                <a:solidFill>
                  <a:srgbClr val="FBC25D"/>
                </a:solidFill>
              </a:rPr>
              <a:t> </a:t>
            </a:r>
            <a:r>
              <a:rPr lang="en-US" sz="3200" dirty="0" err="1">
                <a:solidFill>
                  <a:srgbClr val="FBC25D"/>
                </a:solidFill>
              </a:rPr>
              <a:t>cách</a:t>
            </a:r>
            <a:endParaRPr lang="en-US" sz="3200" dirty="0">
              <a:solidFill>
                <a:srgbClr val="FBC25D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E3B7028-41D5-41BA-A59C-ED4CD58A2D3F}"/>
              </a:ext>
            </a:extLst>
          </p:cNvPr>
          <p:cNvSpPr txBox="1">
            <a:spLocks/>
          </p:cNvSpPr>
          <p:nvPr/>
        </p:nvSpPr>
        <p:spPr>
          <a:xfrm>
            <a:off x="7608194" y="3904607"/>
            <a:ext cx="2981234" cy="609379"/>
          </a:xfrm>
          <a:prstGeom prst="round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BC25D"/>
                </a:solidFill>
              </a:rPr>
              <a:t>❻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BC25D"/>
                </a:solidFill>
              </a:rPr>
              <a:t>Xuất</a:t>
            </a:r>
            <a:r>
              <a:rPr lang="en-US" sz="3200" dirty="0">
                <a:solidFill>
                  <a:srgbClr val="FBC25D"/>
                </a:solidFill>
              </a:rPr>
              <a:t> </a:t>
            </a:r>
            <a:r>
              <a:rPr lang="en-US" sz="3200" dirty="0" err="1">
                <a:solidFill>
                  <a:srgbClr val="FBC25D"/>
                </a:solidFill>
              </a:rPr>
              <a:t>xứ</a:t>
            </a:r>
            <a:r>
              <a:rPr lang="en-US" sz="3200" dirty="0">
                <a:solidFill>
                  <a:srgbClr val="FBC25D"/>
                </a:solidFill>
              </a:rPr>
              <a:t> </a:t>
            </a:r>
            <a:r>
              <a:rPr lang="en-US" sz="3200" dirty="0" err="1">
                <a:solidFill>
                  <a:srgbClr val="FBC25D"/>
                </a:solidFill>
              </a:rPr>
              <a:t>cách</a:t>
            </a:r>
            <a:endParaRPr lang="en-US" sz="3200" dirty="0">
              <a:solidFill>
                <a:srgbClr val="FBC25D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2DE42A2-6445-4CBA-B82F-1D750BD41C16}"/>
              </a:ext>
            </a:extLst>
          </p:cNvPr>
          <p:cNvSpPr txBox="1">
            <a:spLocks/>
          </p:cNvSpPr>
          <p:nvPr/>
        </p:nvSpPr>
        <p:spPr>
          <a:xfrm>
            <a:off x="7608194" y="4751870"/>
            <a:ext cx="2981234" cy="609379"/>
          </a:xfrm>
          <a:prstGeom prst="round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BC25D"/>
                </a:solidFill>
              </a:rPr>
              <a:t>❼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BC25D"/>
                </a:solidFill>
              </a:rPr>
              <a:t>Vị</a:t>
            </a:r>
            <a:r>
              <a:rPr lang="en-US" sz="3200" dirty="0">
                <a:solidFill>
                  <a:srgbClr val="FBC25D"/>
                </a:solidFill>
              </a:rPr>
              <a:t> </a:t>
            </a:r>
            <a:r>
              <a:rPr lang="en-US" sz="3200" dirty="0" err="1">
                <a:solidFill>
                  <a:srgbClr val="FBC25D"/>
                </a:solidFill>
              </a:rPr>
              <a:t>trí</a:t>
            </a:r>
            <a:r>
              <a:rPr lang="en-US" sz="3200" dirty="0">
                <a:solidFill>
                  <a:srgbClr val="FBC25D"/>
                </a:solidFill>
              </a:rPr>
              <a:t> </a:t>
            </a:r>
            <a:r>
              <a:rPr lang="en-US" sz="3200" dirty="0" err="1">
                <a:solidFill>
                  <a:srgbClr val="FBC25D"/>
                </a:solidFill>
              </a:rPr>
              <a:t>cách</a:t>
            </a:r>
            <a:endParaRPr lang="en-US" sz="3200" dirty="0">
              <a:solidFill>
                <a:srgbClr val="FBC25D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D656755-19B2-41D7-8EDB-CE7F437DBBE0}"/>
              </a:ext>
            </a:extLst>
          </p:cNvPr>
          <p:cNvSpPr txBox="1">
            <a:spLocks/>
          </p:cNvSpPr>
          <p:nvPr/>
        </p:nvSpPr>
        <p:spPr>
          <a:xfrm>
            <a:off x="7608194" y="5595239"/>
            <a:ext cx="2981234" cy="609379"/>
          </a:xfrm>
          <a:prstGeom prst="round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BC25D"/>
                </a:solidFill>
              </a:rPr>
              <a:t>❽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BC25D"/>
                </a:solidFill>
              </a:rPr>
              <a:t>Hô</a:t>
            </a:r>
            <a:r>
              <a:rPr lang="en-US" sz="3200" dirty="0">
                <a:solidFill>
                  <a:srgbClr val="FBC25D"/>
                </a:solidFill>
              </a:rPr>
              <a:t> </a:t>
            </a:r>
            <a:r>
              <a:rPr lang="en-US" sz="3200" dirty="0" err="1">
                <a:solidFill>
                  <a:srgbClr val="FBC25D"/>
                </a:solidFill>
              </a:rPr>
              <a:t>cách</a:t>
            </a:r>
            <a:endParaRPr lang="en-US" sz="3200" dirty="0">
              <a:solidFill>
                <a:srgbClr val="FBC25D"/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106E1D8-1F81-473C-89D7-2276054FB9E9}"/>
              </a:ext>
            </a:extLst>
          </p:cNvPr>
          <p:cNvSpPr txBox="1">
            <a:spLocks/>
          </p:cNvSpPr>
          <p:nvPr/>
        </p:nvSpPr>
        <p:spPr>
          <a:xfrm>
            <a:off x="4107385" y="3057344"/>
            <a:ext cx="2981234" cy="609379"/>
          </a:xfrm>
          <a:prstGeom prst="round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BC25D"/>
                </a:solidFill>
              </a:rPr>
              <a:t>❶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BC25D"/>
                </a:solidFill>
              </a:rPr>
              <a:t>Chủ</a:t>
            </a:r>
            <a:r>
              <a:rPr lang="en-US" sz="3200" dirty="0">
                <a:solidFill>
                  <a:srgbClr val="FBC25D"/>
                </a:solidFill>
              </a:rPr>
              <a:t> </a:t>
            </a:r>
            <a:r>
              <a:rPr lang="en-US" sz="3200" dirty="0" err="1">
                <a:solidFill>
                  <a:srgbClr val="FBC25D"/>
                </a:solidFill>
              </a:rPr>
              <a:t>cách</a:t>
            </a:r>
            <a:endParaRPr lang="en-US" sz="3200" dirty="0">
              <a:solidFill>
                <a:srgbClr val="FBC25D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94B5A6E-557C-475D-9F02-EDDC287234C2}"/>
              </a:ext>
            </a:extLst>
          </p:cNvPr>
          <p:cNvSpPr txBox="1">
            <a:spLocks/>
          </p:cNvSpPr>
          <p:nvPr/>
        </p:nvSpPr>
        <p:spPr>
          <a:xfrm>
            <a:off x="4107385" y="3904607"/>
            <a:ext cx="2981234" cy="609379"/>
          </a:xfrm>
          <a:prstGeom prst="round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BC25D"/>
                </a:solidFill>
              </a:rPr>
              <a:t>❷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BC25D"/>
                </a:solidFill>
              </a:rPr>
              <a:t>Trực</a:t>
            </a:r>
            <a:r>
              <a:rPr lang="en-US" sz="3200" dirty="0">
                <a:solidFill>
                  <a:srgbClr val="FBC25D"/>
                </a:solidFill>
              </a:rPr>
              <a:t> </a:t>
            </a:r>
            <a:r>
              <a:rPr lang="en-US" sz="3200" dirty="0" err="1">
                <a:solidFill>
                  <a:srgbClr val="FBC25D"/>
                </a:solidFill>
              </a:rPr>
              <a:t>bổ</a:t>
            </a:r>
            <a:r>
              <a:rPr lang="en-US" sz="3200" dirty="0">
                <a:solidFill>
                  <a:srgbClr val="FBC25D"/>
                </a:solidFill>
              </a:rPr>
              <a:t> </a:t>
            </a:r>
            <a:r>
              <a:rPr lang="en-US" sz="3200" dirty="0" err="1">
                <a:solidFill>
                  <a:srgbClr val="FBC25D"/>
                </a:solidFill>
              </a:rPr>
              <a:t>cách</a:t>
            </a:r>
            <a:endParaRPr lang="en-US" sz="3200" dirty="0">
              <a:solidFill>
                <a:srgbClr val="FBC25D"/>
              </a:solidFill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BCD5F48-0497-4414-B7D5-FCFA476C7103}"/>
              </a:ext>
            </a:extLst>
          </p:cNvPr>
          <p:cNvSpPr txBox="1">
            <a:spLocks/>
          </p:cNvSpPr>
          <p:nvPr/>
        </p:nvSpPr>
        <p:spPr>
          <a:xfrm>
            <a:off x="4107385" y="4751870"/>
            <a:ext cx="2981234" cy="609379"/>
          </a:xfrm>
          <a:prstGeom prst="round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BC25D"/>
                </a:solidFill>
              </a:rPr>
              <a:t>❸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BC25D"/>
                </a:solidFill>
              </a:rPr>
              <a:t>Sở</a:t>
            </a:r>
            <a:r>
              <a:rPr lang="en-US" sz="3200" dirty="0">
                <a:solidFill>
                  <a:srgbClr val="FBC25D"/>
                </a:solidFill>
              </a:rPr>
              <a:t> </a:t>
            </a:r>
            <a:r>
              <a:rPr lang="en-US" sz="3200" dirty="0" err="1">
                <a:solidFill>
                  <a:srgbClr val="FBC25D"/>
                </a:solidFill>
              </a:rPr>
              <a:t>hữu</a:t>
            </a:r>
            <a:r>
              <a:rPr lang="en-US" sz="3200" dirty="0">
                <a:solidFill>
                  <a:srgbClr val="FBC25D"/>
                </a:solidFill>
              </a:rPr>
              <a:t> </a:t>
            </a:r>
            <a:r>
              <a:rPr lang="en-US" sz="3200" dirty="0" err="1">
                <a:solidFill>
                  <a:srgbClr val="FBC25D"/>
                </a:solidFill>
              </a:rPr>
              <a:t>cách</a:t>
            </a:r>
            <a:endParaRPr lang="en-US" sz="3200" dirty="0">
              <a:solidFill>
                <a:srgbClr val="FBC25D"/>
              </a:solidFill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8BBA535-D021-41FA-9FDB-BDCEF8E5CD5D}"/>
              </a:ext>
            </a:extLst>
          </p:cNvPr>
          <p:cNvSpPr txBox="1">
            <a:spLocks/>
          </p:cNvSpPr>
          <p:nvPr/>
        </p:nvSpPr>
        <p:spPr>
          <a:xfrm>
            <a:off x="4107385" y="5595239"/>
            <a:ext cx="2981234" cy="609379"/>
          </a:xfrm>
          <a:prstGeom prst="round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BC25D"/>
                </a:solidFill>
              </a:rPr>
              <a:t>❹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BC25D"/>
                </a:solidFill>
              </a:rPr>
              <a:t>Gián</a:t>
            </a:r>
            <a:r>
              <a:rPr lang="en-US" sz="3200" dirty="0">
                <a:solidFill>
                  <a:srgbClr val="FBC25D"/>
                </a:solidFill>
              </a:rPr>
              <a:t> </a:t>
            </a:r>
            <a:r>
              <a:rPr lang="en-US" sz="3200" dirty="0" err="1">
                <a:solidFill>
                  <a:srgbClr val="FBC25D"/>
                </a:solidFill>
              </a:rPr>
              <a:t>bổ</a:t>
            </a:r>
            <a:r>
              <a:rPr lang="en-US" sz="3200" dirty="0">
                <a:solidFill>
                  <a:srgbClr val="FBC25D"/>
                </a:solidFill>
              </a:rPr>
              <a:t> </a:t>
            </a:r>
            <a:r>
              <a:rPr lang="en-US" sz="3200" dirty="0" err="1">
                <a:solidFill>
                  <a:srgbClr val="FBC25D"/>
                </a:solidFill>
              </a:rPr>
              <a:t>cách</a:t>
            </a:r>
            <a:endParaRPr lang="en-US" sz="3200" dirty="0">
              <a:solidFill>
                <a:srgbClr val="FBC25D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664FA9-A459-4513-86F7-D8F087932557}"/>
              </a:ext>
            </a:extLst>
          </p:cNvPr>
          <p:cNvSpPr/>
          <p:nvPr/>
        </p:nvSpPr>
        <p:spPr>
          <a:xfrm>
            <a:off x="610494" y="2857404"/>
            <a:ext cx="2964273" cy="35086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err="1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Tổng</a:t>
            </a:r>
            <a:r>
              <a:rPr lang="en-US" sz="4800" b="0" cap="none" spc="0" dirty="0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800" b="0" cap="none" spc="0" dirty="0" err="1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Cộng</a:t>
            </a:r>
            <a:endParaRPr lang="en-US" sz="4800" b="0" cap="none" spc="0" dirty="0">
              <a:ln w="0"/>
              <a:solidFill>
                <a:srgbClr val="471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3800" b="0" cap="none" spc="0" dirty="0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</a:p>
          <a:p>
            <a:pPr algn="ctr"/>
            <a:r>
              <a:rPr lang="en-US" sz="3600" dirty="0" err="1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Cách</a:t>
            </a:r>
            <a:r>
              <a:rPr lang="en-US" sz="3600" dirty="0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600" dirty="0" err="1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biến</a:t>
            </a:r>
            <a:r>
              <a:rPr lang="en-US" sz="3600" dirty="0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600" dirty="0" err="1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đuôi</a:t>
            </a:r>
            <a:endParaRPr lang="en-US" sz="3600" dirty="0">
              <a:ln w="0"/>
              <a:solidFill>
                <a:srgbClr val="471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96209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SONG CÚ LATIN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425843" y="1179289"/>
            <a:ext cx="9426033" cy="735236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err="1"/>
              <a:t>Sukhesu</a:t>
            </a:r>
            <a:r>
              <a:rPr lang="en-US" sz="3000" dirty="0"/>
              <a:t> </a:t>
            </a:r>
            <a:r>
              <a:rPr lang="en-US" sz="3000" dirty="0" err="1"/>
              <a:t>samayesu</a:t>
            </a:r>
            <a:r>
              <a:rPr lang="en-US" sz="3000" dirty="0"/>
              <a:t> </a:t>
            </a:r>
            <a:r>
              <a:rPr lang="en-US" sz="3000" dirty="0" err="1"/>
              <a:t>paṭikarotha</a:t>
            </a:r>
            <a:r>
              <a:rPr lang="en-US" sz="3000" dirty="0"/>
              <a:t> </a:t>
            </a:r>
            <a:r>
              <a:rPr lang="en-US" sz="3000" dirty="0" err="1"/>
              <a:t>dhamme</a:t>
            </a:r>
            <a:r>
              <a:rPr lang="en-US" sz="3000" dirty="0"/>
              <a:t>, ye </a:t>
            </a:r>
            <a:r>
              <a:rPr lang="en-US" sz="3000" dirty="0" err="1"/>
              <a:t>apiyā</a:t>
            </a:r>
            <a:r>
              <a:rPr lang="en-US" sz="3000" dirty="0"/>
              <a:t>; </a:t>
            </a:r>
            <a:r>
              <a:rPr lang="en-US" sz="3000" dirty="0" err="1"/>
              <a:t>anto</a:t>
            </a:r>
            <a:r>
              <a:rPr lang="en-US" sz="3000" dirty="0"/>
              <a:t> </a:t>
            </a:r>
            <a:r>
              <a:rPr lang="en-US" sz="3000" dirty="0" err="1"/>
              <a:t>upamo</a:t>
            </a:r>
            <a:r>
              <a:rPr lang="en-US" sz="3000" dirty="0"/>
              <a:t> </a:t>
            </a:r>
            <a:r>
              <a:rPr lang="en-US" sz="3000" dirty="0" err="1"/>
              <a:t>na</a:t>
            </a:r>
            <a:r>
              <a:rPr lang="en-US" sz="3000" dirty="0"/>
              <a:t> </a:t>
            </a:r>
            <a:r>
              <a:rPr lang="en-US" sz="3000" dirty="0" err="1"/>
              <a:t>hoti</a:t>
            </a:r>
            <a:r>
              <a:rPr lang="en-US" sz="3000" dirty="0"/>
              <a:t> </a:t>
            </a:r>
            <a:r>
              <a:rPr lang="en-US" sz="3000" dirty="0" err="1"/>
              <a:t>ādino</a:t>
            </a:r>
            <a:r>
              <a:rPr lang="en-US" sz="3000" dirty="0"/>
              <a:t>.</a:t>
            </a:r>
            <a:endParaRPr lang="en-US" sz="3000" b="1" dirty="0"/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BD9739-6F3F-46EE-ADB5-12B681CB5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745106"/>
              </p:ext>
            </p:extLst>
          </p:nvPr>
        </p:nvGraphicFramePr>
        <p:xfrm>
          <a:off x="2425843" y="2064212"/>
          <a:ext cx="9426033" cy="41661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4769">
                  <a:extLst>
                    <a:ext uri="{9D8B030D-6E8A-4147-A177-3AD203B41FA5}">
                      <a16:colId xmlns:a16="http://schemas.microsoft.com/office/drawing/2014/main" val="2783338072"/>
                    </a:ext>
                  </a:extLst>
                </a:gridCol>
                <a:gridCol w="2368797">
                  <a:extLst>
                    <a:ext uri="{9D8B030D-6E8A-4147-A177-3AD203B41FA5}">
                      <a16:colId xmlns:a16="http://schemas.microsoft.com/office/drawing/2014/main" val="187271311"/>
                    </a:ext>
                  </a:extLst>
                </a:gridCol>
                <a:gridCol w="3936079">
                  <a:extLst>
                    <a:ext uri="{9D8B030D-6E8A-4147-A177-3AD203B41FA5}">
                      <a16:colId xmlns:a16="http://schemas.microsoft.com/office/drawing/2014/main" val="115437669"/>
                    </a:ext>
                  </a:extLst>
                </a:gridCol>
                <a:gridCol w="2236388">
                  <a:extLst>
                    <a:ext uri="{9D8B030D-6E8A-4147-A177-3AD203B41FA5}">
                      <a16:colId xmlns:a16="http://schemas.microsoft.com/office/drawing/2014/main" val="2429560744"/>
                    </a:ext>
                  </a:extLst>
                </a:gridCol>
              </a:tblGrid>
              <a:tr h="199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STT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Từ Pali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Nghĩa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Việt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Từ loại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extLst>
                  <a:ext uri="{0D108BD9-81ED-4DB2-BD59-A6C34878D82A}">
                    <a16:rowId xmlns:a16="http://schemas.microsoft.com/office/drawing/2014/main" val="1041678818"/>
                  </a:ext>
                </a:extLst>
              </a:tr>
              <a:tr h="199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Sukha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An </a:t>
                      </a:r>
                      <a:r>
                        <a:rPr lang="en-US" sz="2400" dirty="0" err="1">
                          <a:effectLst/>
                        </a:rPr>
                        <a:t>lạc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hạnh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phúc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Tính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extLst>
                  <a:ext uri="{0D108BD9-81ED-4DB2-BD59-A6C34878D82A}">
                    <a16:rowId xmlns:a16="http://schemas.microsoft.com/office/drawing/2014/main" val="528267653"/>
                  </a:ext>
                </a:extLst>
              </a:tr>
              <a:tr h="199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Samayo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Thời gian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Danh, nam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extLst>
                  <a:ext uri="{0D108BD9-81ED-4DB2-BD59-A6C34878D82A}">
                    <a16:rowId xmlns:a16="http://schemas.microsoft.com/office/drawing/2014/main" val="2617482096"/>
                  </a:ext>
                </a:extLst>
              </a:tr>
              <a:tr h="4081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Paṭikarotha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Hãy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canh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chừng</a:t>
                      </a:r>
                      <a:r>
                        <a:rPr lang="en-US" sz="2400" dirty="0">
                          <a:effectLst/>
                        </a:rPr>
                        <a:t> (</a:t>
                      </a:r>
                      <a:r>
                        <a:rPr lang="en-US" sz="2400" dirty="0" err="1">
                          <a:effectLst/>
                        </a:rPr>
                        <a:t>số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nhiều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Động, mệnh lệnh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extLst>
                  <a:ext uri="{0D108BD9-81ED-4DB2-BD59-A6C34878D82A}">
                    <a16:rowId xmlns:a16="http://schemas.microsoft.com/office/drawing/2014/main" val="3309773252"/>
                  </a:ext>
                </a:extLst>
              </a:tr>
              <a:tr h="199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Dhammo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Sự vật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Danh, nam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extLst>
                  <a:ext uri="{0D108BD9-81ED-4DB2-BD59-A6C34878D82A}">
                    <a16:rowId xmlns:a16="http://schemas.microsoft.com/office/drawing/2014/main" val="3472376886"/>
                  </a:ext>
                </a:extLst>
              </a:tr>
              <a:tr h="6167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Ye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Người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mà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mà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người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ấy</a:t>
                      </a:r>
                      <a:endParaRPr lang="en-US" sz="2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Cái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mà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mà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ấy</a:t>
                      </a:r>
                      <a:r>
                        <a:rPr lang="en-US" sz="2400" dirty="0">
                          <a:effectLst/>
                        </a:rPr>
                        <a:t> [</a:t>
                      </a:r>
                      <a:r>
                        <a:rPr lang="en-US" sz="2400" dirty="0" err="1">
                          <a:effectLst/>
                        </a:rPr>
                        <a:t>chủ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số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nhiều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nam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tính</a:t>
                      </a:r>
                      <a:r>
                        <a:rPr lang="en-US" sz="2400" dirty="0">
                          <a:effectLst/>
                        </a:rPr>
                        <a:t>]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Đại từ quan hệ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extLst>
                  <a:ext uri="{0D108BD9-81ED-4DB2-BD59-A6C34878D82A}">
                    <a16:rowId xmlns:a16="http://schemas.microsoft.com/office/drawing/2014/main" val="3393933062"/>
                  </a:ext>
                </a:extLst>
              </a:tr>
              <a:tr h="199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Piya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Thích</a:t>
                      </a:r>
                      <a:r>
                        <a:rPr lang="en-US" sz="2400" dirty="0">
                          <a:effectLst/>
                        </a:rPr>
                        <a:t> ý, </a:t>
                      </a:r>
                      <a:r>
                        <a:rPr lang="en-US" sz="2400" dirty="0" err="1">
                          <a:effectLst/>
                        </a:rPr>
                        <a:t>vừa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lòng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Tính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extLst>
                  <a:ext uri="{0D108BD9-81ED-4DB2-BD59-A6C34878D82A}">
                    <a16:rowId xmlns:a16="http://schemas.microsoft.com/office/drawing/2014/main" val="2544606848"/>
                  </a:ext>
                </a:extLst>
              </a:tr>
              <a:tr h="199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Anto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Kết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cục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Danh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nam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extLst>
                  <a:ext uri="{0D108BD9-81ED-4DB2-BD59-A6C34878D82A}">
                    <a16:rowId xmlns:a16="http://schemas.microsoft.com/office/drawing/2014/main" val="184679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091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SONG CÚ LATIN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425843" y="1179289"/>
            <a:ext cx="9426033" cy="735236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err="1"/>
              <a:t>Sukhesu</a:t>
            </a:r>
            <a:r>
              <a:rPr lang="en-US" sz="3000" dirty="0"/>
              <a:t> </a:t>
            </a:r>
            <a:r>
              <a:rPr lang="en-US" sz="3000" dirty="0" err="1"/>
              <a:t>samayesu</a:t>
            </a:r>
            <a:r>
              <a:rPr lang="en-US" sz="3000" dirty="0"/>
              <a:t> </a:t>
            </a:r>
            <a:r>
              <a:rPr lang="en-US" sz="3000" dirty="0" err="1"/>
              <a:t>paṭikarotha</a:t>
            </a:r>
            <a:r>
              <a:rPr lang="en-US" sz="3000" dirty="0"/>
              <a:t> </a:t>
            </a:r>
            <a:r>
              <a:rPr lang="en-US" sz="3000" dirty="0" err="1"/>
              <a:t>dhamme</a:t>
            </a:r>
            <a:r>
              <a:rPr lang="en-US" sz="3000" dirty="0"/>
              <a:t>, ye </a:t>
            </a:r>
            <a:r>
              <a:rPr lang="en-US" sz="3000" dirty="0" err="1"/>
              <a:t>apiyā</a:t>
            </a:r>
            <a:r>
              <a:rPr lang="en-US" sz="3000" dirty="0"/>
              <a:t>; </a:t>
            </a:r>
            <a:r>
              <a:rPr lang="en-US" sz="3000" dirty="0" err="1"/>
              <a:t>anto</a:t>
            </a:r>
            <a:r>
              <a:rPr lang="en-US" sz="3000" dirty="0"/>
              <a:t> </a:t>
            </a:r>
            <a:r>
              <a:rPr lang="en-US" sz="3000" dirty="0" err="1"/>
              <a:t>upamo</a:t>
            </a:r>
            <a:r>
              <a:rPr lang="en-US" sz="3000" dirty="0"/>
              <a:t> </a:t>
            </a:r>
            <a:r>
              <a:rPr lang="en-US" sz="3000" dirty="0" err="1"/>
              <a:t>na</a:t>
            </a:r>
            <a:r>
              <a:rPr lang="en-US" sz="3000" dirty="0"/>
              <a:t> </a:t>
            </a:r>
            <a:r>
              <a:rPr lang="en-US" sz="3000" dirty="0" err="1"/>
              <a:t>hoti</a:t>
            </a:r>
            <a:r>
              <a:rPr lang="en-US" sz="3000" dirty="0"/>
              <a:t> </a:t>
            </a:r>
            <a:r>
              <a:rPr lang="en-US" sz="3000" dirty="0" err="1"/>
              <a:t>ādino</a:t>
            </a:r>
            <a:r>
              <a:rPr lang="en-US" sz="3000" dirty="0"/>
              <a:t>.</a:t>
            </a:r>
            <a:endParaRPr lang="en-US" sz="3000" b="1" dirty="0"/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BD9739-6F3F-46EE-ADB5-12B681CB5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919985"/>
              </p:ext>
            </p:extLst>
          </p:nvPr>
        </p:nvGraphicFramePr>
        <p:xfrm>
          <a:off x="2425843" y="2064212"/>
          <a:ext cx="9426033" cy="42349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4769">
                  <a:extLst>
                    <a:ext uri="{9D8B030D-6E8A-4147-A177-3AD203B41FA5}">
                      <a16:colId xmlns:a16="http://schemas.microsoft.com/office/drawing/2014/main" val="2783338072"/>
                    </a:ext>
                  </a:extLst>
                </a:gridCol>
                <a:gridCol w="1447126">
                  <a:extLst>
                    <a:ext uri="{9D8B030D-6E8A-4147-A177-3AD203B41FA5}">
                      <a16:colId xmlns:a16="http://schemas.microsoft.com/office/drawing/2014/main" val="187271311"/>
                    </a:ext>
                  </a:extLst>
                </a:gridCol>
                <a:gridCol w="5129212">
                  <a:extLst>
                    <a:ext uri="{9D8B030D-6E8A-4147-A177-3AD203B41FA5}">
                      <a16:colId xmlns:a16="http://schemas.microsoft.com/office/drawing/2014/main" val="115437669"/>
                    </a:ext>
                  </a:extLst>
                </a:gridCol>
                <a:gridCol w="1964926">
                  <a:extLst>
                    <a:ext uri="{9D8B030D-6E8A-4147-A177-3AD203B41FA5}">
                      <a16:colId xmlns:a16="http://schemas.microsoft.com/office/drawing/2014/main" val="2429560744"/>
                    </a:ext>
                  </a:extLst>
                </a:gridCol>
              </a:tblGrid>
              <a:tr h="199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STT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Từ Pali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Nghĩa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Việt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Từ loại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extLst>
                  <a:ext uri="{0D108BD9-81ED-4DB2-BD59-A6C34878D82A}">
                    <a16:rowId xmlns:a16="http://schemas.microsoft.com/office/drawing/2014/main" val="1041678818"/>
                  </a:ext>
                </a:extLst>
              </a:tr>
              <a:tr h="10340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Upama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Giống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Công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thức</a:t>
                      </a:r>
                      <a:r>
                        <a:rPr lang="en-US" sz="2400" dirty="0">
                          <a:effectLst/>
                        </a:rPr>
                        <a:t>: [</a:t>
                      </a:r>
                      <a:r>
                        <a:rPr lang="en-US" sz="2400" dirty="0" err="1">
                          <a:effectLst/>
                        </a:rPr>
                        <a:t>Upama</a:t>
                      </a:r>
                      <a:r>
                        <a:rPr lang="en-US" sz="2400" dirty="0">
                          <a:effectLst/>
                        </a:rPr>
                        <a:t> + </a:t>
                      </a:r>
                      <a:r>
                        <a:rPr lang="en-US" sz="2400" dirty="0" err="1">
                          <a:effectLst/>
                        </a:rPr>
                        <a:t>Danh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từ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gián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bổ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r>
                        <a:rPr lang="en-US" sz="2400" dirty="0">
                          <a:effectLst/>
                        </a:rPr>
                        <a:t>] = </a:t>
                      </a:r>
                      <a:r>
                        <a:rPr lang="en-US" sz="2400" dirty="0" err="1">
                          <a:effectLst/>
                        </a:rPr>
                        <a:t>giống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với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gì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đó</a:t>
                      </a:r>
                      <a:r>
                        <a:rPr lang="en-US" sz="2400" dirty="0">
                          <a:effectLst/>
                        </a:rPr>
                        <a:t>; </a:t>
                      </a:r>
                      <a:r>
                        <a:rPr lang="en-US" sz="2400" dirty="0" err="1">
                          <a:effectLst/>
                        </a:rPr>
                        <a:t>cái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gì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đó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là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nêu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trong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danh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từ</a:t>
                      </a:r>
                      <a:r>
                        <a:rPr lang="en-US" sz="2400" dirty="0">
                          <a:effectLst/>
                        </a:rPr>
                        <a:t>.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Tính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extLst>
                  <a:ext uri="{0D108BD9-81ED-4DB2-BD59-A6C34878D82A}">
                    <a16:rowId xmlns:a16="http://schemas.microsoft.com/office/drawing/2014/main" val="358027533"/>
                  </a:ext>
                </a:extLst>
              </a:tr>
              <a:tr h="199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Không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Phụ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extLst>
                  <a:ext uri="{0D108BD9-81ED-4DB2-BD59-A6C34878D82A}">
                    <a16:rowId xmlns:a16="http://schemas.microsoft.com/office/drawing/2014/main" val="464708429"/>
                  </a:ext>
                </a:extLst>
              </a:tr>
              <a:tr h="4081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Hoti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Thì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là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Động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hiện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tại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chủ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động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extLst>
                  <a:ext uri="{0D108BD9-81ED-4DB2-BD59-A6C34878D82A}">
                    <a16:rowId xmlns:a16="http://schemas.microsoft.com/office/drawing/2014/main" val="318253085"/>
                  </a:ext>
                </a:extLst>
              </a:tr>
              <a:tr h="4081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Ādino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Sự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khởi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đầu</a:t>
                      </a:r>
                      <a:r>
                        <a:rPr lang="en-US" sz="2400" dirty="0">
                          <a:effectLst/>
                        </a:rPr>
                        <a:t> [</a:t>
                      </a:r>
                      <a:r>
                        <a:rPr lang="en-US" sz="2400" dirty="0" err="1">
                          <a:effectLst/>
                        </a:rPr>
                        <a:t>gián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bổ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số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ít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của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ādi</a:t>
                      </a:r>
                      <a:r>
                        <a:rPr lang="en-US" sz="2400" dirty="0">
                          <a:effectLst/>
                        </a:rPr>
                        <a:t>]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Danh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nam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extLst>
                  <a:ext uri="{0D108BD9-81ED-4DB2-BD59-A6C34878D82A}">
                    <a16:rowId xmlns:a16="http://schemas.microsoft.com/office/drawing/2014/main" val="1577599835"/>
                  </a:ext>
                </a:extLst>
              </a:tr>
              <a:tr h="408113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Câu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gốc</a:t>
                      </a:r>
                      <a:r>
                        <a:rPr lang="en-US" sz="2400" dirty="0">
                          <a:effectLst/>
                        </a:rPr>
                        <a:t> Latin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Cum </a:t>
                      </a:r>
                      <a:r>
                        <a:rPr lang="en-US" sz="2400" dirty="0" err="1">
                          <a:effectLst/>
                        </a:rPr>
                        <a:t>fueris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felix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quae</a:t>
                      </a:r>
                      <a:r>
                        <a:rPr lang="en-US" sz="2400" dirty="0">
                          <a:effectLst/>
                        </a:rPr>
                        <a:t> sunt </a:t>
                      </a:r>
                      <a:r>
                        <a:rPr lang="en-US" sz="2400" dirty="0" err="1">
                          <a:effectLst/>
                        </a:rPr>
                        <a:t>adversa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caveto</a:t>
                      </a:r>
                      <a:r>
                        <a:rPr lang="en-US" sz="2400" dirty="0">
                          <a:effectLst/>
                        </a:rPr>
                        <a:t>;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Non </a:t>
                      </a:r>
                      <a:r>
                        <a:rPr lang="en-US" sz="2400" dirty="0" err="1">
                          <a:effectLst/>
                        </a:rPr>
                        <a:t>eodem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cursu</a:t>
                      </a:r>
                      <a:r>
                        <a:rPr lang="en-US" sz="2400" dirty="0">
                          <a:effectLst/>
                        </a:rPr>
                        <a:t> respondent ultima </a:t>
                      </a:r>
                      <a:r>
                        <a:rPr lang="en-US" sz="2400" dirty="0" err="1">
                          <a:effectLst/>
                        </a:rPr>
                        <a:t>primis</a:t>
                      </a:r>
                      <a:r>
                        <a:rPr lang="en-US" sz="2400" dirty="0">
                          <a:effectLst/>
                        </a:rPr>
                        <a:t>.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71" marR="6297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050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0468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NGẠN NGỮ LATIN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425843" y="1179289"/>
            <a:ext cx="9426033" cy="635224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err="1"/>
              <a:t>Dukkaro</a:t>
            </a:r>
            <a:r>
              <a:rPr lang="en-US" sz="3000" dirty="0"/>
              <a:t> </a:t>
            </a:r>
            <a:r>
              <a:rPr lang="en-US" sz="3000" dirty="0" err="1"/>
              <a:t>patho</a:t>
            </a:r>
            <a:r>
              <a:rPr lang="en-US" sz="3000" dirty="0"/>
              <a:t>, </a:t>
            </a:r>
            <a:r>
              <a:rPr lang="en-US" sz="3000" dirty="0" err="1"/>
              <a:t>yo</a:t>
            </a:r>
            <a:r>
              <a:rPr lang="en-US" sz="3000" dirty="0"/>
              <a:t> </a:t>
            </a:r>
            <a:r>
              <a:rPr lang="en-US" sz="3000" dirty="0" err="1"/>
              <a:t>saṃvattati</a:t>
            </a:r>
            <a:r>
              <a:rPr lang="en-US" sz="3000" dirty="0"/>
              <a:t> </a:t>
            </a:r>
            <a:r>
              <a:rPr lang="en-US" sz="3000" dirty="0" err="1"/>
              <a:t>anubhāvāya</a:t>
            </a:r>
            <a:r>
              <a:rPr lang="en-US" sz="3000" dirty="0"/>
              <a:t>.</a:t>
            </a:r>
            <a:endParaRPr lang="en-US" sz="3000" b="1" dirty="0"/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C257FE-4967-479E-9829-38F919F05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793252"/>
              </p:ext>
            </p:extLst>
          </p:nvPr>
        </p:nvGraphicFramePr>
        <p:xfrm>
          <a:off x="2425843" y="1935159"/>
          <a:ext cx="9426034" cy="46085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4769">
                  <a:extLst>
                    <a:ext uri="{9D8B030D-6E8A-4147-A177-3AD203B41FA5}">
                      <a16:colId xmlns:a16="http://schemas.microsoft.com/office/drawing/2014/main" val="2404602227"/>
                    </a:ext>
                  </a:extLst>
                </a:gridCol>
                <a:gridCol w="2368797">
                  <a:extLst>
                    <a:ext uri="{9D8B030D-6E8A-4147-A177-3AD203B41FA5}">
                      <a16:colId xmlns:a16="http://schemas.microsoft.com/office/drawing/2014/main" val="2956668007"/>
                    </a:ext>
                  </a:extLst>
                </a:gridCol>
                <a:gridCol w="3815175">
                  <a:extLst>
                    <a:ext uri="{9D8B030D-6E8A-4147-A177-3AD203B41FA5}">
                      <a16:colId xmlns:a16="http://schemas.microsoft.com/office/drawing/2014/main" val="1706435610"/>
                    </a:ext>
                  </a:extLst>
                </a:gridCol>
                <a:gridCol w="2357293">
                  <a:extLst>
                    <a:ext uri="{9D8B030D-6E8A-4147-A177-3AD203B41FA5}">
                      <a16:colId xmlns:a16="http://schemas.microsoft.com/office/drawing/2014/main" val="3106216623"/>
                    </a:ext>
                  </a:extLst>
                </a:gridCol>
              </a:tblGrid>
              <a:tr h="454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STT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Từ</a:t>
                      </a:r>
                      <a:r>
                        <a:rPr lang="en-US" sz="2400" dirty="0">
                          <a:effectLst/>
                        </a:rPr>
                        <a:t> Pali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Nghĩa Việt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Từ loại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5762446"/>
                  </a:ext>
                </a:extLst>
              </a:tr>
              <a:tr h="454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Dukkara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Khó làm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Tính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0463099"/>
                  </a:ext>
                </a:extLst>
              </a:tr>
              <a:tr h="454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Patho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Con </a:t>
                      </a:r>
                      <a:r>
                        <a:rPr lang="en-US" sz="2400" dirty="0" err="1">
                          <a:effectLst/>
                        </a:rPr>
                        <a:t>đường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Danh, nam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5337680"/>
                  </a:ext>
                </a:extLst>
              </a:tr>
              <a:tr h="14057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Yo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Người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mà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mà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người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ấy</a:t>
                      </a:r>
                      <a:endParaRPr lang="en-US" sz="2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Cái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mà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mà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ấy</a:t>
                      </a:r>
                      <a:r>
                        <a:rPr lang="en-US" sz="2400" dirty="0">
                          <a:effectLst/>
                        </a:rPr>
                        <a:t> (</a:t>
                      </a:r>
                      <a:r>
                        <a:rPr lang="en-US" sz="2400" dirty="0" err="1">
                          <a:effectLst/>
                        </a:rPr>
                        <a:t>chủ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số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ít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nam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tính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Đại từ quan hệ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6632119"/>
                  </a:ext>
                </a:extLst>
              </a:tr>
              <a:tr h="9301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Saṃvattati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Dẫn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đến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đưa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đến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Động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hiện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tại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chủ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động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3358761"/>
                  </a:ext>
                </a:extLst>
              </a:tr>
              <a:tr h="454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Anubhāvo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Vinh quang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1949692"/>
                  </a:ext>
                </a:extLst>
              </a:tr>
              <a:tr h="45452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Câu gốc Latin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Ardua</a:t>
                      </a:r>
                      <a:r>
                        <a:rPr lang="en-US" sz="2400" dirty="0">
                          <a:effectLst/>
                        </a:rPr>
                        <a:t> ad </a:t>
                      </a:r>
                      <a:r>
                        <a:rPr lang="en-US" sz="2400" dirty="0" err="1">
                          <a:effectLst/>
                        </a:rPr>
                        <a:t>gloriam</a:t>
                      </a:r>
                      <a:r>
                        <a:rPr lang="en-US" sz="2400" dirty="0">
                          <a:effectLst/>
                        </a:rPr>
                        <a:t> via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5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9399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GÓC TỪ VỰNG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8"/>
            <a:ext cx="10515600" cy="3764659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471200"/>
                </a:solidFill>
              </a:rPr>
              <a:t>[1] </a:t>
            </a:r>
            <a:r>
              <a:rPr lang="en-US" b="1" dirty="0" err="1">
                <a:solidFill>
                  <a:srgbClr val="471200"/>
                </a:solidFill>
              </a:rPr>
              <a:t>Rūpaṃ</a:t>
            </a:r>
            <a:r>
              <a:rPr lang="en-US" b="1" dirty="0">
                <a:solidFill>
                  <a:srgbClr val="471200"/>
                </a:solidFill>
              </a:rPr>
              <a:t> </a:t>
            </a:r>
          </a:p>
          <a:p>
            <a:pPr algn="just"/>
            <a:r>
              <a:rPr lang="en-US" sz="2200" b="1" i="1" dirty="0" err="1"/>
              <a:t>Rūpaṃ</a:t>
            </a:r>
            <a:r>
              <a:rPr lang="en-US" sz="2200" b="1" i="1" dirty="0"/>
              <a:t> </a:t>
            </a:r>
            <a:r>
              <a:rPr lang="en-US" sz="2200" b="1" i="1" dirty="0" err="1"/>
              <a:t>là</a:t>
            </a:r>
            <a:r>
              <a:rPr lang="en-US" sz="2200" b="1" i="1" dirty="0"/>
              <a:t> </a:t>
            </a:r>
            <a:r>
              <a:rPr lang="en-US" sz="2200" b="1" i="1" dirty="0" err="1"/>
              <a:t>sắc</a:t>
            </a:r>
            <a:r>
              <a:rPr lang="en-US" sz="2200" b="1" i="1" dirty="0"/>
              <a:t> </a:t>
            </a:r>
            <a:r>
              <a:rPr lang="en-US" sz="2200" b="1" i="1" dirty="0" err="1"/>
              <a:t>đẹp</a:t>
            </a:r>
            <a:r>
              <a:rPr lang="en-US" sz="2200" i="1" dirty="0"/>
              <a:t>, </a:t>
            </a:r>
            <a:r>
              <a:rPr lang="en-US" sz="2200" i="1" dirty="0" err="1"/>
              <a:t>đối</a:t>
            </a:r>
            <a:r>
              <a:rPr lang="en-US" sz="2200" i="1" dirty="0"/>
              <a:t> </a:t>
            </a:r>
            <a:r>
              <a:rPr lang="en-US" sz="2200" i="1" dirty="0" err="1"/>
              <a:t>lập</a:t>
            </a:r>
            <a:r>
              <a:rPr lang="en-US" sz="2200" i="1" dirty="0"/>
              <a:t> </a:t>
            </a:r>
            <a:r>
              <a:rPr lang="en-US" sz="2200" i="1" dirty="0" err="1"/>
              <a:t>với</a:t>
            </a:r>
            <a:r>
              <a:rPr lang="en-US" sz="2200" i="1" dirty="0"/>
              <a:t> </a:t>
            </a:r>
            <a:r>
              <a:rPr lang="en-US" sz="2200" i="1" dirty="0" err="1"/>
              <a:t>Xấu</a:t>
            </a:r>
            <a:r>
              <a:rPr lang="en-US" sz="2200" dirty="0"/>
              <a:t>. </a:t>
            </a:r>
            <a:r>
              <a:rPr lang="en-US" sz="2200" dirty="0" err="1"/>
              <a:t>Rūpa-māninī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nữ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,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nghĩa</a:t>
            </a:r>
            <a:r>
              <a:rPr lang="en-US" sz="2200" dirty="0"/>
              <a:t> “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hào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sắc</a:t>
            </a:r>
            <a:r>
              <a:rPr lang="en-US" sz="2200" dirty="0"/>
              <a:t> </a:t>
            </a:r>
            <a:r>
              <a:rPr lang="en-US" sz="2200" dirty="0" err="1"/>
              <a:t>đẹp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mình</a:t>
            </a:r>
            <a:r>
              <a:rPr lang="en-US" sz="2200" dirty="0"/>
              <a:t>”,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</a:t>
            </a:r>
            <a:r>
              <a:rPr lang="en-US" sz="2200" dirty="0" err="1"/>
              <a:t>māninī</a:t>
            </a:r>
            <a:r>
              <a:rPr lang="en-US" sz="2200" dirty="0"/>
              <a:t> </a:t>
            </a:r>
            <a:r>
              <a:rPr lang="en-US" sz="2200" dirty="0" err="1"/>
              <a:t>xuất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danh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“mana”, </a:t>
            </a:r>
            <a:r>
              <a:rPr lang="en-US" sz="2200" dirty="0" err="1"/>
              <a:t>tức</a:t>
            </a:r>
            <a:r>
              <a:rPr lang="en-US" sz="2200" dirty="0"/>
              <a:t> “</a:t>
            </a:r>
            <a:r>
              <a:rPr lang="en-US" sz="2200" dirty="0" err="1"/>
              <a:t>ngã</a:t>
            </a:r>
            <a:r>
              <a:rPr lang="en-US" sz="2200" dirty="0"/>
              <a:t> </a:t>
            </a:r>
            <a:r>
              <a:rPr lang="en-US" sz="2200" dirty="0" err="1"/>
              <a:t>mạn</a:t>
            </a:r>
            <a:r>
              <a:rPr lang="en-US" sz="2200" dirty="0"/>
              <a:t>”. Danh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b="1" dirty="0" err="1"/>
              <a:t>Surūpaṃ</a:t>
            </a:r>
            <a:r>
              <a:rPr lang="en-US" sz="2200" dirty="0"/>
              <a:t> </a:t>
            </a:r>
            <a:r>
              <a:rPr lang="en-US" sz="2200" dirty="0" err="1"/>
              <a:t>nghĩa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“</a:t>
            </a:r>
            <a:r>
              <a:rPr lang="en-US" sz="2200" dirty="0" err="1"/>
              <a:t>vẻ</a:t>
            </a:r>
            <a:r>
              <a:rPr lang="en-US" sz="2200" dirty="0"/>
              <a:t> </a:t>
            </a:r>
            <a:r>
              <a:rPr lang="en-US" sz="2200" dirty="0" err="1"/>
              <a:t>đẹp</a:t>
            </a:r>
            <a:r>
              <a:rPr lang="en-US" sz="2200" dirty="0"/>
              <a:t> </a:t>
            </a:r>
            <a:r>
              <a:rPr lang="en-US" sz="2200" dirty="0" err="1"/>
              <a:t>tuyệt</a:t>
            </a:r>
            <a:r>
              <a:rPr lang="en-US" sz="2200" dirty="0"/>
              <a:t>” (do </a:t>
            </a:r>
            <a:r>
              <a:rPr lang="en-US" sz="2200" dirty="0" err="1"/>
              <a:t>tiền</a:t>
            </a:r>
            <a:r>
              <a:rPr lang="en-US" sz="2200" dirty="0"/>
              <a:t> </a:t>
            </a:r>
            <a:r>
              <a:rPr lang="en-US" sz="2200" dirty="0" err="1"/>
              <a:t>tố</a:t>
            </a:r>
            <a:r>
              <a:rPr lang="en-US" sz="2200" dirty="0"/>
              <a:t> “</a:t>
            </a:r>
            <a:r>
              <a:rPr lang="en-US" sz="2200" dirty="0" err="1"/>
              <a:t>su</a:t>
            </a:r>
            <a:r>
              <a:rPr lang="en-US" sz="2200" dirty="0"/>
              <a:t>-”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nghĩa</a:t>
            </a:r>
            <a:r>
              <a:rPr lang="en-US" sz="2200" dirty="0"/>
              <a:t> “hay, </a:t>
            </a:r>
            <a:r>
              <a:rPr lang="en-US" sz="2200" dirty="0" err="1"/>
              <a:t>tốt</a:t>
            </a:r>
            <a:r>
              <a:rPr lang="en-US" sz="2200" dirty="0"/>
              <a:t>, </a:t>
            </a:r>
            <a:r>
              <a:rPr lang="en-US" sz="2200" dirty="0" err="1"/>
              <a:t>tuyệt</a:t>
            </a:r>
            <a:r>
              <a:rPr lang="en-US" sz="2200" dirty="0"/>
              <a:t>”). Danh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Durūpaṃ</a:t>
            </a:r>
            <a:r>
              <a:rPr lang="en-US" sz="2200" dirty="0"/>
              <a:t> </a:t>
            </a:r>
            <a:r>
              <a:rPr lang="en-US" sz="2200" dirty="0" err="1"/>
              <a:t>nghĩa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“</a:t>
            </a:r>
            <a:r>
              <a:rPr lang="en-US" sz="2200" dirty="0" err="1"/>
              <a:t>vẻ</a:t>
            </a:r>
            <a:r>
              <a:rPr lang="en-US" sz="2200" dirty="0"/>
              <a:t> </a:t>
            </a:r>
            <a:r>
              <a:rPr lang="en-US" sz="2200" dirty="0" err="1"/>
              <a:t>đẹp</a:t>
            </a:r>
            <a:r>
              <a:rPr lang="en-US" sz="2200" dirty="0"/>
              <a:t> </a:t>
            </a:r>
            <a:r>
              <a:rPr lang="en-US" sz="2200" dirty="0" err="1"/>
              <a:t>kém</a:t>
            </a:r>
            <a:r>
              <a:rPr lang="en-US" sz="2200" dirty="0"/>
              <a:t>” – </a:t>
            </a:r>
            <a:r>
              <a:rPr lang="en-US" sz="2200" dirty="0" err="1"/>
              <a:t>tức</a:t>
            </a:r>
            <a:r>
              <a:rPr lang="en-US" sz="2200" dirty="0"/>
              <a:t> “</a:t>
            </a:r>
            <a:r>
              <a:rPr lang="en-US" sz="2200" dirty="0" err="1"/>
              <a:t>xấu</a:t>
            </a:r>
            <a:r>
              <a:rPr lang="en-US" sz="2200" dirty="0"/>
              <a:t>,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đẹp</a:t>
            </a:r>
            <a:r>
              <a:rPr lang="en-US" sz="2200" dirty="0"/>
              <a:t>” (do </a:t>
            </a:r>
            <a:r>
              <a:rPr lang="en-US" sz="2200" dirty="0" err="1"/>
              <a:t>tiền</a:t>
            </a:r>
            <a:r>
              <a:rPr lang="en-US" sz="2200" dirty="0"/>
              <a:t> </a:t>
            </a:r>
            <a:r>
              <a:rPr lang="en-US" sz="2200" dirty="0" err="1"/>
              <a:t>tố</a:t>
            </a:r>
            <a:r>
              <a:rPr lang="en-US" sz="2200" dirty="0"/>
              <a:t> “du-”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nghĩa</a:t>
            </a:r>
            <a:r>
              <a:rPr lang="en-US" sz="2200" dirty="0"/>
              <a:t> “</a:t>
            </a:r>
            <a:r>
              <a:rPr lang="en-US" sz="2200" dirty="0" err="1"/>
              <a:t>dở</a:t>
            </a:r>
            <a:r>
              <a:rPr lang="en-US" sz="2200" dirty="0"/>
              <a:t>, </a:t>
            </a:r>
            <a:r>
              <a:rPr lang="en-US" sz="2200" dirty="0" err="1"/>
              <a:t>kém</a:t>
            </a:r>
            <a:r>
              <a:rPr lang="en-US" sz="2200" dirty="0"/>
              <a:t>”).</a:t>
            </a:r>
          </a:p>
          <a:p>
            <a:pPr algn="just"/>
            <a:r>
              <a:rPr lang="en-US" sz="2200" b="1" i="1" dirty="0" err="1"/>
              <a:t>Rūpaṃ</a:t>
            </a:r>
            <a:r>
              <a:rPr lang="en-US" sz="2200" b="1" i="1" dirty="0"/>
              <a:t> </a:t>
            </a:r>
            <a:r>
              <a:rPr lang="en-US" sz="2200" b="1" i="1" dirty="0" err="1"/>
              <a:t>là</a:t>
            </a:r>
            <a:r>
              <a:rPr lang="en-US" sz="2200" b="1" i="1" dirty="0"/>
              <a:t> </a:t>
            </a:r>
            <a:r>
              <a:rPr lang="en-US" sz="2200" b="1" i="1" dirty="0" err="1"/>
              <a:t>hình</a:t>
            </a:r>
            <a:r>
              <a:rPr lang="en-US" sz="2200" b="1" i="1" dirty="0"/>
              <a:t> </a:t>
            </a:r>
            <a:r>
              <a:rPr lang="en-US" sz="2200" b="1" i="1" dirty="0" err="1"/>
              <a:t>sắc</a:t>
            </a:r>
            <a:r>
              <a:rPr lang="en-US" sz="2200" i="1" dirty="0"/>
              <a:t>, </a:t>
            </a:r>
            <a:r>
              <a:rPr lang="en-US" sz="2200" i="1" dirty="0" err="1"/>
              <a:t>tức</a:t>
            </a:r>
            <a:r>
              <a:rPr lang="en-US" sz="2200" i="1" dirty="0"/>
              <a:t> </a:t>
            </a:r>
            <a:r>
              <a:rPr lang="en-US" sz="2200" i="1" dirty="0" err="1"/>
              <a:t>đối</a:t>
            </a:r>
            <a:r>
              <a:rPr lang="en-US" sz="2200" i="1" dirty="0"/>
              <a:t> </a:t>
            </a:r>
            <a:r>
              <a:rPr lang="en-US" sz="2200" i="1" dirty="0" err="1"/>
              <a:t>tượng</a:t>
            </a:r>
            <a:r>
              <a:rPr lang="en-US" sz="2200" i="1" dirty="0"/>
              <a:t> </a:t>
            </a:r>
            <a:r>
              <a:rPr lang="en-US" sz="2200" i="1" dirty="0" err="1"/>
              <a:t>của</a:t>
            </a:r>
            <a:r>
              <a:rPr lang="en-US" sz="2200" i="1" dirty="0"/>
              <a:t> </a:t>
            </a:r>
            <a:r>
              <a:rPr lang="en-US" sz="2200" i="1" dirty="0" err="1"/>
              <a:t>nhãn</a:t>
            </a:r>
            <a:r>
              <a:rPr lang="en-US" sz="2200" i="1" dirty="0"/>
              <a:t> </a:t>
            </a:r>
            <a:r>
              <a:rPr lang="en-US" sz="2200" i="1" dirty="0" err="1"/>
              <a:t>thức</a:t>
            </a:r>
            <a:r>
              <a:rPr lang="en-US" sz="2200" i="1" dirty="0"/>
              <a:t>.</a:t>
            </a:r>
            <a:r>
              <a:rPr lang="en-US" sz="2200" dirty="0"/>
              <a:t> Như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công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phổ</a:t>
            </a:r>
            <a:r>
              <a:rPr lang="en-US" sz="2200" dirty="0"/>
              <a:t> </a:t>
            </a:r>
            <a:r>
              <a:rPr lang="en-US" sz="2200" dirty="0" err="1"/>
              <a:t>biến</a:t>
            </a:r>
            <a:r>
              <a:rPr lang="en-US" sz="2200" dirty="0"/>
              <a:t> </a:t>
            </a:r>
            <a:r>
              <a:rPr lang="en-US" sz="2200" dirty="0" err="1"/>
              <a:t>nói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sự</a:t>
            </a:r>
            <a:r>
              <a:rPr lang="en-US" sz="2200" dirty="0"/>
              <a:t> thu </a:t>
            </a:r>
            <a:r>
              <a:rPr lang="en-US" sz="2200" dirty="0" err="1"/>
              <a:t>thúc</a:t>
            </a:r>
            <a:r>
              <a:rPr lang="en-US" sz="2200" dirty="0"/>
              <a:t>: “…</a:t>
            </a:r>
            <a:r>
              <a:rPr lang="en-US" sz="2200" dirty="0" err="1"/>
              <a:t>cakkhunā</a:t>
            </a:r>
            <a:r>
              <a:rPr lang="en-US" sz="2200" dirty="0"/>
              <a:t> </a:t>
            </a:r>
            <a:r>
              <a:rPr lang="en-US" sz="2200" dirty="0" err="1"/>
              <a:t>rūpaṃ</a:t>
            </a:r>
            <a:r>
              <a:rPr lang="en-US" sz="2200" dirty="0"/>
              <a:t> </a:t>
            </a:r>
            <a:r>
              <a:rPr lang="en-US" sz="2200" dirty="0" err="1"/>
              <a:t>disvā</a:t>
            </a:r>
            <a:r>
              <a:rPr lang="en-US" sz="2200" dirty="0"/>
              <a:t> </a:t>
            </a:r>
            <a:r>
              <a:rPr lang="en-US" sz="2200" dirty="0" err="1"/>
              <a:t>neva</a:t>
            </a:r>
            <a:r>
              <a:rPr lang="en-US" sz="2200" dirty="0"/>
              <a:t> </a:t>
            </a:r>
            <a:r>
              <a:rPr lang="en-US" sz="2200" dirty="0" err="1"/>
              <a:t>sumano</a:t>
            </a:r>
            <a:r>
              <a:rPr lang="en-US" sz="2200" dirty="0"/>
              <a:t> </a:t>
            </a:r>
            <a:r>
              <a:rPr lang="en-US" sz="2200" dirty="0" err="1"/>
              <a:t>hoti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dummano</a:t>
            </a:r>
            <a:r>
              <a:rPr lang="en-US" sz="2200" dirty="0"/>
              <a:t>, </a:t>
            </a:r>
            <a:r>
              <a:rPr lang="en-US" sz="2200" u="sng" dirty="0" err="1"/>
              <a:t>upekkhako</a:t>
            </a:r>
            <a:r>
              <a:rPr lang="en-US" sz="2200" dirty="0"/>
              <a:t> </a:t>
            </a:r>
            <a:r>
              <a:rPr lang="en-US" sz="2200" dirty="0" err="1"/>
              <a:t>viharati</a:t>
            </a:r>
            <a:r>
              <a:rPr lang="en-US" sz="2200" dirty="0"/>
              <a:t> </a:t>
            </a:r>
            <a:r>
              <a:rPr lang="en-US" sz="2200" dirty="0" err="1"/>
              <a:t>sato</a:t>
            </a:r>
            <a:r>
              <a:rPr lang="en-US" sz="2200" dirty="0"/>
              <a:t> </a:t>
            </a:r>
            <a:r>
              <a:rPr lang="en-US" sz="2200" dirty="0" err="1"/>
              <a:t>sampajāno</a:t>
            </a:r>
            <a:r>
              <a:rPr lang="en-US" sz="2200" dirty="0"/>
              <a:t>.” = “…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thấy</a:t>
            </a:r>
            <a:r>
              <a:rPr lang="en-US" sz="2200" dirty="0"/>
              <a:t> </a:t>
            </a:r>
            <a:r>
              <a:rPr lang="en-US" sz="2200" dirty="0" err="1"/>
              <a:t>sắc</a:t>
            </a:r>
            <a:r>
              <a:rPr lang="en-US" sz="2200" dirty="0"/>
              <a:t> </a:t>
            </a:r>
            <a:r>
              <a:rPr lang="en-US" sz="2200" dirty="0" err="1"/>
              <a:t>bằng</a:t>
            </a:r>
            <a:r>
              <a:rPr lang="en-US" sz="2200" dirty="0"/>
              <a:t> con </a:t>
            </a:r>
            <a:r>
              <a:rPr lang="en-US" sz="2200" dirty="0" err="1"/>
              <a:t>mắt</a:t>
            </a:r>
            <a:r>
              <a:rPr lang="en-US" sz="2200" dirty="0"/>
              <a:t>, </a:t>
            </a:r>
            <a:r>
              <a:rPr lang="en-US" sz="2200" dirty="0" err="1"/>
              <a:t>vị</a:t>
            </a:r>
            <a:r>
              <a:rPr lang="en-US" sz="2200" dirty="0"/>
              <a:t> </a:t>
            </a:r>
            <a:r>
              <a:rPr lang="en-US" sz="2200" dirty="0" err="1"/>
              <a:t>Tỳ</a:t>
            </a:r>
            <a:r>
              <a:rPr lang="en-US" sz="2200" dirty="0"/>
              <a:t> </a:t>
            </a:r>
            <a:r>
              <a:rPr lang="en-US" sz="2200" dirty="0" err="1"/>
              <a:t>Kheo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vui</a:t>
            </a:r>
            <a:r>
              <a:rPr lang="en-US" sz="2200" dirty="0"/>
              <a:t> </a:t>
            </a:r>
            <a:r>
              <a:rPr lang="en-US" sz="2200" dirty="0" err="1"/>
              <a:t>cũng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buồn</a:t>
            </a:r>
            <a:r>
              <a:rPr lang="en-US" sz="2200" dirty="0"/>
              <a:t>, </a:t>
            </a:r>
            <a:r>
              <a:rPr lang="en-US" sz="2200" dirty="0" err="1"/>
              <a:t>vị</a:t>
            </a:r>
            <a:r>
              <a:rPr lang="en-US" sz="2200" dirty="0"/>
              <a:t> </a:t>
            </a:r>
            <a:r>
              <a:rPr lang="en-US" sz="2200" dirty="0" err="1"/>
              <a:t>ấy</a:t>
            </a:r>
            <a:r>
              <a:rPr lang="en-US" sz="2200" dirty="0"/>
              <a:t> </a:t>
            </a:r>
            <a:r>
              <a:rPr lang="en-US" sz="2200" dirty="0" err="1"/>
              <a:t>sống</a:t>
            </a:r>
            <a:r>
              <a:rPr lang="en-US" sz="2200" dirty="0"/>
              <a:t> </a:t>
            </a:r>
            <a:r>
              <a:rPr lang="en-US" sz="2200" dirty="0" err="1"/>
              <a:t>buông</a:t>
            </a:r>
            <a:r>
              <a:rPr lang="en-US" sz="2200" dirty="0"/>
              <a:t> </a:t>
            </a:r>
            <a:r>
              <a:rPr lang="en-US" sz="2200" dirty="0" err="1"/>
              <a:t>xả</a:t>
            </a:r>
            <a:r>
              <a:rPr lang="en-US" sz="2200" dirty="0"/>
              <a:t>, </a:t>
            </a:r>
            <a:r>
              <a:rPr lang="en-US" sz="2200" dirty="0" err="1"/>
              <a:t>chánh</a:t>
            </a:r>
            <a:r>
              <a:rPr lang="en-US" sz="2200" dirty="0"/>
              <a:t> </a:t>
            </a:r>
            <a:r>
              <a:rPr lang="en-US" sz="2200" dirty="0" err="1"/>
              <a:t>niệm</a:t>
            </a:r>
            <a:r>
              <a:rPr lang="en-US" sz="2200" dirty="0"/>
              <a:t>, </a:t>
            </a:r>
            <a:r>
              <a:rPr lang="en-US" sz="2200" dirty="0" err="1"/>
              <a:t>tỉnh</a:t>
            </a:r>
            <a:r>
              <a:rPr lang="en-US" sz="2200" dirty="0"/>
              <a:t> </a:t>
            </a:r>
            <a:r>
              <a:rPr lang="en-US" sz="2200" dirty="0" err="1"/>
              <a:t>giác</a:t>
            </a:r>
            <a:r>
              <a:rPr lang="en-US" sz="2200" dirty="0"/>
              <a:t>.”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công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, </a:t>
            </a:r>
            <a:r>
              <a:rPr lang="en-US" sz="2200" dirty="0" err="1"/>
              <a:t>disvā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động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bất</a:t>
            </a:r>
            <a:r>
              <a:rPr lang="en-US" sz="2200" dirty="0"/>
              <a:t> </a:t>
            </a:r>
            <a:r>
              <a:rPr lang="en-US" sz="2200" dirty="0" err="1"/>
              <a:t>biến</a:t>
            </a:r>
            <a:r>
              <a:rPr lang="en-US" sz="2200" dirty="0"/>
              <a:t> (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đã</a:t>
            </a:r>
            <a:r>
              <a:rPr lang="en-US" sz="2200" dirty="0"/>
              <a:t> </a:t>
            </a:r>
            <a:r>
              <a:rPr lang="en-US" sz="2200" dirty="0" err="1"/>
              <a:t>thấy</a:t>
            </a:r>
            <a:r>
              <a:rPr lang="en-US" sz="2200" dirty="0"/>
              <a:t>).</a:t>
            </a:r>
          </a:p>
          <a:p>
            <a:pPr algn="just"/>
            <a:r>
              <a:rPr lang="en-US" sz="2200" b="1" i="1" dirty="0" err="1"/>
              <a:t>Rūpaṃ</a:t>
            </a:r>
            <a:r>
              <a:rPr lang="en-US" sz="2200" b="1" i="1" dirty="0"/>
              <a:t> </a:t>
            </a:r>
            <a:r>
              <a:rPr lang="en-US" sz="2200" b="1" i="1" dirty="0" err="1"/>
              <a:t>là</a:t>
            </a:r>
            <a:r>
              <a:rPr lang="en-US" sz="2200" b="1" i="1" dirty="0"/>
              <a:t> </a:t>
            </a:r>
            <a:r>
              <a:rPr lang="en-US" sz="2200" b="1" i="1" dirty="0" err="1"/>
              <a:t>vật</a:t>
            </a:r>
            <a:r>
              <a:rPr lang="en-US" sz="2200" b="1" i="1" dirty="0"/>
              <a:t> </a:t>
            </a:r>
            <a:r>
              <a:rPr lang="en-US" sz="2200" b="1" i="1" dirty="0" err="1"/>
              <a:t>chất</a:t>
            </a:r>
            <a:r>
              <a:rPr lang="en-US" sz="2200" b="1" i="1" dirty="0"/>
              <a:t> </a:t>
            </a:r>
            <a:r>
              <a:rPr lang="en-US" sz="2200" b="1" i="1" dirty="0" err="1"/>
              <a:t>nói</a:t>
            </a:r>
            <a:r>
              <a:rPr lang="en-US" sz="2200" b="1" i="1" dirty="0"/>
              <a:t> </a:t>
            </a:r>
            <a:r>
              <a:rPr lang="en-US" sz="2200" b="1" i="1" dirty="0" err="1"/>
              <a:t>chung</a:t>
            </a:r>
            <a:r>
              <a:rPr lang="en-US" sz="2200" i="1" dirty="0"/>
              <a:t>, </a:t>
            </a:r>
            <a:r>
              <a:rPr lang="en-US" sz="2200" i="1" dirty="0" err="1"/>
              <a:t>đối</a:t>
            </a:r>
            <a:r>
              <a:rPr lang="en-US" sz="2200" i="1" dirty="0"/>
              <a:t> </a:t>
            </a:r>
            <a:r>
              <a:rPr lang="en-US" sz="2200" i="1" dirty="0" err="1"/>
              <a:t>lập</a:t>
            </a:r>
            <a:r>
              <a:rPr lang="en-US" sz="2200" i="1" dirty="0"/>
              <a:t> </a:t>
            </a:r>
            <a:r>
              <a:rPr lang="en-US" sz="2200" i="1" dirty="0" err="1"/>
              <a:t>với</a:t>
            </a:r>
            <a:r>
              <a:rPr lang="en-US" sz="2200" i="1" dirty="0"/>
              <a:t> </a:t>
            </a:r>
            <a:r>
              <a:rPr lang="en-US" sz="2200" i="1" dirty="0" err="1"/>
              <a:t>Nāma</a:t>
            </a:r>
            <a:r>
              <a:rPr lang="en-US" sz="2200" dirty="0"/>
              <a:t>. Ta hay </a:t>
            </a:r>
            <a:r>
              <a:rPr lang="en-US" sz="2200" dirty="0" err="1"/>
              <a:t>gọi</a:t>
            </a:r>
            <a:r>
              <a:rPr lang="en-US" sz="2200" dirty="0"/>
              <a:t> Danh &amp; </a:t>
            </a:r>
            <a:r>
              <a:rPr lang="en-US" sz="2200" dirty="0" err="1"/>
              <a:t>Sắc</a:t>
            </a:r>
            <a:r>
              <a:rPr lang="en-US" sz="2200" dirty="0"/>
              <a:t> </a:t>
            </a:r>
            <a:r>
              <a:rPr lang="en-US" sz="2200" dirty="0" err="1"/>
              <a:t>tức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Nāma</a:t>
            </a:r>
            <a:r>
              <a:rPr lang="en-US" sz="2200" dirty="0"/>
              <a:t> &amp; </a:t>
            </a:r>
            <a:r>
              <a:rPr lang="en-US" sz="2200" dirty="0" err="1"/>
              <a:t>Rūpa</a:t>
            </a:r>
            <a:r>
              <a:rPr lang="en-US" sz="2200" dirty="0"/>
              <a:t>, </a:t>
            </a:r>
            <a:r>
              <a:rPr lang="en-US" sz="2200" dirty="0" err="1"/>
              <a:t>hoặc</a:t>
            </a:r>
            <a:r>
              <a:rPr lang="en-US" sz="2200" dirty="0"/>
              <a:t> </a:t>
            </a:r>
            <a:r>
              <a:rPr lang="en-US" sz="2200" dirty="0" err="1"/>
              <a:t>Sắc</a:t>
            </a:r>
            <a:r>
              <a:rPr lang="en-US" sz="2200" dirty="0"/>
              <a:t> </a:t>
            </a:r>
            <a:r>
              <a:rPr lang="en-US" sz="2200" dirty="0" err="1"/>
              <a:t>Thọ</a:t>
            </a:r>
            <a:r>
              <a:rPr lang="en-US" sz="2200" dirty="0"/>
              <a:t> </a:t>
            </a:r>
            <a:r>
              <a:rPr lang="en-US" sz="2200" dirty="0" err="1"/>
              <a:t>Tưởng</a:t>
            </a:r>
            <a:r>
              <a:rPr lang="en-US" sz="2200" dirty="0"/>
              <a:t> </a:t>
            </a:r>
            <a:r>
              <a:rPr lang="en-US" sz="2200" dirty="0" err="1"/>
              <a:t>Hành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tức</a:t>
            </a:r>
            <a:r>
              <a:rPr lang="en-US" sz="2200" dirty="0"/>
              <a:t> </a:t>
            </a:r>
            <a:r>
              <a:rPr lang="en-US" sz="2200" dirty="0" err="1"/>
              <a:t>Rūpa</a:t>
            </a:r>
            <a:r>
              <a:rPr lang="en-US" sz="2200" dirty="0"/>
              <a:t>, </a:t>
            </a:r>
            <a:r>
              <a:rPr lang="en-US" sz="2200" dirty="0" err="1"/>
              <a:t>Vedanā</a:t>
            </a:r>
            <a:r>
              <a:rPr lang="en-US" sz="2200" dirty="0"/>
              <a:t>, </a:t>
            </a:r>
            <a:r>
              <a:rPr lang="en-US" sz="2200" dirty="0" err="1"/>
              <a:t>Saññā</a:t>
            </a:r>
            <a:r>
              <a:rPr lang="en-US" sz="2200" dirty="0"/>
              <a:t>, </a:t>
            </a:r>
            <a:r>
              <a:rPr lang="en-US" sz="2200" dirty="0" err="1"/>
              <a:t>Saṅkhāra</a:t>
            </a:r>
            <a:r>
              <a:rPr lang="en-US" sz="2200" dirty="0"/>
              <a:t>, </a:t>
            </a:r>
            <a:r>
              <a:rPr lang="en-US" sz="2200" dirty="0" err="1"/>
              <a:t>Viññāna</a:t>
            </a:r>
            <a:endParaRPr lang="en-US" sz="2200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2810933" y="2111192"/>
            <a:ext cx="8542867" cy="461665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119063" indent="53975"/>
            <a:r>
              <a:rPr lang="en-US" sz="2400" dirty="0" err="1">
                <a:solidFill>
                  <a:srgbClr val="471200"/>
                </a:solidFill>
                <a:latin typeface="Calibri" panose="020F0502020204030204" pitchFamily="34" charset="0"/>
              </a:rPr>
              <a:t>có</a:t>
            </a:r>
            <a:r>
              <a:rPr lang="en-US" sz="2400" dirty="0">
                <a:solidFill>
                  <a:srgbClr val="4712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471200"/>
                </a:solidFill>
                <a:latin typeface="Calibri" panose="020F0502020204030204" pitchFamily="34" charset="0"/>
              </a:rPr>
              <a:t>nhiều</a:t>
            </a:r>
            <a:r>
              <a:rPr lang="en-US" sz="2400" dirty="0">
                <a:solidFill>
                  <a:srgbClr val="4712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471200"/>
                </a:solidFill>
                <a:latin typeface="Calibri" panose="020F0502020204030204" pitchFamily="34" charset="0"/>
              </a:rPr>
              <a:t>nghĩa</a:t>
            </a:r>
            <a:r>
              <a:rPr lang="en-US" sz="2400" dirty="0">
                <a:solidFill>
                  <a:srgbClr val="471200"/>
                </a:solidFill>
                <a:latin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rgbClr val="471200"/>
                </a:solidFill>
                <a:latin typeface="Calibri" panose="020F0502020204030204" pitchFamily="34" charset="0"/>
              </a:rPr>
              <a:t>ít</a:t>
            </a:r>
            <a:r>
              <a:rPr lang="en-US" sz="2400" dirty="0">
                <a:solidFill>
                  <a:srgbClr val="4712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471200"/>
                </a:solidFill>
                <a:latin typeface="Calibri" panose="020F0502020204030204" pitchFamily="34" charset="0"/>
              </a:rPr>
              <a:t>nhất</a:t>
            </a:r>
            <a:r>
              <a:rPr lang="en-US" sz="2400" dirty="0">
                <a:solidFill>
                  <a:srgbClr val="4712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471200"/>
                </a:solidFill>
                <a:latin typeface="Calibri" panose="020F0502020204030204" pitchFamily="34" charset="0"/>
              </a:rPr>
              <a:t>có</a:t>
            </a:r>
            <a:r>
              <a:rPr lang="en-US" sz="2400" dirty="0">
                <a:solidFill>
                  <a:srgbClr val="471200"/>
                </a:solidFill>
                <a:latin typeface="Calibri" panose="020F0502020204030204" pitchFamily="34" charset="0"/>
              </a:rPr>
              <a:t> 3 </a:t>
            </a:r>
            <a:r>
              <a:rPr lang="en-US" sz="2400" dirty="0" err="1">
                <a:solidFill>
                  <a:srgbClr val="471200"/>
                </a:solidFill>
                <a:latin typeface="Calibri" panose="020F0502020204030204" pitchFamily="34" charset="0"/>
              </a:rPr>
              <a:t>nghĩa</a:t>
            </a:r>
            <a:r>
              <a:rPr lang="en-US" sz="2400" dirty="0">
                <a:solidFill>
                  <a:srgbClr val="4712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471200"/>
                </a:solidFill>
                <a:latin typeface="Calibri" panose="020F0502020204030204" pitchFamily="34" charset="0"/>
              </a:rPr>
              <a:t>phổ</a:t>
            </a:r>
            <a:r>
              <a:rPr lang="en-US" sz="2400" dirty="0">
                <a:solidFill>
                  <a:srgbClr val="4712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471200"/>
                </a:solidFill>
                <a:latin typeface="Calibri" panose="020F0502020204030204" pitchFamily="34" charset="0"/>
              </a:rPr>
              <a:t>biến</a:t>
            </a:r>
            <a:r>
              <a:rPr lang="en-US" sz="2400" dirty="0">
                <a:solidFill>
                  <a:srgbClr val="471200"/>
                </a:solidFill>
                <a:latin typeface="Calibri" panose="020F0502020204030204" pitchFamily="34" charset="0"/>
              </a:rPr>
              <a:t>:</a:t>
            </a:r>
            <a:endParaRPr lang="en-US" sz="2400" dirty="0">
              <a:solidFill>
                <a:srgbClr val="471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5302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GÓC TỪ VỰNG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8"/>
            <a:ext cx="10515600" cy="3764659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solidFill>
                  <a:srgbClr val="471200"/>
                </a:solidFill>
              </a:rPr>
              <a:t>[2] </a:t>
            </a:r>
            <a:r>
              <a:rPr lang="en-US" b="1" dirty="0" err="1">
                <a:solidFill>
                  <a:srgbClr val="471200"/>
                </a:solidFill>
              </a:rPr>
              <a:t>Pariyādāya</a:t>
            </a:r>
            <a:endParaRPr lang="en-US" b="1" dirty="0">
              <a:solidFill>
                <a:srgbClr val="471200"/>
              </a:solidFill>
            </a:endParaRPr>
          </a:p>
          <a:p>
            <a:pPr algn="just"/>
            <a:endParaRPr lang="en-US" b="1" dirty="0"/>
          </a:p>
          <a:p>
            <a:pPr algn="just"/>
            <a:r>
              <a:rPr lang="en-US" b="1" dirty="0" err="1"/>
              <a:t>Pariyādāya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b="1" dirty="0" err="1"/>
              <a:t>Pariyādāti</a:t>
            </a:r>
            <a:r>
              <a:rPr lang="en-US" dirty="0"/>
              <a:t> </a:t>
            </a:r>
          </a:p>
          <a:p>
            <a:pPr marL="234950" indent="0" algn="just">
              <a:buNone/>
            </a:pPr>
            <a:r>
              <a:rPr lang="en-US" dirty="0"/>
              <a:t>= </a:t>
            </a:r>
            <a:r>
              <a:rPr lang="en-US" dirty="0" err="1"/>
              <a:t>pari</a:t>
            </a:r>
            <a:r>
              <a:rPr lang="en-US" dirty="0"/>
              <a:t> (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) + </a:t>
            </a:r>
            <a:r>
              <a:rPr lang="en-US" dirty="0" err="1"/>
              <a:t>ādāti</a:t>
            </a:r>
            <a:r>
              <a:rPr lang="en-US" dirty="0"/>
              <a:t> (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). </a:t>
            </a:r>
            <a:r>
              <a:rPr lang="en-US" dirty="0" err="1"/>
              <a:t>ādāti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(</a:t>
            </a:r>
            <a:r>
              <a:rPr lang="en-US" dirty="0" err="1"/>
              <a:t>dā</a:t>
            </a:r>
            <a:r>
              <a:rPr lang="en-US" dirty="0"/>
              <a:t>). </a:t>
            </a:r>
            <a:br>
              <a:rPr lang="en-US" dirty="0"/>
            </a:br>
            <a:r>
              <a:rPr lang="en-US" dirty="0" err="1"/>
              <a:t>Vậy</a:t>
            </a:r>
            <a:r>
              <a:rPr lang="en-US" dirty="0"/>
              <a:t> 2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pariyādāya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pari</a:t>
            </a:r>
            <a:r>
              <a:rPr lang="en-US" dirty="0"/>
              <a:t> &amp; </a:t>
            </a:r>
            <a:r>
              <a:rPr lang="en-US" dirty="0" err="1"/>
              <a:t>căn</a:t>
            </a:r>
            <a:r>
              <a:rPr lang="en-US" dirty="0"/>
              <a:t> (</a:t>
            </a:r>
            <a:r>
              <a:rPr lang="en-US" dirty="0" err="1"/>
              <a:t>dā</a:t>
            </a:r>
            <a:r>
              <a:rPr lang="en-US" dirty="0"/>
              <a:t>). Pari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“</a:t>
            </a:r>
            <a:r>
              <a:rPr lang="en-US" dirty="0" err="1"/>
              <a:t>trọn</a:t>
            </a:r>
            <a:r>
              <a:rPr lang="en-US" dirty="0"/>
              <a:t> </a:t>
            </a:r>
            <a:r>
              <a:rPr lang="en-US" dirty="0" err="1"/>
              <a:t>vẹn</a:t>
            </a:r>
            <a:r>
              <a:rPr lang="en-US" dirty="0"/>
              <a:t>,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”,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(</a:t>
            </a:r>
            <a:r>
              <a:rPr lang="en-US" dirty="0" err="1"/>
              <a:t>dā</a:t>
            </a:r>
            <a:r>
              <a:rPr lang="en-US" dirty="0"/>
              <a:t>)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“</a:t>
            </a:r>
            <a:r>
              <a:rPr lang="en-US" dirty="0" err="1"/>
              <a:t>lấy</a:t>
            </a:r>
            <a:r>
              <a:rPr lang="en-US" dirty="0"/>
              <a:t>,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,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”. 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3431033" y="2111192"/>
            <a:ext cx="7922767" cy="461665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119063" indent="53975"/>
            <a:endParaRPr lang="en-US" sz="2400" dirty="0">
              <a:solidFill>
                <a:srgbClr val="471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8625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GÓC TỪ VỰNG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8"/>
            <a:ext cx="10515600" cy="3764659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solidFill>
                  <a:srgbClr val="471200"/>
                </a:solidFill>
              </a:rPr>
              <a:t>[3] </a:t>
            </a:r>
            <a:r>
              <a:rPr lang="en-US" b="1" dirty="0" err="1">
                <a:solidFill>
                  <a:srgbClr val="471200"/>
                </a:solidFill>
              </a:rPr>
              <a:t>Purisa</a:t>
            </a:r>
            <a:endParaRPr lang="en-US" b="1" dirty="0">
              <a:solidFill>
                <a:srgbClr val="471200"/>
              </a:solidFill>
            </a:endParaRPr>
          </a:p>
          <a:p>
            <a:pPr algn="just"/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Man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Anh:</a:t>
            </a:r>
          </a:p>
          <a:p>
            <a:pPr indent="0" algn="just">
              <a:buNone/>
            </a:pPr>
            <a:r>
              <a:rPr lang="en-US" b="1" i="1" dirty="0" err="1"/>
              <a:t>Purisa</a:t>
            </a:r>
            <a:r>
              <a:rPr lang="en-US" i="1" dirty="0"/>
              <a:t> </a:t>
            </a:r>
            <a:r>
              <a:rPr lang="en-US" i="1" dirty="0" err="1"/>
              <a:t>chỉ</a:t>
            </a:r>
            <a:r>
              <a:rPr lang="en-US" i="1" dirty="0"/>
              <a:t> </a:t>
            </a:r>
            <a:r>
              <a:rPr lang="en-US" i="1" dirty="0" err="1"/>
              <a:t>đàn</a:t>
            </a:r>
            <a:r>
              <a:rPr lang="en-US" i="1" dirty="0"/>
              <a:t> </a:t>
            </a:r>
            <a:r>
              <a:rPr lang="en-US" i="1" dirty="0" err="1"/>
              <a:t>ông</a:t>
            </a:r>
            <a:r>
              <a:rPr lang="en-US" i="1" dirty="0"/>
              <a:t> – </a:t>
            </a:r>
            <a:r>
              <a:rPr lang="en-US" i="1" dirty="0" err="1"/>
              <a:t>đối</a:t>
            </a:r>
            <a:r>
              <a:rPr lang="en-US" i="1" dirty="0"/>
              <a:t> </a:t>
            </a:r>
            <a:r>
              <a:rPr lang="en-US" i="1" dirty="0" err="1"/>
              <a:t>lập</a:t>
            </a:r>
            <a:r>
              <a:rPr lang="en-US" i="1" dirty="0"/>
              <a:t> </a:t>
            </a:r>
            <a:r>
              <a:rPr lang="en-US" i="1" dirty="0" err="1"/>
              <a:t>với</a:t>
            </a:r>
            <a:r>
              <a:rPr lang="en-US" i="1" dirty="0"/>
              <a:t> </a:t>
            </a:r>
            <a:r>
              <a:rPr lang="en-US" i="1" dirty="0" err="1"/>
              <a:t>đàn</a:t>
            </a:r>
            <a:r>
              <a:rPr lang="en-US" i="1" dirty="0"/>
              <a:t> </a:t>
            </a:r>
            <a:r>
              <a:rPr lang="en-US" i="1" dirty="0" err="1"/>
              <a:t>bà</a:t>
            </a:r>
            <a:r>
              <a:rPr lang="en-US" dirty="0"/>
              <a:t>. </a:t>
            </a:r>
          </a:p>
          <a:p>
            <a:pPr algn="just"/>
            <a:r>
              <a:rPr lang="en-US" b="1" i="1" dirty="0" err="1"/>
              <a:t>Purisa</a:t>
            </a:r>
            <a:r>
              <a:rPr lang="en-US" i="1" dirty="0"/>
              <a:t> </a:t>
            </a:r>
            <a:r>
              <a:rPr lang="en-US" i="1" dirty="0" err="1"/>
              <a:t>chỉ</a:t>
            </a:r>
            <a:r>
              <a:rPr lang="en-US" i="1" dirty="0"/>
              <a:t> con </a:t>
            </a:r>
            <a:r>
              <a:rPr lang="en-US" i="1" dirty="0" err="1"/>
              <a:t>người</a:t>
            </a:r>
            <a:r>
              <a:rPr lang="en-US" i="1" dirty="0"/>
              <a:t> </a:t>
            </a:r>
            <a:r>
              <a:rPr lang="en-US" i="1" dirty="0" err="1"/>
              <a:t>nói</a:t>
            </a:r>
            <a:r>
              <a:rPr lang="en-US" i="1" dirty="0"/>
              <a:t> </a:t>
            </a:r>
            <a:r>
              <a:rPr lang="en-US" i="1" dirty="0" err="1"/>
              <a:t>chung</a:t>
            </a:r>
            <a:r>
              <a:rPr lang="en-US" dirty="0"/>
              <a:t>.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b="1" dirty="0" err="1"/>
              <a:t>mahāpurisa</a:t>
            </a:r>
            <a:r>
              <a:rPr lang="en-US" dirty="0"/>
              <a:t> =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, do </a:t>
            </a:r>
            <a:r>
              <a:rPr lang="en-US" dirty="0" err="1"/>
              <a:t>mahā</a:t>
            </a:r>
            <a:r>
              <a:rPr lang="en-US" dirty="0"/>
              <a:t> (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) + </a:t>
            </a:r>
            <a:r>
              <a:rPr lang="en-US" b="1" dirty="0" err="1"/>
              <a:t>purisa</a:t>
            </a:r>
            <a:r>
              <a:rPr lang="en-US" dirty="0"/>
              <a:t>, </a:t>
            </a:r>
            <a:r>
              <a:rPr lang="en-US" b="1" dirty="0" err="1"/>
              <a:t>mahā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to </a:t>
            </a:r>
            <a:r>
              <a:rPr lang="en-US" dirty="0" err="1"/>
              <a:t>lớn</a:t>
            </a:r>
            <a:r>
              <a:rPr lang="en-US" dirty="0"/>
              <a:t>, </a:t>
            </a:r>
            <a:r>
              <a:rPr lang="en-US" dirty="0" err="1"/>
              <a:t>vĩ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sz="2400" b="1" dirty="0" err="1"/>
              <a:t>Sappurisa</a:t>
            </a:r>
            <a:r>
              <a:rPr lang="en-US" sz="2400" dirty="0"/>
              <a:t> = </a:t>
            </a:r>
            <a:r>
              <a:rPr lang="en-US" sz="2400" dirty="0" err="1"/>
              <a:t>thiện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, </a:t>
            </a:r>
            <a:r>
              <a:rPr lang="en-US" sz="2400" dirty="0" err="1"/>
              <a:t>chân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, do sat (</a:t>
            </a:r>
            <a:r>
              <a:rPr lang="en-US" sz="2400" dirty="0" err="1"/>
              <a:t>tiền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r>
              <a:rPr lang="en-US" sz="2400" dirty="0"/>
              <a:t>) + </a:t>
            </a:r>
            <a:r>
              <a:rPr lang="en-US" sz="2400" dirty="0" err="1"/>
              <a:t>purisa</a:t>
            </a:r>
            <a:r>
              <a:rPr lang="en-US" sz="2400" dirty="0"/>
              <a:t>, sat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nghĩa</a:t>
            </a:r>
            <a:r>
              <a:rPr lang="en-US" sz="2400" dirty="0"/>
              <a:t> </a:t>
            </a:r>
            <a:r>
              <a:rPr lang="en-US" sz="2400" dirty="0" err="1"/>
              <a:t>tốt</a:t>
            </a:r>
            <a:r>
              <a:rPr lang="en-US" sz="2400" dirty="0"/>
              <a:t>, </a:t>
            </a:r>
            <a:r>
              <a:rPr lang="en-US" sz="2400" dirty="0" err="1"/>
              <a:t>thiện</a:t>
            </a:r>
            <a:r>
              <a:rPr lang="en-US" sz="2400" dirty="0"/>
              <a:t>, </a:t>
            </a:r>
            <a:r>
              <a:rPr lang="en-US" sz="2400" dirty="0" err="1"/>
              <a:t>chân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. </a:t>
            </a:r>
            <a:r>
              <a:rPr lang="en-US" sz="2400" b="1" dirty="0" err="1"/>
              <a:t>Sappurisa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Đức</a:t>
            </a:r>
            <a:r>
              <a:rPr lang="en-US" sz="2400" dirty="0"/>
              <a:t> </a:t>
            </a:r>
            <a:r>
              <a:rPr lang="en-US" sz="2400" dirty="0" err="1"/>
              <a:t>Phật</a:t>
            </a:r>
            <a:r>
              <a:rPr lang="en-US" sz="2400" dirty="0"/>
              <a:t> – “</a:t>
            </a:r>
            <a:r>
              <a:rPr lang="en-US" sz="2400" dirty="0" err="1"/>
              <a:t>Đức</a:t>
            </a:r>
            <a:r>
              <a:rPr lang="en-US" sz="2400" dirty="0"/>
              <a:t> </a:t>
            </a:r>
            <a:r>
              <a:rPr lang="en-US" sz="2400" dirty="0" err="1"/>
              <a:t>Phật</a:t>
            </a:r>
            <a:r>
              <a:rPr lang="en-US" sz="2400" dirty="0"/>
              <a:t>, </a:t>
            </a:r>
            <a:r>
              <a:rPr lang="en-US" sz="2400" dirty="0" err="1"/>
              <a:t>bậc</a:t>
            </a:r>
            <a:r>
              <a:rPr lang="en-US" sz="2400" dirty="0"/>
              <a:t> </a:t>
            </a:r>
            <a:r>
              <a:rPr lang="en-US" sz="2400" dirty="0" err="1"/>
              <a:t>chân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”.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3431033" y="2111192"/>
            <a:ext cx="7922767" cy="461665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119063" indent="53975"/>
            <a:endParaRPr lang="en-US" sz="2400" dirty="0">
              <a:solidFill>
                <a:srgbClr val="471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0490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GÓC VĂN HÓA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8"/>
            <a:ext cx="10515600" cy="3764659"/>
          </a:xfrm>
        </p:spPr>
        <p:txBody>
          <a:bodyPr>
            <a:noAutofit/>
          </a:bodyPr>
          <a:lstStyle/>
          <a:p>
            <a:pPr algn="just"/>
            <a:r>
              <a:rPr lang="en-US" b="1" dirty="0" err="1">
                <a:solidFill>
                  <a:srgbClr val="471200"/>
                </a:solidFill>
              </a:rPr>
              <a:t>Tăng</a:t>
            </a:r>
            <a:r>
              <a:rPr lang="en-US" b="1" dirty="0">
                <a:solidFill>
                  <a:srgbClr val="471200"/>
                </a:solidFill>
              </a:rPr>
              <a:t> Chi </a:t>
            </a:r>
            <a:r>
              <a:rPr lang="en-US" b="1" dirty="0" err="1">
                <a:solidFill>
                  <a:srgbClr val="471200"/>
                </a:solidFill>
              </a:rPr>
              <a:t>Bộ</a:t>
            </a:r>
            <a:r>
              <a:rPr lang="en-US" b="1" dirty="0">
                <a:solidFill>
                  <a:srgbClr val="471200"/>
                </a:solidFill>
              </a:rPr>
              <a:t> </a:t>
            </a:r>
            <a:r>
              <a:rPr lang="en-US" b="1" dirty="0" err="1">
                <a:solidFill>
                  <a:srgbClr val="471200"/>
                </a:solidFill>
              </a:rPr>
              <a:t>Kinh</a:t>
            </a:r>
            <a:r>
              <a:rPr lang="en-US" b="1" dirty="0">
                <a:solidFill>
                  <a:srgbClr val="471200"/>
                </a:solidFill>
              </a:rPr>
              <a:t> – </a:t>
            </a:r>
            <a:r>
              <a:rPr lang="en-US" b="1" dirty="0" err="1">
                <a:solidFill>
                  <a:srgbClr val="471200"/>
                </a:solidFill>
              </a:rPr>
              <a:t>Aṅguttara</a:t>
            </a:r>
            <a:r>
              <a:rPr lang="en-US" b="1" dirty="0">
                <a:solidFill>
                  <a:srgbClr val="471200"/>
                </a:solidFill>
              </a:rPr>
              <a:t> </a:t>
            </a:r>
            <a:r>
              <a:rPr lang="en-US" b="1" dirty="0" err="1">
                <a:solidFill>
                  <a:srgbClr val="471200"/>
                </a:solidFill>
              </a:rPr>
              <a:t>Nikāya</a:t>
            </a:r>
            <a:r>
              <a:rPr lang="en-US" b="1" dirty="0">
                <a:solidFill>
                  <a:srgbClr val="471200"/>
                </a:solidFill>
              </a:rPr>
              <a:t> (AN) </a:t>
            </a:r>
          </a:p>
          <a:p>
            <a:pPr algn="just"/>
            <a:r>
              <a:rPr lang="en-US" dirty="0" err="1">
                <a:solidFill>
                  <a:srgbClr val="471200"/>
                </a:solidFill>
              </a:rPr>
              <a:t>L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4 </a:t>
            </a:r>
            <a:r>
              <a:rPr lang="en-US" dirty="0" err="1"/>
              <a:t>trong</a:t>
            </a:r>
            <a:r>
              <a:rPr lang="en-US" dirty="0"/>
              <a:t> 5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b="1" dirty="0" err="1"/>
              <a:t>Tạng</a:t>
            </a:r>
            <a:r>
              <a:rPr lang="en-US" b="1" dirty="0"/>
              <a:t> </a:t>
            </a:r>
            <a:r>
              <a:rPr lang="en-US" b="1" dirty="0" err="1"/>
              <a:t>Kinh</a:t>
            </a:r>
            <a:r>
              <a:rPr lang="en-US" b="1" dirty="0"/>
              <a:t> – Sutta </a:t>
            </a:r>
            <a:r>
              <a:rPr lang="en-US" b="1" dirty="0" err="1"/>
              <a:t>Piṭaka</a:t>
            </a:r>
            <a:r>
              <a:rPr lang="en-US" dirty="0"/>
              <a:t>,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Phật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Nam </a:t>
            </a:r>
            <a:r>
              <a:rPr lang="en-US" dirty="0" err="1"/>
              <a:t>Tông</a:t>
            </a:r>
            <a:r>
              <a:rPr lang="en-US" dirty="0"/>
              <a:t>,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8.000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Chi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, </a:t>
            </a:r>
          </a:p>
          <a:p>
            <a:pPr algn="just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, </a:t>
            </a:r>
            <a:r>
              <a:rPr lang="en-US" dirty="0" err="1"/>
              <a:t>Chương</a:t>
            </a:r>
            <a:r>
              <a:rPr lang="en-US" dirty="0"/>
              <a:t> Hai </a:t>
            </a:r>
            <a:r>
              <a:rPr lang="en-US" dirty="0" err="1"/>
              <a:t>Pháp</a:t>
            </a:r>
            <a:r>
              <a:rPr lang="en-US" dirty="0"/>
              <a:t>, </a:t>
            </a:r>
            <a:r>
              <a:rPr lang="en-US" dirty="0" err="1"/>
              <a:t>Chương</a:t>
            </a:r>
            <a:r>
              <a:rPr lang="en-US" dirty="0"/>
              <a:t> Ba </a:t>
            </a:r>
            <a:r>
              <a:rPr lang="en-US" dirty="0" err="1"/>
              <a:t>Pháp</a:t>
            </a:r>
            <a:r>
              <a:rPr lang="en-US" dirty="0"/>
              <a:t>… </a:t>
            </a:r>
            <a:r>
              <a:rPr lang="en-US" dirty="0" err="1"/>
              <a:t>Pháp</a:t>
            </a:r>
            <a:r>
              <a:rPr lang="en-US" dirty="0"/>
              <a:t>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,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, hay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Phật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.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b="1" dirty="0" err="1"/>
              <a:t>Aṅguttara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lối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: </a:t>
            </a:r>
            <a:r>
              <a:rPr lang="en-US" b="1" dirty="0" err="1"/>
              <a:t>Aṅguttara</a:t>
            </a:r>
            <a:r>
              <a:rPr lang="en-US" dirty="0"/>
              <a:t> = </a:t>
            </a:r>
            <a:r>
              <a:rPr lang="en-US" b="1" dirty="0" err="1"/>
              <a:t>Aṅga</a:t>
            </a:r>
            <a:r>
              <a:rPr lang="en-US" dirty="0"/>
              <a:t> (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) + </a:t>
            </a:r>
            <a:r>
              <a:rPr lang="en-US" b="1" dirty="0" err="1"/>
              <a:t>uttara</a:t>
            </a:r>
            <a:r>
              <a:rPr lang="en-US" dirty="0"/>
              <a:t> (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), </a:t>
            </a:r>
            <a:r>
              <a:rPr lang="en-US" b="1" dirty="0" err="1"/>
              <a:t>Aṅguttara</a:t>
            </a:r>
            <a:r>
              <a:rPr lang="en-US" dirty="0"/>
              <a:t> =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7374467" y="2111192"/>
            <a:ext cx="3979333" cy="461665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119063" indent="53975"/>
            <a:endParaRPr lang="en-US" sz="2400" dirty="0">
              <a:solidFill>
                <a:srgbClr val="471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9329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GÓC VĂN HÓA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8"/>
            <a:ext cx="10515600" cy="3764659"/>
          </a:xfrm>
        </p:spPr>
        <p:txBody>
          <a:bodyPr>
            <a:noAutofit/>
          </a:bodyPr>
          <a:lstStyle/>
          <a:p>
            <a:pPr algn="just"/>
            <a:r>
              <a:rPr lang="en-US" b="1" dirty="0" err="1">
                <a:solidFill>
                  <a:srgbClr val="471200"/>
                </a:solidFill>
              </a:rPr>
              <a:t>Tăng</a:t>
            </a:r>
            <a:r>
              <a:rPr lang="en-US" b="1" dirty="0">
                <a:solidFill>
                  <a:srgbClr val="471200"/>
                </a:solidFill>
              </a:rPr>
              <a:t> Chi </a:t>
            </a:r>
            <a:r>
              <a:rPr lang="en-US" b="1" dirty="0" err="1">
                <a:solidFill>
                  <a:srgbClr val="471200"/>
                </a:solidFill>
              </a:rPr>
              <a:t>Bộ</a:t>
            </a:r>
            <a:r>
              <a:rPr lang="en-US" b="1" dirty="0">
                <a:solidFill>
                  <a:srgbClr val="471200"/>
                </a:solidFill>
              </a:rPr>
              <a:t> </a:t>
            </a:r>
            <a:r>
              <a:rPr lang="en-US" b="1" dirty="0" err="1">
                <a:solidFill>
                  <a:srgbClr val="471200"/>
                </a:solidFill>
              </a:rPr>
              <a:t>Kinh</a:t>
            </a:r>
            <a:r>
              <a:rPr lang="en-US" b="1" dirty="0">
                <a:solidFill>
                  <a:srgbClr val="471200"/>
                </a:solidFill>
              </a:rPr>
              <a:t> – </a:t>
            </a:r>
            <a:r>
              <a:rPr lang="en-US" b="1" dirty="0" err="1">
                <a:solidFill>
                  <a:srgbClr val="471200"/>
                </a:solidFill>
              </a:rPr>
              <a:t>Aṅguttara</a:t>
            </a:r>
            <a:r>
              <a:rPr lang="en-US" b="1" dirty="0">
                <a:solidFill>
                  <a:srgbClr val="471200"/>
                </a:solidFill>
              </a:rPr>
              <a:t> </a:t>
            </a:r>
            <a:r>
              <a:rPr lang="en-US" b="1" dirty="0" err="1">
                <a:solidFill>
                  <a:srgbClr val="471200"/>
                </a:solidFill>
              </a:rPr>
              <a:t>Nikāya</a:t>
            </a:r>
            <a:r>
              <a:rPr lang="en-US" b="1" dirty="0">
                <a:solidFill>
                  <a:srgbClr val="471200"/>
                </a:solidFill>
              </a:rPr>
              <a:t> (AN) 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sư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do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Phật</a:t>
            </a:r>
            <a:r>
              <a:rPr lang="en-US" dirty="0"/>
              <a:t>,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, tri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tụng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&amp;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.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Phật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nay, </a:t>
            </a:r>
            <a:r>
              <a:rPr lang="en-US" dirty="0" err="1"/>
              <a:t>Tăng</a:t>
            </a:r>
            <a:r>
              <a:rPr lang="en-US" dirty="0"/>
              <a:t> Chi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“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tưởng</a:t>
            </a:r>
            <a:r>
              <a:rPr lang="en-US" dirty="0"/>
              <a:t>”,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ý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: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,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7374467" y="2111192"/>
            <a:ext cx="3979333" cy="461665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119063" indent="53975"/>
            <a:endParaRPr lang="en-US" sz="2400" dirty="0">
              <a:solidFill>
                <a:srgbClr val="471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91537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GÓC VĂN HÓA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8"/>
            <a:ext cx="10515600" cy="3764659"/>
          </a:xfrm>
        </p:spPr>
        <p:txBody>
          <a:bodyPr>
            <a:noAutofit/>
          </a:bodyPr>
          <a:lstStyle/>
          <a:p>
            <a:pPr algn="just"/>
            <a:r>
              <a:rPr lang="en-US" b="1" dirty="0" err="1">
                <a:solidFill>
                  <a:srgbClr val="471200"/>
                </a:solidFill>
              </a:rPr>
              <a:t>Tăng</a:t>
            </a:r>
            <a:r>
              <a:rPr lang="en-US" b="1" dirty="0">
                <a:solidFill>
                  <a:srgbClr val="471200"/>
                </a:solidFill>
              </a:rPr>
              <a:t> Chi </a:t>
            </a:r>
            <a:r>
              <a:rPr lang="en-US" b="1" dirty="0" err="1">
                <a:solidFill>
                  <a:srgbClr val="471200"/>
                </a:solidFill>
              </a:rPr>
              <a:t>Bộ</a:t>
            </a:r>
            <a:r>
              <a:rPr lang="en-US" b="1" dirty="0">
                <a:solidFill>
                  <a:srgbClr val="471200"/>
                </a:solidFill>
              </a:rPr>
              <a:t> </a:t>
            </a:r>
            <a:r>
              <a:rPr lang="en-US" b="1" dirty="0" err="1">
                <a:solidFill>
                  <a:srgbClr val="471200"/>
                </a:solidFill>
              </a:rPr>
              <a:t>Kinh</a:t>
            </a:r>
            <a:r>
              <a:rPr lang="en-US" b="1" dirty="0">
                <a:solidFill>
                  <a:srgbClr val="471200"/>
                </a:solidFill>
              </a:rPr>
              <a:t> – </a:t>
            </a:r>
            <a:r>
              <a:rPr lang="en-US" b="1" dirty="0" err="1">
                <a:solidFill>
                  <a:srgbClr val="471200"/>
                </a:solidFill>
              </a:rPr>
              <a:t>Aṅguttara</a:t>
            </a:r>
            <a:r>
              <a:rPr lang="en-US" b="1" dirty="0">
                <a:solidFill>
                  <a:srgbClr val="471200"/>
                </a:solidFill>
              </a:rPr>
              <a:t> </a:t>
            </a:r>
            <a:r>
              <a:rPr lang="en-US" b="1" dirty="0" err="1">
                <a:solidFill>
                  <a:srgbClr val="471200"/>
                </a:solidFill>
              </a:rPr>
              <a:t>Nikāya</a:t>
            </a:r>
            <a:r>
              <a:rPr lang="en-US" b="1" dirty="0">
                <a:solidFill>
                  <a:srgbClr val="471200"/>
                </a:solidFill>
              </a:rPr>
              <a:t> (AN) 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Pali, </a:t>
            </a:r>
            <a:r>
              <a:rPr lang="en-US" dirty="0" err="1"/>
              <a:t>Tăng</a:t>
            </a:r>
            <a:r>
              <a:rPr lang="en-US" dirty="0"/>
              <a:t> Chi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.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,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,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 Do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Pali.</a:t>
            </a:r>
          </a:p>
          <a:p>
            <a:pPr marL="0" indent="0" algn="just">
              <a:buNone/>
            </a:pP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7374467" y="2111192"/>
            <a:ext cx="3979333" cy="461665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119063" indent="53975"/>
            <a:endParaRPr lang="en-US" sz="2400" dirty="0">
              <a:solidFill>
                <a:srgbClr val="471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4710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GÓC VĂN HÓA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8"/>
            <a:ext cx="10515600" cy="3764659"/>
          </a:xfrm>
        </p:spPr>
        <p:txBody>
          <a:bodyPr>
            <a:noAutofit/>
          </a:bodyPr>
          <a:lstStyle/>
          <a:p>
            <a:pPr algn="just"/>
            <a:r>
              <a:rPr lang="en-US" b="1" dirty="0" err="1">
                <a:solidFill>
                  <a:srgbClr val="471200"/>
                </a:solidFill>
              </a:rPr>
              <a:t>Tăng</a:t>
            </a:r>
            <a:r>
              <a:rPr lang="en-US" b="1" dirty="0">
                <a:solidFill>
                  <a:srgbClr val="471200"/>
                </a:solidFill>
              </a:rPr>
              <a:t> Chi </a:t>
            </a:r>
            <a:r>
              <a:rPr lang="en-US" b="1" dirty="0" err="1">
                <a:solidFill>
                  <a:srgbClr val="471200"/>
                </a:solidFill>
              </a:rPr>
              <a:t>Bộ</a:t>
            </a:r>
            <a:r>
              <a:rPr lang="en-US" b="1" dirty="0">
                <a:solidFill>
                  <a:srgbClr val="471200"/>
                </a:solidFill>
              </a:rPr>
              <a:t> </a:t>
            </a:r>
            <a:r>
              <a:rPr lang="en-US" b="1" dirty="0" err="1">
                <a:solidFill>
                  <a:srgbClr val="471200"/>
                </a:solidFill>
              </a:rPr>
              <a:t>Kinh</a:t>
            </a:r>
            <a:r>
              <a:rPr lang="en-US" b="1" dirty="0">
                <a:solidFill>
                  <a:srgbClr val="471200"/>
                </a:solidFill>
              </a:rPr>
              <a:t> – </a:t>
            </a:r>
            <a:r>
              <a:rPr lang="en-US" b="1" dirty="0" err="1">
                <a:solidFill>
                  <a:srgbClr val="471200"/>
                </a:solidFill>
              </a:rPr>
              <a:t>Aṅguttara</a:t>
            </a:r>
            <a:r>
              <a:rPr lang="en-US" b="1" dirty="0">
                <a:solidFill>
                  <a:srgbClr val="471200"/>
                </a:solidFill>
              </a:rPr>
              <a:t> </a:t>
            </a:r>
            <a:r>
              <a:rPr lang="en-US" b="1" dirty="0" err="1">
                <a:solidFill>
                  <a:srgbClr val="471200"/>
                </a:solidFill>
              </a:rPr>
              <a:t>Nikāya</a:t>
            </a:r>
            <a:r>
              <a:rPr lang="en-US" b="1" dirty="0">
                <a:solidFill>
                  <a:srgbClr val="471200"/>
                </a:solidFill>
              </a:rPr>
              <a:t> (AN) </a:t>
            </a:r>
          </a:p>
          <a:p>
            <a:pPr marL="0" indent="0">
              <a:buNone/>
            </a:pPr>
            <a:r>
              <a:rPr lang="en-US" dirty="0"/>
              <a:t>Hai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Chi </a:t>
            </a:r>
            <a:r>
              <a:rPr lang="en-US" dirty="0" err="1"/>
              <a:t>Bộ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: 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Phật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chứ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bối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,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duyên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, Trung </a:t>
            </a:r>
            <a:r>
              <a:rPr lang="en-US" dirty="0" err="1"/>
              <a:t>Bộ</a:t>
            </a:r>
            <a:r>
              <a:rPr lang="en-US" dirty="0"/>
              <a:t>…,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khía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cư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thiền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A La </a:t>
            </a:r>
            <a:r>
              <a:rPr lang="en-US" dirty="0" err="1"/>
              <a:t>Hán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7374467" y="2111192"/>
            <a:ext cx="3979333" cy="461665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119063" indent="53975"/>
            <a:endParaRPr lang="en-US" sz="2400" dirty="0">
              <a:solidFill>
                <a:srgbClr val="471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681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BIẾN CÁCH DANH TỪ PALI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5422"/>
            <a:ext cx="10515600" cy="3764659"/>
          </a:xfrm>
        </p:spPr>
        <p:txBody>
          <a:bodyPr>
            <a:noAutofit/>
          </a:bodyPr>
          <a:lstStyle/>
          <a:p>
            <a:pPr>
              <a:tabLst>
                <a:tab pos="2006600" algn="l"/>
              </a:tabLst>
            </a:pPr>
            <a:r>
              <a:rPr lang="en-US" b="1" dirty="0" err="1"/>
              <a:t>Chủ</a:t>
            </a:r>
            <a:r>
              <a:rPr lang="en-US" b="1" dirty="0"/>
              <a:t> </a:t>
            </a:r>
            <a:r>
              <a:rPr lang="en-US" b="1" dirty="0" err="1"/>
              <a:t>cách</a:t>
            </a:r>
            <a:r>
              <a:rPr lang="en-US" b="1" dirty="0"/>
              <a:t>: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b="1" dirty="0" err="1"/>
              <a:t>Bhikkhu</a:t>
            </a:r>
            <a:r>
              <a:rPr lang="en-US" dirty="0"/>
              <a:t> </a:t>
            </a:r>
            <a:r>
              <a:rPr lang="en-US" dirty="0" err="1"/>
              <a:t>vāyamati</a:t>
            </a:r>
            <a:r>
              <a:rPr lang="en-US" dirty="0"/>
              <a:t> –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vị</a:t>
            </a:r>
            <a:r>
              <a:rPr lang="en-US" b="1" dirty="0"/>
              <a:t> </a:t>
            </a:r>
            <a:r>
              <a:rPr lang="en-US" b="1" dirty="0" err="1"/>
              <a:t>Tỳ</a:t>
            </a:r>
            <a:r>
              <a:rPr lang="en-US" b="1" dirty="0"/>
              <a:t> </a:t>
            </a:r>
            <a:r>
              <a:rPr lang="en-US" b="1" dirty="0" err="1"/>
              <a:t>khưu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nỗ</a:t>
            </a:r>
            <a:r>
              <a:rPr lang="en-US" dirty="0"/>
              <a:t> </a:t>
            </a:r>
            <a:r>
              <a:rPr lang="en-US" dirty="0" err="1"/>
              <a:t>lực</a:t>
            </a:r>
            <a:endParaRPr lang="en-US" dirty="0"/>
          </a:p>
          <a:p>
            <a:pPr>
              <a:tabLst>
                <a:tab pos="2006600" algn="l"/>
              </a:tabLst>
            </a:pPr>
            <a:r>
              <a:rPr lang="en-US" b="1" dirty="0" err="1"/>
              <a:t>Trực</a:t>
            </a:r>
            <a:r>
              <a:rPr lang="en-US" b="1" dirty="0"/>
              <a:t> </a:t>
            </a:r>
            <a:r>
              <a:rPr lang="en-US" b="1" dirty="0" err="1"/>
              <a:t>bổ</a:t>
            </a:r>
            <a:r>
              <a:rPr lang="en-US" b="1" dirty="0"/>
              <a:t> </a:t>
            </a:r>
            <a:r>
              <a:rPr lang="en-US" b="1" dirty="0" err="1"/>
              <a:t>cách</a:t>
            </a:r>
            <a:r>
              <a:rPr lang="en-US" b="1" dirty="0"/>
              <a:t>: </a:t>
            </a:r>
            <a:r>
              <a:rPr lang="en-US" dirty="0" err="1"/>
              <a:t>túc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bhikkhu</a:t>
            </a:r>
            <a:r>
              <a:rPr lang="en-US" dirty="0"/>
              <a:t> </a:t>
            </a:r>
            <a:r>
              <a:rPr lang="en-US" b="1" dirty="0" err="1"/>
              <a:t>cittaṃ</a:t>
            </a:r>
            <a:r>
              <a:rPr lang="en-US" dirty="0"/>
              <a:t> </a:t>
            </a:r>
            <a:r>
              <a:rPr lang="en-US" dirty="0" err="1"/>
              <a:t>paggaṇhāti</a:t>
            </a:r>
            <a:r>
              <a:rPr lang="en-US" dirty="0"/>
              <a:t> –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Tỳ</a:t>
            </a:r>
            <a:r>
              <a:rPr lang="en-US" dirty="0"/>
              <a:t> </a:t>
            </a:r>
            <a:r>
              <a:rPr lang="en-US" dirty="0" err="1"/>
              <a:t>Khưu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củng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b="1" dirty="0" err="1"/>
              <a:t>tâm</a:t>
            </a:r>
            <a:endParaRPr lang="en-US" b="1" dirty="0"/>
          </a:p>
          <a:p>
            <a:pPr>
              <a:tabLst>
                <a:tab pos="2006600" algn="l"/>
              </a:tabLst>
            </a:pPr>
            <a:r>
              <a:rPr lang="en-US" b="1" dirty="0" err="1"/>
              <a:t>Gián</a:t>
            </a:r>
            <a:r>
              <a:rPr lang="en-US" b="1" dirty="0"/>
              <a:t> </a:t>
            </a:r>
            <a:r>
              <a:rPr lang="en-US" b="1" dirty="0" err="1"/>
              <a:t>bổ</a:t>
            </a:r>
            <a:r>
              <a:rPr lang="en-US" b="1" dirty="0"/>
              <a:t> </a:t>
            </a:r>
            <a:r>
              <a:rPr lang="en-US" b="1" dirty="0" err="1"/>
              <a:t>cách</a:t>
            </a:r>
            <a:r>
              <a:rPr lang="en-US" b="1" dirty="0"/>
              <a:t>: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“to”, “for” (“</a:t>
            </a:r>
            <a:r>
              <a:rPr lang="en-US" dirty="0" err="1"/>
              <a:t>đến</a:t>
            </a:r>
            <a:r>
              <a:rPr lang="en-US" dirty="0"/>
              <a:t>”, “</a:t>
            </a:r>
            <a:r>
              <a:rPr lang="en-US" dirty="0" err="1"/>
              <a:t>cho</a:t>
            </a:r>
            <a:r>
              <a:rPr lang="en-US" dirty="0"/>
              <a:t>”)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“</a:t>
            </a:r>
            <a:r>
              <a:rPr lang="en-US" dirty="0" err="1"/>
              <a:t>nara</a:t>
            </a:r>
            <a:r>
              <a:rPr lang="en-US" dirty="0"/>
              <a:t> –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đàn</a:t>
            </a:r>
            <a:r>
              <a:rPr lang="en-US" dirty="0"/>
              <a:t> </a:t>
            </a:r>
            <a:r>
              <a:rPr lang="en-US" dirty="0" err="1"/>
              <a:t>ông</a:t>
            </a:r>
            <a:r>
              <a:rPr lang="en-US" dirty="0"/>
              <a:t>”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Gián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“</a:t>
            </a:r>
            <a:r>
              <a:rPr lang="en-US" dirty="0" err="1"/>
              <a:t>narāya</a:t>
            </a:r>
            <a:r>
              <a:rPr lang="en-US" dirty="0"/>
              <a:t> –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đàn</a:t>
            </a:r>
            <a:r>
              <a:rPr lang="en-US" dirty="0"/>
              <a:t> </a:t>
            </a:r>
            <a:r>
              <a:rPr lang="en-US" dirty="0" err="1"/>
              <a:t>ông</a:t>
            </a:r>
            <a:r>
              <a:rPr lang="en-US" dirty="0"/>
              <a:t>” </a:t>
            </a:r>
          </a:p>
          <a:p>
            <a:pPr marL="0" indent="0">
              <a:buNone/>
              <a:tabLst>
                <a:tab pos="2006600" algn="l"/>
              </a:tabLst>
            </a:pP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 txBox="1">
            <a:spLocks/>
          </p:cNvSpPr>
          <p:nvPr/>
        </p:nvSpPr>
        <p:spPr>
          <a:xfrm>
            <a:off x="1070423" y="2015297"/>
            <a:ext cx="10773233" cy="9149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2006600" algn="l"/>
              </a:tabLst>
            </a:pPr>
            <a:r>
              <a:rPr lang="en-US" i="1" dirty="0" err="1">
                <a:solidFill>
                  <a:srgbClr val="00B050"/>
                </a:solidFill>
              </a:rPr>
              <a:t>Mỗi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biến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cách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có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thể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kiêm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nhiệm</a:t>
            </a:r>
            <a:r>
              <a:rPr lang="en-US" i="1" dirty="0">
                <a:solidFill>
                  <a:srgbClr val="00B050"/>
                </a:solidFill>
              </a:rPr>
              <a:t> NHIỀU </a:t>
            </a:r>
            <a:r>
              <a:rPr lang="en-US" i="1" dirty="0" err="1">
                <a:solidFill>
                  <a:srgbClr val="00B050"/>
                </a:solidFill>
              </a:rPr>
              <a:t>chức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năng</a:t>
            </a:r>
            <a:r>
              <a:rPr lang="en-US" i="1" dirty="0">
                <a:solidFill>
                  <a:srgbClr val="00B050"/>
                </a:solidFill>
              </a:rPr>
              <a:t>, </a:t>
            </a:r>
            <a:r>
              <a:rPr lang="en-US" i="1" dirty="0" err="1">
                <a:solidFill>
                  <a:srgbClr val="00B050"/>
                </a:solidFill>
              </a:rPr>
              <a:t>chứ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không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chỉ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một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chức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năng</a:t>
            </a:r>
            <a:r>
              <a:rPr lang="en-US" i="1" dirty="0">
                <a:solidFill>
                  <a:srgbClr val="00B050"/>
                </a:solidFill>
              </a:rPr>
              <a:t>. </a:t>
            </a:r>
            <a:r>
              <a:rPr lang="en-US" i="1" dirty="0" err="1">
                <a:solidFill>
                  <a:srgbClr val="00B050"/>
                </a:solidFill>
              </a:rPr>
              <a:t>Tuy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nhiên</a:t>
            </a:r>
            <a:r>
              <a:rPr lang="en-US" i="1" dirty="0">
                <a:solidFill>
                  <a:srgbClr val="00B050"/>
                </a:solidFill>
              </a:rPr>
              <a:t>, ta </a:t>
            </a:r>
            <a:r>
              <a:rPr lang="en-US" i="1" dirty="0" err="1">
                <a:solidFill>
                  <a:srgbClr val="00B050"/>
                </a:solidFill>
              </a:rPr>
              <a:t>cần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nhớ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thuộc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lòng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các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chức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năng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cơ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bản</a:t>
            </a:r>
            <a:r>
              <a:rPr lang="en-US" i="1" dirty="0">
                <a:solidFill>
                  <a:srgbClr val="00B050"/>
                </a:solidFill>
              </a:rPr>
              <a:t/>
            </a:r>
            <a:br>
              <a:rPr lang="en-US" i="1" dirty="0">
                <a:solidFill>
                  <a:srgbClr val="00B050"/>
                </a:solidFill>
              </a:rPr>
            </a:br>
            <a:endParaRPr lang="en-US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12106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F52A-A6D5-4E9C-8D9E-40E666B5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5F358-2CDF-4F08-8980-DA28D89E7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03AB44-3DF8-4781-A07A-E67E32D45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726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F52A-A6D5-4E9C-8D9E-40E666B5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5F358-2CDF-4F08-8980-DA28D89E7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0C661F-1DBC-4308-98FC-CBAC0F111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451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F52A-A6D5-4E9C-8D9E-40E666B5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5F358-2CDF-4F08-8980-DA28D89E7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C09B8-5356-4BBF-93A5-56BE8DC3E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7997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F52A-A6D5-4E9C-8D9E-40E666B5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5F358-2CDF-4F08-8980-DA28D89E7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4333E-1433-4AAF-86CA-B43263E25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78370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F52A-A6D5-4E9C-8D9E-40E666B5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5F358-2CDF-4F08-8980-DA28D89E7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C96BE-ECFD-4C02-8064-9256946AC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2319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F52A-A6D5-4E9C-8D9E-40E666B5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5F358-2CDF-4F08-8980-DA28D89E7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B59A1-3407-4F9F-9533-0BF2E763E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8493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F52A-A6D5-4E9C-8D9E-40E666B5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1EE9E0-029E-4759-8628-37BEBDB8F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7756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F52A-A6D5-4E9C-8D9E-40E666B5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5F358-2CDF-4F08-8980-DA28D89E7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78FD5-A266-4A8F-B632-2D67ED8B1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2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sz="3200" dirty="0">
                <a:solidFill>
                  <a:srgbClr val="FBC25D"/>
                </a:solidFill>
              </a:rPr>
              <a:t>DANH TỪ NAM TÍNH TẬN CÙNG –a / </a:t>
            </a:r>
            <a:r>
              <a:rPr lang="en-US" sz="3200" dirty="0" err="1">
                <a:solidFill>
                  <a:srgbClr val="FBC25D"/>
                </a:solidFill>
              </a:rPr>
              <a:t>Dhamma</a:t>
            </a:r>
            <a:r>
              <a:rPr lang="en-US" sz="3200" dirty="0">
                <a:solidFill>
                  <a:srgbClr val="FBC25D"/>
                </a:solidFill>
              </a:rPr>
              <a:t> (</a:t>
            </a:r>
            <a:r>
              <a:rPr lang="en-US" sz="3200" dirty="0" err="1">
                <a:solidFill>
                  <a:srgbClr val="FBC25D"/>
                </a:solidFill>
              </a:rPr>
              <a:t>pháp</a:t>
            </a:r>
            <a:r>
              <a:rPr lang="en-US" sz="3200" dirty="0">
                <a:solidFill>
                  <a:srgbClr val="FBC25D"/>
                </a:solidFill>
              </a:rPr>
              <a:t>)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8"/>
            <a:ext cx="10515600" cy="3764659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2006600" algn="l"/>
              </a:tabLst>
            </a:pPr>
            <a:endParaRPr lang="en-US" dirty="0"/>
          </a:p>
          <a:p>
            <a:pPr marL="0" indent="0">
              <a:buNone/>
              <a:tabLst>
                <a:tab pos="2006600" algn="l"/>
              </a:tabLst>
            </a:pP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56290" y="2115877"/>
          <a:ext cx="10297510" cy="44674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8464">
                  <a:extLst>
                    <a:ext uri="{9D8B030D-6E8A-4147-A177-3AD203B41FA5}">
                      <a16:colId xmlns:a16="http://schemas.microsoft.com/office/drawing/2014/main" val="1446847523"/>
                    </a:ext>
                  </a:extLst>
                </a:gridCol>
                <a:gridCol w="4112911">
                  <a:extLst>
                    <a:ext uri="{9D8B030D-6E8A-4147-A177-3AD203B41FA5}">
                      <a16:colId xmlns:a16="http://schemas.microsoft.com/office/drawing/2014/main" val="2902000143"/>
                    </a:ext>
                  </a:extLst>
                </a:gridCol>
                <a:gridCol w="3016135">
                  <a:extLst>
                    <a:ext uri="{9D8B030D-6E8A-4147-A177-3AD203B41FA5}">
                      <a16:colId xmlns:a16="http://schemas.microsoft.com/office/drawing/2014/main" val="977206950"/>
                    </a:ext>
                  </a:extLst>
                </a:gridCol>
              </a:tblGrid>
              <a:tr h="4352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Dạng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biến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Số ít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Số nhiều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0478919"/>
                  </a:ext>
                </a:extLst>
              </a:tr>
              <a:tr h="4443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Chủ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cách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effectLst/>
                        </a:rPr>
                        <a:t>o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effectLst/>
                        </a:rPr>
                        <a:t>ā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8094451"/>
                  </a:ext>
                </a:extLst>
              </a:tr>
              <a:tr h="5254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Trực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bổ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cách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effectLst/>
                        </a:rPr>
                        <a:t>aṃ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effectLst/>
                        </a:rPr>
                        <a:t>e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9250708"/>
                  </a:ext>
                </a:extLst>
              </a:tr>
              <a:tr h="4867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Sở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hữu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effectLst/>
                        </a:rPr>
                        <a:t>assa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effectLst/>
                        </a:rPr>
                        <a:t>ānạm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7666635"/>
                  </a:ext>
                </a:extLst>
              </a:tr>
              <a:tr h="6156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Gián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bổ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cách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effectLst/>
                        </a:rPr>
                        <a:t>āya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/ 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effectLst/>
                        </a:rPr>
                        <a:t>-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effectLst/>
                        </a:rPr>
                        <a:t>assa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391406"/>
                  </a:ext>
                </a:extLst>
              </a:tr>
              <a:tr h="4867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Dụng cụ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effectLst/>
                        </a:rPr>
                        <a:t>ena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effectLst/>
                        </a:rPr>
                        <a:t>ehi</a:t>
                      </a:r>
                      <a:r>
                        <a:rPr lang="en-US" sz="2400" dirty="0">
                          <a:effectLst/>
                        </a:rPr>
                        <a:t> (</a:t>
                      </a:r>
                      <a:r>
                        <a:rPr lang="en-US" sz="2400" b="1" dirty="0">
                          <a:effectLst/>
                        </a:rPr>
                        <a:t>-</a:t>
                      </a:r>
                      <a:r>
                        <a:rPr lang="en-US" sz="2400" b="1" dirty="0" err="1">
                          <a:effectLst/>
                        </a:rPr>
                        <a:t>ebhi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3150692"/>
                  </a:ext>
                </a:extLst>
              </a:tr>
              <a:tr h="4867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Xuất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xứ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effectLst/>
                        </a:rPr>
                        <a:t>ā</a:t>
                      </a:r>
                      <a:r>
                        <a:rPr lang="en-US" sz="2400" dirty="0">
                          <a:effectLst/>
                        </a:rPr>
                        <a:t> (</a:t>
                      </a:r>
                      <a:r>
                        <a:rPr lang="en-US" sz="2400" b="1" dirty="0">
                          <a:effectLst/>
                        </a:rPr>
                        <a:t>-</a:t>
                      </a:r>
                      <a:r>
                        <a:rPr lang="en-US" sz="2400" b="1" dirty="0" err="1">
                          <a:effectLst/>
                        </a:rPr>
                        <a:t>asmā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b="1" dirty="0">
                          <a:effectLst/>
                        </a:rPr>
                        <a:t>/-</a:t>
                      </a:r>
                      <a:r>
                        <a:rPr lang="en-US" sz="2400" b="1" dirty="0" err="1">
                          <a:effectLst/>
                        </a:rPr>
                        <a:t>amhā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960958"/>
                  </a:ext>
                </a:extLst>
              </a:tr>
              <a:tr h="4867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Vị trí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Dhamme</a:t>
                      </a:r>
                      <a:r>
                        <a:rPr lang="en-US" sz="2400" dirty="0">
                          <a:effectLst/>
                        </a:rPr>
                        <a:t> (</a:t>
                      </a:r>
                      <a:r>
                        <a:rPr lang="en-US" sz="2400" b="1" dirty="0">
                          <a:effectLst/>
                        </a:rPr>
                        <a:t>-</a:t>
                      </a:r>
                      <a:r>
                        <a:rPr lang="en-US" sz="2400" b="1" dirty="0" err="1">
                          <a:effectLst/>
                        </a:rPr>
                        <a:t>asmiṃ</a:t>
                      </a:r>
                      <a:r>
                        <a:rPr lang="en-US" sz="2400" b="1" dirty="0">
                          <a:effectLst/>
                        </a:rPr>
                        <a:t> /-</a:t>
                      </a:r>
                      <a:r>
                        <a:rPr lang="en-US" sz="2400" b="1" dirty="0" err="1">
                          <a:effectLst/>
                        </a:rPr>
                        <a:t>amhi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effectLst/>
                        </a:rPr>
                        <a:t>esu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8473389"/>
                  </a:ext>
                </a:extLst>
              </a:tr>
              <a:tr h="4996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Hô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effectLst/>
                        </a:rPr>
                        <a:t>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b="1" dirty="0">
                          <a:effectLst/>
                        </a:rPr>
                        <a:t>(ā)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effectLst/>
                        </a:rPr>
                        <a:t>ā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3053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186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4916</Words>
  <Application>Microsoft Office PowerPoint</Application>
  <PresentationFormat>Widescreen</PresentationFormat>
  <Paragraphs>1181</Paragraphs>
  <Slides>87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5" baseType="lpstr">
      <vt:lpstr>맑은 고딕</vt:lpstr>
      <vt:lpstr>Arial</vt:lpstr>
      <vt:lpstr>Calibri</vt:lpstr>
      <vt:lpstr>Calibri Light</vt:lpstr>
      <vt:lpstr>Times New Roman</vt:lpstr>
      <vt:lpstr>Tw Cen MT</vt:lpstr>
      <vt:lpstr>Wingdings</vt:lpstr>
      <vt:lpstr>Office Theme</vt:lpstr>
      <vt:lpstr>PowerPoint Presentation</vt:lpstr>
      <vt:lpstr> ĐOẠN KINH 1 (AN)</vt:lpstr>
      <vt:lpstr> ĐOẠN KINH 1 (AN)</vt:lpstr>
      <vt:lpstr> ĐOẠN KINH 1 (AN)</vt:lpstr>
      <vt:lpstr> TỪ VỰNG ĐOẠN KINH 1</vt:lpstr>
      <vt:lpstr> DANH TỪ PALI</vt:lpstr>
      <vt:lpstr> DANH TỪ PALI</vt:lpstr>
      <vt:lpstr> BIẾN CÁCH DANH TỪ PALI</vt:lpstr>
      <vt:lpstr> DANH TỪ NAM TÍNH TẬN CÙNG –a / Dhamma (pháp)</vt:lpstr>
      <vt:lpstr> DANH TỪ TRUNG TÍNH TẬN CÙNG –a / Rūpa (sắc)</vt:lpstr>
      <vt:lpstr> DANH TỪ NỮ TÍNH TẬN CÙNG –i / Ratti (ban đêm)</vt:lpstr>
      <vt:lpstr> DANH TỪ NỮ TÍNH TẬN CÙNG –ī / Nadī (dòng sông)</vt:lpstr>
      <vt:lpstr> ĐỘNG TỪ PALI</vt:lpstr>
      <vt:lpstr> ĐỘNG TỪ - CĂN &amp; GỐC ĐỘNG TỪ THÌ HIỆN TẠI</vt:lpstr>
      <vt:lpstr> ĐỘNG TỪ - THÌ HIỆN TẠI CHỦ ĐỘNG</vt:lpstr>
      <vt:lpstr> ĐỘNG TỪ - [labh] =&gt; labha- (đạt được) </vt:lpstr>
      <vt:lpstr> ĐỘNG TỪ - [gaṃ] =&gt; gaccha- (đi)</vt:lpstr>
      <vt:lpstr> ĐỒNG VỊ</vt:lpstr>
      <vt:lpstr> TRẬT TỰ CÂU PALI</vt:lpstr>
      <vt:lpstr> ĐOẠN KINH 2.1 (AN)</vt:lpstr>
      <vt:lpstr> TỪ VỰNG ĐOẠN KINH 2.1</vt:lpstr>
      <vt:lpstr> TỪ VỰNG ĐOẠN KINH 2.1</vt:lpstr>
      <vt:lpstr> TÍNH TỪ</vt:lpstr>
      <vt:lpstr> HỢP ÂM - SANDHI</vt:lpstr>
      <vt:lpstr> ĐOẠN KINH 2.2 (AN)</vt:lpstr>
      <vt:lpstr> TỪ VỰNG ĐOẠN KINH 2.2</vt:lpstr>
      <vt:lpstr> TỪ VỰNG ĐOẠN KINH 2.2</vt:lpstr>
      <vt:lpstr> TỪ VỰNG ĐOẠN KINH 2.2</vt:lpstr>
      <vt:lpstr> ĐẠI TỪ NHÂN XƯNG</vt:lpstr>
      <vt:lpstr> DANH TỪ GHÉP</vt:lpstr>
      <vt:lpstr> ĐẠI TỪ QUAN HỆ - Ý TƯỞNG TRONG TIẾNG VIỆT</vt:lpstr>
      <vt:lpstr> ĐẠI TỪ QUAN HỆ PALI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TỪ VỰNG ĐOẠN KINH 5 (AN)</vt:lpstr>
      <vt:lpstr> TỪ VỰNG ĐOẠN KINH 5 (AN)</vt:lpstr>
      <vt:lpstr> NGỮ PHÁP ĐOẠN KINH 5</vt:lpstr>
      <vt:lpstr> NGỮ PHÁP ĐOẠN KINH 5</vt:lpstr>
      <vt:lpstr> ĐOẠN KINH 6 (AN)</vt:lpstr>
      <vt:lpstr> ĐOẠN KINH 6 (AN)</vt:lpstr>
      <vt:lpstr> ĐOẠN KINH 6 (AN)</vt:lpstr>
      <vt:lpstr> ĐOẠN KINH 6 (AN)</vt:lpstr>
      <vt:lpstr> ĐOẠN KINH 6 (AN)</vt:lpstr>
      <vt:lpstr> ĐOẠN KINH 6 (AN)</vt:lpstr>
      <vt:lpstr> ĐOẠN KINH 6 (AN)</vt:lpstr>
      <vt:lpstr> ĐOẠN KINH 6 (AN)</vt:lpstr>
      <vt:lpstr> ĐOẠN KINH 6 (AN)</vt:lpstr>
      <vt:lpstr> ĐOẠN KINH 6 (AN)</vt:lpstr>
      <vt:lpstr> TỪ VỰNG ĐOẠN KINH 6</vt:lpstr>
      <vt:lpstr> TỪ VỰNG ĐOẠN KINH 6</vt:lpstr>
      <vt:lpstr> TỪ VỰNG ĐOẠN KINH 6</vt:lpstr>
      <vt:lpstr> DANH TỪ NỮ TÍNH TẬN CÙNG –i / Ratti (ban đêm)</vt:lpstr>
      <vt:lpstr> DANH TỪ NỮ TÍNH TẬN CÙNG –ī / Nadī (dòng sông)</vt:lpstr>
      <vt:lpstr> DANH TỪ NAM TÍNH TẬN CÙNG –a / Dhamma (pháp)</vt:lpstr>
      <vt:lpstr> DANH TỪ TRUNG TÍNH TẬN CÙNG –a / Rūpa (sắc)</vt:lpstr>
      <vt:lpstr> NGỮ PHÁP – ĐỘNG TỪ BẤT BIẾN</vt:lpstr>
      <vt:lpstr> NGỮ PHÁP – ĐỘNG TỪ BẤT BIẾN</vt:lpstr>
      <vt:lpstr> ĐOẠN KINH 7 (UD)</vt:lpstr>
      <vt:lpstr> TỪ VỰNG ĐOẠN KINH 7 (UD)</vt:lpstr>
      <vt:lpstr> TỪ VỰNG ĐOẠN KINH 7 (UD)</vt:lpstr>
      <vt:lpstr> NGỮ PHÁP – VỊ TRÍ CÁCH</vt:lpstr>
      <vt:lpstr> SONG CÚ LATIN</vt:lpstr>
      <vt:lpstr> SONG CÚ LATIN</vt:lpstr>
      <vt:lpstr> THEOGNIS</vt:lpstr>
      <vt:lpstr> THEOGNIS</vt:lpstr>
      <vt:lpstr> NGẠN NGỮ ANH</vt:lpstr>
      <vt:lpstr> SONG CÚ LATIN</vt:lpstr>
      <vt:lpstr> SONG CÚ LATIN</vt:lpstr>
      <vt:lpstr> NGẠN NGỮ LATIN</vt:lpstr>
      <vt:lpstr> GÓC TỪ VỰNG</vt:lpstr>
      <vt:lpstr> GÓC TỪ VỰNG</vt:lpstr>
      <vt:lpstr> GÓC TỪ VỰNG</vt:lpstr>
      <vt:lpstr> GÓC VĂN HÓA</vt:lpstr>
      <vt:lpstr> GÓC VĂN HÓA</vt:lpstr>
      <vt:lpstr> GÓC VĂN HÓA</vt:lpstr>
      <vt:lpstr> GÓC VĂN HÓA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THỜI KHOÁ ĐỌC HIỂU VĂN TỰ PALI</dc:title>
  <dc:creator>Luong Gia Huy</dc:creator>
  <cp:lastModifiedBy>DELL</cp:lastModifiedBy>
  <cp:revision>254</cp:revision>
  <dcterms:created xsi:type="dcterms:W3CDTF">2019-07-07T09:47:49Z</dcterms:created>
  <dcterms:modified xsi:type="dcterms:W3CDTF">2022-06-02T13:36:33Z</dcterms:modified>
</cp:coreProperties>
</file>