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408"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291" r:id="rId64"/>
    <p:sldId id="329" r:id="rId65"/>
    <p:sldId id="330" r:id="rId66"/>
    <p:sldId id="331" r:id="rId67"/>
    <p:sldId id="265" r:id="rId68"/>
    <p:sldId id="332" r:id="rId69"/>
    <p:sldId id="317" r:id="rId70"/>
    <p:sldId id="333" r:id="rId71"/>
    <p:sldId id="334" r:id="rId72"/>
    <p:sldId id="336" r:id="rId73"/>
    <p:sldId id="338" r:id="rId74"/>
    <p:sldId id="337" r:id="rId75"/>
    <p:sldId id="409" r:id="rId76"/>
    <p:sldId id="410" r:id="rId77"/>
    <p:sldId id="411" r:id="rId78"/>
    <p:sldId id="412" r:id="rId79"/>
    <p:sldId id="413" r:id="rId80"/>
    <p:sldId id="414" r:id="rId81"/>
    <p:sldId id="415" r:id="rId82"/>
    <p:sldId id="416" r:id="rId83"/>
    <p:sldId id="417" r:id="rId84"/>
    <p:sldId id="418" r:id="rId85"/>
    <p:sldId id="419" r:id="rId86"/>
    <p:sldId id="420" r:id="rId87"/>
    <p:sldId id="421" r:id="rId88"/>
    <p:sldId id="422" r:id="rId89"/>
    <p:sldId id="425" r:id="rId90"/>
    <p:sldId id="423" r:id="rId91"/>
    <p:sldId id="424" r:id="rId92"/>
    <p:sldId id="426" r:id="rId93"/>
    <p:sldId id="427" r:id="rId94"/>
    <p:sldId id="428" r:id="rId95"/>
    <p:sldId id="430" r:id="rId96"/>
    <p:sldId id="431" r:id="rId97"/>
    <p:sldId id="432" r:id="rId98"/>
    <p:sldId id="433"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AACD75F-080C-43B6-90D3-8EAF6FDCFCCD}">
          <p14:sldIdLst>
            <p14:sldId id="408"/>
          </p14:sldIdLst>
        </p14:section>
        <p14:section name="Bài 1.1" id="{FD8F4C85-E5E1-46CB-A76B-AC247EBDE65F}">
          <p14:sldIdLst>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Lst>
        </p14:section>
        <p14:section name="Bài 1.2" id="{47FA983A-1B0F-4BF8-98CC-6FB7E9EE0CC1}">
          <p14:sldIdLst>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Lst>
        </p14:section>
        <p14:section name="Bài 1.3" id="{A003D6FF-8127-42E6-A87C-51E45CE8923A}">
          <p14:sldIdLst>
            <p14:sldId id="291"/>
            <p14:sldId id="329"/>
            <p14:sldId id="330"/>
            <p14:sldId id="331"/>
            <p14:sldId id="265"/>
            <p14:sldId id="332"/>
            <p14:sldId id="317"/>
            <p14:sldId id="333"/>
            <p14:sldId id="334"/>
            <p14:sldId id="336"/>
            <p14:sldId id="338"/>
            <p14:sldId id="337"/>
          </p14:sldIdLst>
        </p14:section>
        <p14:section name="Bài 1.4" id="{78C50BAA-4E88-4A50-A51B-4AEBCC6BF9F9}">
          <p14:sldIdLst/>
        </p14:section>
        <p14:section name="Đoạn kinh 4" id="{CEF82670-4327-452D-ABED-E0CF0A3244F6}">
          <p14:sldIdLst>
            <p14:sldId id="409"/>
            <p14:sldId id="410"/>
            <p14:sldId id="411"/>
            <p14:sldId id="412"/>
            <p14:sldId id="413"/>
            <p14:sldId id="414"/>
            <p14:sldId id="415"/>
            <p14:sldId id="416"/>
            <p14:sldId id="417"/>
            <p14:sldId id="418"/>
          </p14:sldIdLst>
        </p14:section>
        <p14:section name="Đoạn kinh 9" id="{E52411D3-37AC-430C-8398-DAC383A40054}">
          <p14:sldIdLst>
            <p14:sldId id="419"/>
            <p14:sldId id="420"/>
            <p14:sldId id="421"/>
          </p14:sldIdLst>
        </p14:section>
        <p14:section name="Góc văn hóa" id="{2FFEE883-4FD2-43A1-9BA4-DC83A57ABFCD}">
          <p14:sldIdLst>
            <p14:sldId id="422"/>
            <p14:sldId id="425"/>
            <p14:sldId id="423"/>
            <p14:sldId id="424"/>
            <p14:sldId id="426"/>
            <p14:sldId id="427"/>
          </p14:sldIdLst>
        </p14:section>
        <p14:section name="BÀI ĐỌC THÊM" id="{488C2397-757E-4D2E-B259-F71A99D79BDB}">
          <p14:sldIdLst>
            <p14:sldId id="428"/>
            <p14:sldId id="430"/>
            <p14:sldId id="431"/>
            <p14:sldId id="432"/>
            <p14:sldId id="4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1200"/>
    <a:srgbClr val="814B1C"/>
    <a:srgbClr val="FBC25D"/>
    <a:srgbClr val="D49D42"/>
    <a:srgbClr val="E6AD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3617" autoAdjust="0"/>
  </p:normalViewPr>
  <p:slideViewPr>
    <p:cSldViewPr snapToGrid="0">
      <p:cViewPr varScale="1">
        <p:scale>
          <a:sx n="61" d="100"/>
          <a:sy n="61" d="100"/>
        </p:scale>
        <p:origin x="655"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64F0B-EE46-403C-94D0-6257C293395B}"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n-US"/>
        </a:p>
      </dgm:t>
    </dgm:pt>
    <dgm:pt modelId="{F05537C3-9263-4F64-AA19-02055175DDE4}">
      <dgm:prSet phldrT="[Text]"/>
      <dgm:spPr>
        <a:solidFill>
          <a:srgbClr val="814B1C"/>
        </a:solidFill>
      </dgm:spPr>
      <dgm:t>
        <a:bodyPr/>
        <a:lstStyle/>
        <a:p>
          <a:r>
            <a:rPr lang="en-US" b="1" dirty="0" err="1"/>
            <a:t>Thể</a:t>
          </a:r>
          <a:r>
            <a:rPr lang="en-US" dirty="0"/>
            <a:t> (</a:t>
          </a:r>
          <a:r>
            <a:rPr lang="en-US" dirty="0" err="1"/>
            <a:t>Chủ</a:t>
          </a:r>
          <a:r>
            <a:rPr lang="en-US" dirty="0"/>
            <a:t> </a:t>
          </a:r>
          <a:r>
            <a:rPr lang="en-US" dirty="0" err="1"/>
            <a:t>động</a:t>
          </a:r>
          <a:r>
            <a:rPr lang="en-US" dirty="0"/>
            <a:t>, </a:t>
          </a:r>
          <a:r>
            <a:rPr lang="en-US" dirty="0" err="1"/>
            <a:t>Bị</a:t>
          </a:r>
          <a:r>
            <a:rPr lang="en-US" dirty="0"/>
            <a:t> </a:t>
          </a:r>
          <a:r>
            <a:rPr lang="en-US" dirty="0" err="1"/>
            <a:t>động</a:t>
          </a:r>
          <a:r>
            <a:rPr lang="en-US" dirty="0"/>
            <a:t>,…)</a:t>
          </a:r>
        </a:p>
      </dgm:t>
    </dgm:pt>
    <dgm:pt modelId="{F116FD46-0B1B-46B3-B65D-115C3C1274CC}" type="parTrans" cxnId="{475D2D5E-8450-4DB0-9BBF-A35BF43B13DD}">
      <dgm:prSet/>
      <dgm:spPr/>
      <dgm:t>
        <a:bodyPr/>
        <a:lstStyle/>
        <a:p>
          <a:endParaRPr lang="en-US"/>
        </a:p>
      </dgm:t>
    </dgm:pt>
    <dgm:pt modelId="{293E9754-BAEC-4D1E-8101-FEDDA81580CB}" type="sibTrans" cxnId="{475D2D5E-8450-4DB0-9BBF-A35BF43B13DD}">
      <dgm:prSet/>
      <dgm:spPr/>
      <dgm:t>
        <a:bodyPr/>
        <a:lstStyle/>
        <a:p>
          <a:endParaRPr lang="en-US"/>
        </a:p>
      </dgm:t>
    </dgm:pt>
    <dgm:pt modelId="{64A1BF5A-25F6-42D5-9644-0EFD4D606259}">
      <dgm:prSet phldrT="[Text]"/>
      <dgm:spPr/>
      <dgm:t>
        <a:bodyPr/>
        <a:lstStyle/>
        <a:p>
          <a:r>
            <a:rPr lang="en-US" b="1" dirty="0" err="1"/>
            <a:t>Thì</a:t>
          </a:r>
          <a:r>
            <a:rPr lang="en-US" dirty="0"/>
            <a:t> (</a:t>
          </a:r>
          <a:r>
            <a:rPr lang="en-US" dirty="0" err="1"/>
            <a:t>Hiện</a:t>
          </a:r>
          <a:r>
            <a:rPr lang="en-US" dirty="0"/>
            <a:t> </a:t>
          </a:r>
          <a:r>
            <a:rPr lang="en-US" dirty="0" err="1"/>
            <a:t>tại</a:t>
          </a:r>
          <a:r>
            <a:rPr lang="en-US" dirty="0"/>
            <a:t>, </a:t>
          </a:r>
          <a:r>
            <a:rPr lang="en-US" dirty="0" err="1"/>
            <a:t>Tương</a:t>
          </a:r>
          <a:r>
            <a:rPr lang="en-US" dirty="0"/>
            <a:t> </a:t>
          </a:r>
          <a:r>
            <a:rPr lang="en-US" dirty="0" err="1"/>
            <a:t>Lại</a:t>
          </a:r>
          <a:r>
            <a:rPr lang="en-US" dirty="0"/>
            <a:t>…)</a:t>
          </a:r>
        </a:p>
      </dgm:t>
    </dgm:pt>
    <dgm:pt modelId="{88DE226F-8974-44CC-AC6E-2EADC0FF3220}" type="parTrans" cxnId="{AF19CDA2-C395-47AA-B136-B3F72E6C9152}">
      <dgm:prSet/>
      <dgm:spPr/>
      <dgm:t>
        <a:bodyPr/>
        <a:lstStyle/>
        <a:p>
          <a:endParaRPr lang="en-US"/>
        </a:p>
      </dgm:t>
    </dgm:pt>
    <dgm:pt modelId="{3FEA620D-520A-4A3D-A900-95909F03EE01}" type="sibTrans" cxnId="{AF19CDA2-C395-47AA-B136-B3F72E6C9152}">
      <dgm:prSet/>
      <dgm:spPr/>
      <dgm:t>
        <a:bodyPr/>
        <a:lstStyle/>
        <a:p>
          <a:endParaRPr lang="en-US"/>
        </a:p>
      </dgm:t>
    </dgm:pt>
    <dgm:pt modelId="{943F15CF-80AC-4DCA-81A4-2501CC7A70D6}">
      <dgm:prSet phldrT="[Text]"/>
      <dgm:spPr/>
      <dgm:t>
        <a:bodyPr/>
        <a:lstStyle/>
        <a:p>
          <a:r>
            <a:rPr lang="en-US" dirty="0" err="1"/>
            <a:t>Số</a:t>
          </a:r>
          <a:r>
            <a:rPr lang="en-US" dirty="0"/>
            <a:t> </a:t>
          </a:r>
          <a:r>
            <a:rPr lang="en-US" dirty="0" err="1"/>
            <a:t>ít</a:t>
          </a:r>
          <a:r>
            <a:rPr lang="en-US" dirty="0"/>
            <a:t> </a:t>
          </a:r>
          <a:r>
            <a:rPr lang="en-US" dirty="0" err="1"/>
            <a:t>hoặc</a:t>
          </a:r>
          <a:r>
            <a:rPr lang="en-US" dirty="0"/>
            <a:t> </a:t>
          </a:r>
          <a:r>
            <a:rPr lang="en-US" dirty="0" err="1"/>
            <a:t>Số</a:t>
          </a:r>
          <a:r>
            <a:rPr lang="en-US" dirty="0"/>
            <a:t> </a:t>
          </a:r>
          <a:r>
            <a:rPr lang="en-US" dirty="0" err="1"/>
            <a:t>nhiều</a:t>
          </a:r>
          <a:endParaRPr lang="en-US" dirty="0"/>
        </a:p>
      </dgm:t>
    </dgm:pt>
    <dgm:pt modelId="{7085E3ED-18ED-4D1A-A076-0266E45C6706}" type="parTrans" cxnId="{D423BF9F-8E3B-449E-A448-D8C68515D633}">
      <dgm:prSet/>
      <dgm:spPr/>
      <dgm:t>
        <a:bodyPr/>
        <a:lstStyle/>
        <a:p>
          <a:endParaRPr lang="en-US"/>
        </a:p>
      </dgm:t>
    </dgm:pt>
    <dgm:pt modelId="{180FDE7F-6C99-4A88-A67C-C13011B5DA71}" type="sibTrans" cxnId="{D423BF9F-8E3B-449E-A448-D8C68515D633}">
      <dgm:prSet/>
      <dgm:spPr/>
      <dgm:t>
        <a:bodyPr/>
        <a:lstStyle/>
        <a:p>
          <a:endParaRPr lang="en-US"/>
        </a:p>
      </dgm:t>
    </dgm:pt>
    <dgm:pt modelId="{277258BD-FB59-43B8-A415-2FEADB0DDD82}">
      <dgm:prSet phldrT="[Text]"/>
      <dgm:spPr/>
      <dgm:t>
        <a:bodyPr/>
        <a:lstStyle/>
        <a:p>
          <a:r>
            <a:rPr lang="en-US" dirty="0" err="1"/>
            <a:t>Ngôi</a:t>
          </a:r>
          <a:r>
            <a:rPr lang="en-US" dirty="0"/>
            <a:t> </a:t>
          </a:r>
          <a:r>
            <a:rPr lang="en-US" dirty="0" err="1"/>
            <a:t>thứ</a:t>
          </a:r>
          <a:r>
            <a:rPr lang="en-US" dirty="0"/>
            <a:t> 1, </a:t>
          </a:r>
          <a:r>
            <a:rPr lang="en-US" dirty="0" err="1"/>
            <a:t>Thứ</a:t>
          </a:r>
          <a:r>
            <a:rPr lang="en-US" dirty="0"/>
            <a:t> 2, </a:t>
          </a:r>
          <a:r>
            <a:rPr lang="en-US" dirty="0" err="1"/>
            <a:t>Thứ</a:t>
          </a:r>
          <a:r>
            <a:rPr lang="en-US" dirty="0"/>
            <a:t> 3</a:t>
          </a:r>
        </a:p>
      </dgm:t>
    </dgm:pt>
    <dgm:pt modelId="{78BE2952-BFE0-42CA-9631-D3268E5262E4}" type="parTrans" cxnId="{932A190C-59A4-4F75-9771-AC289D853377}">
      <dgm:prSet/>
      <dgm:spPr/>
      <dgm:t>
        <a:bodyPr/>
        <a:lstStyle/>
        <a:p>
          <a:endParaRPr lang="en-US"/>
        </a:p>
      </dgm:t>
    </dgm:pt>
    <dgm:pt modelId="{69FA7B86-9B69-4D4F-B3E3-9AAFD4BBB1AB}" type="sibTrans" cxnId="{932A190C-59A4-4F75-9771-AC289D853377}">
      <dgm:prSet/>
      <dgm:spPr/>
      <dgm:t>
        <a:bodyPr/>
        <a:lstStyle/>
        <a:p>
          <a:endParaRPr lang="en-US"/>
        </a:p>
      </dgm:t>
    </dgm:pt>
    <dgm:pt modelId="{D977549E-BD03-469F-9B82-29D45BBD52C7}" type="pres">
      <dgm:prSet presAssocID="{82564F0B-EE46-403C-94D0-6257C293395B}" presName="Name0" presStyleCnt="0">
        <dgm:presLayoutVars>
          <dgm:chMax val="7"/>
          <dgm:chPref val="7"/>
          <dgm:dir/>
        </dgm:presLayoutVars>
      </dgm:prSet>
      <dgm:spPr/>
      <dgm:t>
        <a:bodyPr/>
        <a:lstStyle/>
        <a:p>
          <a:endParaRPr lang="en-US"/>
        </a:p>
      </dgm:t>
    </dgm:pt>
    <dgm:pt modelId="{736A6070-B2EE-42F5-AE7A-2B338290D5F6}" type="pres">
      <dgm:prSet presAssocID="{82564F0B-EE46-403C-94D0-6257C293395B}" presName="Name1" presStyleCnt="0"/>
      <dgm:spPr/>
    </dgm:pt>
    <dgm:pt modelId="{ADD83689-B45D-44A6-9241-9D4DA0B725D0}" type="pres">
      <dgm:prSet presAssocID="{82564F0B-EE46-403C-94D0-6257C293395B}" presName="cycle" presStyleCnt="0"/>
      <dgm:spPr/>
    </dgm:pt>
    <dgm:pt modelId="{91346BA1-7CB1-4A9E-A5F4-2B51073EF863}" type="pres">
      <dgm:prSet presAssocID="{82564F0B-EE46-403C-94D0-6257C293395B}" presName="srcNode" presStyleLbl="node1" presStyleIdx="0" presStyleCnt="4"/>
      <dgm:spPr/>
    </dgm:pt>
    <dgm:pt modelId="{6D7317D3-B786-4B36-B25C-45997D794D97}" type="pres">
      <dgm:prSet presAssocID="{82564F0B-EE46-403C-94D0-6257C293395B}" presName="conn" presStyleLbl="parChTrans1D2" presStyleIdx="0" presStyleCnt="1"/>
      <dgm:spPr/>
      <dgm:t>
        <a:bodyPr/>
        <a:lstStyle/>
        <a:p>
          <a:endParaRPr lang="en-US"/>
        </a:p>
      </dgm:t>
    </dgm:pt>
    <dgm:pt modelId="{018C9687-3B9A-4683-80C1-1F3B4ADC8185}" type="pres">
      <dgm:prSet presAssocID="{82564F0B-EE46-403C-94D0-6257C293395B}" presName="extraNode" presStyleLbl="node1" presStyleIdx="0" presStyleCnt="4"/>
      <dgm:spPr/>
    </dgm:pt>
    <dgm:pt modelId="{53C4130E-8ADA-4813-911F-7ECEBD1023A6}" type="pres">
      <dgm:prSet presAssocID="{82564F0B-EE46-403C-94D0-6257C293395B}" presName="dstNode" presStyleLbl="node1" presStyleIdx="0" presStyleCnt="4"/>
      <dgm:spPr/>
    </dgm:pt>
    <dgm:pt modelId="{35EA3336-4580-4BE4-82F7-889933CFC9C7}" type="pres">
      <dgm:prSet presAssocID="{F05537C3-9263-4F64-AA19-02055175DDE4}" presName="text_1" presStyleLbl="node1" presStyleIdx="0" presStyleCnt="4">
        <dgm:presLayoutVars>
          <dgm:bulletEnabled val="1"/>
        </dgm:presLayoutVars>
      </dgm:prSet>
      <dgm:spPr/>
      <dgm:t>
        <a:bodyPr/>
        <a:lstStyle/>
        <a:p>
          <a:endParaRPr lang="en-US"/>
        </a:p>
      </dgm:t>
    </dgm:pt>
    <dgm:pt modelId="{9927848B-CD35-4B94-ADBF-DFC85E88D939}" type="pres">
      <dgm:prSet presAssocID="{F05537C3-9263-4F64-AA19-02055175DDE4}" presName="accent_1" presStyleCnt="0"/>
      <dgm:spPr/>
    </dgm:pt>
    <dgm:pt modelId="{D648B364-C297-465B-9614-9A8EFAF675ED}" type="pres">
      <dgm:prSet presAssocID="{F05537C3-9263-4F64-AA19-02055175DDE4}" presName="accentRepeatNode" presStyleLbl="solidFgAcc1" presStyleIdx="0" presStyleCnt="4"/>
      <dgm:spPr/>
    </dgm:pt>
    <dgm:pt modelId="{1F375318-DB21-42DF-A80A-BCDD5F2E7F5B}" type="pres">
      <dgm:prSet presAssocID="{64A1BF5A-25F6-42D5-9644-0EFD4D606259}" presName="text_2" presStyleLbl="node1" presStyleIdx="1" presStyleCnt="4">
        <dgm:presLayoutVars>
          <dgm:bulletEnabled val="1"/>
        </dgm:presLayoutVars>
      </dgm:prSet>
      <dgm:spPr/>
      <dgm:t>
        <a:bodyPr/>
        <a:lstStyle/>
        <a:p>
          <a:endParaRPr lang="en-US"/>
        </a:p>
      </dgm:t>
    </dgm:pt>
    <dgm:pt modelId="{F4B73077-86C9-4697-B583-3F432BB0CAEC}" type="pres">
      <dgm:prSet presAssocID="{64A1BF5A-25F6-42D5-9644-0EFD4D606259}" presName="accent_2" presStyleCnt="0"/>
      <dgm:spPr/>
    </dgm:pt>
    <dgm:pt modelId="{9DD2A0E5-7836-4F99-A90C-E5A63E0E36DD}" type="pres">
      <dgm:prSet presAssocID="{64A1BF5A-25F6-42D5-9644-0EFD4D606259}" presName="accentRepeatNode" presStyleLbl="solidFgAcc1" presStyleIdx="1" presStyleCnt="4"/>
      <dgm:spPr/>
    </dgm:pt>
    <dgm:pt modelId="{DB7B962A-F0CE-4702-99BB-0EE05DEC5034}" type="pres">
      <dgm:prSet presAssocID="{943F15CF-80AC-4DCA-81A4-2501CC7A70D6}" presName="text_3" presStyleLbl="node1" presStyleIdx="2" presStyleCnt="4">
        <dgm:presLayoutVars>
          <dgm:bulletEnabled val="1"/>
        </dgm:presLayoutVars>
      </dgm:prSet>
      <dgm:spPr/>
      <dgm:t>
        <a:bodyPr/>
        <a:lstStyle/>
        <a:p>
          <a:endParaRPr lang="en-US"/>
        </a:p>
      </dgm:t>
    </dgm:pt>
    <dgm:pt modelId="{7A9E582C-A99D-482D-B33B-80805BB15B9F}" type="pres">
      <dgm:prSet presAssocID="{943F15CF-80AC-4DCA-81A4-2501CC7A70D6}" presName="accent_3" presStyleCnt="0"/>
      <dgm:spPr/>
    </dgm:pt>
    <dgm:pt modelId="{F7B9DA4E-C927-44EC-9B92-BEB6E7795D6E}" type="pres">
      <dgm:prSet presAssocID="{943F15CF-80AC-4DCA-81A4-2501CC7A70D6}" presName="accentRepeatNode" presStyleLbl="solidFgAcc1" presStyleIdx="2" presStyleCnt="4"/>
      <dgm:spPr/>
    </dgm:pt>
    <dgm:pt modelId="{54C1389B-3F31-4CCA-9E23-6A9CBA5D60D1}" type="pres">
      <dgm:prSet presAssocID="{277258BD-FB59-43B8-A415-2FEADB0DDD82}" presName="text_4" presStyleLbl="node1" presStyleIdx="3" presStyleCnt="4">
        <dgm:presLayoutVars>
          <dgm:bulletEnabled val="1"/>
        </dgm:presLayoutVars>
      </dgm:prSet>
      <dgm:spPr/>
      <dgm:t>
        <a:bodyPr/>
        <a:lstStyle/>
        <a:p>
          <a:endParaRPr lang="en-US"/>
        </a:p>
      </dgm:t>
    </dgm:pt>
    <dgm:pt modelId="{AB06BE65-0D87-4E44-94CC-D45EE7399456}" type="pres">
      <dgm:prSet presAssocID="{277258BD-FB59-43B8-A415-2FEADB0DDD82}" presName="accent_4" presStyleCnt="0"/>
      <dgm:spPr/>
    </dgm:pt>
    <dgm:pt modelId="{C2B26773-F666-4F9A-BB92-10F7A2DD75B3}" type="pres">
      <dgm:prSet presAssocID="{277258BD-FB59-43B8-A415-2FEADB0DDD82}" presName="accentRepeatNode" presStyleLbl="solidFgAcc1" presStyleIdx="3" presStyleCnt="4"/>
      <dgm:spPr/>
    </dgm:pt>
  </dgm:ptLst>
  <dgm:cxnLst>
    <dgm:cxn modelId="{AF19CDA2-C395-47AA-B136-B3F72E6C9152}" srcId="{82564F0B-EE46-403C-94D0-6257C293395B}" destId="{64A1BF5A-25F6-42D5-9644-0EFD4D606259}" srcOrd="1" destOrd="0" parTransId="{88DE226F-8974-44CC-AC6E-2EADC0FF3220}" sibTransId="{3FEA620D-520A-4A3D-A900-95909F03EE01}"/>
    <dgm:cxn modelId="{E792C777-F7E5-42AE-9621-3E5FF3F90962}" type="presOf" srcId="{943F15CF-80AC-4DCA-81A4-2501CC7A70D6}" destId="{DB7B962A-F0CE-4702-99BB-0EE05DEC5034}" srcOrd="0" destOrd="0" presId="urn:microsoft.com/office/officeart/2008/layout/VerticalCurvedList"/>
    <dgm:cxn modelId="{34422ACF-AE18-44C8-AB23-3F436DB3A887}" type="presOf" srcId="{82564F0B-EE46-403C-94D0-6257C293395B}" destId="{D977549E-BD03-469F-9B82-29D45BBD52C7}" srcOrd="0" destOrd="0" presId="urn:microsoft.com/office/officeart/2008/layout/VerticalCurvedList"/>
    <dgm:cxn modelId="{C16B3A82-CCDC-4D2F-9ED8-4E6CA5C87303}" type="presOf" srcId="{F05537C3-9263-4F64-AA19-02055175DDE4}" destId="{35EA3336-4580-4BE4-82F7-889933CFC9C7}" srcOrd="0" destOrd="0" presId="urn:microsoft.com/office/officeart/2008/layout/VerticalCurvedList"/>
    <dgm:cxn modelId="{475D2D5E-8450-4DB0-9BBF-A35BF43B13DD}" srcId="{82564F0B-EE46-403C-94D0-6257C293395B}" destId="{F05537C3-9263-4F64-AA19-02055175DDE4}" srcOrd="0" destOrd="0" parTransId="{F116FD46-0B1B-46B3-B65D-115C3C1274CC}" sibTransId="{293E9754-BAEC-4D1E-8101-FEDDA81580CB}"/>
    <dgm:cxn modelId="{D423BF9F-8E3B-449E-A448-D8C68515D633}" srcId="{82564F0B-EE46-403C-94D0-6257C293395B}" destId="{943F15CF-80AC-4DCA-81A4-2501CC7A70D6}" srcOrd="2" destOrd="0" parTransId="{7085E3ED-18ED-4D1A-A076-0266E45C6706}" sibTransId="{180FDE7F-6C99-4A88-A67C-C13011B5DA71}"/>
    <dgm:cxn modelId="{9CFF901C-61F1-47B2-9347-87233834F8F6}" type="presOf" srcId="{293E9754-BAEC-4D1E-8101-FEDDA81580CB}" destId="{6D7317D3-B786-4B36-B25C-45997D794D97}" srcOrd="0" destOrd="0" presId="urn:microsoft.com/office/officeart/2008/layout/VerticalCurvedList"/>
    <dgm:cxn modelId="{932A190C-59A4-4F75-9771-AC289D853377}" srcId="{82564F0B-EE46-403C-94D0-6257C293395B}" destId="{277258BD-FB59-43B8-A415-2FEADB0DDD82}" srcOrd="3" destOrd="0" parTransId="{78BE2952-BFE0-42CA-9631-D3268E5262E4}" sibTransId="{69FA7B86-9B69-4D4F-B3E3-9AAFD4BBB1AB}"/>
    <dgm:cxn modelId="{27094D9F-8941-463B-8A4B-538231EA0720}" type="presOf" srcId="{64A1BF5A-25F6-42D5-9644-0EFD4D606259}" destId="{1F375318-DB21-42DF-A80A-BCDD5F2E7F5B}" srcOrd="0" destOrd="0" presId="urn:microsoft.com/office/officeart/2008/layout/VerticalCurvedList"/>
    <dgm:cxn modelId="{C2C25928-B5E8-46E4-AF9D-ACA52FC060D0}" type="presOf" srcId="{277258BD-FB59-43B8-A415-2FEADB0DDD82}" destId="{54C1389B-3F31-4CCA-9E23-6A9CBA5D60D1}" srcOrd="0" destOrd="0" presId="urn:microsoft.com/office/officeart/2008/layout/VerticalCurvedList"/>
    <dgm:cxn modelId="{F02D4848-AEC8-44D1-83C1-7C1B982DEFFB}" type="presParOf" srcId="{D977549E-BD03-469F-9B82-29D45BBD52C7}" destId="{736A6070-B2EE-42F5-AE7A-2B338290D5F6}" srcOrd="0" destOrd="0" presId="urn:microsoft.com/office/officeart/2008/layout/VerticalCurvedList"/>
    <dgm:cxn modelId="{BBE37AAC-6278-4CEA-9079-452A2526AF9F}" type="presParOf" srcId="{736A6070-B2EE-42F5-AE7A-2B338290D5F6}" destId="{ADD83689-B45D-44A6-9241-9D4DA0B725D0}" srcOrd="0" destOrd="0" presId="urn:microsoft.com/office/officeart/2008/layout/VerticalCurvedList"/>
    <dgm:cxn modelId="{778AC1EB-77E4-4E51-B377-BDFC4576FE2E}" type="presParOf" srcId="{ADD83689-B45D-44A6-9241-9D4DA0B725D0}" destId="{91346BA1-7CB1-4A9E-A5F4-2B51073EF863}" srcOrd="0" destOrd="0" presId="urn:microsoft.com/office/officeart/2008/layout/VerticalCurvedList"/>
    <dgm:cxn modelId="{231429E7-F14E-4186-A974-1085DE8BC059}" type="presParOf" srcId="{ADD83689-B45D-44A6-9241-9D4DA0B725D0}" destId="{6D7317D3-B786-4B36-B25C-45997D794D97}" srcOrd="1" destOrd="0" presId="urn:microsoft.com/office/officeart/2008/layout/VerticalCurvedList"/>
    <dgm:cxn modelId="{799061F9-44E5-4DDA-8A9D-D82BD1DC8850}" type="presParOf" srcId="{ADD83689-B45D-44A6-9241-9D4DA0B725D0}" destId="{018C9687-3B9A-4683-80C1-1F3B4ADC8185}" srcOrd="2" destOrd="0" presId="urn:microsoft.com/office/officeart/2008/layout/VerticalCurvedList"/>
    <dgm:cxn modelId="{34809CED-F588-4B10-8439-3C7BD51B0388}" type="presParOf" srcId="{ADD83689-B45D-44A6-9241-9D4DA0B725D0}" destId="{53C4130E-8ADA-4813-911F-7ECEBD1023A6}" srcOrd="3" destOrd="0" presId="urn:microsoft.com/office/officeart/2008/layout/VerticalCurvedList"/>
    <dgm:cxn modelId="{692EB2A5-B2E9-4958-829A-1C4E66E18973}" type="presParOf" srcId="{736A6070-B2EE-42F5-AE7A-2B338290D5F6}" destId="{35EA3336-4580-4BE4-82F7-889933CFC9C7}" srcOrd="1" destOrd="0" presId="urn:microsoft.com/office/officeart/2008/layout/VerticalCurvedList"/>
    <dgm:cxn modelId="{6FDCA5D0-AD28-43A2-8CDD-1C8531851C12}" type="presParOf" srcId="{736A6070-B2EE-42F5-AE7A-2B338290D5F6}" destId="{9927848B-CD35-4B94-ADBF-DFC85E88D939}" srcOrd="2" destOrd="0" presId="urn:microsoft.com/office/officeart/2008/layout/VerticalCurvedList"/>
    <dgm:cxn modelId="{F296B3D3-FC6F-4045-99B7-B1AB4A79B23B}" type="presParOf" srcId="{9927848B-CD35-4B94-ADBF-DFC85E88D939}" destId="{D648B364-C297-465B-9614-9A8EFAF675ED}" srcOrd="0" destOrd="0" presId="urn:microsoft.com/office/officeart/2008/layout/VerticalCurvedList"/>
    <dgm:cxn modelId="{FC576621-AA56-4C7D-9C3F-57AE366DEAAC}" type="presParOf" srcId="{736A6070-B2EE-42F5-AE7A-2B338290D5F6}" destId="{1F375318-DB21-42DF-A80A-BCDD5F2E7F5B}" srcOrd="3" destOrd="0" presId="urn:microsoft.com/office/officeart/2008/layout/VerticalCurvedList"/>
    <dgm:cxn modelId="{3E2667E1-585D-4C1A-8E84-76896698A724}" type="presParOf" srcId="{736A6070-B2EE-42F5-AE7A-2B338290D5F6}" destId="{F4B73077-86C9-4697-B583-3F432BB0CAEC}" srcOrd="4" destOrd="0" presId="urn:microsoft.com/office/officeart/2008/layout/VerticalCurvedList"/>
    <dgm:cxn modelId="{C0292549-FF7D-4DFA-B538-87BA59256022}" type="presParOf" srcId="{F4B73077-86C9-4697-B583-3F432BB0CAEC}" destId="{9DD2A0E5-7836-4F99-A90C-E5A63E0E36DD}" srcOrd="0" destOrd="0" presId="urn:microsoft.com/office/officeart/2008/layout/VerticalCurvedList"/>
    <dgm:cxn modelId="{7CB25796-ECCF-4FC2-B37E-80E8AB4E8318}" type="presParOf" srcId="{736A6070-B2EE-42F5-AE7A-2B338290D5F6}" destId="{DB7B962A-F0CE-4702-99BB-0EE05DEC5034}" srcOrd="5" destOrd="0" presId="urn:microsoft.com/office/officeart/2008/layout/VerticalCurvedList"/>
    <dgm:cxn modelId="{B78BB81B-F4FA-4AB7-B6F4-F97F523BE828}" type="presParOf" srcId="{736A6070-B2EE-42F5-AE7A-2B338290D5F6}" destId="{7A9E582C-A99D-482D-B33B-80805BB15B9F}" srcOrd="6" destOrd="0" presId="urn:microsoft.com/office/officeart/2008/layout/VerticalCurvedList"/>
    <dgm:cxn modelId="{352A485A-E311-47E0-BEA7-09437497986D}" type="presParOf" srcId="{7A9E582C-A99D-482D-B33B-80805BB15B9F}" destId="{F7B9DA4E-C927-44EC-9B92-BEB6E7795D6E}" srcOrd="0" destOrd="0" presId="urn:microsoft.com/office/officeart/2008/layout/VerticalCurvedList"/>
    <dgm:cxn modelId="{9F06C6EA-C265-42A9-AFB2-356A70A59CF8}" type="presParOf" srcId="{736A6070-B2EE-42F5-AE7A-2B338290D5F6}" destId="{54C1389B-3F31-4CCA-9E23-6A9CBA5D60D1}" srcOrd="7" destOrd="0" presId="urn:microsoft.com/office/officeart/2008/layout/VerticalCurvedList"/>
    <dgm:cxn modelId="{25B72045-C819-4902-9944-311431BEF4B6}" type="presParOf" srcId="{736A6070-B2EE-42F5-AE7A-2B338290D5F6}" destId="{AB06BE65-0D87-4E44-94CC-D45EE7399456}" srcOrd="8" destOrd="0" presId="urn:microsoft.com/office/officeart/2008/layout/VerticalCurvedList"/>
    <dgm:cxn modelId="{93B74870-3A1A-4B9E-BA88-7E56B97C7BA7}" type="presParOf" srcId="{AB06BE65-0D87-4E44-94CC-D45EE7399456}" destId="{C2B26773-F666-4F9A-BB92-10F7A2DD75B3}"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564F0B-EE46-403C-94D0-6257C293395B}"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n-US"/>
        </a:p>
      </dgm:t>
    </dgm:pt>
    <dgm:pt modelId="{F05537C3-9263-4F64-AA19-02055175DDE4}">
      <dgm:prSet phldrT="[Text]"/>
      <dgm:spPr>
        <a:solidFill>
          <a:srgbClr val="814B1C"/>
        </a:solidFill>
      </dgm:spPr>
      <dgm:t>
        <a:bodyPr/>
        <a:lstStyle/>
        <a:p>
          <a:r>
            <a:rPr lang="en-US" dirty="0" err="1"/>
            <a:t>Bổ</a:t>
          </a:r>
          <a:r>
            <a:rPr lang="en-US" dirty="0"/>
            <a:t> Nghĩa </a:t>
          </a:r>
          <a:r>
            <a:rPr lang="en-US" dirty="0" err="1"/>
            <a:t>cho</a:t>
          </a:r>
          <a:r>
            <a:rPr lang="en-US" dirty="0"/>
            <a:t> Danh </a:t>
          </a:r>
          <a:r>
            <a:rPr lang="en-US" dirty="0" err="1"/>
            <a:t>Từ</a:t>
          </a:r>
          <a:endParaRPr lang="en-US" dirty="0"/>
        </a:p>
      </dgm:t>
    </dgm:pt>
    <dgm:pt modelId="{F116FD46-0B1B-46B3-B65D-115C3C1274CC}" type="parTrans" cxnId="{475D2D5E-8450-4DB0-9BBF-A35BF43B13DD}">
      <dgm:prSet/>
      <dgm:spPr/>
      <dgm:t>
        <a:bodyPr/>
        <a:lstStyle/>
        <a:p>
          <a:endParaRPr lang="en-US"/>
        </a:p>
      </dgm:t>
    </dgm:pt>
    <dgm:pt modelId="{293E9754-BAEC-4D1E-8101-FEDDA81580CB}" type="sibTrans" cxnId="{475D2D5E-8450-4DB0-9BBF-A35BF43B13DD}">
      <dgm:prSet/>
      <dgm:spPr/>
      <dgm:t>
        <a:bodyPr/>
        <a:lstStyle/>
        <a:p>
          <a:endParaRPr lang="en-US"/>
        </a:p>
      </dgm:t>
    </dgm:pt>
    <dgm:pt modelId="{64A1BF5A-25F6-42D5-9644-0EFD4D606259}">
      <dgm:prSet phldrT="[Text]"/>
      <dgm:spPr/>
      <dgm:t>
        <a:bodyPr/>
        <a:lstStyle/>
        <a:p>
          <a:r>
            <a:rPr lang="en-US" dirty="0" err="1"/>
            <a:t>Biến</a:t>
          </a:r>
          <a:r>
            <a:rPr lang="en-US" dirty="0"/>
            <a:t> </a:t>
          </a:r>
          <a:r>
            <a:rPr lang="en-US" dirty="0" err="1"/>
            <a:t>đuôi</a:t>
          </a:r>
          <a:r>
            <a:rPr lang="en-US" dirty="0"/>
            <a:t> </a:t>
          </a:r>
          <a:r>
            <a:rPr lang="en-US" dirty="0" err="1"/>
            <a:t>theo</a:t>
          </a:r>
          <a:r>
            <a:rPr lang="en-US" dirty="0"/>
            <a:t> Danh </a:t>
          </a:r>
          <a:r>
            <a:rPr lang="en-US" dirty="0" err="1"/>
            <a:t>Từ</a:t>
          </a:r>
          <a:endParaRPr lang="en-US" dirty="0"/>
        </a:p>
      </dgm:t>
    </dgm:pt>
    <dgm:pt modelId="{88DE226F-8974-44CC-AC6E-2EADC0FF3220}" type="parTrans" cxnId="{AF19CDA2-C395-47AA-B136-B3F72E6C9152}">
      <dgm:prSet/>
      <dgm:spPr/>
      <dgm:t>
        <a:bodyPr/>
        <a:lstStyle/>
        <a:p>
          <a:endParaRPr lang="en-US"/>
        </a:p>
      </dgm:t>
    </dgm:pt>
    <dgm:pt modelId="{3FEA620D-520A-4A3D-A900-95909F03EE01}" type="sibTrans" cxnId="{AF19CDA2-C395-47AA-B136-B3F72E6C9152}">
      <dgm:prSet/>
      <dgm:spPr/>
      <dgm:t>
        <a:bodyPr/>
        <a:lstStyle/>
        <a:p>
          <a:endParaRPr lang="en-US"/>
        </a:p>
      </dgm:t>
    </dgm:pt>
    <dgm:pt modelId="{943F15CF-80AC-4DCA-81A4-2501CC7A70D6}">
      <dgm:prSet phldrT="[Text]"/>
      <dgm:spPr/>
      <dgm:t>
        <a:bodyPr/>
        <a:lstStyle/>
        <a:p>
          <a:r>
            <a:rPr lang="en-US" dirty="0" err="1"/>
            <a:t>Đứng</a:t>
          </a:r>
          <a:r>
            <a:rPr lang="en-US" dirty="0"/>
            <a:t> </a:t>
          </a:r>
          <a:r>
            <a:rPr lang="en-US" dirty="0" err="1"/>
            <a:t>trước</a:t>
          </a:r>
          <a:r>
            <a:rPr lang="en-US" dirty="0"/>
            <a:t>/</a:t>
          </a:r>
          <a:r>
            <a:rPr lang="en-US" dirty="0" err="1"/>
            <a:t>sau</a:t>
          </a:r>
          <a:r>
            <a:rPr lang="en-US" dirty="0"/>
            <a:t>/</a:t>
          </a:r>
          <a:r>
            <a:rPr lang="en-US" dirty="0" err="1"/>
            <a:t>cách</a:t>
          </a:r>
          <a:r>
            <a:rPr lang="en-US" dirty="0"/>
            <a:t> </a:t>
          </a:r>
          <a:r>
            <a:rPr lang="en-US" dirty="0" err="1"/>
            <a:t>quãng</a:t>
          </a:r>
          <a:endParaRPr lang="en-US" dirty="0"/>
        </a:p>
      </dgm:t>
    </dgm:pt>
    <dgm:pt modelId="{7085E3ED-18ED-4D1A-A076-0266E45C6706}" type="parTrans" cxnId="{D423BF9F-8E3B-449E-A448-D8C68515D633}">
      <dgm:prSet/>
      <dgm:spPr/>
      <dgm:t>
        <a:bodyPr/>
        <a:lstStyle/>
        <a:p>
          <a:endParaRPr lang="en-US"/>
        </a:p>
      </dgm:t>
    </dgm:pt>
    <dgm:pt modelId="{180FDE7F-6C99-4A88-A67C-C13011B5DA71}" type="sibTrans" cxnId="{D423BF9F-8E3B-449E-A448-D8C68515D633}">
      <dgm:prSet/>
      <dgm:spPr/>
      <dgm:t>
        <a:bodyPr/>
        <a:lstStyle/>
        <a:p>
          <a:endParaRPr lang="en-US"/>
        </a:p>
      </dgm:t>
    </dgm:pt>
    <dgm:pt modelId="{D977549E-BD03-469F-9B82-29D45BBD52C7}" type="pres">
      <dgm:prSet presAssocID="{82564F0B-EE46-403C-94D0-6257C293395B}" presName="Name0" presStyleCnt="0">
        <dgm:presLayoutVars>
          <dgm:chMax val="7"/>
          <dgm:chPref val="7"/>
          <dgm:dir/>
        </dgm:presLayoutVars>
      </dgm:prSet>
      <dgm:spPr/>
      <dgm:t>
        <a:bodyPr/>
        <a:lstStyle/>
        <a:p>
          <a:endParaRPr lang="en-US"/>
        </a:p>
      </dgm:t>
    </dgm:pt>
    <dgm:pt modelId="{736A6070-B2EE-42F5-AE7A-2B338290D5F6}" type="pres">
      <dgm:prSet presAssocID="{82564F0B-EE46-403C-94D0-6257C293395B}" presName="Name1" presStyleCnt="0"/>
      <dgm:spPr/>
    </dgm:pt>
    <dgm:pt modelId="{ADD83689-B45D-44A6-9241-9D4DA0B725D0}" type="pres">
      <dgm:prSet presAssocID="{82564F0B-EE46-403C-94D0-6257C293395B}" presName="cycle" presStyleCnt="0"/>
      <dgm:spPr/>
    </dgm:pt>
    <dgm:pt modelId="{91346BA1-7CB1-4A9E-A5F4-2B51073EF863}" type="pres">
      <dgm:prSet presAssocID="{82564F0B-EE46-403C-94D0-6257C293395B}" presName="srcNode" presStyleLbl="node1" presStyleIdx="0" presStyleCnt="3"/>
      <dgm:spPr/>
    </dgm:pt>
    <dgm:pt modelId="{6D7317D3-B786-4B36-B25C-45997D794D97}" type="pres">
      <dgm:prSet presAssocID="{82564F0B-EE46-403C-94D0-6257C293395B}" presName="conn" presStyleLbl="parChTrans1D2" presStyleIdx="0" presStyleCnt="1"/>
      <dgm:spPr/>
      <dgm:t>
        <a:bodyPr/>
        <a:lstStyle/>
        <a:p>
          <a:endParaRPr lang="en-US"/>
        </a:p>
      </dgm:t>
    </dgm:pt>
    <dgm:pt modelId="{018C9687-3B9A-4683-80C1-1F3B4ADC8185}" type="pres">
      <dgm:prSet presAssocID="{82564F0B-EE46-403C-94D0-6257C293395B}" presName="extraNode" presStyleLbl="node1" presStyleIdx="0" presStyleCnt="3"/>
      <dgm:spPr/>
    </dgm:pt>
    <dgm:pt modelId="{53C4130E-8ADA-4813-911F-7ECEBD1023A6}" type="pres">
      <dgm:prSet presAssocID="{82564F0B-EE46-403C-94D0-6257C293395B}" presName="dstNode" presStyleLbl="node1" presStyleIdx="0" presStyleCnt="3"/>
      <dgm:spPr/>
    </dgm:pt>
    <dgm:pt modelId="{35EA3336-4580-4BE4-82F7-889933CFC9C7}" type="pres">
      <dgm:prSet presAssocID="{F05537C3-9263-4F64-AA19-02055175DDE4}" presName="text_1" presStyleLbl="node1" presStyleIdx="0" presStyleCnt="3">
        <dgm:presLayoutVars>
          <dgm:bulletEnabled val="1"/>
        </dgm:presLayoutVars>
      </dgm:prSet>
      <dgm:spPr/>
      <dgm:t>
        <a:bodyPr/>
        <a:lstStyle/>
        <a:p>
          <a:endParaRPr lang="en-US"/>
        </a:p>
      </dgm:t>
    </dgm:pt>
    <dgm:pt modelId="{9927848B-CD35-4B94-ADBF-DFC85E88D939}" type="pres">
      <dgm:prSet presAssocID="{F05537C3-9263-4F64-AA19-02055175DDE4}" presName="accent_1" presStyleCnt="0"/>
      <dgm:spPr/>
    </dgm:pt>
    <dgm:pt modelId="{D648B364-C297-465B-9614-9A8EFAF675ED}" type="pres">
      <dgm:prSet presAssocID="{F05537C3-9263-4F64-AA19-02055175DDE4}" presName="accentRepeatNode" presStyleLbl="solidFgAcc1" presStyleIdx="0" presStyleCnt="3"/>
      <dgm:spPr/>
    </dgm:pt>
    <dgm:pt modelId="{1F375318-DB21-42DF-A80A-BCDD5F2E7F5B}" type="pres">
      <dgm:prSet presAssocID="{64A1BF5A-25F6-42D5-9644-0EFD4D606259}" presName="text_2" presStyleLbl="node1" presStyleIdx="1" presStyleCnt="3">
        <dgm:presLayoutVars>
          <dgm:bulletEnabled val="1"/>
        </dgm:presLayoutVars>
      </dgm:prSet>
      <dgm:spPr/>
      <dgm:t>
        <a:bodyPr/>
        <a:lstStyle/>
        <a:p>
          <a:endParaRPr lang="en-US"/>
        </a:p>
      </dgm:t>
    </dgm:pt>
    <dgm:pt modelId="{F4B73077-86C9-4697-B583-3F432BB0CAEC}" type="pres">
      <dgm:prSet presAssocID="{64A1BF5A-25F6-42D5-9644-0EFD4D606259}" presName="accent_2" presStyleCnt="0"/>
      <dgm:spPr/>
    </dgm:pt>
    <dgm:pt modelId="{9DD2A0E5-7836-4F99-A90C-E5A63E0E36DD}" type="pres">
      <dgm:prSet presAssocID="{64A1BF5A-25F6-42D5-9644-0EFD4D606259}" presName="accentRepeatNode" presStyleLbl="solidFgAcc1" presStyleIdx="1" presStyleCnt="3"/>
      <dgm:spPr/>
    </dgm:pt>
    <dgm:pt modelId="{DB7B962A-F0CE-4702-99BB-0EE05DEC5034}" type="pres">
      <dgm:prSet presAssocID="{943F15CF-80AC-4DCA-81A4-2501CC7A70D6}" presName="text_3" presStyleLbl="node1" presStyleIdx="2" presStyleCnt="3">
        <dgm:presLayoutVars>
          <dgm:bulletEnabled val="1"/>
        </dgm:presLayoutVars>
      </dgm:prSet>
      <dgm:spPr/>
      <dgm:t>
        <a:bodyPr/>
        <a:lstStyle/>
        <a:p>
          <a:endParaRPr lang="en-US"/>
        </a:p>
      </dgm:t>
    </dgm:pt>
    <dgm:pt modelId="{7A9E582C-A99D-482D-B33B-80805BB15B9F}" type="pres">
      <dgm:prSet presAssocID="{943F15CF-80AC-4DCA-81A4-2501CC7A70D6}" presName="accent_3" presStyleCnt="0"/>
      <dgm:spPr/>
    </dgm:pt>
    <dgm:pt modelId="{F7B9DA4E-C927-44EC-9B92-BEB6E7795D6E}" type="pres">
      <dgm:prSet presAssocID="{943F15CF-80AC-4DCA-81A4-2501CC7A70D6}" presName="accentRepeatNode" presStyleLbl="solidFgAcc1" presStyleIdx="2" presStyleCnt="3"/>
      <dgm:spPr/>
    </dgm:pt>
  </dgm:ptLst>
  <dgm:cxnLst>
    <dgm:cxn modelId="{AF19CDA2-C395-47AA-B136-B3F72E6C9152}" srcId="{82564F0B-EE46-403C-94D0-6257C293395B}" destId="{64A1BF5A-25F6-42D5-9644-0EFD4D606259}" srcOrd="1" destOrd="0" parTransId="{88DE226F-8974-44CC-AC6E-2EADC0FF3220}" sibTransId="{3FEA620D-520A-4A3D-A900-95909F03EE01}"/>
    <dgm:cxn modelId="{E792C777-F7E5-42AE-9621-3E5FF3F90962}" type="presOf" srcId="{943F15CF-80AC-4DCA-81A4-2501CC7A70D6}" destId="{DB7B962A-F0CE-4702-99BB-0EE05DEC5034}" srcOrd="0" destOrd="0" presId="urn:microsoft.com/office/officeart/2008/layout/VerticalCurvedList"/>
    <dgm:cxn modelId="{34422ACF-AE18-44C8-AB23-3F436DB3A887}" type="presOf" srcId="{82564F0B-EE46-403C-94D0-6257C293395B}" destId="{D977549E-BD03-469F-9B82-29D45BBD52C7}" srcOrd="0" destOrd="0" presId="urn:microsoft.com/office/officeart/2008/layout/VerticalCurvedList"/>
    <dgm:cxn modelId="{C16B3A82-CCDC-4D2F-9ED8-4E6CA5C87303}" type="presOf" srcId="{F05537C3-9263-4F64-AA19-02055175DDE4}" destId="{35EA3336-4580-4BE4-82F7-889933CFC9C7}" srcOrd="0" destOrd="0" presId="urn:microsoft.com/office/officeart/2008/layout/VerticalCurvedList"/>
    <dgm:cxn modelId="{475D2D5E-8450-4DB0-9BBF-A35BF43B13DD}" srcId="{82564F0B-EE46-403C-94D0-6257C293395B}" destId="{F05537C3-9263-4F64-AA19-02055175DDE4}" srcOrd="0" destOrd="0" parTransId="{F116FD46-0B1B-46B3-B65D-115C3C1274CC}" sibTransId="{293E9754-BAEC-4D1E-8101-FEDDA81580CB}"/>
    <dgm:cxn modelId="{D423BF9F-8E3B-449E-A448-D8C68515D633}" srcId="{82564F0B-EE46-403C-94D0-6257C293395B}" destId="{943F15CF-80AC-4DCA-81A4-2501CC7A70D6}" srcOrd="2" destOrd="0" parTransId="{7085E3ED-18ED-4D1A-A076-0266E45C6706}" sibTransId="{180FDE7F-6C99-4A88-A67C-C13011B5DA71}"/>
    <dgm:cxn modelId="{9CFF901C-61F1-47B2-9347-87233834F8F6}" type="presOf" srcId="{293E9754-BAEC-4D1E-8101-FEDDA81580CB}" destId="{6D7317D3-B786-4B36-B25C-45997D794D97}" srcOrd="0" destOrd="0" presId="urn:microsoft.com/office/officeart/2008/layout/VerticalCurvedList"/>
    <dgm:cxn modelId="{27094D9F-8941-463B-8A4B-538231EA0720}" type="presOf" srcId="{64A1BF5A-25F6-42D5-9644-0EFD4D606259}" destId="{1F375318-DB21-42DF-A80A-BCDD5F2E7F5B}" srcOrd="0" destOrd="0" presId="urn:microsoft.com/office/officeart/2008/layout/VerticalCurvedList"/>
    <dgm:cxn modelId="{F02D4848-AEC8-44D1-83C1-7C1B982DEFFB}" type="presParOf" srcId="{D977549E-BD03-469F-9B82-29D45BBD52C7}" destId="{736A6070-B2EE-42F5-AE7A-2B338290D5F6}" srcOrd="0" destOrd="0" presId="urn:microsoft.com/office/officeart/2008/layout/VerticalCurvedList"/>
    <dgm:cxn modelId="{BBE37AAC-6278-4CEA-9079-452A2526AF9F}" type="presParOf" srcId="{736A6070-B2EE-42F5-AE7A-2B338290D5F6}" destId="{ADD83689-B45D-44A6-9241-9D4DA0B725D0}" srcOrd="0" destOrd="0" presId="urn:microsoft.com/office/officeart/2008/layout/VerticalCurvedList"/>
    <dgm:cxn modelId="{778AC1EB-77E4-4E51-B377-BDFC4576FE2E}" type="presParOf" srcId="{ADD83689-B45D-44A6-9241-9D4DA0B725D0}" destId="{91346BA1-7CB1-4A9E-A5F4-2B51073EF863}" srcOrd="0" destOrd="0" presId="urn:microsoft.com/office/officeart/2008/layout/VerticalCurvedList"/>
    <dgm:cxn modelId="{231429E7-F14E-4186-A974-1085DE8BC059}" type="presParOf" srcId="{ADD83689-B45D-44A6-9241-9D4DA0B725D0}" destId="{6D7317D3-B786-4B36-B25C-45997D794D97}" srcOrd="1" destOrd="0" presId="urn:microsoft.com/office/officeart/2008/layout/VerticalCurvedList"/>
    <dgm:cxn modelId="{799061F9-44E5-4DDA-8A9D-D82BD1DC8850}" type="presParOf" srcId="{ADD83689-B45D-44A6-9241-9D4DA0B725D0}" destId="{018C9687-3B9A-4683-80C1-1F3B4ADC8185}" srcOrd="2" destOrd="0" presId="urn:microsoft.com/office/officeart/2008/layout/VerticalCurvedList"/>
    <dgm:cxn modelId="{34809CED-F588-4B10-8439-3C7BD51B0388}" type="presParOf" srcId="{ADD83689-B45D-44A6-9241-9D4DA0B725D0}" destId="{53C4130E-8ADA-4813-911F-7ECEBD1023A6}" srcOrd="3" destOrd="0" presId="urn:microsoft.com/office/officeart/2008/layout/VerticalCurvedList"/>
    <dgm:cxn modelId="{692EB2A5-B2E9-4958-829A-1C4E66E18973}" type="presParOf" srcId="{736A6070-B2EE-42F5-AE7A-2B338290D5F6}" destId="{35EA3336-4580-4BE4-82F7-889933CFC9C7}" srcOrd="1" destOrd="0" presId="urn:microsoft.com/office/officeart/2008/layout/VerticalCurvedList"/>
    <dgm:cxn modelId="{6FDCA5D0-AD28-43A2-8CDD-1C8531851C12}" type="presParOf" srcId="{736A6070-B2EE-42F5-AE7A-2B338290D5F6}" destId="{9927848B-CD35-4B94-ADBF-DFC85E88D939}" srcOrd="2" destOrd="0" presId="urn:microsoft.com/office/officeart/2008/layout/VerticalCurvedList"/>
    <dgm:cxn modelId="{F296B3D3-FC6F-4045-99B7-B1AB4A79B23B}" type="presParOf" srcId="{9927848B-CD35-4B94-ADBF-DFC85E88D939}" destId="{D648B364-C297-465B-9614-9A8EFAF675ED}" srcOrd="0" destOrd="0" presId="urn:microsoft.com/office/officeart/2008/layout/VerticalCurvedList"/>
    <dgm:cxn modelId="{FC576621-AA56-4C7D-9C3F-57AE366DEAAC}" type="presParOf" srcId="{736A6070-B2EE-42F5-AE7A-2B338290D5F6}" destId="{1F375318-DB21-42DF-A80A-BCDD5F2E7F5B}" srcOrd="3" destOrd="0" presId="urn:microsoft.com/office/officeart/2008/layout/VerticalCurvedList"/>
    <dgm:cxn modelId="{3E2667E1-585D-4C1A-8E84-76896698A724}" type="presParOf" srcId="{736A6070-B2EE-42F5-AE7A-2B338290D5F6}" destId="{F4B73077-86C9-4697-B583-3F432BB0CAEC}" srcOrd="4" destOrd="0" presId="urn:microsoft.com/office/officeart/2008/layout/VerticalCurvedList"/>
    <dgm:cxn modelId="{C0292549-FF7D-4DFA-B538-87BA59256022}" type="presParOf" srcId="{F4B73077-86C9-4697-B583-3F432BB0CAEC}" destId="{9DD2A0E5-7836-4F99-A90C-E5A63E0E36DD}" srcOrd="0" destOrd="0" presId="urn:microsoft.com/office/officeart/2008/layout/VerticalCurvedList"/>
    <dgm:cxn modelId="{7CB25796-ECCF-4FC2-B37E-80E8AB4E8318}" type="presParOf" srcId="{736A6070-B2EE-42F5-AE7A-2B338290D5F6}" destId="{DB7B962A-F0CE-4702-99BB-0EE05DEC5034}" srcOrd="5" destOrd="0" presId="urn:microsoft.com/office/officeart/2008/layout/VerticalCurvedList"/>
    <dgm:cxn modelId="{B78BB81B-F4FA-4AB7-B6F4-F97F523BE828}" type="presParOf" srcId="{736A6070-B2EE-42F5-AE7A-2B338290D5F6}" destId="{7A9E582C-A99D-482D-B33B-80805BB15B9F}" srcOrd="6" destOrd="0" presId="urn:microsoft.com/office/officeart/2008/layout/VerticalCurvedList"/>
    <dgm:cxn modelId="{352A485A-E311-47E0-BEA7-09437497986D}" type="presParOf" srcId="{7A9E582C-A99D-482D-B33B-80805BB15B9F}" destId="{F7B9DA4E-C927-44EC-9B92-BEB6E7795D6E}"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564F0B-EE46-403C-94D0-6257C293395B}"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n-US"/>
        </a:p>
      </dgm:t>
    </dgm:pt>
    <dgm:pt modelId="{F05537C3-9263-4F64-AA19-02055175DDE4}">
      <dgm:prSet phldrT="[Text]" custT="1"/>
      <dgm:spPr>
        <a:solidFill>
          <a:srgbClr val="814B1C"/>
        </a:solidFill>
      </dgm:spPr>
      <dgm:t>
        <a:bodyPr/>
        <a:lstStyle/>
        <a:p>
          <a:r>
            <a:rPr lang="en-US" sz="2800" dirty="0" err="1"/>
            <a:t>Được</a:t>
          </a:r>
          <a:r>
            <a:rPr lang="en-US" sz="2800" dirty="0"/>
            <a:t> </a:t>
          </a:r>
          <a:r>
            <a:rPr lang="en-US" sz="2800" dirty="0" err="1"/>
            <a:t>ghép</a:t>
          </a:r>
          <a:r>
            <a:rPr lang="en-US" sz="2800" dirty="0"/>
            <a:t> </a:t>
          </a:r>
          <a:r>
            <a:rPr lang="en-US" sz="2800" dirty="0" err="1"/>
            <a:t>từ</a:t>
          </a:r>
          <a:r>
            <a:rPr lang="en-US" sz="2800" dirty="0"/>
            <a:t> </a:t>
          </a:r>
          <a:r>
            <a:rPr lang="en-US" sz="2800" dirty="0" err="1"/>
            <a:t>các</a:t>
          </a:r>
          <a:r>
            <a:rPr lang="en-US" sz="2800" dirty="0"/>
            <a:t> </a:t>
          </a:r>
          <a:r>
            <a:rPr lang="en-US" sz="2800" dirty="0" err="1"/>
            <a:t>danh</a:t>
          </a:r>
          <a:r>
            <a:rPr lang="en-US" sz="2800" dirty="0"/>
            <a:t> </a:t>
          </a:r>
          <a:r>
            <a:rPr lang="en-US" sz="2800" dirty="0" err="1"/>
            <a:t>từ</a:t>
          </a:r>
          <a:r>
            <a:rPr lang="en-US" sz="2800" dirty="0"/>
            <a:t> </a:t>
          </a:r>
          <a:r>
            <a:rPr lang="en-US" sz="2800" dirty="0" err="1"/>
            <a:t>đơn</a:t>
          </a:r>
          <a:r>
            <a:rPr lang="en-US" sz="2800" dirty="0"/>
            <a:t>,</a:t>
          </a:r>
          <a:br>
            <a:rPr lang="en-US" sz="2800" dirty="0"/>
          </a:br>
          <a:r>
            <a:rPr lang="en-US" sz="2800" dirty="0" err="1"/>
            <a:t>hoặc</a:t>
          </a:r>
          <a:r>
            <a:rPr lang="en-US" sz="2800" dirty="0"/>
            <a:t> </a:t>
          </a:r>
          <a:r>
            <a:rPr lang="en-US" sz="2800" dirty="0" err="1"/>
            <a:t>từ</a:t>
          </a:r>
          <a:r>
            <a:rPr lang="en-US" sz="2800" dirty="0"/>
            <a:t> </a:t>
          </a:r>
          <a:r>
            <a:rPr lang="en-US" sz="2800" dirty="0" err="1"/>
            <a:t>tính</a:t>
          </a:r>
          <a:r>
            <a:rPr lang="en-US" sz="2800" dirty="0"/>
            <a:t> </a:t>
          </a:r>
          <a:r>
            <a:rPr lang="en-US" sz="2800" dirty="0" err="1"/>
            <a:t>từ</a:t>
          </a:r>
          <a:r>
            <a:rPr lang="en-US" sz="2800" dirty="0"/>
            <a:t> </a:t>
          </a:r>
          <a:r>
            <a:rPr lang="en-US" sz="2800" dirty="0" err="1"/>
            <a:t>và</a:t>
          </a:r>
          <a:r>
            <a:rPr lang="en-US" sz="2800" dirty="0"/>
            <a:t> </a:t>
          </a:r>
          <a:r>
            <a:rPr lang="en-US" sz="2800" dirty="0" err="1"/>
            <a:t>danh</a:t>
          </a:r>
          <a:r>
            <a:rPr lang="en-US" sz="2800" dirty="0"/>
            <a:t> </a:t>
          </a:r>
          <a:r>
            <a:rPr lang="en-US" sz="2800" dirty="0" err="1"/>
            <a:t>từ</a:t>
          </a:r>
          <a:r>
            <a:rPr lang="en-US" sz="2800" dirty="0"/>
            <a:t> </a:t>
          </a:r>
          <a:r>
            <a:rPr lang="en-US" sz="2800" dirty="0" err="1"/>
            <a:t>đơn</a:t>
          </a:r>
          <a:endParaRPr lang="en-US" sz="2800" dirty="0"/>
        </a:p>
      </dgm:t>
    </dgm:pt>
    <dgm:pt modelId="{F116FD46-0B1B-46B3-B65D-115C3C1274CC}" type="parTrans" cxnId="{475D2D5E-8450-4DB0-9BBF-A35BF43B13DD}">
      <dgm:prSet/>
      <dgm:spPr/>
      <dgm:t>
        <a:bodyPr/>
        <a:lstStyle/>
        <a:p>
          <a:endParaRPr lang="en-US"/>
        </a:p>
      </dgm:t>
    </dgm:pt>
    <dgm:pt modelId="{293E9754-BAEC-4D1E-8101-FEDDA81580CB}" type="sibTrans" cxnId="{475D2D5E-8450-4DB0-9BBF-A35BF43B13DD}">
      <dgm:prSet/>
      <dgm:spPr/>
      <dgm:t>
        <a:bodyPr/>
        <a:lstStyle/>
        <a:p>
          <a:endParaRPr lang="en-US"/>
        </a:p>
      </dgm:t>
    </dgm:pt>
    <dgm:pt modelId="{64A1BF5A-25F6-42D5-9644-0EFD4D606259}">
      <dgm:prSet phldrT="[Text]"/>
      <dgm:spPr/>
      <dgm:t>
        <a:bodyPr/>
        <a:lstStyle/>
        <a:p>
          <a:r>
            <a:rPr lang="en-US" dirty="0" err="1"/>
            <a:t>Chỉ</a:t>
          </a:r>
          <a:r>
            <a:rPr lang="en-US" dirty="0"/>
            <a:t> </a:t>
          </a:r>
          <a:r>
            <a:rPr lang="en-US" dirty="0" err="1"/>
            <a:t>có</a:t>
          </a:r>
          <a:r>
            <a:rPr lang="en-US" dirty="0"/>
            <a:t> </a:t>
          </a:r>
          <a:r>
            <a:rPr lang="en-US" dirty="0" err="1"/>
            <a:t>danh</a:t>
          </a:r>
          <a:r>
            <a:rPr lang="en-US" dirty="0"/>
            <a:t> </a:t>
          </a:r>
          <a:r>
            <a:rPr lang="en-US" dirty="0" err="1"/>
            <a:t>từ</a:t>
          </a:r>
          <a:r>
            <a:rPr lang="en-US" dirty="0"/>
            <a:t> </a:t>
          </a:r>
          <a:r>
            <a:rPr lang="en-US" dirty="0" err="1"/>
            <a:t>đơn</a:t>
          </a:r>
          <a:r>
            <a:rPr lang="en-US" dirty="0"/>
            <a:t> </a:t>
          </a:r>
          <a:r>
            <a:rPr lang="en-US" dirty="0" err="1"/>
            <a:t>đứng</a:t>
          </a:r>
          <a:r>
            <a:rPr lang="en-US" dirty="0"/>
            <a:t> </a:t>
          </a:r>
          <a:r>
            <a:rPr lang="en-US" dirty="0" err="1"/>
            <a:t>cuối</a:t>
          </a:r>
          <a:r>
            <a:rPr lang="en-US" dirty="0"/>
            <a:t> </a:t>
          </a:r>
          <a:r>
            <a:rPr lang="en-US" dirty="0" err="1"/>
            <a:t>biến</a:t>
          </a:r>
          <a:r>
            <a:rPr lang="en-US" dirty="0"/>
            <a:t> </a:t>
          </a:r>
          <a:r>
            <a:rPr lang="en-US" dirty="0" err="1"/>
            <a:t>đuôi</a:t>
          </a:r>
          <a:endParaRPr lang="en-US" dirty="0"/>
        </a:p>
      </dgm:t>
    </dgm:pt>
    <dgm:pt modelId="{88DE226F-8974-44CC-AC6E-2EADC0FF3220}" type="parTrans" cxnId="{AF19CDA2-C395-47AA-B136-B3F72E6C9152}">
      <dgm:prSet/>
      <dgm:spPr/>
      <dgm:t>
        <a:bodyPr/>
        <a:lstStyle/>
        <a:p>
          <a:endParaRPr lang="en-US"/>
        </a:p>
      </dgm:t>
    </dgm:pt>
    <dgm:pt modelId="{3FEA620D-520A-4A3D-A900-95909F03EE01}" type="sibTrans" cxnId="{AF19CDA2-C395-47AA-B136-B3F72E6C9152}">
      <dgm:prSet/>
      <dgm:spPr/>
      <dgm:t>
        <a:bodyPr/>
        <a:lstStyle/>
        <a:p>
          <a:endParaRPr lang="en-US"/>
        </a:p>
      </dgm:t>
    </dgm:pt>
    <dgm:pt modelId="{943F15CF-80AC-4DCA-81A4-2501CC7A70D6}">
      <dgm:prSet phldrT="[Text]"/>
      <dgm:spPr/>
      <dgm:t>
        <a:bodyPr/>
        <a:lstStyle/>
        <a:p>
          <a:r>
            <a:rPr lang="en-US" dirty="0" err="1"/>
            <a:t>Các</a:t>
          </a:r>
          <a:r>
            <a:rPr lang="en-US" dirty="0"/>
            <a:t> </a:t>
          </a:r>
          <a:r>
            <a:rPr lang="en-US" dirty="0" err="1"/>
            <a:t>từ</a:t>
          </a:r>
          <a:r>
            <a:rPr lang="en-US" dirty="0"/>
            <a:t> </a:t>
          </a:r>
          <a:r>
            <a:rPr lang="en-US" dirty="0" err="1"/>
            <a:t>đứng</a:t>
          </a:r>
          <a:r>
            <a:rPr lang="en-US" dirty="0"/>
            <a:t> </a:t>
          </a:r>
          <a:r>
            <a:rPr lang="en-US" dirty="0" err="1"/>
            <a:t>trước</a:t>
          </a:r>
          <a:r>
            <a:rPr lang="en-US" dirty="0"/>
            <a:t> </a:t>
          </a:r>
          <a:r>
            <a:rPr lang="en-US" dirty="0" err="1"/>
            <a:t>nó</a:t>
          </a:r>
          <a:r>
            <a:rPr lang="en-US" dirty="0"/>
            <a:t> ở </a:t>
          </a:r>
          <a:r>
            <a:rPr lang="en-US" dirty="0" err="1"/>
            <a:t>dạng</a:t>
          </a:r>
          <a:r>
            <a:rPr lang="en-US" dirty="0"/>
            <a:t> </a:t>
          </a:r>
          <a:r>
            <a:rPr lang="en-US" dirty="0" err="1"/>
            <a:t>nguyên</a:t>
          </a:r>
          <a:r>
            <a:rPr lang="en-US" dirty="0"/>
            <a:t> </a:t>
          </a:r>
          <a:r>
            <a:rPr lang="en-US" dirty="0" err="1"/>
            <a:t>mẫu</a:t>
          </a:r>
          <a:endParaRPr lang="en-US" dirty="0"/>
        </a:p>
      </dgm:t>
    </dgm:pt>
    <dgm:pt modelId="{7085E3ED-18ED-4D1A-A076-0266E45C6706}" type="parTrans" cxnId="{D423BF9F-8E3B-449E-A448-D8C68515D633}">
      <dgm:prSet/>
      <dgm:spPr/>
      <dgm:t>
        <a:bodyPr/>
        <a:lstStyle/>
        <a:p>
          <a:endParaRPr lang="en-US"/>
        </a:p>
      </dgm:t>
    </dgm:pt>
    <dgm:pt modelId="{180FDE7F-6C99-4A88-A67C-C13011B5DA71}" type="sibTrans" cxnId="{D423BF9F-8E3B-449E-A448-D8C68515D633}">
      <dgm:prSet/>
      <dgm:spPr/>
      <dgm:t>
        <a:bodyPr/>
        <a:lstStyle/>
        <a:p>
          <a:endParaRPr lang="en-US"/>
        </a:p>
      </dgm:t>
    </dgm:pt>
    <dgm:pt modelId="{D977549E-BD03-469F-9B82-29D45BBD52C7}" type="pres">
      <dgm:prSet presAssocID="{82564F0B-EE46-403C-94D0-6257C293395B}" presName="Name0" presStyleCnt="0">
        <dgm:presLayoutVars>
          <dgm:chMax val="7"/>
          <dgm:chPref val="7"/>
          <dgm:dir/>
        </dgm:presLayoutVars>
      </dgm:prSet>
      <dgm:spPr/>
      <dgm:t>
        <a:bodyPr/>
        <a:lstStyle/>
        <a:p>
          <a:endParaRPr lang="en-US"/>
        </a:p>
      </dgm:t>
    </dgm:pt>
    <dgm:pt modelId="{736A6070-B2EE-42F5-AE7A-2B338290D5F6}" type="pres">
      <dgm:prSet presAssocID="{82564F0B-EE46-403C-94D0-6257C293395B}" presName="Name1" presStyleCnt="0"/>
      <dgm:spPr/>
    </dgm:pt>
    <dgm:pt modelId="{ADD83689-B45D-44A6-9241-9D4DA0B725D0}" type="pres">
      <dgm:prSet presAssocID="{82564F0B-EE46-403C-94D0-6257C293395B}" presName="cycle" presStyleCnt="0"/>
      <dgm:spPr/>
    </dgm:pt>
    <dgm:pt modelId="{91346BA1-7CB1-4A9E-A5F4-2B51073EF863}" type="pres">
      <dgm:prSet presAssocID="{82564F0B-EE46-403C-94D0-6257C293395B}" presName="srcNode" presStyleLbl="node1" presStyleIdx="0" presStyleCnt="3"/>
      <dgm:spPr/>
    </dgm:pt>
    <dgm:pt modelId="{6D7317D3-B786-4B36-B25C-45997D794D97}" type="pres">
      <dgm:prSet presAssocID="{82564F0B-EE46-403C-94D0-6257C293395B}" presName="conn" presStyleLbl="parChTrans1D2" presStyleIdx="0" presStyleCnt="1"/>
      <dgm:spPr/>
      <dgm:t>
        <a:bodyPr/>
        <a:lstStyle/>
        <a:p>
          <a:endParaRPr lang="en-US"/>
        </a:p>
      </dgm:t>
    </dgm:pt>
    <dgm:pt modelId="{018C9687-3B9A-4683-80C1-1F3B4ADC8185}" type="pres">
      <dgm:prSet presAssocID="{82564F0B-EE46-403C-94D0-6257C293395B}" presName="extraNode" presStyleLbl="node1" presStyleIdx="0" presStyleCnt="3"/>
      <dgm:spPr/>
    </dgm:pt>
    <dgm:pt modelId="{53C4130E-8ADA-4813-911F-7ECEBD1023A6}" type="pres">
      <dgm:prSet presAssocID="{82564F0B-EE46-403C-94D0-6257C293395B}" presName="dstNode" presStyleLbl="node1" presStyleIdx="0" presStyleCnt="3"/>
      <dgm:spPr/>
    </dgm:pt>
    <dgm:pt modelId="{35EA3336-4580-4BE4-82F7-889933CFC9C7}" type="pres">
      <dgm:prSet presAssocID="{F05537C3-9263-4F64-AA19-02055175DDE4}" presName="text_1" presStyleLbl="node1" presStyleIdx="0" presStyleCnt="3">
        <dgm:presLayoutVars>
          <dgm:bulletEnabled val="1"/>
        </dgm:presLayoutVars>
      </dgm:prSet>
      <dgm:spPr/>
      <dgm:t>
        <a:bodyPr/>
        <a:lstStyle/>
        <a:p>
          <a:endParaRPr lang="en-US"/>
        </a:p>
      </dgm:t>
    </dgm:pt>
    <dgm:pt modelId="{9927848B-CD35-4B94-ADBF-DFC85E88D939}" type="pres">
      <dgm:prSet presAssocID="{F05537C3-9263-4F64-AA19-02055175DDE4}" presName="accent_1" presStyleCnt="0"/>
      <dgm:spPr/>
    </dgm:pt>
    <dgm:pt modelId="{D648B364-C297-465B-9614-9A8EFAF675ED}" type="pres">
      <dgm:prSet presAssocID="{F05537C3-9263-4F64-AA19-02055175DDE4}" presName="accentRepeatNode" presStyleLbl="solidFgAcc1" presStyleIdx="0" presStyleCnt="3"/>
      <dgm:spPr/>
    </dgm:pt>
    <dgm:pt modelId="{1F375318-DB21-42DF-A80A-BCDD5F2E7F5B}" type="pres">
      <dgm:prSet presAssocID="{64A1BF5A-25F6-42D5-9644-0EFD4D606259}" presName="text_2" presStyleLbl="node1" presStyleIdx="1" presStyleCnt="3">
        <dgm:presLayoutVars>
          <dgm:bulletEnabled val="1"/>
        </dgm:presLayoutVars>
      </dgm:prSet>
      <dgm:spPr/>
      <dgm:t>
        <a:bodyPr/>
        <a:lstStyle/>
        <a:p>
          <a:endParaRPr lang="en-US"/>
        </a:p>
      </dgm:t>
    </dgm:pt>
    <dgm:pt modelId="{F4B73077-86C9-4697-B583-3F432BB0CAEC}" type="pres">
      <dgm:prSet presAssocID="{64A1BF5A-25F6-42D5-9644-0EFD4D606259}" presName="accent_2" presStyleCnt="0"/>
      <dgm:spPr/>
    </dgm:pt>
    <dgm:pt modelId="{9DD2A0E5-7836-4F99-A90C-E5A63E0E36DD}" type="pres">
      <dgm:prSet presAssocID="{64A1BF5A-25F6-42D5-9644-0EFD4D606259}" presName="accentRepeatNode" presStyleLbl="solidFgAcc1" presStyleIdx="1" presStyleCnt="3"/>
      <dgm:spPr/>
    </dgm:pt>
    <dgm:pt modelId="{DB7B962A-F0CE-4702-99BB-0EE05DEC5034}" type="pres">
      <dgm:prSet presAssocID="{943F15CF-80AC-4DCA-81A4-2501CC7A70D6}" presName="text_3" presStyleLbl="node1" presStyleIdx="2" presStyleCnt="3">
        <dgm:presLayoutVars>
          <dgm:bulletEnabled val="1"/>
        </dgm:presLayoutVars>
      </dgm:prSet>
      <dgm:spPr/>
      <dgm:t>
        <a:bodyPr/>
        <a:lstStyle/>
        <a:p>
          <a:endParaRPr lang="en-US"/>
        </a:p>
      </dgm:t>
    </dgm:pt>
    <dgm:pt modelId="{7A9E582C-A99D-482D-B33B-80805BB15B9F}" type="pres">
      <dgm:prSet presAssocID="{943F15CF-80AC-4DCA-81A4-2501CC7A70D6}" presName="accent_3" presStyleCnt="0"/>
      <dgm:spPr/>
    </dgm:pt>
    <dgm:pt modelId="{F7B9DA4E-C927-44EC-9B92-BEB6E7795D6E}" type="pres">
      <dgm:prSet presAssocID="{943F15CF-80AC-4DCA-81A4-2501CC7A70D6}" presName="accentRepeatNode" presStyleLbl="solidFgAcc1" presStyleIdx="2" presStyleCnt="3"/>
      <dgm:spPr/>
    </dgm:pt>
  </dgm:ptLst>
  <dgm:cxnLst>
    <dgm:cxn modelId="{AF19CDA2-C395-47AA-B136-B3F72E6C9152}" srcId="{82564F0B-EE46-403C-94D0-6257C293395B}" destId="{64A1BF5A-25F6-42D5-9644-0EFD4D606259}" srcOrd="1" destOrd="0" parTransId="{88DE226F-8974-44CC-AC6E-2EADC0FF3220}" sibTransId="{3FEA620D-520A-4A3D-A900-95909F03EE01}"/>
    <dgm:cxn modelId="{E792C777-F7E5-42AE-9621-3E5FF3F90962}" type="presOf" srcId="{943F15CF-80AC-4DCA-81A4-2501CC7A70D6}" destId="{DB7B962A-F0CE-4702-99BB-0EE05DEC5034}" srcOrd="0" destOrd="0" presId="urn:microsoft.com/office/officeart/2008/layout/VerticalCurvedList"/>
    <dgm:cxn modelId="{34422ACF-AE18-44C8-AB23-3F436DB3A887}" type="presOf" srcId="{82564F0B-EE46-403C-94D0-6257C293395B}" destId="{D977549E-BD03-469F-9B82-29D45BBD52C7}" srcOrd="0" destOrd="0" presId="urn:microsoft.com/office/officeart/2008/layout/VerticalCurvedList"/>
    <dgm:cxn modelId="{C16B3A82-CCDC-4D2F-9ED8-4E6CA5C87303}" type="presOf" srcId="{F05537C3-9263-4F64-AA19-02055175DDE4}" destId="{35EA3336-4580-4BE4-82F7-889933CFC9C7}" srcOrd="0" destOrd="0" presId="urn:microsoft.com/office/officeart/2008/layout/VerticalCurvedList"/>
    <dgm:cxn modelId="{475D2D5E-8450-4DB0-9BBF-A35BF43B13DD}" srcId="{82564F0B-EE46-403C-94D0-6257C293395B}" destId="{F05537C3-9263-4F64-AA19-02055175DDE4}" srcOrd="0" destOrd="0" parTransId="{F116FD46-0B1B-46B3-B65D-115C3C1274CC}" sibTransId="{293E9754-BAEC-4D1E-8101-FEDDA81580CB}"/>
    <dgm:cxn modelId="{D423BF9F-8E3B-449E-A448-D8C68515D633}" srcId="{82564F0B-EE46-403C-94D0-6257C293395B}" destId="{943F15CF-80AC-4DCA-81A4-2501CC7A70D6}" srcOrd="2" destOrd="0" parTransId="{7085E3ED-18ED-4D1A-A076-0266E45C6706}" sibTransId="{180FDE7F-6C99-4A88-A67C-C13011B5DA71}"/>
    <dgm:cxn modelId="{9CFF901C-61F1-47B2-9347-87233834F8F6}" type="presOf" srcId="{293E9754-BAEC-4D1E-8101-FEDDA81580CB}" destId="{6D7317D3-B786-4B36-B25C-45997D794D97}" srcOrd="0" destOrd="0" presId="urn:microsoft.com/office/officeart/2008/layout/VerticalCurvedList"/>
    <dgm:cxn modelId="{27094D9F-8941-463B-8A4B-538231EA0720}" type="presOf" srcId="{64A1BF5A-25F6-42D5-9644-0EFD4D606259}" destId="{1F375318-DB21-42DF-A80A-BCDD5F2E7F5B}" srcOrd="0" destOrd="0" presId="urn:microsoft.com/office/officeart/2008/layout/VerticalCurvedList"/>
    <dgm:cxn modelId="{F02D4848-AEC8-44D1-83C1-7C1B982DEFFB}" type="presParOf" srcId="{D977549E-BD03-469F-9B82-29D45BBD52C7}" destId="{736A6070-B2EE-42F5-AE7A-2B338290D5F6}" srcOrd="0" destOrd="0" presId="urn:microsoft.com/office/officeart/2008/layout/VerticalCurvedList"/>
    <dgm:cxn modelId="{BBE37AAC-6278-4CEA-9079-452A2526AF9F}" type="presParOf" srcId="{736A6070-B2EE-42F5-AE7A-2B338290D5F6}" destId="{ADD83689-B45D-44A6-9241-9D4DA0B725D0}" srcOrd="0" destOrd="0" presId="urn:microsoft.com/office/officeart/2008/layout/VerticalCurvedList"/>
    <dgm:cxn modelId="{778AC1EB-77E4-4E51-B377-BDFC4576FE2E}" type="presParOf" srcId="{ADD83689-B45D-44A6-9241-9D4DA0B725D0}" destId="{91346BA1-7CB1-4A9E-A5F4-2B51073EF863}" srcOrd="0" destOrd="0" presId="urn:microsoft.com/office/officeart/2008/layout/VerticalCurvedList"/>
    <dgm:cxn modelId="{231429E7-F14E-4186-A974-1085DE8BC059}" type="presParOf" srcId="{ADD83689-B45D-44A6-9241-9D4DA0B725D0}" destId="{6D7317D3-B786-4B36-B25C-45997D794D97}" srcOrd="1" destOrd="0" presId="urn:microsoft.com/office/officeart/2008/layout/VerticalCurvedList"/>
    <dgm:cxn modelId="{799061F9-44E5-4DDA-8A9D-D82BD1DC8850}" type="presParOf" srcId="{ADD83689-B45D-44A6-9241-9D4DA0B725D0}" destId="{018C9687-3B9A-4683-80C1-1F3B4ADC8185}" srcOrd="2" destOrd="0" presId="urn:microsoft.com/office/officeart/2008/layout/VerticalCurvedList"/>
    <dgm:cxn modelId="{34809CED-F588-4B10-8439-3C7BD51B0388}" type="presParOf" srcId="{ADD83689-B45D-44A6-9241-9D4DA0B725D0}" destId="{53C4130E-8ADA-4813-911F-7ECEBD1023A6}" srcOrd="3" destOrd="0" presId="urn:microsoft.com/office/officeart/2008/layout/VerticalCurvedList"/>
    <dgm:cxn modelId="{692EB2A5-B2E9-4958-829A-1C4E66E18973}" type="presParOf" srcId="{736A6070-B2EE-42F5-AE7A-2B338290D5F6}" destId="{35EA3336-4580-4BE4-82F7-889933CFC9C7}" srcOrd="1" destOrd="0" presId="urn:microsoft.com/office/officeart/2008/layout/VerticalCurvedList"/>
    <dgm:cxn modelId="{6FDCA5D0-AD28-43A2-8CDD-1C8531851C12}" type="presParOf" srcId="{736A6070-B2EE-42F5-AE7A-2B338290D5F6}" destId="{9927848B-CD35-4B94-ADBF-DFC85E88D939}" srcOrd="2" destOrd="0" presId="urn:microsoft.com/office/officeart/2008/layout/VerticalCurvedList"/>
    <dgm:cxn modelId="{F296B3D3-FC6F-4045-99B7-B1AB4A79B23B}" type="presParOf" srcId="{9927848B-CD35-4B94-ADBF-DFC85E88D939}" destId="{D648B364-C297-465B-9614-9A8EFAF675ED}" srcOrd="0" destOrd="0" presId="urn:microsoft.com/office/officeart/2008/layout/VerticalCurvedList"/>
    <dgm:cxn modelId="{FC576621-AA56-4C7D-9C3F-57AE366DEAAC}" type="presParOf" srcId="{736A6070-B2EE-42F5-AE7A-2B338290D5F6}" destId="{1F375318-DB21-42DF-A80A-BCDD5F2E7F5B}" srcOrd="3" destOrd="0" presId="urn:microsoft.com/office/officeart/2008/layout/VerticalCurvedList"/>
    <dgm:cxn modelId="{3E2667E1-585D-4C1A-8E84-76896698A724}" type="presParOf" srcId="{736A6070-B2EE-42F5-AE7A-2B338290D5F6}" destId="{F4B73077-86C9-4697-B583-3F432BB0CAEC}" srcOrd="4" destOrd="0" presId="urn:microsoft.com/office/officeart/2008/layout/VerticalCurvedList"/>
    <dgm:cxn modelId="{C0292549-FF7D-4DFA-B538-87BA59256022}" type="presParOf" srcId="{F4B73077-86C9-4697-B583-3F432BB0CAEC}" destId="{9DD2A0E5-7836-4F99-A90C-E5A63E0E36DD}" srcOrd="0" destOrd="0" presId="urn:microsoft.com/office/officeart/2008/layout/VerticalCurvedList"/>
    <dgm:cxn modelId="{7CB25796-ECCF-4FC2-B37E-80E8AB4E8318}" type="presParOf" srcId="{736A6070-B2EE-42F5-AE7A-2B338290D5F6}" destId="{DB7B962A-F0CE-4702-99BB-0EE05DEC5034}" srcOrd="5" destOrd="0" presId="urn:microsoft.com/office/officeart/2008/layout/VerticalCurvedList"/>
    <dgm:cxn modelId="{B78BB81B-F4FA-4AB7-B6F4-F97F523BE828}" type="presParOf" srcId="{736A6070-B2EE-42F5-AE7A-2B338290D5F6}" destId="{7A9E582C-A99D-482D-B33B-80805BB15B9F}" srcOrd="6" destOrd="0" presId="urn:microsoft.com/office/officeart/2008/layout/VerticalCurvedList"/>
    <dgm:cxn modelId="{352A485A-E311-47E0-BEA7-09437497986D}" type="presParOf" srcId="{7A9E582C-A99D-482D-B33B-80805BB15B9F}" destId="{F7B9DA4E-C927-44EC-9B92-BEB6E7795D6E}"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317D3-B786-4B36-B25C-45997D794D97}">
      <dsp:nvSpPr>
        <dsp:cNvPr id="0" name=""/>
        <dsp:cNvSpPr/>
      </dsp:nvSpPr>
      <dsp:spPr>
        <a:xfrm>
          <a:off x="-4414339" y="-677043"/>
          <a:ext cx="5258993" cy="5258993"/>
        </a:xfrm>
        <a:prstGeom prst="blockArc">
          <a:avLst>
            <a:gd name="adj1" fmla="val 18900000"/>
            <a:gd name="adj2" fmla="val 2700000"/>
            <a:gd name="adj3" fmla="val 411"/>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EA3336-4580-4BE4-82F7-889933CFC9C7}">
      <dsp:nvSpPr>
        <dsp:cNvPr id="0" name=""/>
        <dsp:cNvSpPr/>
      </dsp:nvSpPr>
      <dsp:spPr>
        <a:xfrm>
          <a:off x="442468" y="300209"/>
          <a:ext cx="6852899" cy="600730"/>
        </a:xfrm>
        <a:prstGeom prst="rect">
          <a:avLst/>
        </a:prstGeom>
        <a:solidFill>
          <a:srgbClr val="814B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830" tIns="78740" rIns="78740" bIns="78740" numCol="1" spcCol="1270" anchor="ctr" anchorCtr="0">
          <a:noAutofit/>
        </a:bodyPr>
        <a:lstStyle/>
        <a:p>
          <a:pPr lvl="0" algn="l" defTabSz="1377950">
            <a:lnSpc>
              <a:spcPct val="90000"/>
            </a:lnSpc>
            <a:spcBef>
              <a:spcPct val="0"/>
            </a:spcBef>
            <a:spcAft>
              <a:spcPct val="35000"/>
            </a:spcAft>
          </a:pPr>
          <a:r>
            <a:rPr lang="en-US" sz="3100" b="1" kern="1200" dirty="0" err="1"/>
            <a:t>Thể</a:t>
          </a:r>
          <a:r>
            <a:rPr lang="en-US" sz="3100" kern="1200" dirty="0"/>
            <a:t> (</a:t>
          </a:r>
          <a:r>
            <a:rPr lang="en-US" sz="3100" kern="1200" dirty="0" err="1"/>
            <a:t>Chủ</a:t>
          </a:r>
          <a:r>
            <a:rPr lang="en-US" sz="3100" kern="1200" dirty="0"/>
            <a:t> </a:t>
          </a:r>
          <a:r>
            <a:rPr lang="en-US" sz="3100" kern="1200" dirty="0" err="1"/>
            <a:t>động</a:t>
          </a:r>
          <a:r>
            <a:rPr lang="en-US" sz="3100" kern="1200" dirty="0"/>
            <a:t>, </a:t>
          </a:r>
          <a:r>
            <a:rPr lang="en-US" sz="3100" kern="1200" dirty="0" err="1"/>
            <a:t>Bị</a:t>
          </a:r>
          <a:r>
            <a:rPr lang="en-US" sz="3100" kern="1200" dirty="0"/>
            <a:t> </a:t>
          </a:r>
          <a:r>
            <a:rPr lang="en-US" sz="3100" kern="1200" dirty="0" err="1"/>
            <a:t>động</a:t>
          </a:r>
          <a:r>
            <a:rPr lang="en-US" sz="3100" kern="1200" dirty="0"/>
            <a:t>,…)</a:t>
          </a:r>
        </a:p>
      </dsp:txBody>
      <dsp:txXfrm>
        <a:off x="442468" y="300209"/>
        <a:ext cx="6852899" cy="600730"/>
      </dsp:txXfrm>
    </dsp:sp>
    <dsp:sp modelId="{D648B364-C297-465B-9614-9A8EFAF675ED}">
      <dsp:nvSpPr>
        <dsp:cNvPr id="0" name=""/>
        <dsp:cNvSpPr/>
      </dsp:nvSpPr>
      <dsp:spPr>
        <a:xfrm>
          <a:off x="67011" y="225117"/>
          <a:ext cx="750913" cy="75091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375318-DB21-42DF-A80A-BCDD5F2E7F5B}">
      <dsp:nvSpPr>
        <dsp:cNvPr id="0" name=""/>
        <dsp:cNvSpPr/>
      </dsp:nvSpPr>
      <dsp:spPr>
        <a:xfrm>
          <a:off x="786880" y="1201461"/>
          <a:ext cx="6508487" cy="600730"/>
        </a:xfrm>
        <a:prstGeom prst="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830" tIns="78740" rIns="78740" bIns="78740" numCol="1" spcCol="1270" anchor="ctr" anchorCtr="0">
          <a:noAutofit/>
        </a:bodyPr>
        <a:lstStyle/>
        <a:p>
          <a:pPr lvl="0" algn="l" defTabSz="1377950">
            <a:lnSpc>
              <a:spcPct val="90000"/>
            </a:lnSpc>
            <a:spcBef>
              <a:spcPct val="0"/>
            </a:spcBef>
            <a:spcAft>
              <a:spcPct val="35000"/>
            </a:spcAft>
          </a:pPr>
          <a:r>
            <a:rPr lang="en-US" sz="3100" b="1" kern="1200" dirty="0" err="1"/>
            <a:t>Thì</a:t>
          </a:r>
          <a:r>
            <a:rPr lang="en-US" sz="3100" kern="1200" dirty="0"/>
            <a:t> (</a:t>
          </a:r>
          <a:r>
            <a:rPr lang="en-US" sz="3100" kern="1200" dirty="0" err="1"/>
            <a:t>Hiện</a:t>
          </a:r>
          <a:r>
            <a:rPr lang="en-US" sz="3100" kern="1200" dirty="0"/>
            <a:t> </a:t>
          </a:r>
          <a:r>
            <a:rPr lang="en-US" sz="3100" kern="1200" dirty="0" err="1"/>
            <a:t>tại</a:t>
          </a:r>
          <a:r>
            <a:rPr lang="en-US" sz="3100" kern="1200" dirty="0"/>
            <a:t>, </a:t>
          </a:r>
          <a:r>
            <a:rPr lang="en-US" sz="3100" kern="1200" dirty="0" err="1"/>
            <a:t>Tương</a:t>
          </a:r>
          <a:r>
            <a:rPr lang="en-US" sz="3100" kern="1200" dirty="0"/>
            <a:t> </a:t>
          </a:r>
          <a:r>
            <a:rPr lang="en-US" sz="3100" kern="1200" dirty="0" err="1"/>
            <a:t>Lại</a:t>
          </a:r>
          <a:r>
            <a:rPr lang="en-US" sz="3100" kern="1200" dirty="0"/>
            <a:t>…)</a:t>
          </a:r>
        </a:p>
      </dsp:txBody>
      <dsp:txXfrm>
        <a:off x="786880" y="1201461"/>
        <a:ext cx="6508487" cy="600730"/>
      </dsp:txXfrm>
    </dsp:sp>
    <dsp:sp modelId="{9DD2A0E5-7836-4F99-A90C-E5A63E0E36DD}">
      <dsp:nvSpPr>
        <dsp:cNvPr id="0" name=""/>
        <dsp:cNvSpPr/>
      </dsp:nvSpPr>
      <dsp:spPr>
        <a:xfrm>
          <a:off x="411424" y="1126370"/>
          <a:ext cx="750913" cy="750913"/>
        </a:xfrm>
        <a:prstGeom prst="ellipse">
          <a:avLst/>
        </a:prstGeom>
        <a:solidFill>
          <a:schemeClr val="lt1">
            <a:hueOff val="0"/>
            <a:satOff val="0"/>
            <a:lumOff val="0"/>
            <a:alphaOff val="0"/>
          </a:schemeClr>
        </a:solidFill>
        <a:ln w="12700" cap="flat" cmpd="sng" algn="ctr">
          <a:solidFill>
            <a:schemeClr val="accent3">
              <a:hueOff val="903533"/>
              <a:satOff val="33333"/>
              <a:lumOff val="-49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7B962A-F0CE-4702-99BB-0EE05DEC5034}">
      <dsp:nvSpPr>
        <dsp:cNvPr id="0" name=""/>
        <dsp:cNvSpPr/>
      </dsp:nvSpPr>
      <dsp:spPr>
        <a:xfrm>
          <a:off x="786880" y="2102713"/>
          <a:ext cx="6508487" cy="600730"/>
        </a:xfrm>
        <a:prstGeom prst="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830" tIns="78740" rIns="78740" bIns="78740" numCol="1" spcCol="1270" anchor="ctr" anchorCtr="0">
          <a:noAutofit/>
        </a:bodyPr>
        <a:lstStyle/>
        <a:p>
          <a:pPr lvl="0" algn="l" defTabSz="1377950">
            <a:lnSpc>
              <a:spcPct val="90000"/>
            </a:lnSpc>
            <a:spcBef>
              <a:spcPct val="0"/>
            </a:spcBef>
            <a:spcAft>
              <a:spcPct val="35000"/>
            </a:spcAft>
          </a:pPr>
          <a:r>
            <a:rPr lang="en-US" sz="3100" kern="1200" dirty="0" err="1"/>
            <a:t>Số</a:t>
          </a:r>
          <a:r>
            <a:rPr lang="en-US" sz="3100" kern="1200" dirty="0"/>
            <a:t> </a:t>
          </a:r>
          <a:r>
            <a:rPr lang="en-US" sz="3100" kern="1200" dirty="0" err="1"/>
            <a:t>ít</a:t>
          </a:r>
          <a:r>
            <a:rPr lang="en-US" sz="3100" kern="1200" dirty="0"/>
            <a:t> </a:t>
          </a:r>
          <a:r>
            <a:rPr lang="en-US" sz="3100" kern="1200" dirty="0" err="1"/>
            <a:t>hoặc</a:t>
          </a:r>
          <a:r>
            <a:rPr lang="en-US" sz="3100" kern="1200" dirty="0"/>
            <a:t> </a:t>
          </a:r>
          <a:r>
            <a:rPr lang="en-US" sz="3100" kern="1200" dirty="0" err="1"/>
            <a:t>Số</a:t>
          </a:r>
          <a:r>
            <a:rPr lang="en-US" sz="3100" kern="1200" dirty="0"/>
            <a:t> </a:t>
          </a:r>
          <a:r>
            <a:rPr lang="en-US" sz="3100" kern="1200" dirty="0" err="1"/>
            <a:t>nhiều</a:t>
          </a:r>
          <a:endParaRPr lang="en-US" sz="3100" kern="1200" dirty="0"/>
        </a:p>
      </dsp:txBody>
      <dsp:txXfrm>
        <a:off x="786880" y="2102713"/>
        <a:ext cx="6508487" cy="600730"/>
      </dsp:txXfrm>
    </dsp:sp>
    <dsp:sp modelId="{F7B9DA4E-C927-44EC-9B92-BEB6E7795D6E}">
      <dsp:nvSpPr>
        <dsp:cNvPr id="0" name=""/>
        <dsp:cNvSpPr/>
      </dsp:nvSpPr>
      <dsp:spPr>
        <a:xfrm>
          <a:off x="411424" y="2027622"/>
          <a:ext cx="750913" cy="750913"/>
        </a:xfrm>
        <a:prstGeom prst="ellipse">
          <a:avLst/>
        </a:prstGeom>
        <a:solidFill>
          <a:schemeClr val="lt1">
            <a:hueOff val="0"/>
            <a:satOff val="0"/>
            <a:lumOff val="0"/>
            <a:alphaOff val="0"/>
          </a:schemeClr>
        </a:solidFill>
        <a:ln w="12700" cap="flat" cmpd="sng" algn="ctr">
          <a:solidFill>
            <a:schemeClr val="accent3">
              <a:hueOff val="1807066"/>
              <a:satOff val="66667"/>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C1389B-3F31-4CCA-9E23-6A9CBA5D60D1}">
      <dsp:nvSpPr>
        <dsp:cNvPr id="0" name=""/>
        <dsp:cNvSpPr/>
      </dsp:nvSpPr>
      <dsp:spPr>
        <a:xfrm>
          <a:off x="442468" y="3003966"/>
          <a:ext cx="6852899" cy="600730"/>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830" tIns="78740" rIns="78740" bIns="78740" numCol="1" spcCol="1270" anchor="ctr" anchorCtr="0">
          <a:noAutofit/>
        </a:bodyPr>
        <a:lstStyle/>
        <a:p>
          <a:pPr lvl="0" algn="l" defTabSz="1377950">
            <a:lnSpc>
              <a:spcPct val="90000"/>
            </a:lnSpc>
            <a:spcBef>
              <a:spcPct val="0"/>
            </a:spcBef>
            <a:spcAft>
              <a:spcPct val="35000"/>
            </a:spcAft>
          </a:pPr>
          <a:r>
            <a:rPr lang="en-US" sz="3100" kern="1200" dirty="0" err="1"/>
            <a:t>Ngôi</a:t>
          </a:r>
          <a:r>
            <a:rPr lang="en-US" sz="3100" kern="1200" dirty="0"/>
            <a:t> </a:t>
          </a:r>
          <a:r>
            <a:rPr lang="en-US" sz="3100" kern="1200" dirty="0" err="1"/>
            <a:t>thứ</a:t>
          </a:r>
          <a:r>
            <a:rPr lang="en-US" sz="3100" kern="1200" dirty="0"/>
            <a:t> 1, </a:t>
          </a:r>
          <a:r>
            <a:rPr lang="en-US" sz="3100" kern="1200" dirty="0" err="1"/>
            <a:t>Thứ</a:t>
          </a:r>
          <a:r>
            <a:rPr lang="en-US" sz="3100" kern="1200" dirty="0"/>
            <a:t> 2, </a:t>
          </a:r>
          <a:r>
            <a:rPr lang="en-US" sz="3100" kern="1200" dirty="0" err="1"/>
            <a:t>Thứ</a:t>
          </a:r>
          <a:r>
            <a:rPr lang="en-US" sz="3100" kern="1200" dirty="0"/>
            <a:t> 3</a:t>
          </a:r>
        </a:p>
      </dsp:txBody>
      <dsp:txXfrm>
        <a:off x="442468" y="3003966"/>
        <a:ext cx="6852899" cy="600730"/>
      </dsp:txXfrm>
    </dsp:sp>
    <dsp:sp modelId="{C2B26773-F666-4F9A-BB92-10F7A2DD75B3}">
      <dsp:nvSpPr>
        <dsp:cNvPr id="0" name=""/>
        <dsp:cNvSpPr/>
      </dsp:nvSpPr>
      <dsp:spPr>
        <a:xfrm>
          <a:off x="67011" y="2928874"/>
          <a:ext cx="750913" cy="750913"/>
        </a:xfrm>
        <a:prstGeom prst="ellipse">
          <a:avLst/>
        </a:prstGeom>
        <a:solidFill>
          <a:schemeClr val="lt1">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317D3-B786-4B36-B25C-45997D794D97}">
      <dsp:nvSpPr>
        <dsp:cNvPr id="0" name=""/>
        <dsp:cNvSpPr/>
      </dsp:nvSpPr>
      <dsp:spPr>
        <a:xfrm>
          <a:off x="-4414339" y="-677043"/>
          <a:ext cx="5258993" cy="5258993"/>
        </a:xfrm>
        <a:prstGeom prst="blockArc">
          <a:avLst>
            <a:gd name="adj1" fmla="val 18900000"/>
            <a:gd name="adj2" fmla="val 2700000"/>
            <a:gd name="adj3" fmla="val 411"/>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EA3336-4580-4BE4-82F7-889933CFC9C7}">
      <dsp:nvSpPr>
        <dsp:cNvPr id="0" name=""/>
        <dsp:cNvSpPr/>
      </dsp:nvSpPr>
      <dsp:spPr>
        <a:xfrm>
          <a:off x="543214" y="390490"/>
          <a:ext cx="5963217" cy="780981"/>
        </a:xfrm>
        <a:prstGeom prst="rect">
          <a:avLst/>
        </a:prstGeom>
        <a:solidFill>
          <a:srgbClr val="814B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904" tIns="91440" rIns="91440" bIns="91440" numCol="1" spcCol="1270" anchor="ctr" anchorCtr="0">
          <a:noAutofit/>
        </a:bodyPr>
        <a:lstStyle/>
        <a:p>
          <a:pPr lvl="0" algn="l" defTabSz="1600200">
            <a:lnSpc>
              <a:spcPct val="90000"/>
            </a:lnSpc>
            <a:spcBef>
              <a:spcPct val="0"/>
            </a:spcBef>
            <a:spcAft>
              <a:spcPct val="35000"/>
            </a:spcAft>
          </a:pPr>
          <a:r>
            <a:rPr lang="en-US" sz="3600" kern="1200" dirty="0" err="1"/>
            <a:t>Bổ</a:t>
          </a:r>
          <a:r>
            <a:rPr lang="en-US" sz="3600" kern="1200" dirty="0"/>
            <a:t> Nghĩa </a:t>
          </a:r>
          <a:r>
            <a:rPr lang="en-US" sz="3600" kern="1200" dirty="0" err="1"/>
            <a:t>cho</a:t>
          </a:r>
          <a:r>
            <a:rPr lang="en-US" sz="3600" kern="1200" dirty="0"/>
            <a:t> Danh </a:t>
          </a:r>
          <a:r>
            <a:rPr lang="en-US" sz="3600" kern="1200" dirty="0" err="1"/>
            <a:t>Từ</a:t>
          </a:r>
          <a:endParaRPr lang="en-US" sz="3600" kern="1200" dirty="0"/>
        </a:p>
      </dsp:txBody>
      <dsp:txXfrm>
        <a:off x="543214" y="390490"/>
        <a:ext cx="5963217" cy="780981"/>
      </dsp:txXfrm>
    </dsp:sp>
    <dsp:sp modelId="{D648B364-C297-465B-9614-9A8EFAF675ED}">
      <dsp:nvSpPr>
        <dsp:cNvPr id="0" name=""/>
        <dsp:cNvSpPr/>
      </dsp:nvSpPr>
      <dsp:spPr>
        <a:xfrm>
          <a:off x="55101" y="292867"/>
          <a:ext cx="976226" cy="97622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375318-DB21-42DF-A80A-BCDD5F2E7F5B}">
      <dsp:nvSpPr>
        <dsp:cNvPr id="0" name=""/>
        <dsp:cNvSpPr/>
      </dsp:nvSpPr>
      <dsp:spPr>
        <a:xfrm>
          <a:off x="827101" y="1561962"/>
          <a:ext cx="5679330" cy="780981"/>
        </a:xfrm>
        <a:prstGeom prst="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904" tIns="91440" rIns="91440" bIns="91440" numCol="1" spcCol="1270" anchor="ctr" anchorCtr="0">
          <a:noAutofit/>
        </a:bodyPr>
        <a:lstStyle/>
        <a:p>
          <a:pPr lvl="0" algn="l" defTabSz="1600200">
            <a:lnSpc>
              <a:spcPct val="90000"/>
            </a:lnSpc>
            <a:spcBef>
              <a:spcPct val="0"/>
            </a:spcBef>
            <a:spcAft>
              <a:spcPct val="35000"/>
            </a:spcAft>
          </a:pPr>
          <a:r>
            <a:rPr lang="en-US" sz="3600" kern="1200" dirty="0" err="1"/>
            <a:t>Biến</a:t>
          </a:r>
          <a:r>
            <a:rPr lang="en-US" sz="3600" kern="1200" dirty="0"/>
            <a:t> </a:t>
          </a:r>
          <a:r>
            <a:rPr lang="en-US" sz="3600" kern="1200" dirty="0" err="1"/>
            <a:t>đuôi</a:t>
          </a:r>
          <a:r>
            <a:rPr lang="en-US" sz="3600" kern="1200" dirty="0"/>
            <a:t> </a:t>
          </a:r>
          <a:r>
            <a:rPr lang="en-US" sz="3600" kern="1200" dirty="0" err="1"/>
            <a:t>theo</a:t>
          </a:r>
          <a:r>
            <a:rPr lang="en-US" sz="3600" kern="1200" dirty="0"/>
            <a:t> Danh </a:t>
          </a:r>
          <a:r>
            <a:rPr lang="en-US" sz="3600" kern="1200" dirty="0" err="1"/>
            <a:t>Từ</a:t>
          </a:r>
          <a:endParaRPr lang="en-US" sz="3600" kern="1200" dirty="0"/>
        </a:p>
      </dsp:txBody>
      <dsp:txXfrm>
        <a:off x="827101" y="1561962"/>
        <a:ext cx="5679330" cy="780981"/>
      </dsp:txXfrm>
    </dsp:sp>
    <dsp:sp modelId="{9DD2A0E5-7836-4F99-A90C-E5A63E0E36DD}">
      <dsp:nvSpPr>
        <dsp:cNvPr id="0" name=""/>
        <dsp:cNvSpPr/>
      </dsp:nvSpPr>
      <dsp:spPr>
        <a:xfrm>
          <a:off x="338988" y="1464339"/>
          <a:ext cx="976226" cy="976226"/>
        </a:xfrm>
        <a:prstGeom prst="ellipse">
          <a:avLst/>
        </a:prstGeom>
        <a:solidFill>
          <a:schemeClr val="lt1">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7B962A-F0CE-4702-99BB-0EE05DEC5034}">
      <dsp:nvSpPr>
        <dsp:cNvPr id="0" name=""/>
        <dsp:cNvSpPr/>
      </dsp:nvSpPr>
      <dsp:spPr>
        <a:xfrm>
          <a:off x="543214" y="2733434"/>
          <a:ext cx="5963217" cy="780981"/>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904" tIns="91440" rIns="91440" bIns="91440" numCol="1" spcCol="1270" anchor="ctr" anchorCtr="0">
          <a:noAutofit/>
        </a:bodyPr>
        <a:lstStyle/>
        <a:p>
          <a:pPr lvl="0" algn="l" defTabSz="1600200">
            <a:lnSpc>
              <a:spcPct val="90000"/>
            </a:lnSpc>
            <a:spcBef>
              <a:spcPct val="0"/>
            </a:spcBef>
            <a:spcAft>
              <a:spcPct val="35000"/>
            </a:spcAft>
          </a:pPr>
          <a:r>
            <a:rPr lang="en-US" sz="3600" kern="1200" dirty="0" err="1"/>
            <a:t>Đứng</a:t>
          </a:r>
          <a:r>
            <a:rPr lang="en-US" sz="3600" kern="1200" dirty="0"/>
            <a:t> </a:t>
          </a:r>
          <a:r>
            <a:rPr lang="en-US" sz="3600" kern="1200" dirty="0" err="1"/>
            <a:t>trước</a:t>
          </a:r>
          <a:r>
            <a:rPr lang="en-US" sz="3600" kern="1200" dirty="0"/>
            <a:t>/</a:t>
          </a:r>
          <a:r>
            <a:rPr lang="en-US" sz="3600" kern="1200" dirty="0" err="1"/>
            <a:t>sau</a:t>
          </a:r>
          <a:r>
            <a:rPr lang="en-US" sz="3600" kern="1200" dirty="0"/>
            <a:t>/</a:t>
          </a:r>
          <a:r>
            <a:rPr lang="en-US" sz="3600" kern="1200" dirty="0" err="1"/>
            <a:t>cách</a:t>
          </a:r>
          <a:r>
            <a:rPr lang="en-US" sz="3600" kern="1200" dirty="0"/>
            <a:t> </a:t>
          </a:r>
          <a:r>
            <a:rPr lang="en-US" sz="3600" kern="1200" dirty="0" err="1"/>
            <a:t>quãng</a:t>
          </a:r>
          <a:endParaRPr lang="en-US" sz="3600" kern="1200" dirty="0"/>
        </a:p>
      </dsp:txBody>
      <dsp:txXfrm>
        <a:off x="543214" y="2733434"/>
        <a:ext cx="5963217" cy="780981"/>
      </dsp:txXfrm>
    </dsp:sp>
    <dsp:sp modelId="{F7B9DA4E-C927-44EC-9B92-BEB6E7795D6E}">
      <dsp:nvSpPr>
        <dsp:cNvPr id="0" name=""/>
        <dsp:cNvSpPr/>
      </dsp:nvSpPr>
      <dsp:spPr>
        <a:xfrm>
          <a:off x="55101" y="2635811"/>
          <a:ext cx="976226" cy="976226"/>
        </a:xfrm>
        <a:prstGeom prst="ellipse">
          <a:avLst/>
        </a:prstGeom>
        <a:solidFill>
          <a:schemeClr val="lt1">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317D3-B786-4B36-B25C-45997D794D97}">
      <dsp:nvSpPr>
        <dsp:cNvPr id="0" name=""/>
        <dsp:cNvSpPr/>
      </dsp:nvSpPr>
      <dsp:spPr>
        <a:xfrm>
          <a:off x="-4414339" y="-677043"/>
          <a:ext cx="5258993" cy="5258993"/>
        </a:xfrm>
        <a:prstGeom prst="blockArc">
          <a:avLst>
            <a:gd name="adj1" fmla="val 18900000"/>
            <a:gd name="adj2" fmla="val 2700000"/>
            <a:gd name="adj3" fmla="val 411"/>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EA3336-4580-4BE4-82F7-889933CFC9C7}">
      <dsp:nvSpPr>
        <dsp:cNvPr id="0" name=""/>
        <dsp:cNvSpPr/>
      </dsp:nvSpPr>
      <dsp:spPr>
        <a:xfrm>
          <a:off x="543214" y="390490"/>
          <a:ext cx="6771292" cy="780981"/>
        </a:xfrm>
        <a:prstGeom prst="rect">
          <a:avLst/>
        </a:prstGeom>
        <a:solidFill>
          <a:srgbClr val="814B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904" tIns="71120" rIns="71120" bIns="71120" numCol="1" spcCol="1270" anchor="ctr" anchorCtr="0">
          <a:noAutofit/>
        </a:bodyPr>
        <a:lstStyle/>
        <a:p>
          <a:pPr lvl="0" algn="l" defTabSz="1244600">
            <a:lnSpc>
              <a:spcPct val="90000"/>
            </a:lnSpc>
            <a:spcBef>
              <a:spcPct val="0"/>
            </a:spcBef>
            <a:spcAft>
              <a:spcPct val="35000"/>
            </a:spcAft>
          </a:pPr>
          <a:r>
            <a:rPr lang="en-US" sz="2800" kern="1200" dirty="0" err="1"/>
            <a:t>Được</a:t>
          </a:r>
          <a:r>
            <a:rPr lang="en-US" sz="2800" kern="1200" dirty="0"/>
            <a:t> </a:t>
          </a:r>
          <a:r>
            <a:rPr lang="en-US" sz="2800" kern="1200" dirty="0" err="1"/>
            <a:t>ghép</a:t>
          </a:r>
          <a:r>
            <a:rPr lang="en-US" sz="2800" kern="1200" dirty="0"/>
            <a:t> </a:t>
          </a:r>
          <a:r>
            <a:rPr lang="en-US" sz="2800" kern="1200" dirty="0" err="1"/>
            <a:t>từ</a:t>
          </a:r>
          <a:r>
            <a:rPr lang="en-US" sz="2800" kern="1200" dirty="0"/>
            <a:t> </a:t>
          </a:r>
          <a:r>
            <a:rPr lang="en-US" sz="2800" kern="1200" dirty="0" err="1"/>
            <a:t>các</a:t>
          </a:r>
          <a:r>
            <a:rPr lang="en-US" sz="2800" kern="1200" dirty="0"/>
            <a:t> </a:t>
          </a:r>
          <a:r>
            <a:rPr lang="en-US" sz="2800" kern="1200" dirty="0" err="1"/>
            <a:t>danh</a:t>
          </a:r>
          <a:r>
            <a:rPr lang="en-US" sz="2800" kern="1200" dirty="0"/>
            <a:t> </a:t>
          </a:r>
          <a:r>
            <a:rPr lang="en-US" sz="2800" kern="1200" dirty="0" err="1"/>
            <a:t>từ</a:t>
          </a:r>
          <a:r>
            <a:rPr lang="en-US" sz="2800" kern="1200" dirty="0"/>
            <a:t> </a:t>
          </a:r>
          <a:r>
            <a:rPr lang="en-US" sz="2800" kern="1200" dirty="0" err="1"/>
            <a:t>đơn</a:t>
          </a:r>
          <a:r>
            <a:rPr lang="en-US" sz="2800" kern="1200" dirty="0"/>
            <a:t>,</a:t>
          </a:r>
          <a:br>
            <a:rPr lang="en-US" sz="2800" kern="1200" dirty="0"/>
          </a:br>
          <a:r>
            <a:rPr lang="en-US" sz="2800" kern="1200" dirty="0" err="1"/>
            <a:t>hoặc</a:t>
          </a:r>
          <a:r>
            <a:rPr lang="en-US" sz="2800" kern="1200" dirty="0"/>
            <a:t> </a:t>
          </a:r>
          <a:r>
            <a:rPr lang="en-US" sz="2800" kern="1200" dirty="0" err="1"/>
            <a:t>từ</a:t>
          </a:r>
          <a:r>
            <a:rPr lang="en-US" sz="2800" kern="1200" dirty="0"/>
            <a:t> </a:t>
          </a:r>
          <a:r>
            <a:rPr lang="en-US" sz="2800" kern="1200" dirty="0" err="1"/>
            <a:t>tính</a:t>
          </a:r>
          <a:r>
            <a:rPr lang="en-US" sz="2800" kern="1200" dirty="0"/>
            <a:t> </a:t>
          </a:r>
          <a:r>
            <a:rPr lang="en-US" sz="2800" kern="1200" dirty="0" err="1"/>
            <a:t>từ</a:t>
          </a:r>
          <a:r>
            <a:rPr lang="en-US" sz="2800" kern="1200" dirty="0"/>
            <a:t> </a:t>
          </a:r>
          <a:r>
            <a:rPr lang="en-US" sz="2800" kern="1200" dirty="0" err="1"/>
            <a:t>và</a:t>
          </a:r>
          <a:r>
            <a:rPr lang="en-US" sz="2800" kern="1200" dirty="0"/>
            <a:t> </a:t>
          </a:r>
          <a:r>
            <a:rPr lang="en-US" sz="2800" kern="1200" dirty="0" err="1"/>
            <a:t>danh</a:t>
          </a:r>
          <a:r>
            <a:rPr lang="en-US" sz="2800" kern="1200" dirty="0"/>
            <a:t> </a:t>
          </a:r>
          <a:r>
            <a:rPr lang="en-US" sz="2800" kern="1200" dirty="0" err="1"/>
            <a:t>từ</a:t>
          </a:r>
          <a:r>
            <a:rPr lang="en-US" sz="2800" kern="1200" dirty="0"/>
            <a:t> </a:t>
          </a:r>
          <a:r>
            <a:rPr lang="en-US" sz="2800" kern="1200" dirty="0" err="1"/>
            <a:t>đơn</a:t>
          </a:r>
          <a:endParaRPr lang="en-US" sz="2800" kern="1200" dirty="0"/>
        </a:p>
      </dsp:txBody>
      <dsp:txXfrm>
        <a:off x="543214" y="390490"/>
        <a:ext cx="6771292" cy="780981"/>
      </dsp:txXfrm>
    </dsp:sp>
    <dsp:sp modelId="{D648B364-C297-465B-9614-9A8EFAF675ED}">
      <dsp:nvSpPr>
        <dsp:cNvPr id="0" name=""/>
        <dsp:cNvSpPr/>
      </dsp:nvSpPr>
      <dsp:spPr>
        <a:xfrm>
          <a:off x="55101" y="292867"/>
          <a:ext cx="976226" cy="97622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375318-DB21-42DF-A80A-BCDD5F2E7F5B}">
      <dsp:nvSpPr>
        <dsp:cNvPr id="0" name=""/>
        <dsp:cNvSpPr/>
      </dsp:nvSpPr>
      <dsp:spPr>
        <a:xfrm>
          <a:off x="827101" y="1561962"/>
          <a:ext cx="6487405" cy="780981"/>
        </a:xfrm>
        <a:prstGeom prst="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904" tIns="71120" rIns="71120" bIns="71120" numCol="1" spcCol="1270" anchor="ctr" anchorCtr="0">
          <a:noAutofit/>
        </a:bodyPr>
        <a:lstStyle/>
        <a:p>
          <a:pPr lvl="0" algn="l" defTabSz="1244600">
            <a:lnSpc>
              <a:spcPct val="90000"/>
            </a:lnSpc>
            <a:spcBef>
              <a:spcPct val="0"/>
            </a:spcBef>
            <a:spcAft>
              <a:spcPct val="35000"/>
            </a:spcAft>
          </a:pPr>
          <a:r>
            <a:rPr lang="en-US" sz="2800" kern="1200" dirty="0" err="1"/>
            <a:t>Chỉ</a:t>
          </a:r>
          <a:r>
            <a:rPr lang="en-US" sz="2800" kern="1200" dirty="0"/>
            <a:t> </a:t>
          </a:r>
          <a:r>
            <a:rPr lang="en-US" sz="2800" kern="1200" dirty="0" err="1"/>
            <a:t>có</a:t>
          </a:r>
          <a:r>
            <a:rPr lang="en-US" sz="2800" kern="1200" dirty="0"/>
            <a:t> </a:t>
          </a:r>
          <a:r>
            <a:rPr lang="en-US" sz="2800" kern="1200" dirty="0" err="1"/>
            <a:t>danh</a:t>
          </a:r>
          <a:r>
            <a:rPr lang="en-US" sz="2800" kern="1200" dirty="0"/>
            <a:t> </a:t>
          </a:r>
          <a:r>
            <a:rPr lang="en-US" sz="2800" kern="1200" dirty="0" err="1"/>
            <a:t>từ</a:t>
          </a:r>
          <a:r>
            <a:rPr lang="en-US" sz="2800" kern="1200" dirty="0"/>
            <a:t> </a:t>
          </a:r>
          <a:r>
            <a:rPr lang="en-US" sz="2800" kern="1200" dirty="0" err="1"/>
            <a:t>đơn</a:t>
          </a:r>
          <a:r>
            <a:rPr lang="en-US" sz="2800" kern="1200" dirty="0"/>
            <a:t> </a:t>
          </a:r>
          <a:r>
            <a:rPr lang="en-US" sz="2800" kern="1200" dirty="0" err="1"/>
            <a:t>đứng</a:t>
          </a:r>
          <a:r>
            <a:rPr lang="en-US" sz="2800" kern="1200" dirty="0"/>
            <a:t> </a:t>
          </a:r>
          <a:r>
            <a:rPr lang="en-US" sz="2800" kern="1200" dirty="0" err="1"/>
            <a:t>cuối</a:t>
          </a:r>
          <a:r>
            <a:rPr lang="en-US" sz="2800" kern="1200" dirty="0"/>
            <a:t> </a:t>
          </a:r>
          <a:r>
            <a:rPr lang="en-US" sz="2800" kern="1200" dirty="0" err="1"/>
            <a:t>biến</a:t>
          </a:r>
          <a:r>
            <a:rPr lang="en-US" sz="2800" kern="1200" dirty="0"/>
            <a:t> </a:t>
          </a:r>
          <a:r>
            <a:rPr lang="en-US" sz="2800" kern="1200" dirty="0" err="1"/>
            <a:t>đuôi</a:t>
          </a:r>
          <a:endParaRPr lang="en-US" sz="2800" kern="1200" dirty="0"/>
        </a:p>
      </dsp:txBody>
      <dsp:txXfrm>
        <a:off x="827101" y="1561962"/>
        <a:ext cx="6487405" cy="780981"/>
      </dsp:txXfrm>
    </dsp:sp>
    <dsp:sp modelId="{9DD2A0E5-7836-4F99-A90C-E5A63E0E36DD}">
      <dsp:nvSpPr>
        <dsp:cNvPr id="0" name=""/>
        <dsp:cNvSpPr/>
      </dsp:nvSpPr>
      <dsp:spPr>
        <a:xfrm>
          <a:off x="338988" y="1464339"/>
          <a:ext cx="976226" cy="976226"/>
        </a:xfrm>
        <a:prstGeom prst="ellipse">
          <a:avLst/>
        </a:prstGeom>
        <a:solidFill>
          <a:schemeClr val="lt1">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7B962A-F0CE-4702-99BB-0EE05DEC5034}">
      <dsp:nvSpPr>
        <dsp:cNvPr id="0" name=""/>
        <dsp:cNvSpPr/>
      </dsp:nvSpPr>
      <dsp:spPr>
        <a:xfrm>
          <a:off x="543214" y="2733434"/>
          <a:ext cx="6771292" cy="780981"/>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904" tIns="71120" rIns="71120" bIns="71120" numCol="1" spcCol="1270" anchor="ctr" anchorCtr="0">
          <a:noAutofit/>
        </a:bodyPr>
        <a:lstStyle/>
        <a:p>
          <a:pPr lvl="0" algn="l" defTabSz="1244600">
            <a:lnSpc>
              <a:spcPct val="90000"/>
            </a:lnSpc>
            <a:spcBef>
              <a:spcPct val="0"/>
            </a:spcBef>
            <a:spcAft>
              <a:spcPct val="35000"/>
            </a:spcAft>
          </a:pPr>
          <a:r>
            <a:rPr lang="en-US" sz="2800" kern="1200" dirty="0" err="1"/>
            <a:t>Các</a:t>
          </a:r>
          <a:r>
            <a:rPr lang="en-US" sz="2800" kern="1200" dirty="0"/>
            <a:t> </a:t>
          </a:r>
          <a:r>
            <a:rPr lang="en-US" sz="2800" kern="1200" dirty="0" err="1"/>
            <a:t>từ</a:t>
          </a:r>
          <a:r>
            <a:rPr lang="en-US" sz="2800" kern="1200" dirty="0"/>
            <a:t> </a:t>
          </a:r>
          <a:r>
            <a:rPr lang="en-US" sz="2800" kern="1200" dirty="0" err="1"/>
            <a:t>đứng</a:t>
          </a:r>
          <a:r>
            <a:rPr lang="en-US" sz="2800" kern="1200" dirty="0"/>
            <a:t> </a:t>
          </a:r>
          <a:r>
            <a:rPr lang="en-US" sz="2800" kern="1200" dirty="0" err="1"/>
            <a:t>trước</a:t>
          </a:r>
          <a:r>
            <a:rPr lang="en-US" sz="2800" kern="1200" dirty="0"/>
            <a:t> </a:t>
          </a:r>
          <a:r>
            <a:rPr lang="en-US" sz="2800" kern="1200" dirty="0" err="1"/>
            <a:t>nó</a:t>
          </a:r>
          <a:r>
            <a:rPr lang="en-US" sz="2800" kern="1200" dirty="0"/>
            <a:t> ở </a:t>
          </a:r>
          <a:r>
            <a:rPr lang="en-US" sz="2800" kern="1200" dirty="0" err="1"/>
            <a:t>dạng</a:t>
          </a:r>
          <a:r>
            <a:rPr lang="en-US" sz="2800" kern="1200" dirty="0"/>
            <a:t> </a:t>
          </a:r>
          <a:r>
            <a:rPr lang="en-US" sz="2800" kern="1200" dirty="0" err="1"/>
            <a:t>nguyên</a:t>
          </a:r>
          <a:r>
            <a:rPr lang="en-US" sz="2800" kern="1200" dirty="0"/>
            <a:t> </a:t>
          </a:r>
          <a:r>
            <a:rPr lang="en-US" sz="2800" kern="1200" dirty="0" err="1"/>
            <a:t>mẫu</a:t>
          </a:r>
          <a:endParaRPr lang="en-US" sz="2800" kern="1200" dirty="0"/>
        </a:p>
      </dsp:txBody>
      <dsp:txXfrm>
        <a:off x="543214" y="2733434"/>
        <a:ext cx="6771292" cy="780981"/>
      </dsp:txXfrm>
    </dsp:sp>
    <dsp:sp modelId="{F7B9DA4E-C927-44EC-9B92-BEB6E7795D6E}">
      <dsp:nvSpPr>
        <dsp:cNvPr id="0" name=""/>
        <dsp:cNvSpPr/>
      </dsp:nvSpPr>
      <dsp:spPr>
        <a:xfrm>
          <a:off x="55101" y="2635811"/>
          <a:ext cx="976226" cy="976226"/>
        </a:xfrm>
        <a:prstGeom prst="ellipse">
          <a:avLst/>
        </a:prstGeom>
        <a:solidFill>
          <a:schemeClr val="lt1">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2C1BC-6F20-4B30-B319-F2670A38421C}" type="datetimeFigureOut">
              <a:rPr lang="en-US" smtClean="0"/>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5BA63-5082-44CE-8680-D9F487A22C24}" type="slidenum">
              <a:rPr lang="en-US" smtClean="0"/>
              <a:t>‹#›</a:t>
            </a:fld>
            <a:endParaRPr lang="en-US"/>
          </a:p>
        </p:txBody>
      </p:sp>
    </p:spTree>
    <p:extLst>
      <p:ext uri="{BB962C8B-B14F-4D97-AF65-F5344CB8AC3E}">
        <p14:creationId xmlns:p14="http://schemas.microsoft.com/office/powerpoint/2010/main" val="225349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1</a:t>
            </a:fld>
            <a:endParaRPr lang="en-US"/>
          </a:p>
        </p:txBody>
      </p:sp>
    </p:spTree>
    <p:extLst>
      <p:ext uri="{BB962C8B-B14F-4D97-AF65-F5344CB8AC3E}">
        <p14:creationId xmlns:p14="http://schemas.microsoft.com/office/powerpoint/2010/main" val="3447734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47</a:t>
            </a:fld>
            <a:endParaRPr lang="en-US"/>
          </a:p>
        </p:txBody>
      </p:sp>
    </p:spTree>
    <p:extLst>
      <p:ext uri="{BB962C8B-B14F-4D97-AF65-F5344CB8AC3E}">
        <p14:creationId xmlns:p14="http://schemas.microsoft.com/office/powerpoint/2010/main" val="106619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48</a:t>
            </a:fld>
            <a:endParaRPr lang="en-US"/>
          </a:p>
        </p:txBody>
      </p:sp>
    </p:spTree>
    <p:extLst>
      <p:ext uri="{BB962C8B-B14F-4D97-AF65-F5344CB8AC3E}">
        <p14:creationId xmlns:p14="http://schemas.microsoft.com/office/powerpoint/2010/main" val="870103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49</a:t>
            </a:fld>
            <a:endParaRPr lang="en-US"/>
          </a:p>
        </p:txBody>
      </p:sp>
    </p:spTree>
    <p:extLst>
      <p:ext uri="{BB962C8B-B14F-4D97-AF65-F5344CB8AC3E}">
        <p14:creationId xmlns:p14="http://schemas.microsoft.com/office/powerpoint/2010/main" val="790634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50</a:t>
            </a:fld>
            <a:endParaRPr lang="en-US"/>
          </a:p>
        </p:txBody>
      </p:sp>
    </p:spTree>
    <p:extLst>
      <p:ext uri="{BB962C8B-B14F-4D97-AF65-F5344CB8AC3E}">
        <p14:creationId xmlns:p14="http://schemas.microsoft.com/office/powerpoint/2010/main" val="1640323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51</a:t>
            </a:fld>
            <a:endParaRPr lang="en-US"/>
          </a:p>
        </p:txBody>
      </p:sp>
    </p:spTree>
    <p:extLst>
      <p:ext uri="{BB962C8B-B14F-4D97-AF65-F5344CB8AC3E}">
        <p14:creationId xmlns:p14="http://schemas.microsoft.com/office/powerpoint/2010/main" val="3783321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55</a:t>
            </a:fld>
            <a:endParaRPr lang="en-US"/>
          </a:p>
        </p:txBody>
      </p:sp>
    </p:spTree>
    <p:extLst>
      <p:ext uri="{BB962C8B-B14F-4D97-AF65-F5344CB8AC3E}">
        <p14:creationId xmlns:p14="http://schemas.microsoft.com/office/powerpoint/2010/main" val="565236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56</a:t>
            </a:fld>
            <a:endParaRPr lang="en-US"/>
          </a:p>
        </p:txBody>
      </p:sp>
    </p:spTree>
    <p:extLst>
      <p:ext uri="{BB962C8B-B14F-4D97-AF65-F5344CB8AC3E}">
        <p14:creationId xmlns:p14="http://schemas.microsoft.com/office/powerpoint/2010/main" val="2568982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57</a:t>
            </a:fld>
            <a:endParaRPr lang="en-US"/>
          </a:p>
        </p:txBody>
      </p:sp>
    </p:spTree>
    <p:extLst>
      <p:ext uri="{BB962C8B-B14F-4D97-AF65-F5344CB8AC3E}">
        <p14:creationId xmlns:p14="http://schemas.microsoft.com/office/powerpoint/2010/main" val="3275693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58</a:t>
            </a:fld>
            <a:endParaRPr lang="en-US"/>
          </a:p>
        </p:txBody>
      </p:sp>
    </p:spTree>
    <p:extLst>
      <p:ext uri="{BB962C8B-B14F-4D97-AF65-F5344CB8AC3E}">
        <p14:creationId xmlns:p14="http://schemas.microsoft.com/office/powerpoint/2010/main" val="153975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59</a:t>
            </a:fld>
            <a:endParaRPr lang="en-US"/>
          </a:p>
        </p:txBody>
      </p:sp>
    </p:spTree>
    <p:extLst>
      <p:ext uri="{BB962C8B-B14F-4D97-AF65-F5344CB8AC3E}">
        <p14:creationId xmlns:p14="http://schemas.microsoft.com/office/powerpoint/2010/main" val="343306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6</a:t>
            </a:fld>
            <a:endParaRPr lang="en-US"/>
          </a:p>
        </p:txBody>
      </p:sp>
    </p:spTree>
    <p:extLst>
      <p:ext uri="{BB962C8B-B14F-4D97-AF65-F5344CB8AC3E}">
        <p14:creationId xmlns:p14="http://schemas.microsoft.com/office/powerpoint/2010/main" val="2531771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60</a:t>
            </a:fld>
            <a:endParaRPr lang="en-US"/>
          </a:p>
        </p:txBody>
      </p:sp>
    </p:spTree>
    <p:extLst>
      <p:ext uri="{BB962C8B-B14F-4D97-AF65-F5344CB8AC3E}">
        <p14:creationId xmlns:p14="http://schemas.microsoft.com/office/powerpoint/2010/main" val="1771453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61</a:t>
            </a:fld>
            <a:endParaRPr lang="en-US"/>
          </a:p>
        </p:txBody>
      </p:sp>
    </p:spTree>
    <p:extLst>
      <p:ext uri="{BB962C8B-B14F-4D97-AF65-F5344CB8AC3E}">
        <p14:creationId xmlns:p14="http://schemas.microsoft.com/office/powerpoint/2010/main" val="3900978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62</a:t>
            </a:fld>
            <a:endParaRPr lang="en-US"/>
          </a:p>
        </p:txBody>
      </p:sp>
    </p:spTree>
    <p:extLst>
      <p:ext uri="{BB962C8B-B14F-4D97-AF65-F5344CB8AC3E}">
        <p14:creationId xmlns:p14="http://schemas.microsoft.com/office/powerpoint/2010/main" val="1917950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69</a:t>
            </a:fld>
            <a:endParaRPr lang="en-US"/>
          </a:p>
        </p:txBody>
      </p:sp>
    </p:spTree>
    <p:extLst>
      <p:ext uri="{BB962C8B-B14F-4D97-AF65-F5344CB8AC3E}">
        <p14:creationId xmlns:p14="http://schemas.microsoft.com/office/powerpoint/2010/main" val="795229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70</a:t>
            </a:fld>
            <a:endParaRPr lang="en-US"/>
          </a:p>
        </p:txBody>
      </p:sp>
    </p:spTree>
    <p:extLst>
      <p:ext uri="{BB962C8B-B14F-4D97-AF65-F5344CB8AC3E}">
        <p14:creationId xmlns:p14="http://schemas.microsoft.com/office/powerpoint/2010/main" val="4150758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73</a:t>
            </a:fld>
            <a:endParaRPr lang="en-US"/>
          </a:p>
        </p:txBody>
      </p:sp>
    </p:spTree>
    <p:extLst>
      <p:ext uri="{BB962C8B-B14F-4D97-AF65-F5344CB8AC3E}">
        <p14:creationId xmlns:p14="http://schemas.microsoft.com/office/powerpoint/2010/main" val="3665699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74</a:t>
            </a:fld>
            <a:endParaRPr lang="en-US"/>
          </a:p>
        </p:txBody>
      </p:sp>
    </p:spTree>
    <p:extLst>
      <p:ext uri="{BB962C8B-B14F-4D97-AF65-F5344CB8AC3E}">
        <p14:creationId xmlns:p14="http://schemas.microsoft.com/office/powerpoint/2010/main" val="3287127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81</a:t>
            </a:fld>
            <a:endParaRPr lang="en-US"/>
          </a:p>
        </p:txBody>
      </p:sp>
    </p:spTree>
    <p:extLst>
      <p:ext uri="{BB962C8B-B14F-4D97-AF65-F5344CB8AC3E}">
        <p14:creationId xmlns:p14="http://schemas.microsoft.com/office/powerpoint/2010/main" val="2076682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82</a:t>
            </a:fld>
            <a:endParaRPr lang="en-US"/>
          </a:p>
        </p:txBody>
      </p:sp>
    </p:spTree>
    <p:extLst>
      <p:ext uri="{BB962C8B-B14F-4D97-AF65-F5344CB8AC3E}">
        <p14:creationId xmlns:p14="http://schemas.microsoft.com/office/powerpoint/2010/main" val="3688779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83</a:t>
            </a:fld>
            <a:endParaRPr lang="en-US"/>
          </a:p>
        </p:txBody>
      </p:sp>
    </p:spTree>
    <p:extLst>
      <p:ext uri="{BB962C8B-B14F-4D97-AF65-F5344CB8AC3E}">
        <p14:creationId xmlns:p14="http://schemas.microsoft.com/office/powerpoint/2010/main" val="896260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8</a:t>
            </a:fld>
            <a:endParaRPr lang="en-US"/>
          </a:p>
        </p:txBody>
      </p:sp>
    </p:spTree>
    <p:extLst>
      <p:ext uri="{BB962C8B-B14F-4D97-AF65-F5344CB8AC3E}">
        <p14:creationId xmlns:p14="http://schemas.microsoft.com/office/powerpoint/2010/main" val="18108037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84</a:t>
            </a:fld>
            <a:endParaRPr lang="en-US"/>
          </a:p>
        </p:txBody>
      </p:sp>
    </p:spTree>
    <p:extLst>
      <p:ext uri="{BB962C8B-B14F-4D97-AF65-F5344CB8AC3E}">
        <p14:creationId xmlns:p14="http://schemas.microsoft.com/office/powerpoint/2010/main" val="2343235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87</a:t>
            </a:fld>
            <a:endParaRPr lang="en-US"/>
          </a:p>
        </p:txBody>
      </p:sp>
    </p:spTree>
    <p:extLst>
      <p:ext uri="{BB962C8B-B14F-4D97-AF65-F5344CB8AC3E}">
        <p14:creationId xmlns:p14="http://schemas.microsoft.com/office/powerpoint/2010/main" val="9400509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88</a:t>
            </a:fld>
            <a:endParaRPr lang="en-US"/>
          </a:p>
        </p:txBody>
      </p:sp>
    </p:spTree>
    <p:extLst>
      <p:ext uri="{BB962C8B-B14F-4D97-AF65-F5344CB8AC3E}">
        <p14:creationId xmlns:p14="http://schemas.microsoft.com/office/powerpoint/2010/main" val="40054598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91</a:t>
            </a:fld>
            <a:endParaRPr lang="en-US"/>
          </a:p>
        </p:txBody>
      </p:sp>
    </p:spTree>
    <p:extLst>
      <p:ext uri="{BB962C8B-B14F-4D97-AF65-F5344CB8AC3E}">
        <p14:creationId xmlns:p14="http://schemas.microsoft.com/office/powerpoint/2010/main" val="14048121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92</a:t>
            </a:fld>
            <a:endParaRPr lang="en-US"/>
          </a:p>
        </p:txBody>
      </p:sp>
    </p:spTree>
    <p:extLst>
      <p:ext uri="{BB962C8B-B14F-4D97-AF65-F5344CB8AC3E}">
        <p14:creationId xmlns:p14="http://schemas.microsoft.com/office/powerpoint/2010/main" val="2743982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93</a:t>
            </a:fld>
            <a:endParaRPr lang="en-US"/>
          </a:p>
        </p:txBody>
      </p:sp>
    </p:spTree>
    <p:extLst>
      <p:ext uri="{BB962C8B-B14F-4D97-AF65-F5344CB8AC3E}">
        <p14:creationId xmlns:p14="http://schemas.microsoft.com/office/powerpoint/2010/main" val="490422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9</a:t>
            </a:fld>
            <a:endParaRPr lang="en-US"/>
          </a:p>
        </p:txBody>
      </p:sp>
    </p:spTree>
    <p:extLst>
      <p:ext uri="{BB962C8B-B14F-4D97-AF65-F5344CB8AC3E}">
        <p14:creationId xmlns:p14="http://schemas.microsoft.com/office/powerpoint/2010/main" val="2420090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10</a:t>
            </a:fld>
            <a:endParaRPr lang="en-US"/>
          </a:p>
        </p:txBody>
      </p:sp>
    </p:spTree>
    <p:extLst>
      <p:ext uri="{BB962C8B-B14F-4D97-AF65-F5344CB8AC3E}">
        <p14:creationId xmlns:p14="http://schemas.microsoft.com/office/powerpoint/2010/main" val="1377429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11</a:t>
            </a:fld>
            <a:endParaRPr lang="en-US"/>
          </a:p>
        </p:txBody>
      </p:sp>
    </p:spTree>
    <p:extLst>
      <p:ext uri="{BB962C8B-B14F-4D97-AF65-F5344CB8AC3E}">
        <p14:creationId xmlns:p14="http://schemas.microsoft.com/office/powerpoint/2010/main" val="1232759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12</a:t>
            </a:fld>
            <a:endParaRPr lang="en-US"/>
          </a:p>
        </p:txBody>
      </p:sp>
    </p:spTree>
    <p:extLst>
      <p:ext uri="{BB962C8B-B14F-4D97-AF65-F5344CB8AC3E}">
        <p14:creationId xmlns:p14="http://schemas.microsoft.com/office/powerpoint/2010/main" val="2197556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Đuôi</a:t>
            </a:r>
            <a:r>
              <a:rPr lang="en-US" baseline="0" dirty="0"/>
              <a:t> </a:t>
            </a:r>
            <a:r>
              <a:rPr lang="en-US" baseline="0" dirty="0" err="1"/>
              <a:t>danh</a:t>
            </a:r>
            <a:r>
              <a:rPr lang="en-US" baseline="0" dirty="0"/>
              <a:t> </a:t>
            </a:r>
            <a:r>
              <a:rPr lang="en-US" baseline="0" dirty="0" err="1"/>
              <a:t>từ</a:t>
            </a:r>
            <a:r>
              <a:rPr lang="en-US" baseline="0" dirty="0"/>
              <a:t>, </a:t>
            </a:r>
            <a:r>
              <a:rPr lang="en-US" baseline="0" dirty="0" err="1"/>
              <a:t>động</a:t>
            </a:r>
            <a:r>
              <a:rPr lang="en-US" baseline="0" dirty="0"/>
              <a:t> </a:t>
            </a:r>
            <a:r>
              <a:rPr lang="en-US" baseline="0" dirty="0" err="1"/>
              <a:t>từ</a:t>
            </a:r>
            <a:r>
              <a:rPr lang="en-US" baseline="0" dirty="0"/>
              <a:t> </a:t>
            </a:r>
            <a:r>
              <a:rPr lang="en-US" baseline="0" dirty="0" err="1"/>
              <a:t>làm</a:t>
            </a:r>
            <a:r>
              <a:rPr lang="en-US" baseline="0" dirty="0"/>
              <a:t> </a:t>
            </a:r>
            <a:r>
              <a:rPr lang="en-US" baseline="0" dirty="0" err="1"/>
              <a:t>rõ</a:t>
            </a:r>
            <a:r>
              <a:rPr lang="en-US" baseline="0" dirty="0"/>
              <a:t> ý </a:t>
            </a:r>
            <a:r>
              <a:rPr lang="en-US" baseline="0" dirty="0" err="1"/>
              <a:t>nghĩa</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19</a:t>
            </a:fld>
            <a:endParaRPr lang="en-US"/>
          </a:p>
        </p:txBody>
      </p:sp>
    </p:spTree>
    <p:extLst>
      <p:ext uri="{BB962C8B-B14F-4D97-AF65-F5344CB8AC3E}">
        <p14:creationId xmlns:p14="http://schemas.microsoft.com/office/powerpoint/2010/main" val="1368163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46</a:t>
            </a:fld>
            <a:endParaRPr lang="en-US"/>
          </a:p>
        </p:txBody>
      </p:sp>
    </p:spTree>
    <p:extLst>
      <p:ext uri="{BB962C8B-B14F-4D97-AF65-F5344CB8AC3E}">
        <p14:creationId xmlns:p14="http://schemas.microsoft.com/office/powerpoint/2010/main" val="1723975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798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6482B9-E54D-475E-8DA7-644484A6C9D1}"/>
              </a:ext>
            </a:extLst>
          </p:cNvPr>
          <p:cNvSpPr>
            <a:spLocks noGrp="1"/>
          </p:cNvSpPr>
          <p:nvPr>
            <p:ph type="dt" sz="half" idx="10"/>
          </p:nvPr>
        </p:nvSpPr>
        <p:spPr/>
        <p:txBody>
          <a:bodyPr/>
          <a:lstStyle/>
          <a:p>
            <a:fld id="{2705A8AC-507A-4A88-9DB9-690E4D8885BA}" type="datetimeFigureOut">
              <a:rPr lang="en-US" smtClean="0"/>
              <a:t>6/9/2022</a:t>
            </a:fld>
            <a:endParaRPr lang="en-US"/>
          </a:p>
        </p:txBody>
      </p:sp>
      <p:sp>
        <p:nvSpPr>
          <p:cNvPr id="3" name="Footer Placeholder 2">
            <a:extLst>
              <a:ext uri="{FF2B5EF4-FFF2-40B4-BE49-F238E27FC236}">
                <a16:creationId xmlns:a16="http://schemas.microsoft.com/office/drawing/2014/main" id="{EF67C3B6-9F5F-4A79-BF3B-F1F3FC85D1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B07931-BA11-4BDD-90A6-AFA2DDBEE0A2}"/>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3705289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CE1E-4271-4DBE-9E74-F2ABB5ADFE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5985C-F353-4D38-B792-3039E100D6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DBF5C2-A5C5-4070-B7B2-8D883C762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2CC12D-359B-4384-9F1C-D2CB81AD66CD}"/>
              </a:ext>
            </a:extLst>
          </p:cNvPr>
          <p:cNvSpPr>
            <a:spLocks noGrp="1"/>
          </p:cNvSpPr>
          <p:nvPr>
            <p:ph type="dt" sz="half" idx="10"/>
          </p:nvPr>
        </p:nvSpPr>
        <p:spPr/>
        <p:txBody>
          <a:bodyPr/>
          <a:lstStyle/>
          <a:p>
            <a:fld id="{2705A8AC-507A-4A88-9DB9-690E4D8885BA}" type="datetimeFigureOut">
              <a:rPr lang="en-US" smtClean="0"/>
              <a:t>6/9/2022</a:t>
            </a:fld>
            <a:endParaRPr lang="en-US"/>
          </a:p>
        </p:txBody>
      </p:sp>
      <p:sp>
        <p:nvSpPr>
          <p:cNvPr id="6" name="Footer Placeholder 5">
            <a:extLst>
              <a:ext uri="{FF2B5EF4-FFF2-40B4-BE49-F238E27FC236}">
                <a16:creationId xmlns:a16="http://schemas.microsoft.com/office/drawing/2014/main" id="{959D4880-3944-40A4-ACBE-50653553A9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EE6637-40FB-4C20-8546-3EF30CE9DCEB}"/>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4208505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3106-0811-4132-9CF6-93D57AABD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EB4A14-66DB-4C34-AA78-A39A96A23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3A68BA-A9E4-4050-AB0E-E0A1BB6CB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3FA22-72A4-48B5-9AA7-0875DDB445FE}"/>
              </a:ext>
            </a:extLst>
          </p:cNvPr>
          <p:cNvSpPr>
            <a:spLocks noGrp="1"/>
          </p:cNvSpPr>
          <p:nvPr>
            <p:ph type="dt" sz="half" idx="10"/>
          </p:nvPr>
        </p:nvSpPr>
        <p:spPr/>
        <p:txBody>
          <a:bodyPr/>
          <a:lstStyle/>
          <a:p>
            <a:fld id="{2705A8AC-507A-4A88-9DB9-690E4D8885BA}" type="datetimeFigureOut">
              <a:rPr lang="en-US" smtClean="0"/>
              <a:t>6/9/2022</a:t>
            </a:fld>
            <a:endParaRPr lang="en-US"/>
          </a:p>
        </p:txBody>
      </p:sp>
      <p:sp>
        <p:nvSpPr>
          <p:cNvPr id="6" name="Footer Placeholder 5">
            <a:extLst>
              <a:ext uri="{FF2B5EF4-FFF2-40B4-BE49-F238E27FC236}">
                <a16:creationId xmlns:a16="http://schemas.microsoft.com/office/drawing/2014/main" id="{C0078198-FD5E-4956-80D5-E8373CB40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B7728-10FC-40C9-98E6-FA3754E4D839}"/>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4009742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B012-2DAF-4E49-BC35-DEB33EA173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193AAD-CB1E-4A1E-B71C-E7B844FA64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D7875-EDB5-417B-AFC1-DD0CFFC03D9D}"/>
              </a:ext>
            </a:extLst>
          </p:cNvPr>
          <p:cNvSpPr>
            <a:spLocks noGrp="1"/>
          </p:cNvSpPr>
          <p:nvPr>
            <p:ph type="dt" sz="half" idx="10"/>
          </p:nvPr>
        </p:nvSpPr>
        <p:spPr/>
        <p:txBody>
          <a:bodyPr/>
          <a:lstStyle/>
          <a:p>
            <a:fld id="{2705A8AC-507A-4A88-9DB9-690E4D8885BA}" type="datetimeFigureOut">
              <a:rPr lang="en-US" smtClean="0"/>
              <a:t>6/9/2022</a:t>
            </a:fld>
            <a:endParaRPr lang="en-US"/>
          </a:p>
        </p:txBody>
      </p:sp>
      <p:sp>
        <p:nvSpPr>
          <p:cNvPr id="5" name="Footer Placeholder 4">
            <a:extLst>
              <a:ext uri="{FF2B5EF4-FFF2-40B4-BE49-F238E27FC236}">
                <a16:creationId xmlns:a16="http://schemas.microsoft.com/office/drawing/2014/main" id="{28458869-A3C3-4D27-8EC1-26184258E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A6E27-100D-4786-87EA-7BF73AC97382}"/>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1463130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F289B7-FC20-4572-B8B3-879467905D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AB629-2916-4651-BF02-C51AADECA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9B84B-2143-417A-859F-EC6860F2EEC8}"/>
              </a:ext>
            </a:extLst>
          </p:cNvPr>
          <p:cNvSpPr>
            <a:spLocks noGrp="1"/>
          </p:cNvSpPr>
          <p:nvPr>
            <p:ph type="dt" sz="half" idx="10"/>
          </p:nvPr>
        </p:nvSpPr>
        <p:spPr/>
        <p:txBody>
          <a:bodyPr/>
          <a:lstStyle/>
          <a:p>
            <a:fld id="{2705A8AC-507A-4A88-9DB9-690E4D8885BA}" type="datetimeFigureOut">
              <a:rPr lang="en-US" smtClean="0"/>
              <a:t>6/9/2022</a:t>
            </a:fld>
            <a:endParaRPr lang="en-US"/>
          </a:p>
        </p:txBody>
      </p:sp>
      <p:sp>
        <p:nvSpPr>
          <p:cNvPr id="5" name="Footer Placeholder 4">
            <a:extLst>
              <a:ext uri="{FF2B5EF4-FFF2-40B4-BE49-F238E27FC236}">
                <a16:creationId xmlns:a16="http://schemas.microsoft.com/office/drawing/2014/main" id="{EA78EF35-BA1D-49C2-A0FA-7A47D9EEB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0DB34-837F-403D-B712-C4060A19F973}"/>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131049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86282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55578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B016A-CB13-4E4D-A54D-25834F4B52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BF01D4-FE48-4D5F-AF6F-BBE826A5D1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89B4E5-9D35-462E-8A23-C4AD642BC35E}"/>
              </a:ext>
            </a:extLst>
          </p:cNvPr>
          <p:cNvSpPr>
            <a:spLocks noGrp="1"/>
          </p:cNvSpPr>
          <p:nvPr>
            <p:ph type="dt" sz="half" idx="10"/>
          </p:nvPr>
        </p:nvSpPr>
        <p:spPr/>
        <p:txBody>
          <a:bodyPr/>
          <a:lstStyle/>
          <a:p>
            <a:fld id="{2705A8AC-507A-4A88-9DB9-690E4D8885BA}" type="datetimeFigureOut">
              <a:rPr lang="en-US" smtClean="0"/>
              <a:t>6/9/2022</a:t>
            </a:fld>
            <a:endParaRPr lang="en-US"/>
          </a:p>
        </p:txBody>
      </p:sp>
      <p:sp>
        <p:nvSpPr>
          <p:cNvPr id="5" name="Footer Placeholder 4">
            <a:extLst>
              <a:ext uri="{FF2B5EF4-FFF2-40B4-BE49-F238E27FC236}">
                <a16:creationId xmlns:a16="http://schemas.microsoft.com/office/drawing/2014/main" id="{D52FB421-944D-4E8E-8957-B8DB4F7B9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B5731-1E15-4EDD-9874-C8D690B085D1}"/>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277685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72A4-8BEB-4949-B6B2-B515B2AF2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021071-5CD2-4739-91C2-D115394E9B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21473-C1A1-4AA4-ACD6-95D19D173FE9}"/>
              </a:ext>
            </a:extLst>
          </p:cNvPr>
          <p:cNvSpPr>
            <a:spLocks noGrp="1"/>
          </p:cNvSpPr>
          <p:nvPr>
            <p:ph type="dt" sz="half" idx="10"/>
          </p:nvPr>
        </p:nvSpPr>
        <p:spPr/>
        <p:txBody>
          <a:bodyPr/>
          <a:lstStyle/>
          <a:p>
            <a:fld id="{2705A8AC-507A-4A88-9DB9-690E4D8885BA}" type="datetimeFigureOut">
              <a:rPr lang="en-US" smtClean="0"/>
              <a:t>6/9/2022</a:t>
            </a:fld>
            <a:endParaRPr lang="en-US"/>
          </a:p>
        </p:txBody>
      </p:sp>
      <p:sp>
        <p:nvSpPr>
          <p:cNvPr id="5" name="Footer Placeholder 4">
            <a:extLst>
              <a:ext uri="{FF2B5EF4-FFF2-40B4-BE49-F238E27FC236}">
                <a16:creationId xmlns:a16="http://schemas.microsoft.com/office/drawing/2014/main" id="{F5E496F2-06A1-4778-A7B9-23D0D7EDF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23EFB-1B66-4082-8664-6481BDDE4E6E}"/>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53352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AA68-1423-4008-8486-BF27188845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524FA6-BC8C-4685-8973-B12298330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F61B0-0BA9-49C0-B0BE-61BA15395A28}"/>
              </a:ext>
            </a:extLst>
          </p:cNvPr>
          <p:cNvSpPr>
            <a:spLocks noGrp="1"/>
          </p:cNvSpPr>
          <p:nvPr>
            <p:ph type="dt" sz="half" idx="10"/>
          </p:nvPr>
        </p:nvSpPr>
        <p:spPr/>
        <p:txBody>
          <a:bodyPr/>
          <a:lstStyle/>
          <a:p>
            <a:fld id="{2705A8AC-507A-4A88-9DB9-690E4D8885BA}" type="datetimeFigureOut">
              <a:rPr lang="en-US" smtClean="0"/>
              <a:t>6/9/2022</a:t>
            </a:fld>
            <a:endParaRPr lang="en-US"/>
          </a:p>
        </p:txBody>
      </p:sp>
      <p:sp>
        <p:nvSpPr>
          <p:cNvPr id="5" name="Footer Placeholder 4">
            <a:extLst>
              <a:ext uri="{FF2B5EF4-FFF2-40B4-BE49-F238E27FC236}">
                <a16:creationId xmlns:a16="http://schemas.microsoft.com/office/drawing/2014/main" id="{3A7595B1-F968-42D1-9095-54AF944E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04DEC-602B-4D77-B611-181192B15EE8}"/>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221655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5C344-DDA6-4A2D-A6F9-D6232A4603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F36DDB-F0C2-4A67-8537-2153F9831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0ED760-0740-41B6-92FD-499F02454D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4544F5-14B3-4274-B099-2EFF9BE1327F}"/>
              </a:ext>
            </a:extLst>
          </p:cNvPr>
          <p:cNvSpPr>
            <a:spLocks noGrp="1"/>
          </p:cNvSpPr>
          <p:nvPr>
            <p:ph type="dt" sz="half" idx="10"/>
          </p:nvPr>
        </p:nvSpPr>
        <p:spPr/>
        <p:txBody>
          <a:bodyPr/>
          <a:lstStyle/>
          <a:p>
            <a:fld id="{2705A8AC-507A-4A88-9DB9-690E4D8885BA}" type="datetimeFigureOut">
              <a:rPr lang="en-US" smtClean="0"/>
              <a:t>6/9/2022</a:t>
            </a:fld>
            <a:endParaRPr lang="en-US"/>
          </a:p>
        </p:txBody>
      </p:sp>
      <p:sp>
        <p:nvSpPr>
          <p:cNvPr id="6" name="Footer Placeholder 5">
            <a:extLst>
              <a:ext uri="{FF2B5EF4-FFF2-40B4-BE49-F238E27FC236}">
                <a16:creationId xmlns:a16="http://schemas.microsoft.com/office/drawing/2014/main" id="{BB3B9716-0DD8-41F2-B925-1768D5BDC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5674E-47E8-43A6-A2D5-D875FFC5E2AF}"/>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54559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E7E9-1FB2-4CD3-AF38-2EF338D7A6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0465A2-CF75-4A26-8CC8-14FA43D87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91981-87CD-4A90-93E4-3FEA2654AB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6C8BC6-3FED-4DEE-BCF0-5A17471D2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3E6EF-2281-48E2-B44F-41CA2B0003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0633E5-841F-47AC-8298-99922907EF21}"/>
              </a:ext>
            </a:extLst>
          </p:cNvPr>
          <p:cNvSpPr>
            <a:spLocks noGrp="1"/>
          </p:cNvSpPr>
          <p:nvPr>
            <p:ph type="dt" sz="half" idx="10"/>
          </p:nvPr>
        </p:nvSpPr>
        <p:spPr/>
        <p:txBody>
          <a:bodyPr/>
          <a:lstStyle/>
          <a:p>
            <a:fld id="{2705A8AC-507A-4A88-9DB9-690E4D8885BA}" type="datetimeFigureOut">
              <a:rPr lang="en-US" smtClean="0"/>
              <a:t>6/9/2022</a:t>
            </a:fld>
            <a:endParaRPr lang="en-US"/>
          </a:p>
        </p:txBody>
      </p:sp>
      <p:sp>
        <p:nvSpPr>
          <p:cNvPr id="8" name="Footer Placeholder 7">
            <a:extLst>
              <a:ext uri="{FF2B5EF4-FFF2-40B4-BE49-F238E27FC236}">
                <a16:creationId xmlns:a16="http://schemas.microsoft.com/office/drawing/2014/main" id="{612AEBB3-5BAE-4C41-8C7D-330CECE0E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6E5596-4693-49B3-9C66-5B0C9C54C928}"/>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378108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6D22-F2B5-4FBB-A129-5DAFB92A00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C35A0C-BDBC-4D23-A2D1-5322A220A642}"/>
              </a:ext>
            </a:extLst>
          </p:cNvPr>
          <p:cNvSpPr>
            <a:spLocks noGrp="1"/>
          </p:cNvSpPr>
          <p:nvPr>
            <p:ph type="dt" sz="half" idx="10"/>
          </p:nvPr>
        </p:nvSpPr>
        <p:spPr/>
        <p:txBody>
          <a:bodyPr/>
          <a:lstStyle/>
          <a:p>
            <a:fld id="{2705A8AC-507A-4A88-9DB9-690E4D8885BA}" type="datetimeFigureOut">
              <a:rPr lang="en-US" smtClean="0"/>
              <a:t>6/9/2022</a:t>
            </a:fld>
            <a:endParaRPr lang="en-US"/>
          </a:p>
        </p:txBody>
      </p:sp>
      <p:sp>
        <p:nvSpPr>
          <p:cNvPr id="4" name="Footer Placeholder 3">
            <a:extLst>
              <a:ext uri="{FF2B5EF4-FFF2-40B4-BE49-F238E27FC236}">
                <a16:creationId xmlns:a16="http://schemas.microsoft.com/office/drawing/2014/main" id="{FFD45DDA-2BF7-4023-9C91-D75E98013D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8A17F0-007C-46F9-A1AD-391E36F5716A}"/>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313173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2A1687-DC26-4ACE-8630-08F9CE1C22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7AB4C0-8D73-4735-B1C8-331CE5785C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96C6E-4BFA-4AAF-AD95-6DEC57ED9D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5A8AC-507A-4A88-9DB9-690E4D8885BA}" type="datetimeFigureOut">
              <a:rPr lang="en-US" smtClean="0"/>
              <a:t>6/9/2022</a:t>
            </a:fld>
            <a:endParaRPr lang="en-US"/>
          </a:p>
        </p:txBody>
      </p:sp>
      <p:sp>
        <p:nvSpPr>
          <p:cNvPr id="5" name="Footer Placeholder 4">
            <a:extLst>
              <a:ext uri="{FF2B5EF4-FFF2-40B4-BE49-F238E27FC236}">
                <a16:creationId xmlns:a16="http://schemas.microsoft.com/office/drawing/2014/main" id="{FADF8BBA-771E-445F-931F-EEDBEC114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823C34-7700-48D1-8D10-62D3ECAA15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742F5-D5EB-495C-AC0B-DF34F44B45AB}" type="slidenum">
              <a:rPr lang="en-US" smtClean="0"/>
              <a:t>‹#›</a:t>
            </a:fld>
            <a:endParaRPr lang="en-US"/>
          </a:p>
        </p:txBody>
      </p:sp>
    </p:spTree>
    <p:extLst>
      <p:ext uri="{BB962C8B-B14F-4D97-AF65-F5344CB8AC3E}">
        <p14:creationId xmlns:p14="http://schemas.microsoft.com/office/powerpoint/2010/main" val="180500912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jpeg"/><Relationship Id="rId7" Type="http://schemas.openxmlformats.org/officeDocument/2006/relationships/diagramColors" Target="../diagrams/colors2.xml"/><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jpeg"/><Relationship Id="rId7" Type="http://schemas.openxmlformats.org/officeDocument/2006/relationships/diagramColors" Target="../diagrams/colors3.xml"/><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6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7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7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8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8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image" Target="../media/image9.jpg"/><Relationship Id="rId4" Type="http://schemas.openxmlformats.org/officeDocument/2006/relationships/image" Target="../media/image7.jpeg"/></Relationships>
</file>

<file path=ppt/slides/_rels/slide8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9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5.xml"/><Relationship Id="rId5" Type="http://schemas.openxmlformats.org/officeDocument/2006/relationships/image" Target="../media/image14.jpg"/><Relationship Id="rId4" Type="http://schemas.openxmlformats.org/officeDocument/2006/relationships/image" Target="../media/image13.jpg"/></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15.gif"/><Relationship Id="rId4" Type="http://schemas.openxmlformats.org/officeDocument/2006/relationships/image" Target="../media/image7.jpeg"/></Relationships>
</file>

<file path=ppt/slides/_rels/slide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9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EA9233B-2E95-4B04-8FA6-8E41216E189A}"/>
              </a:ext>
            </a:extLst>
          </p:cNvPr>
          <p:cNvSpPr/>
          <p:nvPr/>
        </p:nvSpPr>
        <p:spPr>
          <a:xfrm>
            <a:off x="5582653" y="720437"/>
            <a:ext cx="6609347" cy="3538742"/>
          </a:xfrm>
          <a:prstGeom prst="rect">
            <a:avLst/>
          </a:prstGeom>
          <a:solidFill>
            <a:srgbClr val="471200">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spc="600" dirty="0">
                <a:ln>
                  <a:solidFill>
                    <a:schemeClr val="accent4">
                      <a:lumMod val="50000"/>
                    </a:schemeClr>
                  </a:solidFill>
                </a:ln>
                <a:gradFill flip="none" rotWithShape="1">
                  <a:gsLst>
                    <a:gs pos="39000">
                      <a:schemeClr val="accent4">
                        <a:lumMod val="60000"/>
                        <a:lumOff val="40000"/>
                      </a:schemeClr>
                    </a:gs>
                    <a:gs pos="50000">
                      <a:schemeClr val="accent4">
                        <a:lumMod val="50000"/>
                      </a:schemeClr>
                    </a:gs>
                    <a:gs pos="64000">
                      <a:schemeClr val="accent4">
                        <a:lumMod val="40000"/>
                        <a:lumOff val="60000"/>
                      </a:schemeClr>
                    </a:gs>
                  </a:gsLst>
                  <a:lin ang="5400000" scaled="0"/>
                  <a:tileRect/>
                </a:gradFill>
                <a:effectLst>
                  <a:glow rad="63500">
                    <a:schemeClr val="accent1">
                      <a:satMod val="175000"/>
                      <a:alpha val="40000"/>
                    </a:schemeClr>
                  </a:glow>
                  <a:outerShdw blurRad="63500" sx="102000" sy="102000" algn="ctr" rotWithShape="0">
                    <a:prstClr val="black">
                      <a:alpha val="40000"/>
                    </a:prstClr>
                  </a:outerShdw>
                </a:effectLst>
                <a:latin typeface="Tw Cen MT" panose="020B0602020104020603" pitchFamily="34" charset="0"/>
                <a:ea typeface="+mj-ea"/>
                <a:cs typeface="+mj-cs"/>
              </a:rPr>
              <a:t>LỚP PALI</a:t>
            </a:r>
          </a:p>
          <a:p>
            <a:pPr algn="ctr"/>
            <a:r>
              <a:rPr lang="en-US" sz="4800" spc="600" dirty="0">
                <a:ln>
                  <a:solidFill>
                    <a:schemeClr val="accent4">
                      <a:lumMod val="50000"/>
                    </a:schemeClr>
                  </a:solidFill>
                </a:ln>
                <a:gradFill flip="none" rotWithShape="1">
                  <a:gsLst>
                    <a:gs pos="39000">
                      <a:schemeClr val="accent4">
                        <a:lumMod val="60000"/>
                        <a:lumOff val="40000"/>
                      </a:schemeClr>
                    </a:gs>
                    <a:gs pos="50000">
                      <a:schemeClr val="accent4">
                        <a:lumMod val="50000"/>
                      </a:schemeClr>
                    </a:gs>
                    <a:gs pos="64000">
                      <a:schemeClr val="accent4">
                        <a:lumMod val="40000"/>
                        <a:lumOff val="60000"/>
                      </a:schemeClr>
                    </a:gs>
                  </a:gsLst>
                  <a:lin ang="5400000" scaled="0"/>
                  <a:tileRect/>
                </a:gradFill>
                <a:effectLst>
                  <a:glow rad="63500">
                    <a:schemeClr val="accent1">
                      <a:satMod val="175000"/>
                      <a:alpha val="40000"/>
                    </a:schemeClr>
                  </a:glow>
                  <a:outerShdw blurRad="63500" sx="102000" sy="102000" algn="ctr" rotWithShape="0">
                    <a:prstClr val="black">
                      <a:alpha val="40000"/>
                    </a:prstClr>
                  </a:outerShdw>
                </a:effectLst>
                <a:latin typeface="Tw Cen MT" panose="020B0602020104020603" pitchFamily="34" charset="0"/>
                <a:ea typeface="+mj-ea"/>
                <a:cs typeface="+mj-cs"/>
              </a:rPr>
              <a:t>CHÙA NAM TÔNG</a:t>
            </a:r>
          </a:p>
          <a:p>
            <a:pPr algn="just"/>
            <a:endParaRPr lang="en-US" sz="2400" dirty="0"/>
          </a:p>
          <a:p>
            <a:pPr algn="just"/>
            <a:r>
              <a:rPr lang="en-US" sz="2400" dirty="0" err="1"/>
              <a:t>Giáo</a:t>
            </a:r>
            <a:r>
              <a:rPr lang="en-US" sz="2400" dirty="0"/>
              <a:t> </a:t>
            </a:r>
            <a:r>
              <a:rPr lang="en-US" sz="2400" dirty="0" err="1"/>
              <a:t>viên</a:t>
            </a:r>
            <a:r>
              <a:rPr lang="en-US" sz="2400" dirty="0"/>
              <a:t> </a:t>
            </a:r>
            <a:r>
              <a:rPr lang="en-US" sz="2400" dirty="0" err="1"/>
              <a:t>Hướng</a:t>
            </a:r>
            <a:r>
              <a:rPr lang="en-US" sz="2400" dirty="0"/>
              <a:t> </a:t>
            </a:r>
            <a:r>
              <a:rPr lang="en-US" sz="2400" dirty="0" err="1"/>
              <a:t>dẫn</a:t>
            </a:r>
            <a:r>
              <a:rPr lang="en-US" sz="2400" dirty="0"/>
              <a:t>: </a:t>
            </a:r>
            <a:r>
              <a:rPr lang="en-US" sz="2400" b="1" dirty="0"/>
              <a:t>HUỲNH TRỌNG KHÁNH</a:t>
            </a:r>
          </a:p>
          <a:p>
            <a:pPr algn="just"/>
            <a:endParaRPr lang="en-US" dirty="0"/>
          </a:p>
          <a:p>
            <a:pPr algn="just"/>
            <a:r>
              <a:rPr lang="en-US" sz="1900" dirty="0" err="1"/>
              <a:t>Giáo</a:t>
            </a:r>
            <a:r>
              <a:rPr lang="en-US" sz="1900" dirty="0"/>
              <a:t> </a:t>
            </a:r>
            <a:r>
              <a:rPr lang="en-US" sz="1900" dirty="0" err="1"/>
              <a:t>Trình</a:t>
            </a:r>
            <a:r>
              <a:rPr lang="en-US" sz="1900" dirty="0"/>
              <a:t>: A NEW COURSE IN READING PALI – Entering the Word of the Buddha (</a:t>
            </a:r>
            <a:r>
              <a:rPr lang="en-US" sz="1900" dirty="0" err="1"/>
              <a:t>Tác</a:t>
            </a:r>
            <a:r>
              <a:rPr lang="en-US" sz="1900" dirty="0"/>
              <a:t> </a:t>
            </a:r>
            <a:r>
              <a:rPr lang="en-US" sz="1900" dirty="0" err="1"/>
              <a:t>giả</a:t>
            </a:r>
            <a:r>
              <a:rPr lang="en-US" sz="1900" dirty="0"/>
              <a:t>: JAMES W.GAIR </a:t>
            </a:r>
            <a:r>
              <a:rPr lang="en-US" sz="1900" dirty="0" err="1"/>
              <a:t>và</a:t>
            </a:r>
            <a:r>
              <a:rPr lang="en-US" sz="1900" dirty="0"/>
              <a:t> W.S. KARUNATILLAKE)</a:t>
            </a:r>
          </a:p>
          <a:p>
            <a:pPr algn="just"/>
            <a:endParaRPr lang="en-US" dirty="0"/>
          </a:p>
        </p:txBody>
      </p:sp>
      <p:sp>
        <p:nvSpPr>
          <p:cNvPr id="12" name="Rectangle 11">
            <a:extLst>
              <a:ext uri="{FF2B5EF4-FFF2-40B4-BE49-F238E27FC236}">
                <a16:creationId xmlns:a16="http://schemas.microsoft.com/office/drawing/2014/main" id="{D70ED26D-D9EF-470D-9B63-C655D9869AA7}"/>
              </a:ext>
            </a:extLst>
          </p:cNvPr>
          <p:cNvSpPr/>
          <p:nvPr/>
        </p:nvSpPr>
        <p:spPr>
          <a:xfrm>
            <a:off x="5582653" y="4800599"/>
            <a:ext cx="6609347" cy="982579"/>
          </a:xfrm>
          <a:prstGeom prst="rect">
            <a:avLst/>
          </a:prstGeom>
          <a:solidFill>
            <a:srgbClr val="471200">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spc="600" dirty="0">
                <a:ln>
                  <a:solidFill>
                    <a:schemeClr val="accent4">
                      <a:lumMod val="50000"/>
                    </a:schemeClr>
                  </a:solidFill>
                </a:ln>
                <a:gradFill flip="none" rotWithShape="1">
                  <a:gsLst>
                    <a:gs pos="39000">
                      <a:schemeClr val="accent4">
                        <a:lumMod val="60000"/>
                        <a:lumOff val="40000"/>
                      </a:schemeClr>
                    </a:gs>
                    <a:gs pos="50000">
                      <a:schemeClr val="accent4">
                        <a:lumMod val="50000"/>
                      </a:schemeClr>
                    </a:gs>
                    <a:gs pos="64000">
                      <a:schemeClr val="accent4">
                        <a:lumMod val="40000"/>
                        <a:lumOff val="60000"/>
                      </a:schemeClr>
                    </a:gs>
                  </a:gsLst>
                  <a:lin ang="5400000" scaled="0"/>
                  <a:tileRect/>
                </a:gradFill>
                <a:effectLst>
                  <a:glow rad="63500">
                    <a:schemeClr val="accent1">
                      <a:satMod val="175000"/>
                      <a:alpha val="40000"/>
                    </a:schemeClr>
                  </a:glow>
                  <a:outerShdw blurRad="63500" sx="102000" sy="102000" algn="ctr" rotWithShape="0">
                    <a:prstClr val="black">
                      <a:alpha val="40000"/>
                    </a:prstClr>
                  </a:outerShdw>
                </a:effectLst>
                <a:latin typeface="Tw Cen MT" panose="020B0602020104020603" pitchFamily="34" charset="0"/>
                <a:ea typeface="+mj-ea"/>
                <a:cs typeface="+mj-cs"/>
              </a:rPr>
              <a:t>BÀI 1.4</a:t>
            </a:r>
          </a:p>
        </p:txBody>
      </p:sp>
    </p:spTree>
    <p:extLst>
      <p:ext uri="{BB962C8B-B14F-4D97-AF65-F5344CB8AC3E}">
        <p14:creationId xmlns:p14="http://schemas.microsoft.com/office/powerpoint/2010/main" val="348850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270532"/>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DANH TỪ TRUNG TÍNH TẬN CÙNG –a / </a:t>
            </a:r>
            <a:r>
              <a:rPr lang="en-US" sz="3200" dirty="0" err="1">
                <a:solidFill>
                  <a:srgbClr val="FBC25D"/>
                </a:solidFill>
              </a:rPr>
              <a:t>Rūpa</a:t>
            </a:r>
            <a:r>
              <a:rPr lang="en-US" sz="3200" dirty="0">
                <a:solidFill>
                  <a:srgbClr val="FBC25D"/>
                </a:solidFill>
              </a:rPr>
              <a:t> (</a:t>
            </a:r>
            <a:r>
              <a:rPr lang="en-US" sz="3200" dirty="0" err="1">
                <a:solidFill>
                  <a:srgbClr val="FBC25D"/>
                </a:solidFill>
              </a:rPr>
              <a:t>sắc</a:t>
            </a:r>
            <a:r>
              <a:rPr lang="en-US" sz="3200"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endParaRPr lang="en-US" dirty="0"/>
          </a:p>
          <a:p>
            <a:pPr marL="0" indent="0">
              <a:buNone/>
              <a:tabLst>
                <a:tab pos="2006600" algn="l"/>
              </a:tabLst>
            </a:pPr>
            <a:r>
              <a:rPr lang="en-US" dirty="0"/>
              <a:t>	</a:t>
            </a:r>
            <a:br>
              <a:rPr lang="en-US" dirty="0"/>
            </a:br>
            <a:endParaRPr lang="en-US" dirty="0"/>
          </a:p>
        </p:txBody>
      </p:sp>
      <p:graphicFrame>
        <p:nvGraphicFramePr>
          <p:cNvPr id="7" name="Table 6"/>
          <p:cNvGraphicFramePr>
            <a:graphicFrameLocks noGrp="1"/>
          </p:cNvGraphicFramePr>
          <p:nvPr/>
        </p:nvGraphicFramePr>
        <p:xfrm>
          <a:off x="1103586" y="1885019"/>
          <a:ext cx="10250214" cy="4188440"/>
        </p:xfrm>
        <a:graphic>
          <a:graphicData uri="http://schemas.openxmlformats.org/drawingml/2006/table">
            <a:tbl>
              <a:tblPr firstRow="1" firstCol="1" bandRow="1">
                <a:tableStyleId>{5C22544A-7EE6-4342-B048-85BDC9FD1C3A}</a:tableStyleId>
              </a:tblPr>
              <a:tblGrid>
                <a:gridCol w="2885691">
                  <a:extLst>
                    <a:ext uri="{9D8B030D-6E8A-4147-A177-3AD203B41FA5}">
                      <a16:colId xmlns:a16="http://schemas.microsoft.com/office/drawing/2014/main" val="360642179"/>
                    </a:ext>
                  </a:extLst>
                </a:gridCol>
                <a:gridCol w="4478832">
                  <a:extLst>
                    <a:ext uri="{9D8B030D-6E8A-4147-A177-3AD203B41FA5}">
                      <a16:colId xmlns:a16="http://schemas.microsoft.com/office/drawing/2014/main" val="3414906911"/>
                    </a:ext>
                  </a:extLst>
                </a:gridCol>
                <a:gridCol w="2885691">
                  <a:extLst>
                    <a:ext uri="{9D8B030D-6E8A-4147-A177-3AD203B41FA5}">
                      <a16:colId xmlns:a16="http://schemas.microsoft.com/office/drawing/2014/main" val="3731277806"/>
                    </a:ext>
                  </a:extLst>
                </a:gridCol>
              </a:tblGrid>
              <a:tr h="464043">
                <a:tc>
                  <a:txBody>
                    <a:bodyPr/>
                    <a:lstStyle/>
                    <a:p>
                      <a:pPr marL="0" marR="0" algn="l">
                        <a:lnSpc>
                          <a:spcPct val="115000"/>
                        </a:lnSpc>
                        <a:spcBef>
                          <a:spcPts val="0"/>
                        </a:spcBef>
                        <a:spcAft>
                          <a:spcPts val="0"/>
                        </a:spcAft>
                      </a:pPr>
                      <a:r>
                        <a:rPr lang="en-US" sz="2400" dirty="0" err="1">
                          <a:effectLst/>
                        </a:rPr>
                        <a:t>Dạng</a:t>
                      </a:r>
                      <a:r>
                        <a:rPr lang="en-US" sz="2400" dirty="0">
                          <a:effectLst/>
                        </a:rPr>
                        <a:t> </a:t>
                      </a:r>
                      <a:r>
                        <a:rPr lang="en-US" sz="2400" dirty="0" err="1">
                          <a:effectLst/>
                        </a:rPr>
                        <a:t>biến</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ít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nhiều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6691701"/>
                  </a:ext>
                </a:extLst>
              </a:tr>
              <a:tr h="449570">
                <a:tc>
                  <a:txBody>
                    <a:bodyPr/>
                    <a:lstStyle/>
                    <a:p>
                      <a:pPr marL="0" marR="0">
                        <a:lnSpc>
                          <a:spcPct val="115000"/>
                        </a:lnSpc>
                        <a:spcBef>
                          <a:spcPts val="0"/>
                        </a:spcBef>
                        <a:spcAft>
                          <a:spcPts val="0"/>
                        </a:spcAft>
                      </a:pPr>
                      <a:r>
                        <a:rPr lang="en-US" sz="2400" dirty="0" err="1">
                          <a:solidFill>
                            <a:srgbClr val="C00000"/>
                          </a:solidFill>
                          <a:effectLst/>
                        </a:rPr>
                        <a:t>Chủ</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2400" dirty="0" err="1">
                          <a:solidFill>
                            <a:srgbClr val="C00000"/>
                          </a:solidFill>
                          <a:effectLst/>
                        </a:rPr>
                        <a:t>Rūp</a:t>
                      </a:r>
                      <a:r>
                        <a:rPr lang="en-US" sz="2400" b="1" dirty="0" err="1">
                          <a:solidFill>
                            <a:srgbClr val="C00000"/>
                          </a:solidFill>
                          <a:effectLst/>
                        </a:rPr>
                        <a:t>ạm</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solidFill>
                            <a:srgbClr val="C00000"/>
                          </a:solidFill>
                          <a:effectLst/>
                        </a:rPr>
                        <a:t>Rūp</a:t>
                      </a:r>
                      <a:r>
                        <a:rPr lang="en-US" sz="2400" b="1" dirty="0" err="1">
                          <a:solidFill>
                            <a:srgbClr val="C00000"/>
                          </a:solidFill>
                          <a:effectLst/>
                        </a:rPr>
                        <a:t>āni</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9192193"/>
                  </a:ext>
                </a:extLst>
              </a:tr>
              <a:tr h="452443">
                <a:tc>
                  <a:txBody>
                    <a:bodyPr/>
                    <a:lstStyle/>
                    <a:p>
                      <a:pPr marL="0" marR="0">
                        <a:lnSpc>
                          <a:spcPct val="115000"/>
                        </a:lnSpc>
                        <a:spcBef>
                          <a:spcPts val="0"/>
                        </a:spcBef>
                        <a:spcAft>
                          <a:spcPts val="0"/>
                        </a:spcAft>
                      </a:pPr>
                      <a:r>
                        <a:rPr lang="en-US" sz="2400" dirty="0" err="1">
                          <a:solidFill>
                            <a:srgbClr val="C00000"/>
                          </a:solidFill>
                          <a:effectLst/>
                        </a:rPr>
                        <a:t>Trực</a:t>
                      </a:r>
                      <a:r>
                        <a:rPr lang="en-US" sz="2400" dirty="0">
                          <a:solidFill>
                            <a:srgbClr val="C00000"/>
                          </a:solidFill>
                          <a:effectLst/>
                        </a:rPr>
                        <a:t> </a:t>
                      </a:r>
                      <a:r>
                        <a:rPr lang="en-US" sz="2400" dirty="0" err="1">
                          <a:solidFill>
                            <a:srgbClr val="C00000"/>
                          </a:solidFill>
                          <a:effectLst/>
                        </a:rPr>
                        <a:t>bổ</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895014590"/>
                  </a:ext>
                </a:extLst>
              </a:tr>
              <a:tr h="452443">
                <a:tc>
                  <a:txBody>
                    <a:bodyPr/>
                    <a:lstStyle/>
                    <a:p>
                      <a:pPr marL="0" marR="0">
                        <a:lnSpc>
                          <a:spcPct val="115000"/>
                        </a:lnSpc>
                        <a:spcBef>
                          <a:spcPts val="0"/>
                        </a:spcBef>
                        <a:spcAft>
                          <a:spcPts val="0"/>
                        </a:spcAft>
                      </a:pPr>
                      <a:r>
                        <a:rPr lang="en-US" sz="2400" dirty="0" err="1">
                          <a:effectLst/>
                        </a:rPr>
                        <a:t>Sở</a:t>
                      </a:r>
                      <a:r>
                        <a:rPr lang="en-US" sz="2400" dirty="0">
                          <a:effectLst/>
                        </a:rPr>
                        <a:t> </a:t>
                      </a:r>
                      <a:r>
                        <a:rPr lang="en-US" sz="2400" dirty="0" err="1">
                          <a:effectLst/>
                        </a:rPr>
                        <a:t>hữu</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assa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2400" dirty="0" err="1">
                          <a:solidFill>
                            <a:srgbClr val="C00000"/>
                          </a:solidFill>
                          <a:effectLst/>
                        </a:rPr>
                        <a:t>Rūp</a:t>
                      </a:r>
                      <a:r>
                        <a:rPr lang="en-US" sz="2400" b="1" dirty="0" err="1">
                          <a:solidFill>
                            <a:srgbClr val="C00000"/>
                          </a:solidFill>
                          <a:effectLst/>
                        </a:rPr>
                        <a:t>ānạm</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242266"/>
                  </a:ext>
                </a:extLst>
              </a:tr>
              <a:tr h="452443">
                <a:tc>
                  <a:txBody>
                    <a:bodyPr/>
                    <a:lstStyle/>
                    <a:p>
                      <a:pPr marL="0" marR="0">
                        <a:lnSpc>
                          <a:spcPct val="115000"/>
                        </a:lnSpc>
                        <a:spcBef>
                          <a:spcPts val="0"/>
                        </a:spcBef>
                        <a:spcAft>
                          <a:spcPts val="0"/>
                        </a:spcAft>
                      </a:pPr>
                      <a:r>
                        <a:rPr lang="en-US" sz="2400" dirty="0" err="1">
                          <a:solidFill>
                            <a:srgbClr val="C00000"/>
                          </a:solidFill>
                          <a:effectLst/>
                        </a:rPr>
                        <a:t>Gián</a:t>
                      </a:r>
                      <a:r>
                        <a:rPr lang="en-US" sz="2400" dirty="0">
                          <a:solidFill>
                            <a:srgbClr val="C00000"/>
                          </a:solidFill>
                          <a:effectLst/>
                        </a:rPr>
                        <a:t> </a:t>
                      </a:r>
                      <a:r>
                        <a:rPr lang="en-US" sz="2400" dirty="0" err="1">
                          <a:solidFill>
                            <a:srgbClr val="C00000"/>
                          </a:solidFill>
                          <a:effectLst/>
                        </a:rPr>
                        <a:t>bổ</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solidFill>
                            <a:srgbClr val="C00000"/>
                          </a:solidFill>
                          <a:effectLst/>
                        </a:rPr>
                        <a:t>Rūp</a:t>
                      </a:r>
                      <a:r>
                        <a:rPr lang="en-US" sz="2400" b="1" dirty="0" err="1">
                          <a:solidFill>
                            <a:srgbClr val="C00000"/>
                          </a:solidFill>
                          <a:effectLst/>
                        </a:rPr>
                        <a:t>āya</a:t>
                      </a:r>
                      <a:r>
                        <a:rPr lang="en-US" sz="2400" b="1" dirty="0">
                          <a:solidFill>
                            <a:srgbClr val="C00000"/>
                          </a:solidFill>
                          <a:effectLst/>
                        </a:rPr>
                        <a:t> </a:t>
                      </a:r>
                      <a:r>
                        <a:rPr lang="en-US" sz="2400" dirty="0">
                          <a:solidFill>
                            <a:srgbClr val="C00000"/>
                          </a:solidFill>
                          <a:effectLst/>
                        </a:rPr>
                        <a:t>/ </a:t>
                      </a:r>
                      <a:r>
                        <a:rPr lang="en-US" sz="2400" b="1" dirty="0">
                          <a:solidFill>
                            <a:srgbClr val="C00000"/>
                          </a:solidFill>
                          <a:effectLst/>
                        </a:rPr>
                        <a:t>-</a:t>
                      </a:r>
                      <a:r>
                        <a:rPr lang="en-US" sz="2400" b="1" dirty="0" err="1">
                          <a:solidFill>
                            <a:srgbClr val="C00000"/>
                          </a:solidFill>
                          <a:effectLst/>
                        </a:rPr>
                        <a:t>assa</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175546825"/>
                  </a:ext>
                </a:extLst>
              </a:tr>
              <a:tr h="452443">
                <a:tc>
                  <a:txBody>
                    <a:bodyPr/>
                    <a:lstStyle/>
                    <a:p>
                      <a:pPr marL="0" marR="0">
                        <a:lnSpc>
                          <a:spcPct val="115000"/>
                        </a:lnSpc>
                        <a:spcBef>
                          <a:spcPts val="0"/>
                        </a:spcBef>
                        <a:spcAft>
                          <a:spcPts val="0"/>
                        </a:spcAft>
                      </a:pPr>
                      <a:r>
                        <a:rPr lang="en-US" sz="2400">
                          <a:effectLst/>
                        </a:rPr>
                        <a:t>Dụng cụ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ena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2400" dirty="0" err="1">
                          <a:effectLst/>
                        </a:rPr>
                        <a:t>Rūp</a:t>
                      </a:r>
                      <a:r>
                        <a:rPr lang="en-US" sz="2400" b="1" dirty="0" err="1">
                          <a:effectLst/>
                        </a:rPr>
                        <a:t>ehi</a:t>
                      </a:r>
                      <a:r>
                        <a:rPr lang="en-US" sz="2400" dirty="0">
                          <a:effectLst/>
                        </a:rPr>
                        <a:t> (-</a:t>
                      </a:r>
                      <a:r>
                        <a:rPr lang="en-US" sz="2400" b="1" dirty="0" err="1">
                          <a:effectLst/>
                        </a:rPr>
                        <a:t>ebhi</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19777"/>
                  </a:ext>
                </a:extLst>
              </a:tr>
              <a:tr h="501278">
                <a:tc>
                  <a:txBody>
                    <a:bodyPr/>
                    <a:lstStyle/>
                    <a:p>
                      <a:pPr marL="0" marR="0">
                        <a:lnSpc>
                          <a:spcPct val="115000"/>
                        </a:lnSpc>
                        <a:spcBef>
                          <a:spcPts val="0"/>
                        </a:spcBef>
                        <a:spcAft>
                          <a:spcPts val="0"/>
                        </a:spcAft>
                      </a:pPr>
                      <a:r>
                        <a:rPr lang="en-US" sz="2400">
                          <a:effectLst/>
                        </a:rPr>
                        <a:t>Xuất xứ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ā</a:t>
                      </a:r>
                      <a:r>
                        <a:rPr lang="en-US" sz="2400" dirty="0">
                          <a:effectLst/>
                        </a:rPr>
                        <a:t> (-</a:t>
                      </a:r>
                      <a:r>
                        <a:rPr lang="en-US" sz="2400" b="1" dirty="0" err="1">
                          <a:effectLst/>
                        </a:rPr>
                        <a:t>asmā</a:t>
                      </a:r>
                      <a:r>
                        <a:rPr lang="en-US" sz="2400" dirty="0">
                          <a:effectLst/>
                        </a:rPr>
                        <a:t> /-</a:t>
                      </a:r>
                      <a:r>
                        <a:rPr lang="en-US" sz="2400" b="1" dirty="0" err="1">
                          <a:effectLst/>
                        </a:rPr>
                        <a:t>amhā</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1454405916"/>
                  </a:ext>
                </a:extLst>
              </a:tr>
              <a:tr h="475425">
                <a:tc>
                  <a:txBody>
                    <a:bodyPr/>
                    <a:lstStyle/>
                    <a:p>
                      <a:pPr marL="0" marR="0">
                        <a:lnSpc>
                          <a:spcPct val="115000"/>
                        </a:lnSpc>
                        <a:spcBef>
                          <a:spcPts val="0"/>
                        </a:spcBef>
                        <a:spcAft>
                          <a:spcPts val="0"/>
                        </a:spcAft>
                      </a:pPr>
                      <a:r>
                        <a:rPr lang="en-US" sz="2400">
                          <a:effectLst/>
                        </a:rPr>
                        <a:t>Vị trí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e</a:t>
                      </a:r>
                      <a:r>
                        <a:rPr lang="en-US" sz="2400" dirty="0">
                          <a:effectLst/>
                        </a:rPr>
                        <a:t> (-</a:t>
                      </a:r>
                      <a:r>
                        <a:rPr lang="en-US" sz="2400" b="1" dirty="0" err="1">
                          <a:effectLst/>
                        </a:rPr>
                        <a:t>asmiṃ</a:t>
                      </a:r>
                      <a:r>
                        <a:rPr lang="en-US" sz="2400" dirty="0">
                          <a:effectLst/>
                        </a:rPr>
                        <a:t> /-</a:t>
                      </a:r>
                      <a:r>
                        <a:rPr lang="en-US" sz="2400" b="1" dirty="0" err="1">
                          <a:effectLst/>
                        </a:rPr>
                        <a:t>amhi</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esu</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0704396"/>
                  </a:ext>
                </a:extLst>
              </a:tr>
              <a:tr h="488352">
                <a:tc>
                  <a:txBody>
                    <a:bodyPr/>
                    <a:lstStyle/>
                    <a:p>
                      <a:pPr marL="0" marR="0">
                        <a:lnSpc>
                          <a:spcPct val="115000"/>
                        </a:lnSpc>
                        <a:spcBef>
                          <a:spcPts val="0"/>
                        </a:spcBef>
                        <a:spcAft>
                          <a:spcPts val="0"/>
                        </a:spcAft>
                      </a:pPr>
                      <a:r>
                        <a:rPr lang="en-US" sz="2400">
                          <a:effectLst/>
                        </a:rPr>
                        <a:t>Hô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a:t>
                      </a:r>
                      <a:r>
                        <a:rPr lang="en-US" sz="2400" dirty="0">
                          <a:effectLst/>
                        </a:rPr>
                        <a:t> (-</a:t>
                      </a:r>
                      <a:r>
                        <a:rPr lang="en-US" sz="2400" b="1" dirty="0" err="1">
                          <a:effectLst/>
                        </a:rPr>
                        <a:t>ạm</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āni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07719238"/>
                  </a:ext>
                </a:extLst>
              </a:tr>
            </a:tbl>
          </a:graphicData>
        </a:graphic>
      </p:graphicFrame>
    </p:spTree>
    <p:extLst>
      <p:ext uri="{BB962C8B-B14F-4D97-AF65-F5344CB8AC3E}">
        <p14:creationId xmlns:p14="http://schemas.microsoft.com/office/powerpoint/2010/main" val="576926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270531"/>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DANH TỪ NỮ TÍNH TẬN CÙNG –</a:t>
            </a:r>
            <a:r>
              <a:rPr lang="en-US" sz="3200" dirty="0" err="1">
                <a:solidFill>
                  <a:srgbClr val="FBC25D"/>
                </a:solidFill>
              </a:rPr>
              <a:t>i</a:t>
            </a:r>
            <a:r>
              <a:rPr lang="en-US" sz="3200" dirty="0">
                <a:solidFill>
                  <a:srgbClr val="FBC25D"/>
                </a:solidFill>
              </a:rPr>
              <a:t> / </a:t>
            </a:r>
            <a:r>
              <a:rPr lang="en-US" sz="3200" dirty="0" err="1">
                <a:solidFill>
                  <a:srgbClr val="FBC25D"/>
                </a:solidFill>
              </a:rPr>
              <a:t>Ratti</a:t>
            </a:r>
            <a:r>
              <a:rPr lang="en-US" sz="3200" dirty="0">
                <a:solidFill>
                  <a:srgbClr val="FBC25D"/>
                </a:solidFill>
              </a:rPr>
              <a:t> (ban </a:t>
            </a:r>
            <a:r>
              <a:rPr lang="en-US" sz="3200" dirty="0" err="1">
                <a:solidFill>
                  <a:srgbClr val="FBC25D"/>
                </a:solidFill>
              </a:rPr>
              <a:t>đêm</a:t>
            </a:r>
            <a:r>
              <a:rPr lang="en-US" sz="3200"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endParaRPr lang="en-US" dirty="0"/>
          </a:p>
          <a:p>
            <a:pPr marL="0" indent="0">
              <a:buNone/>
              <a:tabLst>
                <a:tab pos="2006600" algn="l"/>
              </a:tabLst>
            </a:pPr>
            <a:r>
              <a:rPr lang="en-US" dirty="0"/>
              <a:t>	</a:t>
            </a:r>
            <a:br>
              <a:rPr lang="en-US" dirty="0"/>
            </a:br>
            <a:endParaRPr lang="en-US" dirty="0"/>
          </a:p>
        </p:txBody>
      </p:sp>
      <p:graphicFrame>
        <p:nvGraphicFramePr>
          <p:cNvPr id="3" name="Table 2"/>
          <p:cNvGraphicFramePr>
            <a:graphicFrameLocks noGrp="1"/>
          </p:cNvGraphicFramePr>
          <p:nvPr/>
        </p:nvGraphicFramePr>
        <p:xfrm>
          <a:off x="1182414" y="1885021"/>
          <a:ext cx="10171386" cy="4334686"/>
        </p:xfrm>
        <a:graphic>
          <a:graphicData uri="http://schemas.openxmlformats.org/drawingml/2006/table">
            <a:tbl>
              <a:tblPr firstRow="1" firstCol="1" bandRow="1">
                <a:tableStyleId>{5C22544A-7EE6-4342-B048-85BDC9FD1C3A}</a:tableStyleId>
              </a:tblPr>
              <a:tblGrid>
                <a:gridCol w="2863499">
                  <a:extLst>
                    <a:ext uri="{9D8B030D-6E8A-4147-A177-3AD203B41FA5}">
                      <a16:colId xmlns:a16="http://schemas.microsoft.com/office/drawing/2014/main" val="383357876"/>
                    </a:ext>
                  </a:extLst>
                </a:gridCol>
                <a:gridCol w="4444388">
                  <a:extLst>
                    <a:ext uri="{9D8B030D-6E8A-4147-A177-3AD203B41FA5}">
                      <a16:colId xmlns:a16="http://schemas.microsoft.com/office/drawing/2014/main" val="558250845"/>
                    </a:ext>
                  </a:extLst>
                </a:gridCol>
                <a:gridCol w="2863499">
                  <a:extLst>
                    <a:ext uri="{9D8B030D-6E8A-4147-A177-3AD203B41FA5}">
                      <a16:colId xmlns:a16="http://schemas.microsoft.com/office/drawing/2014/main" val="2404994500"/>
                    </a:ext>
                  </a:extLst>
                </a:gridCol>
              </a:tblGrid>
              <a:tr h="479807">
                <a:tc>
                  <a:txBody>
                    <a:bodyPr/>
                    <a:lstStyle/>
                    <a:p>
                      <a:pPr marL="0" marR="0" algn="l">
                        <a:lnSpc>
                          <a:spcPct val="115000"/>
                        </a:lnSpc>
                        <a:spcBef>
                          <a:spcPts val="0"/>
                        </a:spcBef>
                        <a:spcAft>
                          <a:spcPts val="0"/>
                        </a:spcAft>
                      </a:pPr>
                      <a:r>
                        <a:rPr lang="en-US" sz="2400" dirty="0" err="1">
                          <a:effectLst/>
                        </a:rPr>
                        <a:t>Dạng</a:t>
                      </a:r>
                      <a:r>
                        <a:rPr lang="en-US" sz="2400" dirty="0">
                          <a:effectLst/>
                        </a:rPr>
                        <a:t> </a:t>
                      </a:r>
                      <a:r>
                        <a:rPr lang="en-US" sz="2400" dirty="0" err="1">
                          <a:effectLst/>
                        </a:rPr>
                        <a:t>biến</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ít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nhiều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8253540"/>
                  </a:ext>
                </a:extLst>
              </a:tr>
              <a:tr h="465321">
                <a:tc>
                  <a:txBody>
                    <a:bodyPr/>
                    <a:lstStyle/>
                    <a:p>
                      <a:pPr marL="0" marR="0">
                        <a:lnSpc>
                          <a:spcPct val="115000"/>
                        </a:lnSpc>
                        <a:spcBef>
                          <a:spcPts val="0"/>
                        </a:spcBef>
                        <a:spcAft>
                          <a:spcPts val="0"/>
                        </a:spcAft>
                      </a:pPr>
                      <a:r>
                        <a:rPr lang="en-US" sz="2400" dirty="0" err="1">
                          <a:effectLst/>
                        </a:rPr>
                        <a:t>Chủ</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Ratt</a:t>
                      </a:r>
                      <a:r>
                        <a:rPr lang="en-US" sz="2400" b="1" dirty="0" err="1">
                          <a:effectLst/>
                        </a:rPr>
                        <a:t>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effectLst/>
                        </a:rPr>
                        <a:t>Ratt</a:t>
                      </a:r>
                      <a:r>
                        <a:rPr lang="en-US" sz="2400" b="1" dirty="0" err="1">
                          <a:effectLst/>
                        </a:rPr>
                        <a:t>iyo</a:t>
                      </a:r>
                      <a:r>
                        <a:rPr lang="en-US" sz="2400" dirty="0">
                          <a:effectLst/>
                        </a:rPr>
                        <a:t> / </a:t>
                      </a:r>
                      <a:r>
                        <a:rPr lang="en-US" sz="2400" b="1" dirty="0">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9282710"/>
                  </a:ext>
                </a:extLst>
              </a:tr>
              <a:tr h="468294">
                <a:tc>
                  <a:txBody>
                    <a:bodyPr/>
                    <a:lstStyle/>
                    <a:p>
                      <a:pPr marL="0" marR="0">
                        <a:lnSpc>
                          <a:spcPct val="115000"/>
                        </a:lnSpc>
                        <a:spcBef>
                          <a:spcPts val="0"/>
                        </a:spcBef>
                        <a:spcAft>
                          <a:spcPts val="0"/>
                        </a:spcAft>
                      </a:pPr>
                      <a:r>
                        <a:rPr lang="en-US" sz="2400" dirty="0" err="1">
                          <a:effectLst/>
                        </a:rPr>
                        <a:t>Trực</a:t>
                      </a:r>
                      <a:r>
                        <a:rPr lang="en-US" sz="2400" dirty="0">
                          <a:effectLst/>
                        </a:rPr>
                        <a:t> </a:t>
                      </a:r>
                      <a:r>
                        <a:rPr lang="en-US" sz="2400" dirty="0" err="1">
                          <a:effectLst/>
                        </a:rPr>
                        <a:t>bổ</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Ratt</a:t>
                      </a:r>
                      <a:r>
                        <a:rPr lang="en-US" sz="2400" b="1" dirty="0" err="1">
                          <a:effectLst/>
                        </a:rPr>
                        <a:t>iṃ</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915594604"/>
                  </a:ext>
                </a:extLst>
              </a:tr>
              <a:tr h="468294">
                <a:tc>
                  <a:txBody>
                    <a:bodyPr/>
                    <a:lstStyle/>
                    <a:p>
                      <a:pPr marL="0" marR="0">
                        <a:lnSpc>
                          <a:spcPct val="115000"/>
                        </a:lnSpc>
                        <a:spcBef>
                          <a:spcPts val="0"/>
                        </a:spcBef>
                        <a:spcAft>
                          <a:spcPts val="0"/>
                        </a:spcAft>
                      </a:pPr>
                      <a:r>
                        <a:rPr lang="en-US" sz="2400">
                          <a:effectLst/>
                        </a:rPr>
                        <a:t>Sở hữu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marL="0" marR="0">
                        <a:lnSpc>
                          <a:spcPct val="115000"/>
                        </a:lnSpc>
                        <a:spcBef>
                          <a:spcPts val="0"/>
                        </a:spcBef>
                        <a:spcAft>
                          <a:spcPts val="1000"/>
                        </a:spcAft>
                      </a:pPr>
                      <a:r>
                        <a:rPr lang="en-US" sz="2400" dirty="0" err="1">
                          <a:effectLst/>
                        </a:rPr>
                        <a:t>Ratt</a:t>
                      </a:r>
                      <a:r>
                        <a:rPr lang="en-US" sz="2400" b="1" dirty="0" err="1">
                          <a:effectLst/>
                        </a:rPr>
                        <a:t>iyā</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effectLst/>
                        </a:rPr>
                        <a:t>Ratt</a:t>
                      </a:r>
                      <a:r>
                        <a:rPr lang="en-US" sz="2400" b="1" dirty="0" err="1">
                          <a:effectLst/>
                        </a:rPr>
                        <a:t>īnạm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33415327"/>
                  </a:ext>
                </a:extLst>
              </a:tr>
              <a:tr h="468294">
                <a:tc>
                  <a:txBody>
                    <a:bodyPr/>
                    <a:lstStyle/>
                    <a:p>
                      <a:pPr marL="0" marR="0">
                        <a:lnSpc>
                          <a:spcPct val="115000"/>
                        </a:lnSpc>
                        <a:spcBef>
                          <a:spcPts val="0"/>
                        </a:spcBef>
                        <a:spcAft>
                          <a:spcPts val="0"/>
                        </a:spcAft>
                      </a:pPr>
                      <a:r>
                        <a:rPr lang="en-US" sz="2400" dirty="0" err="1">
                          <a:effectLst/>
                        </a:rPr>
                        <a:t>Gián</a:t>
                      </a:r>
                      <a:r>
                        <a:rPr lang="en-US" sz="2400" dirty="0">
                          <a:effectLst/>
                        </a:rPr>
                        <a:t> </a:t>
                      </a:r>
                      <a:r>
                        <a:rPr lang="en-US" sz="2400" dirty="0" err="1">
                          <a:effectLst/>
                        </a:rPr>
                        <a:t>bổ</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196776194"/>
                  </a:ext>
                </a:extLst>
              </a:tr>
              <a:tr h="468294">
                <a:tc>
                  <a:txBody>
                    <a:bodyPr/>
                    <a:lstStyle/>
                    <a:p>
                      <a:pPr marL="0" marR="0">
                        <a:lnSpc>
                          <a:spcPct val="115000"/>
                        </a:lnSpc>
                        <a:spcBef>
                          <a:spcPts val="0"/>
                        </a:spcBef>
                        <a:spcAft>
                          <a:spcPts val="0"/>
                        </a:spcAft>
                      </a:pPr>
                      <a:r>
                        <a:rPr lang="en-US" sz="2400" dirty="0" err="1">
                          <a:effectLst/>
                        </a:rPr>
                        <a:t>Dụng</a:t>
                      </a:r>
                      <a:r>
                        <a:rPr lang="en-US" sz="2400" dirty="0">
                          <a:effectLst/>
                        </a:rPr>
                        <a:t> </a:t>
                      </a:r>
                      <a:r>
                        <a:rPr lang="en-US" sz="2400" dirty="0" err="1">
                          <a:effectLst/>
                        </a:rPr>
                        <a:t>cụ</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rowSpan="2">
                  <a:txBody>
                    <a:bodyPr/>
                    <a:lstStyle/>
                    <a:p>
                      <a:pPr marL="0" marR="0">
                        <a:lnSpc>
                          <a:spcPct val="115000"/>
                        </a:lnSpc>
                        <a:spcBef>
                          <a:spcPts val="0"/>
                        </a:spcBef>
                        <a:spcAft>
                          <a:spcPts val="0"/>
                        </a:spcAft>
                      </a:pPr>
                      <a:r>
                        <a:rPr lang="en-US" sz="2400" dirty="0" err="1">
                          <a:effectLst/>
                        </a:rPr>
                        <a:t>Ratt</a:t>
                      </a:r>
                      <a:r>
                        <a:rPr lang="en-US" sz="2400" b="1" dirty="0" err="1">
                          <a:effectLst/>
                        </a:rPr>
                        <a:t>īhi</a:t>
                      </a:r>
                      <a:r>
                        <a:rPr lang="en-US" sz="2400" dirty="0">
                          <a:effectLst/>
                        </a:rPr>
                        <a:t> / </a:t>
                      </a:r>
                      <a:r>
                        <a:rPr lang="en-US" sz="2400" b="1" dirty="0">
                          <a:effectLst/>
                        </a:rPr>
                        <a:t>-</a:t>
                      </a:r>
                      <a:r>
                        <a:rPr lang="en-US" sz="2400" b="1" dirty="0" err="1">
                          <a:effectLst/>
                        </a:rPr>
                        <a:t>ībhi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3733760"/>
                  </a:ext>
                </a:extLst>
              </a:tr>
              <a:tr h="518840">
                <a:tc>
                  <a:txBody>
                    <a:bodyPr/>
                    <a:lstStyle/>
                    <a:p>
                      <a:pPr marL="0" marR="0">
                        <a:lnSpc>
                          <a:spcPct val="115000"/>
                        </a:lnSpc>
                        <a:spcBef>
                          <a:spcPts val="0"/>
                        </a:spcBef>
                        <a:spcAft>
                          <a:spcPts val="0"/>
                        </a:spcAft>
                      </a:pPr>
                      <a:r>
                        <a:rPr lang="en-US" sz="2400" dirty="0" err="1">
                          <a:effectLst/>
                        </a:rPr>
                        <a:t>Xuất</a:t>
                      </a:r>
                      <a:r>
                        <a:rPr lang="en-US" sz="2400" dirty="0">
                          <a:effectLst/>
                        </a:rPr>
                        <a:t> </a:t>
                      </a:r>
                      <a:r>
                        <a:rPr lang="en-US" sz="2400" dirty="0" err="1">
                          <a:effectLst/>
                        </a:rPr>
                        <a:t>xứ</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679696978"/>
                  </a:ext>
                </a:extLst>
              </a:tr>
              <a:tr h="492081">
                <a:tc>
                  <a:txBody>
                    <a:bodyPr/>
                    <a:lstStyle/>
                    <a:p>
                      <a:pPr marL="0" marR="0">
                        <a:lnSpc>
                          <a:spcPct val="115000"/>
                        </a:lnSpc>
                        <a:spcBef>
                          <a:spcPts val="0"/>
                        </a:spcBef>
                        <a:spcAft>
                          <a:spcPts val="0"/>
                        </a:spcAft>
                      </a:pPr>
                      <a:r>
                        <a:rPr lang="en-US" sz="2400">
                          <a:effectLst/>
                        </a:rPr>
                        <a:t>Vị trí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400" dirty="0" err="1">
                          <a:effectLst/>
                        </a:rPr>
                        <a:t>Ratt</a:t>
                      </a:r>
                      <a:r>
                        <a:rPr lang="en-US" sz="2400" b="1" dirty="0" err="1">
                          <a:effectLst/>
                        </a:rPr>
                        <a:t>iyā</a:t>
                      </a:r>
                      <a:r>
                        <a:rPr lang="en-US" sz="2400" b="1" baseline="0" dirty="0">
                          <a:effectLst/>
                          <a:latin typeface="Calibri" panose="020F0502020204030204" pitchFamily="34" charset="0"/>
                          <a:cs typeface="Times New Roman" panose="02020603050405020304" pitchFamily="18" charset="0"/>
                        </a:rPr>
                        <a:t> </a:t>
                      </a:r>
                      <a:r>
                        <a:rPr lang="en-US" sz="2400" dirty="0">
                          <a:effectLst/>
                        </a:rPr>
                        <a:t>(</a:t>
                      </a:r>
                      <a:r>
                        <a:rPr lang="en-US" sz="2400" dirty="0" err="1">
                          <a:effectLst/>
                        </a:rPr>
                        <a:t>Ratt</a:t>
                      </a:r>
                      <a:r>
                        <a:rPr lang="en-US" sz="2400" b="1" dirty="0" err="1">
                          <a:effectLst/>
                        </a:rPr>
                        <a:t>iyaṃ</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Ratt</a:t>
                      </a:r>
                      <a:r>
                        <a:rPr lang="en-US" sz="2400" b="1" dirty="0" err="1">
                          <a:effectLst/>
                        </a:rPr>
                        <a:t>īsu</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1447011"/>
                  </a:ext>
                </a:extLst>
              </a:tr>
              <a:tr h="505461">
                <a:tc>
                  <a:txBody>
                    <a:bodyPr/>
                    <a:lstStyle/>
                    <a:p>
                      <a:pPr marL="0" marR="0">
                        <a:lnSpc>
                          <a:spcPct val="115000"/>
                        </a:lnSpc>
                        <a:spcBef>
                          <a:spcPts val="0"/>
                        </a:spcBef>
                        <a:spcAft>
                          <a:spcPts val="0"/>
                        </a:spcAft>
                      </a:pPr>
                      <a:r>
                        <a:rPr lang="en-US" sz="2400">
                          <a:effectLst/>
                        </a:rPr>
                        <a:t>Hô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Ratt</a:t>
                      </a:r>
                      <a:r>
                        <a:rPr lang="en-US" sz="2400" b="1" dirty="0" err="1">
                          <a:effectLst/>
                        </a:rPr>
                        <a:t>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Ratt</a:t>
                      </a:r>
                      <a:r>
                        <a:rPr lang="en-US" sz="2400" b="1" dirty="0" err="1">
                          <a:effectLst/>
                        </a:rPr>
                        <a:t>iyo</a:t>
                      </a:r>
                      <a:r>
                        <a:rPr lang="en-US" sz="2400" dirty="0">
                          <a:effectLst/>
                        </a:rPr>
                        <a:t> / </a:t>
                      </a:r>
                      <a:r>
                        <a:rPr lang="en-US" sz="2400" b="1" dirty="0">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2810885"/>
                  </a:ext>
                </a:extLst>
              </a:tr>
            </a:tbl>
          </a:graphicData>
        </a:graphic>
      </p:graphicFrame>
    </p:spTree>
    <p:extLst>
      <p:ext uri="{BB962C8B-B14F-4D97-AF65-F5344CB8AC3E}">
        <p14:creationId xmlns:p14="http://schemas.microsoft.com/office/powerpoint/2010/main" val="56845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17828"/>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DANH TỪ NỮ TÍNH TẬN CÙNG –ī / </a:t>
            </a:r>
            <a:r>
              <a:rPr lang="en-US" sz="3200" dirty="0" err="1">
                <a:solidFill>
                  <a:srgbClr val="FBC25D"/>
                </a:solidFill>
              </a:rPr>
              <a:t>Nadī</a:t>
            </a:r>
            <a:r>
              <a:rPr lang="en-US" sz="3200" dirty="0">
                <a:solidFill>
                  <a:srgbClr val="FBC25D"/>
                </a:solidFill>
              </a:rPr>
              <a:t> (</a:t>
            </a:r>
            <a:r>
              <a:rPr lang="en-US" sz="3200" dirty="0" err="1">
                <a:solidFill>
                  <a:srgbClr val="FBC25D"/>
                </a:solidFill>
              </a:rPr>
              <a:t>dòng</a:t>
            </a:r>
            <a:r>
              <a:rPr lang="en-US" sz="3200" dirty="0">
                <a:solidFill>
                  <a:srgbClr val="FBC25D"/>
                </a:solidFill>
              </a:rPr>
              <a:t> </a:t>
            </a:r>
            <a:r>
              <a:rPr lang="en-US" sz="3200" dirty="0" err="1">
                <a:solidFill>
                  <a:srgbClr val="FBC25D"/>
                </a:solidFill>
              </a:rPr>
              <a:t>sông</a:t>
            </a:r>
            <a:r>
              <a:rPr lang="en-US" sz="3200"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endParaRPr lang="en-US" dirty="0"/>
          </a:p>
          <a:p>
            <a:pPr marL="0" indent="0">
              <a:buNone/>
              <a:tabLst>
                <a:tab pos="2006600" algn="l"/>
              </a:tabLst>
            </a:pPr>
            <a:r>
              <a:rPr lang="en-US" dirty="0"/>
              <a:t>	</a:t>
            </a:r>
            <a:br>
              <a:rPr lang="en-US" dirty="0"/>
            </a:br>
            <a:endParaRPr lang="en-US" dirty="0"/>
          </a:p>
        </p:txBody>
      </p:sp>
      <p:graphicFrame>
        <p:nvGraphicFramePr>
          <p:cNvPr id="7" name="Table 6"/>
          <p:cNvGraphicFramePr>
            <a:graphicFrameLocks noGrp="1"/>
          </p:cNvGraphicFramePr>
          <p:nvPr/>
        </p:nvGraphicFramePr>
        <p:xfrm>
          <a:off x="1447800" y="1885019"/>
          <a:ext cx="9906001" cy="4464980"/>
        </p:xfrm>
        <a:graphic>
          <a:graphicData uri="http://schemas.openxmlformats.org/drawingml/2006/table">
            <a:tbl>
              <a:tblPr firstRow="1" firstCol="1" bandRow="1">
                <a:tableStyleId>{5C22544A-7EE6-4342-B048-85BDC9FD1C3A}</a:tableStyleId>
              </a:tblPr>
              <a:tblGrid>
                <a:gridCol w="2788786">
                  <a:extLst>
                    <a:ext uri="{9D8B030D-6E8A-4147-A177-3AD203B41FA5}">
                      <a16:colId xmlns:a16="http://schemas.microsoft.com/office/drawing/2014/main" val="1829096608"/>
                    </a:ext>
                  </a:extLst>
                </a:gridCol>
                <a:gridCol w="4328429">
                  <a:extLst>
                    <a:ext uri="{9D8B030D-6E8A-4147-A177-3AD203B41FA5}">
                      <a16:colId xmlns:a16="http://schemas.microsoft.com/office/drawing/2014/main" val="2644261260"/>
                    </a:ext>
                  </a:extLst>
                </a:gridCol>
                <a:gridCol w="2788786">
                  <a:extLst>
                    <a:ext uri="{9D8B030D-6E8A-4147-A177-3AD203B41FA5}">
                      <a16:colId xmlns:a16="http://schemas.microsoft.com/office/drawing/2014/main" val="122348729"/>
                    </a:ext>
                  </a:extLst>
                </a:gridCol>
              </a:tblGrid>
              <a:tr h="769578">
                <a:tc>
                  <a:txBody>
                    <a:bodyPr/>
                    <a:lstStyle/>
                    <a:p>
                      <a:pPr marL="0" marR="0" algn="l">
                        <a:lnSpc>
                          <a:spcPct val="115000"/>
                        </a:lnSpc>
                        <a:spcBef>
                          <a:spcPts val="0"/>
                        </a:spcBef>
                        <a:spcAft>
                          <a:spcPts val="0"/>
                        </a:spcAft>
                      </a:pPr>
                      <a:r>
                        <a:rPr lang="en-US" sz="2400" dirty="0" err="1">
                          <a:effectLst/>
                        </a:rPr>
                        <a:t>Dạng</a:t>
                      </a:r>
                      <a:r>
                        <a:rPr lang="en-US" sz="2400" dirty="0">
                          <a:effectLst/>
                        </a:rPr>
                        <a:t> </a:t>
                      </a:r>
                      <a:r>
                        <a:rPr lang="en-US" sz="2400" dirty="0" err="1">
                          <a:effectLst/>
                        </a:rPr>
                        <a:t>biến</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ít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nhiều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1013650"/>
                  </a:ext>
                </a:extLst>
              </a:tr>
              <a:tr h="446070">
                <a:tc>
                  <a:txBody>
                    <a:bodyPr/>
                    <a:lstStyle/>
                    <a:p>
                      <a:pPr marL="0" marR="0">
                        <a:lnSpc>
                          <a:spcPct val="115000"/>
                        </a:lnSpc>
                        <a:spcBef>
                          <a:spcPts val="0"/>
                        </a:spcBef>
                        <a:spcAft>
                          <a:spcPts val="0"/>
                        </a:spcAft>
                      </a:pPr>
                      <a:r>
                        <a:rPr lang="en-US" sz="2400">
                          <a:effectLst/>
                        </a:rPr>
                        <a:t>Chủ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Nad</a:t>
                      </a:r>
                      <a:r>
                        <a:rPr lang="en-US" sz="2400" b="1" dirty="0" err="1">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effectLst/>
                        </a:rPr>
                        <a:t>Nad</a:t>
                      </a:r>
                      <a:r>
                        <a:rPr lang="en-US" sz="2400" b="1" dirty="0" err="1">
                          <a:effectLst/>
                        </a:rPr>
                        <a:t>iyo</a:t>
                      </a:r>
                      <a:r>
                        <a:rPr lang="en-US" sz="2400" dirty="0">
                          <a:effectLst/>
                        </a:rPr>
                        <a:t> / </a:t>
                      </a:r>
                      <a:r>
                        <a:rPr lang="en-US" sz="2400" b="1" dirty="0">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90793510"/>
                  </a:ext>
                </a:extLst>
              </a:tr>
              <a:tr h="448921">
                <a:tc>
                  <a:txBody>
                    <a:bodyPr/>
                    <a:lstStyle/>
                    <a:p>
                      <a:pPr marL="0" marR="0">
                        <a:lnSpc>
                          <a:spcPct val="115000"/>
                        </a:lnSpc>
                        <a:spcBef>
                          <a:spcPts val="0"/>
                        </a:spcBef>
                        <a:spcAft>
                          <a:spcPts val="0"/>
                        </a:spcAft>
                      </a:pPr>
                      <a:r>
                        <a:rPr lang="en-US" sz="2400">
                          <a:effectLst/>
                        </a:rPr>
                        <a:t>Trực bổ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Nad</a:t>
                      </a:r>
                      <a:r>
                        <a:rPr lang="en-US" sz="2400" b="1" dirty="0" err="1">
                          <a:effectLst/>
                        </a:rPr>
                        <a:t>iṃ</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4137275939"/>
                  </a:ext>
                </a:extLst>
              </a:tr>
              <a:tr h="448921">
                <a:tc>
                  <a:txBody>
                    <a:bodyPr/>
                    <a:lstStyle/>
                    <a:p>
                      <a:pPr marL="0" marR="0">
                        <a:lnSpc>
                          <a:spcPct val="115000"/>
                        </a:lnSpc>
                        <a:spcBef>
                          <a:spcPts val="0"/>
                        </a:spcBef>
                        <a:spcAft>
                          <a:spcPts val="0"/>
                        </a:spcAft>
                      </a:pPr>
                      <a:r>
                        <a:rPr lang="en-US" sz="2400">
                          <a:effectLst/>
                        </a:rPr>
                        <a:t>Sở hữu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marL="0" marR="0">
                        <a:lnSpc>
                          <a:spcPct val="115000"/>
                        </a:lnSpc>
                        <a:spcBef>
                          <a:spcPts val="0"/>
                        </a:spcBef>
                        <a:spcAft>
                          <a:spcPts val="1000"/>
                        </a:spcAft>
                      </a:pPr>
                      <a:r>
                        <a:rPr lang="en-US" sz="2400" dirty="0" err="1">
                          <a:effectLst/>
                        </a:rPr>
                        <a:t>Nad</a:t>
                      </a:r>
                      <a:r>
                        <a:rPr lang="en-US" sz="2400" b="1" dirty="0" err="1">
                          <a:effectLst/>
                        </a:rPr>
                        <a:t>iyā</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effectLst/>
                        </a:rPr>
                        <a:t>Nad</a:t>
                      </a:r>
                      <a:r>
                        <a:rPr lang="en-US" sz="2400" b="1" dirty="0" err="1">
                          <a:effectLst/>
                        </a:rPr>
                        <a:t>īnạm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0158542"/>
                  </a:ext>
                </a:extLst>
              </a:tr>
              <a:tr h="448921">
                <a:tc>
                  <a:txBody>
                    <a:bodyPr/>
                    <a:lstStyle/>
                    <a:p>
                      <a:pPr marL="0" marR="0">
                        <a:lnSpc>
                          <a:spcPct val="115000"/>
                        </a:lnSpc>
                        <a:spcBef>
                          <a:spcPts val="0"/>
                        </a:spcBef>
                        <a:spcAft>
                          <a:spcPts val="0"/>
                        </a:spcAft>
                      </a:pPr>
                      <a:r>
                        <a:rPr lang="en-US" sz="2400" dirty="0" err="1">
                          <a:effectLst/>
                        </a:rPr>
                        <a:t>Gián</a:t>
                      </a:r>
                      <a:r>
                        <a:rPr lang="en-US" sz="2400" dirty="0">
                          <a:effectLst/>
                        </a:rPr>
                        <a:t> </a:t>
                      </a:r>
                      <a:r>
                        <a:rPr lang="en-US" sz="2400" dirty="0" err="1">
                          <a:effectLst/>
                        </a:rPr>
                        <a:t>bổ</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253414923"/>
                  </a:ext>
                </a:extLst>
              </a:tr>
              <a:tr h="448921">
                <a:tc>
                  <a:txBody>
                    <a:bodyPr/>
                    <a:lstStyle/>
                    <a:p>
                      <a:pPr marL="0" marR="0">
                        <a:lnSpc>
                          <a:spcPct val="115000"/>
                        </a:lnSpc>
                        <a:spcBef>
                          <a:spcPts val="0"/>
                        </a:spcBef>
                        <a:spcAft>
                          <a:spcPts val="0"/>
                        </a:spcAft>
                      </a:pPr>
                      <a:r>
                        <a:rPr lang="en-US" sz="2400">
                          <a:effectLst/>
                        </a:rPr>
                        <a:t>Dụng cụ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rowSpan="2">
                  <a:txBody>
                    <a:bodyPr/>
                    <a:lstStyle/>
                    <a:p>
                      <a:pPr marL="0" marR="0">
                        <a:lnSpc>
                          <a:spcPct val="115000"/>
                        </a:lnSpc>
                        <a:spcBef>
                          <a:spcPts val="0"/>
                        </a:spcBef>
                        <a:spcAft>
                          <a:spcPts val="0"/>
                        </a:spcAft>
                      </a:pPr>
                      <a:r>
                        <a:rPr lang="en-US" sz="2400" dirty="0" err="1">
                          <a:effectLst/>
                        </a:rPr>
                        <a:t>Nad</a:t>
                      </a:r>
                      <a:r>
                        <a:rPr lang="en-US" sz="2400" b="1" dirty="0" err="1">
                          <a:effectLst/>
                        </a:rPr>
                        <a:t>īhi</a:t>
                      </a:r>
                      <a:r>
                        <a:rPr lang="en-US" sz="2400" dirty="0">
                          <a:effectLst/>
                        </a:rPr>
                        <a:t> / </a:t>
                      </a:r>
                      <a:r>
                        <a:rPr lang="en-US" sz="2400" b="1" dirty="0">
                          <a:effectLst/>
                        </a:rPr>
                        <a:t>-</a:t>
                      </a:r>
                      <a:r>
                        <a:rPr lang="en-US" sz="2400" b="1" dirty="0" err="1">
                          <a:effectLst/>
                        </a:rPr>
                        <a:t>ībhi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1160182"/>
                  </a:ext>
                </a:extLst>
              </a:tr>
              <a:tr h="497375">
                <a:tc>
                  <a:txBody>
                    <a:bodyPr/>
                    <a:lstStyle/>
                    <a:p>
                      <a:pPr marL="0" marR="0">
                        <a:lnSpc>
                          <a:spcPct val="115000"/>
                        </a:lnSpc>
                        <a:spcBef>
                          <a:spcPts val="0"/>
                        </a:spcBef>
                        <a:spcAft>
                          <a:spcPts val="0"/>
                        </a:spcAft>
                      </a:pPr>
                      <a:r>
                        <a:rPr lang="en-US" sz="2400" dirty="0" err="1">
                          <a:effectLst/>
                        </a:rPr>
                        <a:t>Xuất</a:t>
                      </a:r>
                      <a:r>
                        <a:rPr lang="en-US" sz="2400" dirty="0">
                          <a:effectLst/>
                        </a:rPr>
                        <a:t> </a:t>
                      </a:r>
                      <a:r>
                        <a:rPr lang="en-US" sz="2400" dirty="0" err="1">
                          <a:effectLst/>
                        </a:rPr>
                        <a:t>xứ</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49562163"/>
                  </a:ext>
                </a:extLst>
              </a:tr>
              <a:tr h="471723">
                <a:tc>
                  <a:txBody>
                    <a:bodyPr/>
                    <a:lstStyle/>
                    <a:p>
                      <a:pPr marL="0" marR="0">
                        <a:lnSpc>
                          <a:spcPct val="115000"/>
                        </a:lnSpc>
                        <a:spcBef>
                          <a:spcPts val="0"/>
                        </a:spcBef>
                        <a:spcAft>
                          <a:spcPts val="0"/>
                        </a:spcAft>
                      </a:pPr>
                      <a:r>
                        <a:rPr lang="en-US" sz="2400">
                          <a:effectLst/>
                        </a:rPr>
                        <a:t>Vị trí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400" dirty="0" err="1">
                          <a:effectLst/>
                        </a:rPr>
                        <a:t>Nad</a:t>
                      </a:r>
                      <a:r>
                        <a:rPr lang="en-US" sz="2400" b="1" dirty="0" err="1">
                          <a:effectLst/>
                        </a:rPr>
                        <a:t>iyā</a:t>
                      </a:r>
                      <a:r>
                        <a:rPr lang="en-US" sz="2400" b="1" baseline="0" dirty="0">
                          <a:effectLst/>
                          <a:latin typeface="Calibri" panose="020F0502020204030204" pitchFamily="34" charset="0"/>
                          <a:cs typeface="Times New Roman" panose="02020603050405020304" pitchFamily="18" charset="0"/>
                        </a:rPr>
                        <a:t> </a:t>
                      </a:r>
                      <a:r>
                        <a:rPr lang="en-US" sz="2400" dirty="0">
                          <a:effectLst/>
                        </a:rPr>
                        <a:t>(</a:t>
                      </a:r>
                      <a:r>
                        <a:rPr lang="en-US" sz="2400" dirty="0" err="1">
                          <a:effectLst/>
                        </a:rPr>
                        <a:t>Nad</a:t>
                      </a:r>
                      <a:r>
                        <a:rPr lang="en-US" sz="2400" b="1" dirty="0" err="1">
                          <a:effectLst/>
                        </a:rPr>
                        <a:t>iyaṃ</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Nad</a:t>
                      </a:r>
                      <a:r>
                        <a:rPr lang="en-US" sz="2400" b="1" dirty="0" err="1">
                          <a:effectLst/>
                        </a:rPr>
                        <a:t>īsu</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2336350"/>
                  </a:ext>
                </a:extLst>
              </a:tr>
              <a:tr h="484550">
                <a:tc>
                  <a:txBody>
                    <a:bodyPr/>
                    <a:lstStyle/>
                    <a:p>
                      <a:pPr marL="0" marR="0">
                        <a:lnSpc>
                          <a:spcPct val="115000"/>
                        </a:lnSpc>
                        <a:spcBef>
                          <a:spcPts val="0"/>
                        </a:spcBef>
                        <a:spcAft>
                          <a:spcPts val="0"/>
                        </a:spcAft>
                      </a:pPr>
                      <a:r>
                        <a:rPr lang="en-US" sz="2400">
                          <a:effectLst/>
                        </a:rPr>
                        <a:t>Hô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Nad</a:t>
                      </a:r>
                      <a:r>
                        <a:rPr lang="en-US" sz="2400" b="1" dirty="0" err="1">
                          <a:effectLst/>
                        </a:rPr>
                        <a:t>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Nad</a:t>
                      </a:r>
                      <a:r>
                        <a:rPr lang="en-US" sz="2400" b="1" dirty="0" err="1">
                          <a:effectLst/>
                        </a:rPr>
                        <a:t>iyo</a:t>
                      </a:r>
                      <a:r>
                        <a:rPr lang="en-US" sz="2400" dirty="0">
                          <a:effectLst/>
                        </a:rPr>
                        <a:t> / </a:t>
                      </a:r>
                      <a:r>
                        <a:rPr lang="en-US" sz="2400" b="1" dirty="0">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74578243"/>
                  </a:ext>
                </a:extLst>
              </a:tr>
            </a:tbl>
          </a:graphicData>
        </a:graphic>
      </p:graphicFrame>
    </p:spTree>
    <p:extLst>
      <p:ext uri="{BB962C8B-B14F-4D97-AF65-F5344CB8AC3E}">
        <p14:creationId xmlns:p14="http://schemas.microsoft.com/office/powerpoint/2010/main" val="152373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ĐỘNG TỪ PALI</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Rectangle 5">
            <a:extLst>
              <a:ext uri="{FF2B5EF4-FFF2-40B4-BE49-F238E27FC236}">
                <a16:creationId xmlns:a16="http://schemas.microsoft.com/office/drawing/2014/main" id="{CF78DAD6-AA23-435D-BCCF-2018262A5D7B}"/>
              </a:ext>
            </a:extLst>
          </p:cNvPr>
          <p:cNvSpPr/>
          <p:nvPr/>
        </p:nvSpPr>
        <p:spPr>
          <a:xfrm>
            <a:off x="556874" y="5454953"/>
            <a:ext cx="10530225" cy="461665"/>
          </a:xfrm>
          <a:prstGeom prst="rect">
            <a:avLst/>
          </a:prstGeom>
          <a:solidFill>
            <a:srgbClr val="FBC25D"/>
          </a:solidFill>
        </p:spPr>
        <p:txBody>
          <a:bodyPr wrap="square">
            <a:spAutoFit/>
          </a:bodyPr>
          <a:lstStyle/>
          <a:p>
            <a:pPr marL="231775" indent="-58738"/>
            <a:r>
              <a:rPr lang="en-US" sz="2400"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Thì</a:t>
            </a:r>
            <a:r>
              <a:rPr lang="en-US" sz="2400"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Hiện</a:t>
            </a:r>
            <a:r>
              <a:rPr lang="en-US" sz="2400"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Tại</a:t>
            </a:r>
            <a:r>
              <a:rPr lang="en-US" sz="2400"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Chủ</a:t>
            </a:r>
            <a:r>
              <a:rPr lang="en-US" sz="2400"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động</a:t>
            </a:r>
            <a:r>
              <a:rPr lang="en-US" sz="2400"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Số</a:t>
            </a:r>
            <a:r>
              <a:rPr lang="en-US" sz="2400"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ít</a:t>
            </a:r>
            <a:r>
              <a:rPr lang="en-US" sz="2400" dirty="0">
                <a:solidFill>
                  <a:schemeClr val="dk1"/>
                </a:solidFill>
                <a:latin typeface="Calibri" panose="020F0502020204030204" pitchFamily="34" charset="0"/>
              </a:rPr>
              <a:t>, </a:t>
            </a:r>
            <a:r>
              <a:rPr lang="en-US" sz="2400" b="1" dirty="0" err="1">
                <a:solidFill>
                  <a:schemeClr val="dk1"/>
                </a:solidFill>
                <a:latin typeface="Calibri" panose="020F0502020204030204" pitchFamily="34" charset="0"/>
              </a:rPr>
              <a:t>Ngôi</a:t>
            </a:r>
            <a:r>
              <a:rPr lang="en-US" sz="2400" b="1" dirty="0">
                <a:solidFill>
                  <a:schemeClr val="dk1"/>
                </a:solidFill>
                <a:latin typeface="Calibri" panose="020F0502020204030204" pitchFamily="34" charset="0"/>
              </a:rPr>
              <a:t> </a:t>
            </a:r>
            <a:r>
              <a:rPr lang="en-US" sz="2400" b="1" dirty="0" err="1">
                <a:solidFill>
                  <a:schemeClr val="dk1"/>
                </a:solidFill>
                <a:latin typeface="Calibri" panose="020F0502020204030204" pitchFamily="34" charset="0"/>
              </a:rPr>
              <a:t>thứ</a:t>
            </a:r>
            <a:r>
              <a:rPr lang="en-US" sz="2400" b="1" dirty="0">
                <a:solidFill>
                  <a:schemeClr val="dk1"/>
                </a:solidFill>
                <a:latin typeface="Calibri" panose="020F0502020204030204" pitchFamily="34" charset="0"/>
              </a:rPr>
              <a:t> </a:t>
            </a:r>
            <a:r>
              <a:rPr lang="en-US" sz="2400" b="1" dirty="0" err="1">
                <a:solidFill>
                  <a:schemeClr val="dk1"/>
                </a:solidFill>
                <a:latin typeface="Calibri" panose="020F0502020204030204" pitchFamily="34" charset="0"/>
              </a:rPr>
              <a:t>Nhất</a:t>
            </a:r>
            <a:r>
              <a:rPr lang="en-US" sz="2400" b="1"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có</a:t>
            </a:r>
            <a:r>
              <a:rPr lang="en-US" sz="2400"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đuôi</a:t>
            </a:r>
            <a:r>
              <a:rPr lang="en-US" sz="2400" dirty="0">
                <a:solidFill>
                  <a:schemeClr val="dk1"/>
                </a:solidFill>
                <a:latin typeface="Calibri" panose="020F0502020204030204" pitchFamily="34" charset="0"/>
              </a:rPr>
              <a:t> </a:t>
            </a:r>
            <a:r>
              <a:rPr lang="en-US" sz="2400" b="1" dirty="0">
                <a:solidFill>
                  <a:schemeClr val="dk1"/>
                </a:solidFill>
                <a:latin typeface="Calibri" panose="020F0502020204030204" pitchFamily="34" charset="0"/>
              </a:rPr>
              <a:t>– mi</a:t>
            </a:r>
          </a:p>
        </p:txBody>
      </p:sp>
      <p:sp>
        <p:nvSpPr>
          <p:cNvPr id="8" name="Rectangle 7">
            <a:extLst>
              <a:ext uri="{FF2B5EF4-FFF2-40B4-BE49-F238E27FC236}">
                <a16:creationId xmlns:a16="http://schemas.microsoft.com/office/drawing/2014/main" id="{4D75FD32-3B60-4105-8CD5-22C854FBDCFA}"/>
              </a:ext>
            </a:extLst>
          </p:cNvPr>
          <p:cNvSpPr/>
          <p:nvPr/>
        </p:nvSpPr>
        <p:spPr>
          <a:xfrm>
            <a:off x="556874" y="2561804"/>
            <a:ext cx="3405099" cy="2000548"/>
          </a:xfrm>
          <a:prstGeom prst="rect">
            <a:avLst/>
          </a:prstGeom>
          <a:noFill/>
        </p:spPr>
        <p:txBody>
          <a:bodyPr wrap="none" lIns="91440" tIns="45720" rIns="91440" bIns="45720">
            <a:spAutoFit/>
          </a:bodyPr>
          <a:lstStyle/>
          <a:p>
            <a:pPr algn="ctr"/>
            <a:r>
              <a:rPr lang="en-US" sz="4800" spc="600" dirty="0">
                <a:ln w="0"/>
                <a:solidFill>
                  <a:srgbClr val="471200"/>
                </a:solidFill>
                <a:effectLst>
                  <a:outerShdw blurRad="38100" dist="25400" dir="5400000" algn="ctr" rotWithShape="0">
                    <a:srgbClr val="6E747A">
                      <a:alpha val="43000"/>
                    </a:srgbClr>
                  </a:outerShdw>
                </a:effectLst>
              </a:rPr>
              <a:t>ĐỘNG TỪ</a:t>
            </a:r>
          </a:p>
          <a:p>
            <a:pPr algn="ctr"/>
            <a:r>
              <a:rPr lang="en-US" sz="4800" spc="600" dirty="0">
                <a:ln w="0"/>
                <a:solidFill>
                  <a:srgbClr val="471200"/>
                </a:solidFill>
                <a:effectLst>
                  <a:outerShdw blurRad="38100" dist="25400" dir="5400000" algn="ctr" rotWithShape="0">
                    <a:srgbClr val="6E747A">
                      <a:alpha val="43000"/>
                    </a:srgbClr>
                  </a:outerShdw>
                </a:effectLst>
              </a:rPr>
              <a:t>PALI</a:t>
            </a:r>
          </a:p>
          <a:p>
            <a:pPr algn="ctr"/>
            <a:r>
              <a:rPr lang="en-US" sz="2800" spc="600" dirty="0" err="1">
                <a:ln w="0"/>
                <a:solidFill>
                  <a:srgbClr val="471200"/>
                </a:solidFill>
                <a:effectLst>
                  <a:outerShdw blurRad="38100" dist="25400" dir="5400000" algn="ctr" rotWithShape="0">
                    <a:srgbClr val="6E747A">
                      <a:alpha val="43000"/>
                    </a:srgbClr>
                  </a:outerShdw>
                </a:effectLst>
              </a:rPr>
              <a:t>Biến</a:t>
            </a:r>
            <a:r>
              <a:rPr lang="en-US" sz="2800" spc="600" dirty="0">
                <a:ln w="0"/>
                <a:solidFill>
                  <a:srgbClr val="471200"/>
                </a:solidFill>
                <a:effectLst>
                  <a:outerShdw blurRad="38100" dist="25400" dir="5400000" algn="ctr" rotWithShape="0">
                    <a:srgbClr val="6E747A">
                      <a:alpha val="43000"/>
                    </a:srgbClr>
                  </a:outerShdw>
                </a:effectLst>
              </a:rPr>
              <a:t> </a:t>
            </a:r>
            <a:r>
              <a:rPr lang="en-US" sz="2800" spc="600" dirty="0" err="1">
                <a:ln w="0"/>
                <a:solidFill>
                  <a:srgbClr val="471200"/>
                </a:solidFill>
                <a:effectLst>
                  <a:outerShdw blurRad="38100" dist="25400" dir="5400000" algn="ctr" rotWithShape="0">
                    <a:srgbClr val="6E747A">
                      <a:alpha val="43000"/>
                    </a:srgbClr>
                  </a:outerShdw>
                </a:effectLst>
              </a:rPr>
              <a:t>đuôi</a:t>
            </a:r>
            <a:r>
              <a:rPr lang="en-US" sz="2800" spc="600" dirty="0">
                <a:ln w="0"/>
                <a:solidFill>
                  <a:srgbClr val="471200"/>
                </a:solidFill>
                <a:effectLst>
                  <a:outerShdw blurRad="38100" dist="25400" dir="5400000" algn="ctr" rotWithShape="0">
                    <a:srgbClr val="6E747A">
                      <a:alpha val="43000"/>
                    </a:srgbClr>
                  </a:outerShdw>
                </a:effectLst>
              </a:rPr>
              <a:t> </a:t>
            </a:r>
            <a:r>
              <a:rPr lang="en-US" sz="2800" spc="600" dirty="0" err="1">
                <a:ln w="0"/>
                <a:solidFill>
                  <a:srgbClr val="471200"/>
                </a:solidFill>
                <a:effectLst>
                  <a:outerShdw blurRad="38100" dist="25400" dir="5400000" algn="ctr" rotWithShape="0">
                    <a:srgbClr val="6E747A">
                      <a:alpha val="43000"/>
                    </a:srgbClr>
                  </a:outerShdw>
                </a:effectLst>
              </a:rPr>
              <a:t>theo</a:t>
            </a:r>
            <a:endParaRPr lang="en-US" spc="600" dirty="0">
              <a:ln w="0"/>
              <a:solidFill>
                <a:srgbClr val="471200"/>
              </a:solidFill>
              <a:effectLst>
                <a:outerShdw blurRad="38100" dist="25400" dir="5400000" algn="ctr" rotWithShape="0">
                  <a:srgbClr val="6E747A">
                    <a:alpha val="43000"/>
                  </a:srgbClr>
                </a:outerShdw>
              </a:effectLst>
            </a:endParaRPr>
          </a:p>
        </p:txBody>
      </p:sp>
      <p:graphicFrame>
        <p:nvGraphicFramePr>
          <p:cNvPr id="9" name="Diagram 8">
            <a:extLst>
              <a:ext uri="{FF2B5EF4-FFF2-40B4-BE49-F238E27FC236}">
                <a16:creationId xmlns:a16="http://schemas.microsoft.com/office/drawing/2014/main" id="{64E6E17A-01E8-4829-9866-D7884878ED17}"/>
              </a:ext>
            </a:extLst>
          </p:cNvPr>
          <p:cNvGraphicFramePr/>
          <p:nvPr/>
        </p:nvGraphicFramePr>
        <p:xfrm>
          <a:off x="3807638" y="1581771"/>
          <a:ext cx="7348042" cy="39049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821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400" dirty="0">
                <a:solidFill>
                  <a:srgbClr val="FBC25D"/>
                </a:solidFill>
              </a:rPr>
              <a:t>ĐỘNG TỪ - CĂN &amp; GỐC ĐỘNG TỪ THÌ HIỆN TẠI</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graphicFrame>
        <p:nvGraphicFramePr>
          <p:cNvPr id="9" name="Table 8">
            <a:extLst>
              <a:ext uri="{FF2B5EF4-FFF2-40B4-BE49-F238E27FC236}">
                <a16:creationId xmlns:a16="http://schemas.microsoft.com/office/drawing/2014/main" id="{243908AC-1BF9-4B06-80D8-B39B2D360FF1}"/>
              </a:ext>
            </a:extLst>
          </p:cNvPr>
          <p:cNvGraphicFramePr>
            <a:graphicFrameLocks noGrp="1"/>
          </p:cNvGraphicFramePr>
          <p:nvPr/>
        </p:nvGraphicFramePr>
        <p:xfrm>
          <a:off x="2922181" y="2453089"/>
          <a:ext cx="7010400" cy="1491591"/>
        </p:xfrm>
        <a:graphic>
          <a:graphicData uri="http://schemas.openxmlformats.org/drawingml/2006/table">
            <a:tbl>
              <a:tblPr firstRow="1" bandRow="1">
                <a:tableStyleId>{073A0DAA-6AF3-43AB-8588-CEC1D06C72B9}</a:tableStyleId>
              </a:tblPr>
              <a:tblGrid>
                <a:gridCol w="3505200">
                  <a:extLst>
                    <a:ext uri="{9D8B030D-6E8A-4147-A177-3AD203B41FA5}">
                      <a16:colId xmlns:a16="http://schemas.microsoft.com/office/drawing/2014/main" val="3437279585"/>
                    </a:ext>
                  </a:extLst>
                </a:gridCol>
                <a:gridCol w="3505200">
                  <a:extLst>
                    <a:ext uri="{9D8B030D-6E8A-4147-A177-3AD203B41FA5}">
                      <a16:colId xmlns:a16="http://schemas.microsoft.com/office/drawing/2014/main" val="233224025"/>
                    </a:ext>
                  </a:extLst>
                </a:gridCol>
              </a:tblGrid>
              <a:tr h="497197">
                <a:tc>
                  <a:txBody>
                    <a:bodyPr/>
                    <a:lstStyle/>
                    <a:p>
                      <a:r>
                        <a:rPr lang="en-US" sz="2400" dirty="0"/>
                        <a:t>CĂN</a:t>
                      </a:r>
                    </a:p>
                  </a:txBody>
                  <a:tcPr>
                    <a:solidFill>
                      <a:srgbClr val="471200"/>
                    </a:solidFill>
                  </a:tcPr>
                </a:tc>
                <a:tc>
                  <a:txBody>
                    <a:bodyPr/>
                    <a:lstStyle/>
                    <a:p>
                      <a:r>
                        <a:rPr lang="en-US" sz="2400" dirty="0"/>
                        <a:t>GỐC</a:t>
                      </a:r>
                      <a:r>
                        <a:rPr lang="en-US" sz="2400" baseline="0" dirty="0"/>
                        <a:t> HIỆN TẠI</a:t>
                      </a:r>
                      <a:endParaRPr lang="en-US" sz="2400" dirty="0"/>
                    </a:p>
                  </a:txBody>
                  <a:tcPr>
                    <a:solidFill>
                      <a:srgbClr val="471200"/>
                    </a:solidFill>
                  </a:tcPr>
                </a:tc>
                <a:extLst>
                  <a:ext uri="{0D108BD9-81ED-4DB2-BD59-A6C34878D82A}">
                    <a16:rowId xmlns:a16="http://schemas.microsoft.com/office/drawing/2014/main" val="45993571"/>
                  </a:ext>
                </a:extLst>
              </a:tr>
              <a:tr h="497197">
                <a:tc>
                  <a:txBody>
                    <a:bodyPr/>
                    <a:lstStyle/>
                    <a:p>
                      <a:r>
                        <a:rPr lang="en-US" sz="2400" b="1" dirty="0"/>
                        <a:t>pat</a:t>
                      </a:r>
                      <a:r>
                        <a:rPr lang="en-US" sz="2400" dirty="0"/>
                        <a:t> (= fall)</a:t>
                      </a:r>
                    </a:p>
                  </a:txBody>
                  <a:tcPr/>
                </a:tc>
                <a:tc>
                  <a:txBody>
                    <a:bodyPr/>
                    <a:lstStyle/>
                    <a:p>
                      <a:r>
                        <a:rPr lang="en-US" sz="2400" b="1" dirty="0" err="1"/>
                        <a:t>pata</a:t>
                      </a:r>
                      <a:r>
                        <a:rPr lang="en-US" sz="2400" b="1" dirty="0"/>
                        <a:t>-</a:t>
                      </a:r>
                    </a:p>
                  </a:txBody>
                  <a:tcPr/>
                </a:tc>
                <a:extLst>
                  <a:ext uri="{0D108BD9-81ED-4DB2-BD59-A6C34878D82A}">
                    <a16:rowId xmlns:a16="http://schemas.microsoft.com/office/drawing/2014/main" val="2099346276"/>
                  </a:ext>
                </a:extLst>
              </a:tr>
              <a:tr h="497197">
                <a:tc>
                  <a:txBody>
                    <a:bodyPr/>
                    <a:lstStyle/>
                    <a:p>
                      <a:r>
                        <a:rPr lang="en-US" sz="2400" b="1" dirty="0" err="1"/>
                        <a:t>jīv</a:t>
                      </a:r>
                      <a:r>
                        <a:rPr lang="en-US" sz="2400" dirty="0"/>
                        <a:t> (= live)</a:t>
                      </a:r>
                    </a:p>
                  </a:txBody>
                  <a:tcPr/>
                </a:tc>
                <a:tc>
                  <a:txBody>
                    <a:bodyPr/>
                    <a:lstStyle/>
                    <a:p>
                      <a:r>
                        <a:rPr lang="en-US" sz="2400" b="1" dirty="0" err="1"/>
                        <a:t>jīva</a:t>
                      </a:r>
                      <a:r>
                        <a:rPr lang="en-US" sz="2400" b="1" dirty="0"/>
                        <a:t>-</a:t>
                      </a:r>
                    </a:p>
                  </a:txBody>
                  <a:tcPr/>
                </a:tc>
                <a:extLst>
                  <a:ext uri="{0D108BD9-81ED-4DB2-BD59-A6C34878D82A}">
                    <a16:rowId xmlns:a16="http://schemas.microsoft.com/office/drawing/2014/main" val="3122100304"/>
                  </a:ext>
                </a:extLst>
              </a:tr>
            </a:tbl>
          </a:graphicData>
        </a:graphic>
      </p:graphicFrame>
      <p:sp>
        <p:nvSpPr>
          <p:cNvPr id="10" name="Rectangle 9">
            <a:extLst>
              <a:ext uri="{FF2B5EF4-FFF2-40B4-BE49-F238E27FC236}">
                <a16:creationId xmlns:a16="http://schemas.microsoft.com/office/drawing/2014/main" id="{79F2FD1C-FF5D-4721-85CF-82700EF802A3}"/>
              </a:ext>
            </a:extLst>
          </p:cNvPr>
          <p:cNvSpPr/>
          <p:nvPr/>
        </p:nvSpPr>
        <p:spPr>
          <a:xfrm>
            <a:off x="-14514" y="2354842"/>
            <a:ext cx="3001686" cy="1015663"/>
          </a:xfrm>
          <a:prstGeom prst="rect">
            <a:avLst/>
          </a:prstGeom>
          <a:noFill/>
        </p:spPr>
        <p:txBody>
          <a:bodyPr wrap="square" lIns="91440" tIns="45720" rIns="91440" bIns="45720">
            <a:spAutoFit/>
          </a:bodyPr>
          <a:lstStyle/>
          <a:p>
            <a:pPr algn="ctr"/>
            <a:r>
              <a:rPr lang="en-US" sz="3000" b="1" spc="600" dirty="0" err="1">
                <a:ln w="0"/>
                <a:solidFill>
                  <a:srgbClr val="471200"/>
                </a:solidFill>
                <a:effectLst>
                  <a:outerShdw blurRad="38100" dist="25400" dir="5400000" algn="ctr" rotWithShape="0">
                    <a:srgbClr val="6E747A">
                      <a:alpha val="43000"/>
                    </a:srgbClr>
                  </a:outerShdw>
                </a:effectLst>
              </a:rPr>
              <a:t>Có</a:t>
            </a:r>
            <a:r>
              <a:rPr lang="en-US" sz="3000" b="1" spc="600" dirty="0">
                <a:ln w="0"/>
                <a:solidFill>
                  <a:srgbClr val="471200"/>
                </a:solidFill>
                <a:effectLst>
                  <a:outerShdw blurRad="38100" dist="25400" dir="5400000" algn="ctr" rotWithShape="0">
                    <a:srgbClr val="6E747A">
                      <a:alpha val="43000"/>
                    </a:srgbClr>
                  </a:outerShdw>
                </a:effectLst>
              </a:rPr>
              <a:t> </a:t>
            </a:r>
            <a:r>
              <a:rPr lang="en-US" sz="3000" b="1" spc="600" dirty="0" err="1">
                <a:ln w="0"/>
                <a:solidFill>
                  <a:srgbClr val="471200"/>
                </a:solidFill>
                <a:effectLst>
                  <a:outerShdw blurRad="38100" dist="25400" dir="5400000" algn="ctr" rotWithShape="0">
                    <a:srgbClr val="6E747A">
                      <a:alpha val="43000"/>
                    </a:srgbClr>
                  </a:outerShdw>
                </a:effectLst>
              </a:rPr>
              <a:t>vẻ</a:t>
            </a:r>
            <a:r>
              <a:rPr lang="en-US" sz="3000" b="1" spc="600" dirty="0">
                <a:ln w="0"/>
                <a:solidFill>
                  <a:srgbClr val="471200"/>
                </a:solidFill>
                <a:effectLst>
                  <a:outerShdw blurRad="38100" dist="25400" dir="5400000" algn="ctr" rotWithShape="0">
                    <a:srgbClr val="6E747A">
                      <a:alpha val="43000"/>
                    </a:srgbClr>
                  </a:outerShdw>
                </a:effectLst>
              </a:rPr>
              <a:t> </a:t>
            </a:r>
            <a:r>
              <a:rPr lang="en-US" sz="3000" b="1" spc="600" dirty="0" err="1">
                <a:ln w="0"/>
                <a:solidFill>
                  <a:srgbClr val="471200"/>
                </a:solidFill>
                <a:effectLst>
                  <a:outerShdw blurRad="38100" dist="25400" dir="5400000" algn="ctr" rotWithShape="0">
                    <a:srgbClr val="6E747A">
                      <a:alpha val="43000"/>
                    </a:srgbClr>
                  </a:outerShdw>
                </a:effectLst>
              </a:rPr>
              <a:t>theo</a:t>
            </a:r>
            <a:r>
              <a:rPr lang="en-US" sz="3000" b="1" spc="600" dirty="0">
                <a:ln w="0"/>
                <a:solidFill>
                  <a:srgbClr val="471200"/>
                </a:solidFill>
                <a:effectLst>
                  <a:outerShdw blurRad="38100" dist="25400" dir="5400000" algn="ctr" rotWithShape="0">
                    <a:srgbClr val="6E747A">
                      <a:alpha val="43000"/>
                    </a:srgbClr>
                  </a:outerShdw>
                </a:effectLst>
              </a:rPr>
              <a:t> </a:t>
            </a:r>
            <a:r>
              <a:rPr lang="en-US" sz="3000" b="1" spc="600" dirty="0" err="1">
                <a:ln w="0"/>
                <a:solidFill>
                  <a:srgbClr val="471200"/>
                </a:solidFill>
                <a:effectLst>
                  <a:outerShdw blurRad="38100" dist="25400" dir="5400000" algn="ctr" rotWithShape="0">
                    <a:srgbClr val="6E747A">
                      <a:alpha val="43000"/>
                    </a:srgbClr>
                  </a:outerShdw>
                </a:effectLst>
              </a:rPr>
              <a:t>quy</a:t>
            </a:r>
            <a:r>
              <a:rPr lang="en-US" sz="3000" b="1" spc="600" dirty="0">
                <a:ln w="0"/>
                <a:solidFill>
                  <a:srgbClr val="471200"/>
                </a:solidFill>
                <a:effectLst>
                  <a:outerShdw blurRad="38100" dist="25400" dir="5400000" algn="ctr" rotWithShape="0">
                    <a:srgbClr val="6E747A">
                      <a:alpha val="43000"/>
                    </a:srgbClr>
                  </a:outerShdw>
                </a:effectLst>
              </a:rPr>
              <a:t> </a:t>
            </a:r>
            <a:r>
              <a:rPr lang="en-US" sz="3000" b="1" spc="600" dirty="0" err="1">
                <a:ln w="0"/>
                <a:solidFill>
                  <a:srgbClr val="471200"/>
                </a:solidFill>
                <a:effectLst>
                  <a:outerShdw blurRad="38100" dist="25400" dir="5400000" algn="ctr" rotWithShape="0">
                    <a:srgbClr val="6E747A">
                      <a:alpha val="43000"/>
                    </a:srgbClr>
                  </a:outerShdw>
                </a:effectLst>
              </a:rPr>
              <a:t>luật</a:t>
            </a:r>
            <a:endParaRPr lang="en-US" sz="3000" b="1" spc="600" dirty="0">
              <a:ln w="0"/>
              <a:solidFill>
                <a:srgbClr val="471200"/>
              </a:solidFill>
              <a:effectLst>
                <a:outerShdw blurRad="38100" dist="25400" dir="5400000" algn="ctr" rotWithShape="0">
                  <a:srgbClr val="6E747A">
                    <a:alpha val="43000"/>
                  </a:srgbClr>
                </a:outerShdw>
              </a:effectLst>
            </a:endParaRPr>
          </a:p>
        </p:txBody>
      </p:sp>
      <p:graphicFrame>
        <p:nvGraphicFramePr>
          <p:cNvPr id="11" name="Table 10">
            <a:extLst>
              <a:ext uri="{FF2B5EF4-FFF2-40B4-BE49-F238E27FC236}">
                <a16:creationId xmlns:a16="http://schemas.microsoft.com/office/drawing/2014/main" id="{85F40CA8-85F8-4426-AC3A-A342DFFA49B7}"/>
              </a:ext>
            </a:extLst>
          </p:cNvPr>
          <p:cNvGraphicFramePr>
            <a:graphicFrameLocks noGrp="1"/>
          </p:cNvGraphicFramePr>
          <p:nvPr/>
        </p:nvGraphicFramePr>
        <p:xfrm>
          <a:off x="2922181" y="4583144"/>
          <a:ext cx="7010400" cy="1988788"/>
        </p:xfrm>
        <a:graphic>
          <a:graphicData uri="http://schemas.openxmlformats.org/drawingml/2006/table">
            <a:tbl>
              <a:tblPr firstRow="1" bandRow="1">
                <a:tableStyleId>{073A0DAA-6AF3-43AB-8588-CEC1D06C72B9}</a:tableStyleId>
              </a:tblPr>
              <a:tblGrid>
                <a:gridCol w="3505200">
                  <a:extLst>
                    <a:ext uri="{9D8B030D-6E8A-4147-A177-3AD203B41FA5}">
                      <a16:colId xmlns:a16="http://schemas.microsoft.com/office/drawing/2014/main" val="3437279585"/>
                    </a:ext>
                  </a:extLst>
                </a:gridCol>
                <a:gridCol w="3505200">
                  <a:extLst>
                    <a:ext uri="{9D8B030D-6E8A-4147-A177-3AD203B41FA5}">
                      <a16:colId xmlns:a16="http://schemas.microsoft.com/office/drawing/2014/main" val="233224025"/>
                    </a:ext>
                  </a:extLst>
                </a:gridCol>
              </a:tblGrid>
              <a:tr h="497197">
                <a:tc>
                  <a:txBody>
                    <a:bodyPr/>
                    <a:lstStyle/>
                    <a:p>
                      <a:r>
                        <a:rPr lang="en-US" sz="2400" dirty="0"/>
                        <a:t>CĂN</a:t>
                      </a:r>
                    </a:p>
                  </a:txBody>
                  <a:tcPr>
                    <a:solidFill>
                      <a:srgbClr val="471200"/>
                    </a:solidFill>
                  </a:tcPr>
                </a:tc>
                <a:tc>
                  <a:txBody>
                    <a:bodyPr/>
                    <a:lstStyle/>
                    <a:p>
                      <a:r>
                        <a:rPr lang="en-US" sz="2400" dirty="0"/>
                        <a:t>GỐC</a:t>
                      </a:r>
                      <a:r>
                        <a:rPr lang="en-US" sz="2400" baseline="0" dirty="0"/>
                        <a:t> HIỆN TẠI</a:t>
                      </a:r>
                      <a:endParaRPr lang="en-US" sz="2400" dirty="0"/>
                    </a:p>
                  </a:txBody>
                  <a:tcPr>
                    <a:solidFill>
                      <a:srgbClr val="471200"/>
                    </a:solidFill>
                  </a:tcPr>
                </a:tc>
                <a:extLst>
                  <a:ext uri="{0D108BD9-81ED-4DB2-BD59-A6C34878D82A}">
                    <a16:rowId xmlns:a16="http://schemas.microsoft.com/office/drawing/2014/main" val="45993571"/>
                  </a:ext>
                </a:extLst>
              </a:tr>
              <a:tr h="497197">
                <a:tc>
                  <a:txBody>
                    <a:bodyPr/>
                    <a:lstStyle/>
                    <a:p>
                      <a:r>
                        <a:rPr lang="en-US" sz="2400" b="1" dirty="0" err="1"/>
                        <a:t>nī</a:t>
                      </a:r>
                      <a:r>
                        <a:rPr lang="en-US" sz="2400" dirty="0"/>
                        <a:t> (= lead)</a:t>
                      </a:r>
                    </a:p>
                  </a:txBody>
                  <a:tcPr/>
                </a:tc>
                <a:tc>
                  <a:txBody>
                    <a:bodyPr/>
                    <a:lstStyle/>
                    <a:p>
                      <a:r>
                        <a:rPr lang="en-US" sz="2400" b="1" dirty="0" err="1"/>
                        <a:t>naya</a:t>
                      </a:r>
                      <a:r>
                        <a:rPr lang="en-US" sz="2400" b="1" dirty="0"/>
                        <a:t>-</a:t>
                      </a:r>
                    </a:p>
                  </a:txBody>
                  <a:tcPr/>
                </a:tc>
                <a:extLst>
                  <a:ext uri="{0D108BD9-81ED-4DB2-BD59-A6C34878D82A}">
                    <a16:rowId xmlns:a16="http://schemas.microsoft.com/office/drawing/2014/main" val="2099346276"/>
                  </a:ext>
                </a:extLst>
              </a:tr>
              <a:tr h="497197">
                <a:tc>
                  <a:txBody>
                    <a:bodyPr/>
                    <a:lstStyle/>
                    <a:p>
                      <a:r>
                        <a:rPr lang="en-US" sz="2400" b="1" dirty="0" err="1"/>
                        <a:t>gaṃ</a:t>
                      </a:r>
                      <a:r>
                        <a:rPr lang="en-US" sz="2400" dirty="0"/>
                        <a:t> (= go)</a:t>
                      </a:r>
                    </a:p>
                  </a:txBody>
                  <a:tcPr/>
                </a:tc>
                <a:tc>
                  <a:txBody>
                    <a:bodyPr/>
                    <a:lstStyle/>
                    <a:p>
                      <a:r>
                        <a:rPr lang="en-US" sz="2400" b="1" dirty="0" err="1"/>
                        <a:t>gaccha</a:t>
                      </a:r>
                      <a:r>
                        <a:rPr lang="en-US" sz="2400" b="1" dirty="0"/>
                        <a:t>-</a:t>
                      </a:r>
                    </a:p>
                  </a:txBody>
                  <a:tcPr/>
                </a:tc>
                <a:extLst>
                  <a:ext uri="{0D108BD9-81ED-4DB2-BD59-A6C34878D82A}">
                    <a16:rowId xmlns:a16="http://schemas.microsoft.com/office/drawing/2014/main" val="1340498361"/>
                  </a:ext>
                </a:extLst>
              </a:tr>
              <a:tr h="497197">
                <a:tc>
                  <a:txBody>
                    <a:bodyPr/>
                    <a:lstStyle/>
                    <a:p>
                      <a:r>
                        <a:rPr lang="en-US" sz="2400" b="1" dirty="0" err="1"/>
                        <a:t>ṯhā</a:t>
                      </a:r>
                      <a:r>
                        <a:rPr lang="en-US" sz="2400" dirty="0"/>
                        <a:t> (= be, stand)</a:t>
                      </a:r>
                    </a:p>
                  </a:txBody>
                  <a:tcPr/>
                </a:tc>
                <a:tc>
                  <a:txBody>
                    <a:bodyPr/>
                    <a:lstStyle/>
                    <a:p>
                      <a:r>
                        <a:rPr lang="en-US" sz="2400" b="1" dirty="0" err="1"/>
                        <a:t>Tiṯṯha</a:t>
                      </a:r>
                      <a:r>
                        <a:rPr lang="en-US" sz="2400" b="1" dirty="0"/>
                        <a:t>-</a:t>
                      </a:r>
                    </a:p>
                  </a:txBody>
                  <a:tcPr/>
                </a:tc>
                <a:extLst>
                  <a:ext uri="{0D108BD9-81ED-4DB2-BD59-A6C34878D82A}">
                    <a16:rowId xmlns:a16="http://schemas.microsoft.com/office/drawing/2014/main" val="3122100304"/>
                  </a:ext>
                </a:extLst>
              </a:tr>
            </a:tbl>
          </a:graphicData>
        </a:graphic>
      </p:graphicFrame>
      <p:sp>
        <p:nvSpPr>
          <p:cNvPr id="12" name="Rectangle 11">
            <a:extLst>
              <a:ext uri="{FF2B5EF4-FFF2-40B4-BE49-F238E27FC236}">
                <a16:creationId xmlns:a16="http://schemas.microsoft.com/office/drawing/2014/main" id="{356FCA19-BCA1-43AE-8834-EC7D7D895193}"/>
              </a:ext>
            </a:extLst>
          </p:cNvPr>
          <p:cNvSpPr/>
          <p:nvPr/>
        </p:nvSpPr>
        <p:spPr>
          <a:xfrm>
            <a:off x="626898" y="4539357"/>
            <a:ext cx="1667444" cy="553998"/>
          </a:xfrm>
          <a:prstGeom prst="rect">
            <a:avLst/>
          </a:prstGeom>
          <a:noFill/>
        </p:spPr>
        <p:txBody>
          <a:bodyPr wrap="none" lIns="91440" tIns="45720" rIns="91440" bIns="45720">
            <a:spAutoFit/>
          </a:bodyPr>
          <a:lstStyle/>
          <a:p>
            <a:pPr algn="ctr"/>
            <a:r>
              <a:rPr lang="en-US" sz="3000" b="1" spc="600" dirty="0" err="1">
                <a:ln w="0"/>
                <a:solidFill>
                  <a:srgbClr val="471200"/>
                </a:solidFill>
                <a:effectLst>
                  <a:outerShdw blurRad="38100" dist="25400" dir="5400000" algn="ctr" rotWithShape="0">
                    <a:srgbClr val="6E747A">
                      <a:alpha val="43000"/>
                    </a:srgbClr>
                  </a:outerShdw>
                </a:effectLst>
              </a:rPr>
              <a:t>Nhưng</a:t>
            </a:r>
            <a:endParaRPr lang="en-US" sz="3000" b="1" spc="600" dirty="0">
              <a:ln w="0"/>
              <a:solidFill>
                <a:srgbClr val="4712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83633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ĐỘNG TỪ - THÌ HIỆN TẠI CHỦ ĐỘNG</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graphicFrame>
        <p:nvGraphicFramePr>
          <p:cNvPr id="9" name="Table 8">
            <a:extLst>
              <a:ext uri="{FF2B5EF4-FFF2-40B4-BE49-F238E27FC236}">
                <a16:creationId xmlns:a16="http://schemas.microsoft.com/office/drawing/2014/main" id="{243908AC-1BF9-4B06-80D8-B39B2D360FF1}"/>
              </a:ext>
            </a:extLst>
          </p:cNvPr>
          <p:cNvGraphicFramePr>
            <a:graphicFrameLocks noGrp="1"/>
          </p:cNvGraphicFramePr>
          <p:nvPr/>
        </p:nvGraphicFramePr>
        <p:xfrm>
          <a:off x="838200" y="2453088"/>
          <a:ext cx="10515600" cy="2884456"/>
        </p:xfrm>
        <a:graphic>
          <a:graphicData uri="http://schemas.openxmlformats.org/drawingml/2006/table">
            <a:tbl>
              <a:tblPr firstRow="1" bandRow="1">
                <a:tableStyleId>{073A0DAA-6AF3-43AB-8588-CEC1D06C72B9}</a:tableStyleId>
              </a:tblPr>
              <a:tblGrid>
                <a:gridCol w="4042144">
                  <a:extLst>
                    <a:ext uri="{9D8B030D-6E8A-4147-A177-3AD203B41FA5}">
                      <a16:colId xmlns:a16="http://schemas.microsoft.com/office/drawing/2014/main" val="3299722519"/>
                    </a:ext>
                  </a:extLst>
                </a:gridCol>
                <a:gridCol w="3423684">
                  <a:extLst>
                    <a:ext uri="{9D8B030D-6E8A-4147-A177-3AD203B41FA5}">
                      <a16:colId xmlns:a16="http://schemas.microsoft.com/office/drawing/2014/main" val="3437279585"/>
                    </a:ext>
                  </a:extLst>
                </a:gridCol>
                <a:gridCol w="3049772">
                  <a:extLst>
                    <a:ext uri="{9D8B030D-6E8A-4147-A177-3AD203B41FA5}">
                      <a16:colId xmlns:a16="http://schemas.microsoft.com/office/drawing/2014/main" val="233224025"/>
                    </a:ext>
                  </a:extLst>
                </a:gridCol>
              </a:tblGrid>
              <a:tr h="721114">
                <a:tc>
                  <a:txBody>
                    <a:bodyPr/>
                    <a:lstStyle/>
                    <a:p>
                      <a:endParaRPr lang="en-US" sz="2400" b="0" dirty="0"/>
                    </a:p>
                  </a:txBody>
                  <a:tcPr anchor="ctr">
                    <a:solidFill>
                      <a:srgbClr val="471200"/>
                    </a:solidFill>
                  </a:tcPr>
                </a:tc>
                <a:tc>
                  <a:txBody>
                    <a:bodyPr/>
                    <a:lstStyle/>
                    <a:p>
                      <a:r>
                        <a:rPr lang="en-US" sz="2400" b="0" dirty="0"/>
                        <a:t>SỐ</a:t>
                      </a:r>
                      <a:r>
                        <a:rPr lang="en-US" sz="2400" b="0" baseline="0" dirty="0"/>
                        <a:t> ÍT</a:t>
                      </a:r>
                      <a:endParaRPr lang="en-US" sz="2400" b="0" dirty="0"/>
                    </a:p>
                  </a:txBody>
                  <a:tcPr anchor="ctr">
                    <a:solidFill>
                      <a:srgbClr val="471200"/>
                    </a:solidFill>
                  </a:tcPr>
                </a:tc>
                <a:tc>
                  <a:txBody>
                    <a:bodyPr/>
                    <a:lstStyle/>
                    <a:p>
                      <a:r>
                        <a:rPr lang="en-US" sz="2400" b="0" dirty="0"/>
                        <a:t>SỐ</a:t>
                      </a:r>
                      <a:r>
                        <a:rPr lang="en-US" sz="2400" b="0" baseline="0" dirty="0"/>
                        <a:t> NHIỀU</a:t>
                      </a:r>
                      <a:endParaRPr lang="en-US" sz="2400" b="0" dirty="0"/>
                    </a:p>
                  </a:txBody>
                  <a:tcPr anchor="ctr">
                    <a:solidFill>
                      <a:srgbClr val="471200"/>
                    </a:solidFill>
                  </a:tcPr>
                </a:tc>
                <a:extLst>
                  <a:ext uri="{0D108BD9-81ED-4DB2-BD59-A6C34878D82A}">
                    <a16:rowId xmlns:a16="http://schemas.microsoft.com/office/drawing/2014/main" val="45993571"/>
                  </a:ext>
                </a:extLst>
              </a:tr>
              <a:tr h="721114">
                <a:tc>
                  <a:txBody>
                    <a:bodyPr/>
                    <a:lstStyle/>
                    <a:p>
                      <a:r>
                        <a:rPr lang="en-US" sz="2400" b="1" dirty="0" err="1"/>
                        <a:t>Ngôi</a:t>
                      </a:r>
                      <a:r>
                        <a:rPr lang="en-US" sz="2400" b="1" baseline="0" dirty="0"/>
                        <a:t> 1</a:t>
                      </a:r>
                      <a:r>
                        <a:rPr lang="en-US" sz="2400" b="1" dirty="0"/>
                        <a:t> (“</a:t>
                      </a:r>
                      <a:r>
                        <a:rPr lang="en-US" sz="2400" b="1" dirty="0" err="1"/>
                        <a:t>Tôi</a:t>
                      </a:r>
                      <a:r>
                        <a:rPr lang="en-US" sz="2400" b="1" dirty="0"/>
                        <a:t>, </a:t>
                      </a:r>
                      <a:r>
                        <a:rPr lang="en-US" sz="2400" b="1" dirty="0" err="1"/>
                        <a:t>chúng</a:t>
                      </a:r>
                      <a:r>
                        <a:rPr lang="en-US" sz="2400" b="1" baseline="0" dirty="0"/>
                        <a:t> </a:t>
                      </a:r>
                      <a:r>
                        <a:rPr lang="en-US" sz="2400" b="1" baseline="0" dirty="0" err="1"/>
                        <a:t>tôi</a:t>
                      </a:r>
                      <a:r>
                        <a:rPr lang="en-US" sz="2400" b="1" dirty="0"/>
                        <a:t>”)</a:t>
                      </a:r>
                    </a:p>
                  </a:txBody>
                  <a:tcPr anchor="ctr"/>
                </a:tc>
                <a:tc>
                  <a:txBody>
                    <a:bodyPr/>
                    <a:lstStyle/>
                    <a:p>
                      <a:r>
                        <a:rPr lang="en-US" sz="2400" b="0" dirty="0"/>
                        <a:t>-:mi (-m)</a:t>
                      </a:r>
                    </a:p>
                  </a:txBody>
                  <a:tcPr anchor="ctr"/>
                </a:tc>
                <a:tc>
                  <a:txBody>
                    <a:bodyPr/>
                    <a:lstStyle/>
                    <a:p>
                      <a:r>
                        <a:rPr lang="en-US" sz="2400" b="0" dirty="0"/>
                        <a:t>-:ma</a:t>
                      </a:r>
                    </a:p>
                  </a:txBody>
                  <a:tcPr anchor="ctr"/>
                </a:tc>
                <a:extLst>
                  <a:ext uri="{0D108BD9-81ED-4DB2-BD59-A6C34878D82A}">
                    <a16:rowId xmlns:a16="http://schemas.microsoft.com/office/drawing/2014/main" val="2099346276"/>
                  </a:ext>
                </a:extLst>
              </a:tr>
              <a:tr h="721114">
                <a:tc>
                  <a:txBody>
                    <a:bodyPr/>
                    <a:lstStyle/>
                    <a:p>
                      <a:r>
                        <a:rPr lang="en-US" sz="2400" b="1" dirty="0" err="1"/>
                        <a:t>Ngôi</a:t>
                      </a:r>
                      <a:r>
                        <a:rPr lang="en-US" sz="2400" b="1" baseline="0" dirty="0"/>
                        <a:t> 2</a:t>
                      </a:r>
                      <a:r>
                        <a:rPr lang="en-US" sz="2400" b="1" dirty="0"/>
                        <a:t> (“</a:t>
                      </a:r>
                      <a:r>
                        <a:rPr lang="en-US" sz="2400" b="1" dirty="0" err="1"/>
                        <a:t>bạn</a:t>
                      </a:r>
                      <a:r>
                        <a:rPr lang="en-US" sz="2400" b="1" dirty="0"/>
                        <a:t>,</a:t>
                      </a:r>
                      <a:r>
                        <a:rPr lang="en-US" sz="2400" b="1" baseline="0" dirty="0"/>
                        <a:t> </a:t>
                      </a:r>
                      <a:r>
                        <a:rPr lang="en-US" sz="2400" b="1" baseline="0" dirty="0" err="1"/>
                        <a:t>các</a:t>
                      </a:r>
                      <a:r>
                        <a:rPr lang="en-US" sz="2400" b="1" baseline="0" dirty="0"/>
                        <a:t> </a:t>
                      </a:r>
                      <a:r>
                        <a:rPr lang="en-US" sz="2400" b="1" baseline="0" dirty="0" err="1"/>
                        <a:t>bạn</a:t>
                      </a:r>
                      <a:r>
                        <a:rPr lang="en-US" sz="2400" b="1" dirty="0"/>
                        <a:t>”)</a:t>
                      </a:r>
                    </a:p>
                  </a:txBody>
                  <a:tcPr anchor="ctr"/>
                </a:tc>
                <a:tc>
                  <a:txBody>
                    <a:bodyPr/>
                    <a:lstStyle/>
                    <a:p>
                      <a:r>
                        <a:rPr lang="en-US" sz="2400" b="0" dirty="0"/>
                        <a:t>-</a:t>
                      </a:r>
                      <a:r>
                        <a:rPr lang="en-US" sz="2400" b="0" dirty="0" err="1"/>
                        <a:t>si</a:t>
                      </a:r>
                      <a:endParaRPr lang="en-US" sz="2400" b="0" dirty="0"/>
                    </a:p>
                  </a:txBody>
                  <a:tcPr anchor="ctr"/>
                </a:tc>
                <a:tc>
                  <a:txBody>
                    <a:bodyPr/>
                    <a:lstStyle/>
                    <a:p>
                      <a:r>
                        <a:rPr lang="en-US" sz="2400" b="0" dirty="0"/>
                        <a:t>-</a:t>
                      </a:r>
                      <a:r>
                        <a:rPr lang="en-US" sz="2400" b="0" dirty="0" err="1"/>
                        <a:t>tha</a:t>
                      </a:r>
                      <a:endParaRPr lang="en-US" sz="2400" b="0" dirty="0"/>
                    </a:p>
                  </a:txBody>
                  <a:tcPr anchor="ctr"/>
                </a:tc>
                <a:extLst>
                  <a:ext uri="{0D108BD9-81ED-4DB2-BD59-A6C34878D82A}">
                    <a16:rowId xmlns:a16="http://schemas.microsoft.com/office/drawing/2014/main" val="3122100304"/>
                  </a:ext>
                </a:extLst>
              </a:tr>
              <a:tr h="721114">
                <a:tc>
                  <a:txBody>
                    <a:bodyPr/>
                    <a:lstStyle/>
                    <a:p>
                      <a:r>
                        <a:rPr lang="en-US" sz="2400" b="1" dirty="0" err="1"/>
                        <a:t>Ngôi</a:t>
                      </a:r>
                      <a:r>
                        <a:rPr lang="en-US" sz="2400" b="1" baseline="0" dirty="0"/>
                        <a:t> 3</a:t>
                      </a:r>
                      <a:r>
                        <a:rPr lang="en-US" sz="2400" b="1" dirty="0"/>
                        <a:t> (“</a:t>
                      </a:r>
                      <a:r>
                        <a:rPr lang="en-US" sz="2400" b="1" dirty="0" err="1"/>
                        <a:t>anh</a:t>
                      </a:r>
                      <a:r>
                        <a:rPr lang="en-US" sz="2400" b="1" baseline="0" dirty="0"/>
                        <a:t> ta, </a:t>
                      </a:r>
                      <a:r>
                        <a:rPr lang="en-US" sz="2400" b="1" baseline="0" dirty="0" err="1"/>
                        <a:t>cô</a:t>
                      </a:r>
                      <a:r>
                        <a:rPr lang="en-US" sz="2400" b="1" baseline="0" dirty="0"/>
                        <a:t> ta, </a:t>
                      </a:r>
                      <a:r>
                        <a:rPr lang="en-US" sz="2400" b="1" baseline="0" dirty="0" err="1"/>
                        <a:t>họ</a:t>
                      </a:r>
                      <a:r>
                        <a:rPr lang="en-US" sz="2400" b="1" dirty="0"/>
                        <a:t>”)</a:t>
                      </a:r>
                    </a:p>
                  </a:txBody>
                  <a:tcPr anchor="ctr"/>
                </a:tc>
                <a:tc>
                  <a:txBody>
                    <a:bodyPr/>
                    <a:lstStyle/>
                    <a:p>
                      <a:r>
                        <a:rPr lang="en-US" sz="2400" b="0" dirty="0"/>
                        <a:t>-</a:t>
                      </a:r>
                      <a:r>
                        <a:rPr lang="en-US" sz="2400" b="0" dirty="0" err="1"/>
                        <a:t>ti</a:t>
                      </a:r>
                      <a:endParaRPr lang="en-US" sz="2400" b="0" dirty="0"/>
                    </a:p>
                  </a:txBody>
                  <a:tcPr anchor="ctr"/>
                </a:tc>
                <a:tc>
                  <a:txBody>
                    <a:bodyPr/>
                    <a:lstStyle/>
                    <a:p>
                      <a:r>
                        <a:rPr lang="en-US" sz="2400" b="0" dirty="0"/>
                        <a:t>-</a:t>
                      </a:r>
                      <a:r>
                        <a:rPr lang="en-US" sz="2400" b="0" dirty="0" err="1"/>
                        <a:t>nti</a:t>
                      </a:r>
                      <a:endParaRPr lang="en-US" sz="2400" b="0" dirty="0"/>
                    </a:p>
                  </a:txBody>
                  <a:tcPr anchor="ctr"/>
                </a:tc>
                <a:extLst>
                  <a:ext uri="{0D108BD9-81ED-4DB2-BD59-A6C34878D82A}">
                    <a16:rowId xmlns:a16="http://schemas.microsoft.com/office/drawing/2014/main" val="1579210500"/>
                  </a:ext>
                </a:extLst>
              </a:tr>
            </a:tbl>
          </a:graphicData>
        </a:graphic>
      </p:graphicFrame>
    </p:spTree>
    <p:extLst>
      <p:ext uri="{BB962C8B-B14F-4D97-AF65-F5344CB8AC3E}">
        <p14:creationId xmlns:p14="http://schemas.microsoft.com/office/powerpoint/2010/main" val="3533885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ĐỘNG TỪ - [</a:t>
            </a:r>
            <a:r>
              <a:rPr lang="en-US" dirty="0" err="1">
                <a:solidFill>
                  <a:srgbClr val="FBC25D"/>
                </a:solidFill>
              </a:rPr>
              <a:t>labh</a:t>
            </a:r>
            <a:r>
              <a:rPr lang="en-US" dirty="0">
                <a:solidFill>
                  <a:srgbClr val="FBC25D"/>
                </a:solidFill>
              </a:rPr>
              <a:t>] =&gt; </a:t>
            </a:r>
            <a:r>
              <a:rPr lang="en-US" dirty="0" err="1">
                <a:solidFill>
                  <a:srgbClr val="FBC25D"/>
                </a:solidFill>
              </a:rPr>
              <a:t>labha</a:t>
            </a:r>
            <a:r>
              <a:rPr lang="en-US" dirty="0">
                <a:solidFill>
                  <a:srgbClr val="FBC25D"/>
                </a:solidFill>
              </a:rPr>
              <a:t>- (</a:t>
            </a:r>
            <a:r>
              <a:rPr lang="en-US" dirty="0" err="1">
                <a:solidFill>
                  <a:srgbClr val="FBC25D"/>
                </a:solidFill>
              </a:rPr>
              <a:t>đạt</a:t>
            </a:r>
            <a:r>
              <a:rPr lang="en-US" dirty="0">
                <a:solidFill>
                  <a:srgbClr val="FBC25D"/>
                </a:solidFill>
              </a:rPr>
              <a:t> </a:t>
            </a:r>
            <a:r>
              <a:rPr lang="en-US" dirty="0" err="1">
                <a:solidFill>
                  <a:srgbClr val="FBC25D"/>
                </a:solidFill>
              </a:rPr>
              <a:t>được</a:t>
            </a:r>
            <a:r>
              <a:rPr lang="en-US" dirty="0">
                <a:solidFill>
                  <a:srgbClr val="FBC25D"/>
                </a:solidFill>
              </a:rPr>
              <a:t>) </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graphicFrame>
        <p:nvGraphicFramePr>
          <p:cNvPr id="3" name="Table 2"/>
          <p:cNvGraphicFramePr>
            <a:graphicFrameLocks noGrp="1"/>
          </p:cNvGraphicFramePr>
          <p:nvPr/>
        </p:nvGraphicFramePr>
        <p:xfrm>
          <a:off x="1088571" y="2010300"/>
          <a:ext cx="10265228" cy="2243328"/>
        </p:xfrm>
        <a:graphic>
          <a:graphicData uri="http://schemas.openxmlformats.org/drawingml/2006/table">
            <a:tbl>
              <a:tblPr firstRow="1" firstCol="1" bandRow="1">
                <a:tableStyleId>{5C22544A-7EE6-4342-B048-85BDC9FD1C3A}</a:tableStyleId>
              </a:tblPr>
              <a:tblGrid>
                <a:gridCol w="3808522">
                  <a:extLst>
                    <a:ext uri="{9D8B030D-6E8A-4147-A177-3AD203B41FA5}">
                      <a16:colId xmlns:a16="http://schemas.microsoft.com/office/drawing/2014/main" val="24551148"/>
                    </a:ext>
                  </a:extLst>
                </a:gridCol>
                <a:gridCol w="3181565">
                  <a:extLst>
                    <a:ext uri="{9D8B030D-6E8A-4147-A177-3AD203B41FA5}">
                      <a16:colId xmlns:a16="http://schemas.microsoft.com/office/drawing/2014/main" val="2193110339"/>
                    </a:ext>
                  </a:extLst>
                </a:gridCol>
                <a:gridCol w="3275141">
                  <a:extLst>
                    <a:ext uri="{9D8B030D-6E8A-4147-A177-3AD203B41FA5}">
                      <a16:colId xmlns:a16="http://schemas.microsoft.com/office/drawing/2014/main" val="3022294617"/>
                    </a:ext>
                  </a:extLst>
                </a:gridCol>
              </a:tblGrid>
              <a:tr h="426487">
                <a:tc>
                  <a:txBody>
                    <a:bodyPr/>
                    <a:lstStyle/>
                    <a:p>
                      <a:pPr marL="0" marR="0" algn="l">
                        <a:lnSpc>
                          <a:spcPct val="115000"/>
                        </a:lnSpc>
                        <a:spcBef>
                          <a:spcPts val="0"/>
                        </a:spcBef>
                        <a:spcAft>
                          <a:spcPts val="0"/>
                        </a:spcAft>
                      </a:pPr>
                      <a:r>
                        <a:rPr lang="en-US" sz="3200" dirty="0">
                          <a:effectLst/>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3200" dirty="0" err="1">
                          <a:effectLst/>
                        </a:rPr>
                        <a:t>Số</a:t>
                      </a:r>
                      <a:r>
                        <a:rPr lang="en-US" sz="3200" dirty="0">
                          <a:effectLst/>
                        </a:rPr>
                        <a:t> </a:t>
                      </a:r>
                      <a:r>
                        <a:rPr lang="en-US" sz="3200" dirty="0" err="1">
                          <a:effectLst/>
                        </a:rPr>
                        <a:t>ít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3200">
                          <a:effectLst/>
                        </a:rPr>
                        <a:t>Số nhiều</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79367020"/>
                  </a:ext>
                </a:extLst>
              </a:tr>
              <a:tr h="426487">
                <a:tc>
                  <a:txBody>
                    <a:bodyPr/>
                    <a:lstStyle/>
                    <a:p>
                      <a:pPr marL="0" marR="0" algn="l">
                        <a:lnSpc>
                          <a:spcPct val="115000"/>
                        </a:lnSpc>
                        <a:spcBef>
                          <a:spcPts val="0"/>
                        </a:spcBef>
                        <a:spcAft>
                          <a:spcPts val="0"/>
                        </a:spcAft>
                      </a:pPr>
                      <a:r>
                        <a:rPr lang="en-US" sz="3200" dirty="0" err="1">
                          <a:effectLst/>
                        </a:rPr>
                        <a:t>Ngôi</a:t>
                      </a:r>
                      <a:r>
                        <a:rPr lang="en-US" sz="3200" dirty="0">
                          <a:effectLst/>
                        </a:rPr>
                        <a:t> </a:t>
                      </a:r>
                      <a:r>
                        <a:rPr lang="en-US" sz="3200" dirty="0" err="1">
                          <a:effectLst/>
                        </a:rPr>
                        <a:t>thứ</a:t>
                      </a:r>
                      <a:r>
                        <a:rPr lang="en-US" sz="3200" dirty="0">
                          <a:effectLst/>
                        </a:rPr>
                        <a:t> </a:t>
                      </a:r>
                      <a:r>
                        <a:rPr lang="en-US" sz="3200" dirty="0" err="1">
                          <a:effectLst/>
                        </a:rPr>
                        <a:t>nhất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3200" dirty="0" err="1">
                          <a:solidFill>
                            <a:schemeClr val="bg1"/>
                          </a:solidFill>
                          <a:effectLst/>
                        </a:rPr>
                        <a:t>labhāmi</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3200" dirty="0" err="1">
                          <a:solidFill>
                            <a:schemeClr val="bg1"/>
                          </a:solidFill>
                          <a:effectLst/>
                        </a:rPr>
                        <a:t>labhāma</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extLst>
                  <a:ext uri="{0D108BD9-81ED-4DB2-BD59-A6C34878D82A}">
                    <a16:rowId xmlns:a16="http://schemas.microsoft.com/office/drawing/2014/main" val="2360142690"/>
                  </a:ext>
                </a:extLst>
              </a:tr>
              <a:tr h="426487">
                <a:tc>
                  <a:txBody>
                    <a:bodyPr/>
                    <a:lstStyle/>
                    <a:p>
                      <a:pPr marL="0" marR="0" algn="l">
                        <a:lnSpc>
                          <a:spcPct val="115000"/>
                        </a:lnSpc>
                        <a:spcBef>
                          <a:spcPts val="0"/>
                        </a:spcBef>
                        <a:spcAft>
                          <a:spcPts val="0"/>
                        </a:spcAft>
                      </a:pPr>
                      <a:r>
                        <a:rPr lang="en-US" sz="3200">
                          <a:effectLst/>
                        </a:rPr>
                        <a:t>Ngôi thứ hai</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3200" dirty="0" err="1">
                          <a:solidFill>
                            <a:schemeClr val="bg1"/>
                          </a:solidFill>
                          <a:effectLst/>
                        </a:rPr>
                        <a:t>labhasi</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3200" dirty="0" err="1">
                          <a:solidFill>
                            <a:schemeClr val="bg1"/>
                          </a:solidFill>
                          <a:effectLst/>
                        </a:rPr>
                        <a:t>labhatha</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extLst>
                  <a:ext uri="{0D108BD9-81ED-4DB2-BD59-A6C34878D82A}">
                    <a16:rowId xmlns:a16="http://schemas.microsoft.com/office/drawing/2014/main" val="3437116793"/>
                  </a:ext>
                </a:extLst>
              </a:tr>
              <a:tr h="442512">
                <a:tc>
                  <a:txBody>
                    <a:bodyPr/>
                    <a:lstStyle/>
                    <a:p>
                      <a:pPr marL="0" marR="0" algn="l">
                        <a:lnSpc>
                          <a:spcPct val="115000"/>
                        </a:lnSpc>
                        <a:spcBef>
                          <a:spcPts val="0"/>
                        </a:spcBef>
                        <a:spcAft>
                          <a:spcPts val="0"/>
                        </a:spcAft>
                      </a:pPr>
                      <a:r>
                        <a:rPr lang="en-US" sz="3200" dirty="0" err="1">
                          <a:effectLst/>
                        </a:rPr>
                        <a:t>Ngôi</a:t>
                      </a:r>
                      <a:r>
                        <a:rPr lang="en-US" sz="3200" dirty="0">
                          <a:effectLst/>
                        </a:rPr>
                        <a:t> </a:t>
                      </a:r>
                      <a:r>
                        <a:rPr lang="en-US" sz="3200" dirty="0" err="1">
                          <a:effectLst/>
                        </a:rPr>
                        <a:t>thứ</a:t>
                      </a:r>
                      <a:r>
                        <a:rPr lang="en-US" sz="3200" dirty="0">
                          <a:effectLst/>
                        </a:rPr>
                        <a:t> </a:t>
                      </a:r>
                      <a:r>
                        <a:rPr lang="en-US" sz="3200" dirty="0" err="1">
                          <a:effectLst/>
                        </a:rPr>
                        <a:t>ba</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3200">
                          <a:solidFill>
                            <a:schemeClr val="bg1"/>
                          </a:solidFill>
                          <a:effectLst/>
                        </a:rPr>
                        <a:t>labhati</a:t>
                      </a:r>
                      <a:endParaRPr lang="en-US" sz="3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3200" dirty="0" err="1">
                          <a:solidFill>
                            <a:schemeClr val="bg1"/>
                          </a:solidFill>
                          <a:effectLst/>
                        </a:rPr>
                        <a:t>labhanti</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extLst>
                  <a:ext uri="{0D108BD9-81ED-4DB2-BD59-A6C34878D82A}">
                    <a16:rowId xmlns:a16="http://schemas.microsoft.com/office/drawing/2014/main" val="3956784656"/>
                  </a:ext>
                </a:extLst>
              </a:tr>
            </a:tbl>
          </a:graphicData>
        </a:graphic>
      </p:graphicFrame>
    </p:spTree>
    <p:extLst>
      <p:ext uri="{BB962C8B-B14F-4D97-AF65-F5344CB8AC3E}">
        <p14:creationId xmlns:p14="http://schemas.microsoft.com/office/powerpoint/2010/main" val="449661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ĐỘNG TỪ - [</a:t>
            </a:r>
            <a:r>
              <a:rPr lang="en-US" dirty="0" err="1">
                <a:solidFill>
                  <a:srgbClr val="FBC25D"/>
                </a:solidFill>
              </a:rPr>
              <a:t>gaṃ</a:t>
            </a:r>
            <a:r>
              <a:rPr lang="en-US" dirty="0">
                <a:solidFill>
                  <a:srgbClr val="FBC25D"/>
                </a:solidFill>
              </a:rPr>
              <a:t>] =&gt; </a:t>
            </a:r>
            <a:r>
              <a:rPr lang="en-US" dirty="0" err="1">
                <a:solidFill>
                  <a:srgbClr val="FBC25D"/>
                </a:solidFill>
              </a:rPr>
              <a:t>gaccha</a:t>
            </a:r>
            <a:r>
              <a:rPr lang="en-US" dirty="0">
                <a:solidFill>
                  <a:srgbClr val="FBC25D"/>
                </a:solidFill>
              </a:rPr>
              <a:t>- (</a:t>
            </a:r>
            <a:r>
              <a:rPr lang="en-US" dirty="0" err="1">
                <a:solidFill>
                  <a:srgbClr val="FBC25D"/>
                </a:solidFill>
              </a:rPr>
              <a:t>đi</a:t>
            </a:r>
            <a:r>
              <a:rPr lang="en-US"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graphicFrame>
        <p:nvGraphicFramePr>
          <p:cNvPr id="3" name="Table 2"/>
          <p:cNvGraphicFramePr>
            <a:graphicFrameLocks noGrp="1"/>
          </p:cNvGraphicFramePr>
          <p:nvPr/>
        </p:nvGraphicFramePr>
        <p:xfrm>
          <a:off x="1219202" y="1899443"/>
          <a:ext cx="10134598" cy="560832"/>
        </p:xfrm>
        <a:graphic>
          <a:graphicData uri="http://schemas.openxmlformats.org/drawingml/2006/table">
            <a:tbl>
              <a:tblPr firstRow="1" firstCol="1" bandRow="1">
                <a:tableStyleId>{5C22544A-7EE6-4342-B048-85BDC9FD1C3A}</a:tableStyleId>
              </a:tblPr>
              <a:tblGrid>
                <a:gridCol w="3760057">
                  <a:extLst>
                    <a:ext uri="{9D8B030D-6E8A-4147-A177-3AD203B41FA5}">
                      <a16:colId xmlns:a16="http://schemas.microsoft.com/office/drawing/2014/main" val="24551148"/>
                    </a:ext>
                  </a:extLst>
                </a:gridCol>
                <a:gridCol w="3141078">
                  <a:extLst>
                    <a:ext uri="{9D8B030D-6E8A-4147-A177-3AD203B41FA5}">
                      <a16:colId xmlns:a16="http://schemas.microsoft.com/office/drawing/2014/main" val="2193110339"/>
                    </a:ext>
                  </a:extLst>
                </a:gridCol>
                <a:gridCol w="3233463">
                  <a:extLst>
                    <a:ext uri="{9D8B030D-6E8A-4147-A177-3AD203B41FA5}">
                      <a16:colId xmlns:a16="http://schemas.microsoft.com/office/drawing/2014/main" val="3022294617"/>
                    </a:ext>
                  </a:extLst>
                </a:gridCol>
              </a:tblGrid>
              <a:tr h="531357">
                <a:tc>
                  <a:txBody>
                    <a:bodyPr/>
                    <a:lstStyle/>
                    <a:p>
                      <a:pPr marL="0" marR="0" algn="l">
                        <a:lnSpc>
                          <a:spcPct val="115000"/>
                        </a:lnSpc>
                        <a:spcBef>
                          <a:spcPts val="0"/>
                        </a:spcBef>
                        <a:spcAft>
                          <a:spcPts val="0"/>
                        </a:spcAft>
                      </a:pPr>
                      <a:r>
                        <a:rPr lang="en-US" sz="3200" dirty="0">
                          <a:effectLst/>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3200" dirty="0" err="1">
                          <a:effectLst/>
                        </a:rPr>
                        <a:t>Số</a:t>
                      </a:r>
                      <a:r>
                        <a:rPr lang="en-US" sz="3200" dirty="0">
                          <a:effectLst/>
                        </a:rPr>
                        <a:t> </a:t>
                      </a:r>
                      <a:r>
                        <a:rPr lang="en-US" sz="3200" dirty="0" err="1">
                          <a:effectLst/>
                        </a:rPr>
                        <a:t>ít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3200" dirty="0" err="1">
                          <a:effectLst/>
                        </a:rPr>
                        <a:t>Số</a:t>
                      </a:r>
                      <a:r>
                        <a:rPr lang="en-US" sz="3200" dirty="0">
                          <a:effectLst/>
                        </a:rPr>
                        <a:t> </a:t>
                      </a:r>
                      <a:r>
                        <a:rPr lang="en-US" sz="3200" dirty="0" err="1">
                          <a:effectLst/>
                        </a:rPr>
                        <a:t>nhiều</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79367020"/>
                  </a:ext>
                </a:extLst>
              </a:tr>
            </a:tbl>
          </a:graphicData>
        </a:graphic>
      </p:graphicFrame>
      <p:graphicFrame>
        <p:nvGraphicFramePr>
          <p:cNvPr id="6" name="Table 5"/>
          <p:cNvGraphicFramePr>
            <a:graphicFrameLocks noGrp="1"/>
          </p:cNvGraphicFramePr>
          <p:nvPr/>
        </p:nvGraphicFramePr>
        <p:xfrm>
          <a:off x="1219202" y="3775029"/>
          <a:ext cx="10134598" cy="560832"/>
        </p:xfrm>
        <a:graphic>
          <a:graphicData uri="http://schemas.openxmlformats.org/drawingml/2006/table">
            <a:tbl>
              <a:tblPr firstRow="1" firstCol="1" bandRow="1">
                <a:tableStyleId>{5C22544A-7EE6-4342-B048-85BDC9FD1C3A}</a:tableStyleId>
              </a:tblPr>
              <a:tblGrid>
                <a:gridCol w="3760057">
                  <a:extLst>
                    <a:ext uri="{9D8B030D-6E8A-4147-A177-3AD203B41FA5}">
                      <a16:colId xmlns:a16="http://schemas.microsoft.com/office/drawing/2014/main" val="24551148"/>
                    </a:ext>
                  </a:extLst>
                </a:gridCol>
                <a:gridCol w="3141078">
                  <a:extLst>
                    <a:ext uri="{9D8B030D-6E8A-4147-A177-3AD203B41FA5}">
                      <a16:colId xmlns:a16="http://schemas.microsoft.com/office/drawing/2014/main" val="2193110339"/>
                    </a:ext>
                  </a:extLst>
                </a:gridCol>
                <a:gridCol w="3233463">
                  <a:extLst>
                    <a:ext uri="{9D8B030D-6E8A-4147-A177-3AD203B41FA5}">
                      <a16:colId xmlns:a16="http://schemas.microsoft.com/office/drawing/2014/main" val="3022294617"/>
                    </a:ext>
                  </a:extLst>
                </a:gridCol>
              </a:tblGrid>
              <a:tr h="550228">
                <a:tc>
                  <a:txBody>
                    <a:bodyPr/>
                    <a:lstStyle/>
                    <a:p>
                      <a:pPr marL="0" marR="0" algn="l">
                        <a:lnSpc>
                          <a:spcPct val="115000"/>
                        </a:lnSpc>
                        <a:spcBef>
                          <a:spcPts val="0"/>
                        </a:spcBef>
                        <a:spcAft>
                          <a:spcPts val="0"/>
                        </a:spcAft>
                      </a:pPr>
                      <a:r>
                        <a:rPr lang="en-US" sz="3200" dirty="0" err="1">
                          <a:effectLst/>
                        </a:rPr>
                        <a:t>Ngôi</a:t>
                      </a:r>
                      <a:r>
                        <a:rPr lang="en-US" sz="3200" dirty="0">
                          <a:effectLst/>
                        </a:rPr>
                        <a:t> </a:t>
                      </a:r>
                      <a:r>
                        <a:rPr lang="en-US" sz="3200" dirty="0" err="1">
                          <a:effectLst/>
                        </a:rPr>
                        <a:t>thứ</a:t>
                      </a:r>
                      <a:r>
                        <a:rPr lang="en-US" sz="3200" dirty="0">
                          <a:effectLst/>
                        </a:rPr>
                        <a:t> </a:t>
                      </a:r>
                      <a:r>
                        <a:rPr lang="en-US" sz="3200" dirty="0" err="1">
                          <a:effectLst/>
                        </a:rPr>
                        <a:t>ba</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3200" b="0" dirty="0" err="1">
                          <a:effectLst/>
                        </a:rPr>
                        <a:t>gacchati</a:t>
                      </a:r>
                      <a:endParaRPr lang="en-US" sz="3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3200" b="0" dirty="0" err="1">
                          <a:effectLst/>
                        </a:rPr>
                        <a:t>gacchanti</a:t>
                      </a:r>
                      <a:endParaRPr lang="en-US" sz="3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extLst>
                  <a:ext uri="{0D108BD9-81ED-4DB2-BD59-A6C34878D82A}">
                    <a16:rowId xmlns:a16="http://schemas.microsoft.com/office/drawing/2014/main" val="3956784656"/>
                  </a:ext>
                </a:extLst>
              </a:tr>
            </a:tbl>
          </a:graphicData>
        </a:graphic>
      </p:graphicFrame>
      <p:graphicFrame>
        <p:nvGraphicFramePr>
          <p:cNvPr id="7" name="Table 6"/>
          <p:cNvGraphicFramePr>
            <a:graphicFrameLocks noGrp="1"/>
          </p:cNvGraphicFramePr>
          <p:nvPr/>
        </p:nvGraphicFramePr>
        <p:xfrm>
          <a:off x="1219202" y="2503462"/>
          <a:ext cx="10134598" cy="602595"/>
        </p:xfrm>
        <a:graphic>
          <a:graphicData uri="http://schemas.openxmlformats.org/drawingml/2006/table">
            <a:tbl>
              <a:tblPr firstRow="1" firstCol="1" bandRow="1">
                <a:tableStyleId>{5C22544A-7EE6-4342-B048-85BDC9FD1C3A}</a:tableStyleId>
              </a:tblPr>
              <a:tblGrid>
                <a:gridCol w="3760057">
                  <a:extLst>
                    <a:ext uri="{9D8B030D-6E8A-4147-A177-3AD203B41FA5}">
                      <a16:colId xmlns:a16="http://schemas.microsoft.com/office/drawing/2014/main" val="24551148"/>
                    </a:ext>
                  </a:extLst>
                </a:gridCol>
                <a:gridCol w="3141078">
                  <a:extLst>
                    <a:ext uri="{9D8B030D-6E8A-4147-A177-3AD203B41FA5}">
                      <a16:colId xmlns:a16="http://schemas.microsoft.com/office/drawing/2014/main" val="2193110339"/>
                    </a:ext>
                  </a:extLst>
                </a:gridCol>
                <a:gridCol w="3233463">
                  <a:extLst>
                    <a:ext uri="{9D8B030D-6E8A-4147-A177-3AD203B41FA5}">
                      <a16:colId xmlns:a16="http://schemas.microsoft.com/office/drawing/2014/main" val="3022294617"/>
                    </a:ext>
                  </a:extLst>
                </a:gridCol>
              </a:tblGrid>
              <a:tr h="602595">
                <a:tc>
                  <a:txBody>
                    <a:bodyPr/>
                    <a:lstStyle/>
                    <a:p>
                      <a:pPr marL="0" marR="0" algn="l">
                        <a:lnSpc>
                          <a:spcPct val="115000"/>
                        </a:lnSpc>
                        <a:spcBef>
                          <a:spcPts val="0"/>
                        </a:spcBef>
                        <a:spcAft>
                          <a:spcPts val="0"/>
                        </a:spcAft>
                      </a:pPr>
                      <a:r>
                        <a:rPr lang="en-US" sz="3200" dirty="0" err="1">
                          <a:effectLst/>
                        </a:rPr>
                        <a:t>Ngôi</a:t>
                      </a:r>
                      <a:r>
                        <a:rPr lang="en-US" sz="3200" dirty="0">
                          <a:effectLst/>
                        </a:rPr>
                        <a:t> </a:t>
                      </a:r>
                      <a:r>
                        <a:rPr lang="en-US" sz="3200" dirty="0" err="1">
                          <a:effectLst/>
                        </a:rPr>
                        <a:t>thứ</a:t>
                      </a:r>
                      <a:r>
                        <a:rPr lang="en-US" sz="3200" dirty="0">
                          <a:effectLst/>
                        </a:rPr>
                        <a:t> </a:t>
                      </a:r>
                      <a:r>
                        <a:rPr lang="en-US" sz="3200" dirty="0" err="1">
                          <a:effectLst/>
                        </a:rPr>
                        <a:t>nhất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3200" b="0" dirty="0" err="1">
                          <a:effectLst/>
                        </a:rPr>
                        <a:t>gacchāmi</a:t>
                      </a:r>
                      <a:endParaRPr lang="en-US" sz="3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3200" b="0" dirty="0" err="1">
                          <a:effectLst/>
                        </a:rPr>
                        <a:t>gacchāma</a:t>
                      </a:r>
                      <a:endParaRPr lang="en-US" sz="3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extLst>
                  <a:ext uri="{0D108BD9-81ED-4DB2-BD59-A6C34878D82A}">
                    <a16:rowId xmlns:a16="http://schemas.microsoft.com/office/drawing/2014/main" val="2360142690"/>
                  </a:ext>
                </a:extLst>
              </a:tr>
            </a:tbl>
          </a:graphicData>
        </a:graphic>
      </p:graphicFrame>
      <p:graphicFrame>
        <p:nvGraphicFramePr>
          <p:cNvPr id="8" name="Table 7"/>
          <p:cNvGraphicFramePr>
            <a:graphicFrameLocks noGrp="1"/>
          </p:cNvGraphicFramePr>
          <p:nvPr/>
        </p:nvGraphicFramePr>
        <p:xfrm>
          <a:off x="1219202" y="3149244"/>
          <a:ext cx="10134598" cy="582597"/>
        </p:xfrm>
        <a:graphic>
          <a:graphicData uri="http://schemas.openxmlformats.org/drawingml/2006/table">
            <a:tbl>
              <a:tblPr firstRow="1" firstCol="1" bandRow="1">
                <a:tableStyleId>{5C22544A-7EE6-4342-B048-85BDC9FD1C3A}</a:tableStyleId>
              </a:tblPr>
              <a:tblGrid>
                <a:gridCol w="3760057">
                  <a:extLst>
                    <a:ext uri="{9D8B030D-6E8A-4147-A177-3AD203B41FA5}">
                      <a16:colId xmlns:a16="http://schemas.microsoft.com/office/drawing/2014/main" val="24551148"/>
                    </a:ext>
                  </a:extLst>
                </a:gridCol>
                <a:gridCol w="3141078">
                  <a:extLst>
                    <a:ext uri="{9D8B030D-6E8A-4147-A177-3AD203B41FA5}">
                      <a16:colId xmlns:a16="http://schemas.microsoft.com/office/drawing/2014/main" val="2193110339"/>
                    </a:ext>
                  </a:extLst>
                </a:gridCol>
                <a:gridCol w="3233463">
                  <a:extLst>
                    <a:ext uri="{9D8B030D-6E8A-4147-A177-3AD203B41FA5}">
                      <a16:colId xmlns:a16="http://schemas.microsoft.com/office/drawing/2014/main" val="3022294617"/>
                    </a:ext>
                  </a:extLst>
                </a:gridCol>
              </a:tblGrid>
              <a:tr h="582597">
                <a:tc>
                  <a:txBody>
                    <a:bodyPr/>
                    <a:lstStyle/>
                    <a:p>
                      <a:pPr marL="0" marR="0" algn="l">
                        <a:lnSpc>
                          <a:spcPct val="115000"/>
                        </a:lnSpc>
                        <a:spcBef>
                          <a:spcPts val="0"/>
                        </a:spcBef>
                        <a:spcAft>
                          <a:spcPts val="0"/>
                        </a:spcAft>
                      </a:pPr>
                      <a:r>
                        <a:rPr lang="en-US" sz="3200" dirty="0" err="1">
                          <a:effectLst/>
                        </a:rPr>
                        <a:t>Ngôi</a:t>
                      </a:r>
                      <a:r>
                        <a:rPr lang="en-US" sz="3200" dirty="0">
                          <a:effectLst/>
                        </a:rPr>
                        <a:t> </a:t>
                      </a:r>
                      <a:r>
                        <a:rPr lang="en-US" sz="3200" dirty="0" err="1">
                          <a:effectLst/>
                        </a:rPr>
                        <a:t>thứ</a:t>
                      </a:r>
                      <a:r>
                        <a:rPr lang="en-US" sz="3200" dirty="0">
                          <a:effectLst/>
                        </a:rPr>
                        <a:t> </a:t>
                      </a:r>
                      <a:r>
                        <a:rPr lang="en-US" sz="3200" dirty="0" err="1">
                          <a:effectLst/>
                        </a:rPr>
                        <a:t>hai</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3200" b="0" dirty="0" err="1">
                          <a:effectLst/>
                        </a:rPr>
                        <a:t>gacchasi</a:t>
                      </a:r>
                      <a:endParaRPr lang="en-US" sz="3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3200" b="0" dirty="0" err="1">
                          <a:effectLst/>
                        </a:rPr>
                        <a:t>gacchatha</a:t>
                      </a:r>
                      <a:endParaRPr lang="en-US" sz="3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extLst>
                  <a:ext uri="{0D108BD9-81ED-4DB2-BD59-A6C34878D82A}">
                    <a16:rowId xmlns:a16="http://schemas.microsoft.com/office/drawing/2014/main" val="3437116793"/>
                  </a:ext>
                </a:extLst>
              </a:tr>
            </a:tbl>
          </a:graphicData>
        </a:graphic>
      </p:graphicFrame>
      <p:sp>
        <p:nvSpPr>
          <p:cNvPr id="10" name="TextBox 9">
            <a:extLst>
              <a:ext uri="{FF2B5EF4-FFF2-40B4-BE49-F238E27FC236}">
                <a16:creationId xmlns:a16="http://schemas.microsoft.com/office/drawing/2014/main" id="{889897AE-53A9-4FC1-9B9F-5A717757676E}"/>
              </a:ext>
            </a:extLst>
          </p:cNvPr>
          <p:cNvSpPr txBox="1"/>
          <p:nvPr/>
        </p:nvSpPr>
        <p:spPr>
          <a:xfrm>
            <a:off x="1226459" y="5603730"/>
            <a:ext cx="10134598" cy="954107"/>
          </a:xfrm>
          <a:prstGeom prst="rect">
            <a:avLst/>
          </a:prstGeom>
          <a:solidFill>
            <a:srgbClr val="FBC25D"/>
          </a:solidFill>
        </p:spPr>
        <p:txBody>
          <a:bodyPr wrap="square" rtlCol="0">
            <a:spAutoFit/>
          </a:bodyPr>
          <a:lstStyle/>
          <a:p>
            <a:pPr marL="1255713" indent="-457200">
              <a:buFont typeface="Arial" panose="020B0604020202020204" pitchFamily="34" charset="0"/>
              <a:buChar char="•"/>
            </a:pPr>
            <a:r>
              <a:rPr lang="en-US" sz="2800" b="1" dirty="0">
                <a:solidFill>
                  <a:srgbClr val="0070C0"/>
                </a:solidFill>
              </a:rPr>
              <a:t>CÓ THỂ </a:t>
            </a:r>
            <a:r>
              <a:rPr lang="en-US" sz="2800" b="1" dirty="0" err="1">
                <a:solidFill>
                  <a:srgbClr val="0070C0"/>
                </a:solidFill>
              </a:rPr>
              <a:t>kết</a:t>
            </a:r>
            <a:r>
              <a:rPr lang="en-US" sz="2800" b="1" dirty="0">
                <a:solidFill>
                  <a:srgbClr val="0070C0"/>
                </a:solidFill>
              </a:rPr>
              <a:t> </a:t>
            </a:r>
            <a:r>
              <a:rPr lang="en-US" sz="2800" b="1" dirty="0" err="1">
                <a:solidFill>
                  <a:srgbClr val="0070C0"/>
                </a:solidFill>
              </a:rPr>
              <a:t>hợp</a:t>
            </a:r>
            <a:r>
              <a:rPr lang="en-US" sz="2800" b="1" dirty="0">
                <a:solidFill>
                  <a:srgbClr val="0070C0"/>
                </a:solidFill>
              </a:rPr>
              <a:t> </a:t>
            </a:r>
            <a:r>
              <a:rPr lang="en-US" sz="2800" b="1" dirty="0" err="1">
                <a:solidFill>
                  <a:srgbClr val="0070C0"/>
                </a:solidFill>
              </a:rPr>
              <a:t>với</a:t>
            </a:r>
            <a:r>
              <a:rPr lang="en-US" sz="2800" b="1" dirty="0">
                <a:solidFill>
                  <a:srgbClr val="0070C0"/>
                </a:solidFill>
              </a:rPr>
              <a:t> </a:t>
            </a:r>
            <a:r>
              <a:rPr lang="en-US" sz="2800" b="1" dirty="0" err="1">
                <a:solidFill>
                  <a:srgbClr val="0070C0"/>
                </a:solidFill>
              </a:rPr>
              <a:t>danh</a:t>
            </a:r>
            <a:r>
              <a:rPr lang="en-US" sz="2800" b="1" dirty="0">
                <a:solidFill>
                  <a:srgbClr val="0070C0"/>
                </a:solidFill>
              </a:rPr>
              <a:t> </a:t>
            </a:r>
            <a:r>
              <a:rPr lang="en-US" sz="2800" b="1" dirty="0" err="1">
                <a:solidFill>
                  <a:srgbClr val="0070C0"/>
                </a:solidFill>
              </a:rPr>
              <a:t>từ</a:t>
            </a:r>
            <a:r>
              <a:rPr lang="en-US" sz="2800" b="1" dirty="0">
                <a:solidFill>
                  <a:srgbClr val="0070C0"/>
                </a:solidFill>
              </a:rPr>
              <a:t> </a:t>
            </a:r>
            <a:r>
              <a:rPr lang="en-US" sz="2800" b="1" dirty="0" err="1">
                <a:solidFill>
                  <a:srgbClr val="0070C0"/>
                </a:solidFill>
              </a:rPr>
              <a:t>trực</a:t>
            </a:r>
            <a:r>
              <a:rPr lang="en-US" sz="2800" b="1" dirty="0">
                <a:solidFill>
                  <a:srgbClr val="0070C0"/>
                </a:solidFill>
              </a:rPr>
              <a:t> </a:t>
            </a:r>
            <a:r>
              <a:rPr lang="en-US" sz="2800" b="1" dirty="0" err="1">
                <a:solidFill>
                  <a:srgbClr val="0070C0"/>
                </a:solidFill>
              </a:rPr>
              <a:t>bổ</a:t>
            </a:r>
            <a:r>
              <a:rPr lang="en-US" sz="2800" b="1" dirty="0">
                <a:solidFill>
                  <a:srgbClr val="0070C0"/>
                </a:solidFill>
              </a:rPr>
              <a:t> </a:t>
            </a:r>
            <a:r>
              <a:rPr lang="en-US" sz="2800" b="1" dirty="0" err="1">
                <a:solidFill>
                  <a:srgbClr val="0070C0"/>
                </a:solidFill>
              </a:rPr>
              <a:t>cách</a:t>
            </a:r>
            <a:r>
              <a:rPr lang="en-US" sz="2800" b="1" dirty="0">
                <a:solidFill>
                  <a:srgbClr val="0070C0"/>
                </a:solidFill>
              </a:rPr>
              <a:t> </a:t>
            </a:r>
            <a:r>
              <a:rPr lang="en-US" sz="2800" b="1" dirty="0" err="1">
                <a:solidFill>
                  <a:srgbClr val="0070C0"/>
                </a:solidFill>
              </a:rPr>
              <a:t>để</a:t>
            </a:r>
            <a:r>
              <a:rPr lang="en-US" sz="2800" b="1" dirty="0">
                <a:solidFill>
                  <a:srgbClr val="0070C0"/>
                </a:solidFill>
              </a:rPr>
              <a:t> </a:t>
            </a:r>
            <a:r>
              <a:rPr lang="en-US" sz="2800" b="1" dirty="0" err="1">
                <a:solidFill>
                  <a:srgbClr val="0070C0"/>
                </a:solidFill>
              </a:rPr>
              <a:t>chỉ</a:t>
            </a:r>
            <a:r>
              <a:rPr lang="en-US" sz="2800" b="1" dirty="0">
                <a:solidFill>
                  <a:srgbClr val="0070C0"/>
                </a:solidFill>
              </a:rPr>
              <a:t> </a:t>
            </a:r>
            <a:r>
              <a:rPr lang="en-US" sz="2800" b="1" dirty="0" err="1">
                <a:solidFill>
                  <a:srgbClr val="0070C0"/>
                </a:solidFill>
              </a:rPr>
              <a:t>hướng</a:t>
            </a:r>
            <a:r>
              <a:rPr lang="en-US" sz="2800" b="1" dirty="0">
                <a:solidFill>
                  <a:srgbClr val="0070C0"/>
                </a:solidFill>
              </a:rPr>
              <a:t> </a:t>
            </a:r>
            <a:r>
              <a:rPr lang="en-US" sz="2800" b="1" dirty="0" err="1">
                <a:solidFill>
                  <a:srgbClr val="0070C0"/>
                </a:solidFill>
              </a:rPr>
              <a:t>đi</a:t>
            </a:r>
            <a:r>
              <a:rPr lang="en-US" sz="2800" b="1" dirty="0">
                <a:solidFill>
                  <a:srgbClr val="0070C0"/>
                </a:solidFill>
              </a:rPr>
              <a:t> </a:t>
            </a:r>
            <a:r>
              <a:rPr lang="en-US" sz="2800" b="1" dirty="0" err="1">
                <a:solidFill>
                  <a:srgbClr val="0070C0"/>
                </a:solidFill>
              </a:rPr>
              <a:t>đến</a:t>
            </a:r>
            <a:r>
              <a:rPr lang="en-US" sz="2800" b="1" dirty="0">
                <a:solidFill>
                  <a:srgbClr val="0070C0"/>
                </a:solidFill>
              </a:rPr>
              <a:t> =&gt; TRỰC BỔ CÁCH </a:t>
            </a:r>
            <a:r>
              <a:rPr lang="en-US" sz="2800" b="1" dirty="0" err="1">
                <a:solidFill>
                  <a:srgbClr val="0070C0"/>
                </a:solidFill>
              </a:rPr>
              <a:t>chỉ</a:t>
            </a:r>
            <a:r>
              <a:rPr lang="en-US" sz="2800" b="1" dirty="0">
                <a:solidFill>
                  <a:srgbClr val="0070C0"/>
                </a:solidFill>
              </a:rPr>
              <a:t> </a:t>
            </a:r>
            <a:r>
              <a:rPr lang="en-US" sz="2800" b="1" dirty="0" err="1">
                <a:solidFill>
                  <a:srgbClr val="0070C0"/>
                </a:solidFill>
              </a:rPr>
              <a:t>phương</a:t>
            </a:r>
            <a:r>
              <a:rPr lang="en-US" sz="2800" b="1" dirty="0">
                <a:solidFill>
                  <a:srgbClr val="0070C0"/>
                </a:solidFill>
              </a:rPr>
              <a:t> </a:t>
            </a:r>
            <a:r>
              <a:rPr lang="en-US" sz="2800" b="1" dirty="0" err="1">
                <a:solidFill>
                  <a:srgbClr val="0070C0"/>
                </a:solidFill>
              </a:rPr>
              <a:t>hướng</a:t>
            </a:r>
            <a:endParaRPr lang="en-US" sz="2800" b="1" dirty="0">
              <a:solidFill>
                <a:srgbClr val="0070C0"/>
              </a:solidFill>
            </a:endParaRPr>
          </a:p>
        </p:txBody>
      </p:sp>
      <p:sp>
        <p:nvSpPr>
          <p:cNvPr id="11" name="TextBox 10">
            <a:extLst>
              <a:ext uri="{FF2B5EF4-FFF2-40B4-BE49-F238E27FC236}">
                <a16:creationId xmlns:a16="http://schemas.microsoft.com/office/drawing/2014/main" id="{889897AE-53A9-4FC1-9B9F-5A717757676E}"/>
              </a:ext>
            </a:extLst>
          </p:cNvPr>
          <p:cNvSpPr txBox="1"/>
          <p:nvPr/>
        </p:nvSpPr>
        <p:spPr>
          <a:xfrm>
            <a:off x="1226459" y="4462790"/>
            <a:ext cx="10134598" cy="954107"/>
          </a:xfrm>
          <a:prstGeom prst="rect">
            <a:avLst/>
          </a:prstGeom>
          <a:solidFill>
            <a:srgbClr val="FBC25D"/>
          </a:solidFill>
        </p:spPr>
        <p:txBody>
          <a:bodyPr wrap="square" rtlCol="0">
            <a:spAutoFit/>
          </a:bodyPr>
          <a:lstStyle/>
          <a:p>
            <a:pPr marL="1255713" indent="-457200">
              <a:buFont typeface="Arial" panose="020B0604020202020204" pitchFamily="34" charset="0"/>
              <a:buChar char="•"/>
            </a:pPr>
            <a:r>
              <a:rPr lang="en-US" sz="2800" dirty="0" err="1">
                <a:solidFill>
                  <a:srgbClr val="0070C0"/>
                </a:solidFill>
              </a:rPr>
              <a:t>Thông</a:t>
            </a:r>
            <a:r>
              <a:rPr lang="en-US" sz="2800" dirty="0">
                <a:solidFill>
                  <a:srgbClr val="0070C0"/>
                </a:solidFill>
              </a:rPr>
              <a:t> </a:t>
            </a:r>
            <a:r>
              <a:rPr lang="en-US" sz="2800" dirty="0" err="1">
                <a:solidFill>
                  <a:srgbClr val="0070C0"/>
                </a:solidFill>
              </a:rPr>
              <a:t>thường</a:t>
            </a:r>
            <a:r>
              <a:rPr lang="en-US" sz="2800" dirty="0">
                <a:solidFill>
                  <a:srgbClr val="0070C0"/>
                </a:solidFill>
              </a:rPr>
              <a:t> </a:t>
            </a:r>
            <a:r>
              <a:rPr lang="en-US" sz="2800" dirty="0" err="1">
                <a:solidFill>
                  <a:srgbClr val="0070C0"/>
                </a:solidFill>
              </a:rPr>
              <a:t>đã</a:t>
            </a:r>
            <a:r>
              <a:rPr lang="en-US" sz="2800" dirty="0">
                <a:solidFill>
                  <a:srgbClr val="0070C0"/>
                </a:solidFill>
              </a:rPr>
              <a:t> </a:t>
            </a:r>
            <a:r>
              <a:rPr lang="en-US" sz="2800" dirty="0" err="1">
                <a:solidFill>
                  <a:srgbClr val="0070C0"/>
                </a:solidFill>
              </a:rPr>
              <a:t>tự</a:t>
            </a:r>
            <a:r>
              <a:rPr lang="en-US" sz="2800" dirty="0">
                <a:solidFill>
                  <a:srgbClr val="0070C0"/>
                </a:solidFill>
              </a:rPr>
              <a:t> </a:t>
            </a:r>
            <a:r>
              <a:rPr lang="en-US" sz="2800" dirty="0" err="1">
                <a:solidFill>
                  <a:srgbClr val="0070C0"/>
                </a:solidFill>
              </a:rPr>
              <a:t>đủ</a:t>
            </a:r>
            <a:r>
              <a:rPr lang="en-US" sz="2800" dirty="0">
                <a:solidFill>
                  <a:srgbClr val="0070C0"/>
                </a:solidFill>
              </a:rPr>
              <a:t> </a:t>
            </a:r>
            <a:r>
              <a:rPr lang="en-US" sz="2800" dirty="0" err="1">
                <a:solidFill>
                  <a:srgbClr val="0070C0"/>
                </a:solidFill>
              </a:rPr>
              <a:t>nghĩa</a:t>
            </a:r>
            <a:r>
              <a:rPr lang="en-US" sz="2800" dirty="0">
                <a:solidFill>
                  <a:srgbClr val="0070C0"/>
                </a:solidFill>
              </a:rPr>
              <a:t>: </a:t>
            </a:r>
            <a:r>
              <a:rPr lang="en-US" sz="2800" dirty="0" err="1">
                <a:solidFill>
                  <a:srgbClr val="0070C0"/>
                </a:solidFill>
              </a:rPr>
              <a:t>gacchāmi</a:t>
            </a:r>
            <a:r>
              <a:rPr lang="en-US" sz="2800" dirty="0">
                <a:solidFill>
                  <a:srgbClr val="0070C0"/>
                </a:solidFill>
              </a:rPr>
              <a:t> = </a:t>
            </a:r>
            <a:r>
              <a:rPr lang="en-US" sz="2800" dirty="0" err="1">
                <a:solidFill>
                  <a:srgbClr val="0070C0"/>
                </a:solidFill>
              </a:rPr>
              <a:t>tôi</a:t>
            </a:r>
            <a:r>
              <a:rPr lang="en-US" sz="2800" dirty="0">
                <a:solidFill>
                  <a:srgbClr val="0070C0"/>
                </a:solidFill>
              </a:rPr>
              <a:t> </a:t>
            </a:r>
            <a:r>
              <a:rPr lang="en-US" sz="2800" dirty="0" err="1">
                <a:solidFill>
                  <a:srgbClr val="0070C0"/>
                </a:solidFill>
              </a:rPr>
              <a:t>đi</a:t>
            </a:r>
            <a:r>
              <a:rPr lang="en-US" sz="2800" dirty="0">
                <a:solidFill>
                  <a:srgbClr val="0070C0"/>
                </a:solidFill>
              </a:rPr>
              <a:t> / </a:t>
            </a:r>
            <a:r>
              <a:rPr lang="en-US" sz="2800" dirty="0" err="1">
                <a:solidFill>
                  <a:srgbClr val="0070C0"/>
                </a:solidFill>
              </a:rPr>
              <a:t>Ahaṃ</a:t>
            </a:r>
            <a:r>
              <a:rPr lang="en-US" sz="2800" dirty="0">
                <a:solidFill>
                  <a:srgbClr val="0070C0"/>
                </a:solidFill>
              </a:rPr>
              <a:t> </a:t>
            </a:r>
            <a:r>
              <a:rPr lang="en-US" sz="2800" dirty="0" err="1">
                <a:solidFill>
                  <a:srgbClr val="0070C0"/>
                </a:solidFill>
              </a:rPr>
              <a:t>gacchāmi</a:t>
            </a:r>
            <a:r>
              <a:rPr lang="en-US" sz="2800" dirty="0">
                <a:solidFill>
                  <a:srgbClr val="0070C0"/>
                </a:solidFill>
              </a:rPr>
              <a:t> = </a:t>
            </a:r>
            <a:r>
              <a:rPr lang="en-US" sz="2800" dirty="0" err="1">
                <a:solidFill>
                  <a:srgbClr val="0070C0"/>
                </a:solidFill>
              </a:rPr>
              <a:t>tôi</a:t>
            </a:r>
            <a:r>
              <a:rPr lang="en-US" sz="2800" dirty="0">
                <a:solidFill>
                  <a:srgbClr val="0070C0"/>
                </a:solidFill>
              </a:rPr>
              <a:t> </a:t>
            </a:r>
            <a:r>
              <a:rPr lang="en-US" sz="2800" dirty="0" err="1">
                <a:solidFill>
                  <a:srgbClr val="0070C0"/>
                </a:solidFill>
              </a:rPr>
              <a:t>đi</a:t>
            </a:r>
            <a:endParaRPr lang="en-US" sz="2800" dirty="0">
              <a:solidFill>
                <a:srgbClr val="0070C0"/>
              </a:solidFill>
            </a:endParaRPr>
          </a:p>
        </p:txBody>
      </p:sp>
    </p:spTree>
    <p:extLst>
      <p:ext uri="{BB962C8B-B14F-4D97-AF65-F5344CB8AC3E}">
        <p14:creationId xmlns:p14="http://schemas.microsoft.com/office/powerpoint/2010/main" val="27445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8D3BF14-7326-4B5E-BB49-1EDE416DF89C}"/>
              </a:ext>
            </a:extLst>
          </p:cNvPr>
          <p:cNvSpPr/>
          <p:nvPr/>
        </p:nvSpPr>
        <p:spPr>
          <a:xfrm>
            <a:off x="6797305" y="2322660"/>
            <a:ext cx="822695" cy="701749"/>
          </a:xfrm>
          <a:prstGeom prst="roundRect">
            <a:avLst/>
          </a:prstGeom>
          <a:solidFill>
            <a:srgbClr val="4712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200" dirty="0">
              <a:solidFill>
                <a:srgbClr val="471200"/>
              </a:solidFill>
            </a:endParaRPr>
          </a:p>
        </p:txBody>
      </p:sp>
      <p:sp>
        <p:nvSpPr>
          <p:cNvPr id="9" name="Rectangle: Rounded Corners 8">
            <a:extLst>
              <a:ext uri="{FF2B5EF4-FFF2-40B4-BE49-F238E27FC236}">
                <a16:creationId xmlns:a16="http://schemas.microsoft.com/office/drawing/2014/main" id="{1F5B77A6-79E3-44B0-932A-9CCDC41FEAFA}"/>
              </a:ext>
            </a:extLst>
          </p:cNvPr>
          <p:cNvSpPr/>
          <p:nvPr/>
        </p:nvSpPr>
        <p:spPr>
          <a:xfrm>
            <a:off x="4292344" y="2322660"/>
            <a:ext cx="822695" cy="701749"/>
          </a:xfrm>
          <a:prstGeom prst="roundRect">
            <a:avLst/>
          </a:prstGeom>
          <a:solidFill>
            <a:srgbClr val="4712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200" dirty="0">
              <a:solidFill>
                <a:srgbClr val="471200"/>
              </a:solidFill>
            </a:endParaRPr>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ĐỒNG VỊ</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11" name="TextBox 10">
            <a:extLst>
              <a:ext uri="{FF2B5EF4-FFF2-40B4-BE49-F238E27FC236}">
                <a16:creationId xmlns:a16="http://schemas.microsoft.com/office/drawing/2014/main" id="{889897AE-53A9-4FC1-9B9F-5A717757676E}"/>
              </a:ext>
            </a:extLst>
          </p:cNvPr>
          <p:cNvSpPr txBox="1"/>
          <p:nvPr/>
        </p:nvSpPr>
        <p:spPr>
          <a:xfrm>
            <a:off x="838201" y="3369160"/>
            <a:ext cx="10932886" cy="2585323"/>
          </a:xfrm>
          <a:prstGeom prst="rect">
            <a:avLst/>
          </a:prstGeom>
          <a:solidFill>
            <a:srgbClr val="FBC25D"/>
          </a:solidFill>
        </p:spPr>
        <p:txBody>
          <a:bodyPr wrap="square" rtlCol="0">
            <a:spAutoFit/>
          </a:bodyPr>
          <a:lstStyle/>
          <a:p>
            <a:pPr marL="1141413" indent="-342900" algn="just">
              <a:lnSpc>
                <a:spcPct val="200000"/>
              </a:lnSpc>
              <a:buFont typeface="Arial" panose="020B0604020202020204" pitchFamily="34" charset="0"/>
              <a:buChar char="•"/>
            </a:pPr>
            <a:r>
              <a:rPr lang="vi-VN" sz="2400" dirty="0">
                <a:latin typeface="Calibri" panose="020F0502020204030204" pitchFamily="34" charset="0"/>
                <a:cs typeface="Times New Roman" panose="02020603050405020304" pitchFamily="18" charset="0"/>
              </a:rPr>
              <a:t>Hai danh từ</a:t>
            </a:r>
            <a:r>
              <a:rPr lang="en-US" sz="2400" dirty="0">
                <a:latin typeface="Calibri" panose="020F0502020204030204" pitchFamily="34" charset="0"/>
                <a:cs typeface="Times New Roman" panose="02020603050405020304" pitchFamily="18" charset="0"/>
              </a:rPr>
              <a:t> </a:t>
            </a:r>
            <a:r>
              <a:rPr lang="vi-VN" sz="2400" b="1" i="1" dirty="0">
                <a:latin typeface="Calibri" panose="020F0502020204030204" pitchFamily="34" charset="0"/>
                <a:cs typeface="Times New Roman" panose="02020603050405020304" pitchFamily="18" charset="0"/>
              </a:rPr>
              <a:t>đứng kế nhau cùng chỉ một đối tượng</a:t>
            </a:r>
            <a:r>
              <a:rPr lang="vi-VN" sz="2400" dirty="0">
                <a:latin typeface="Calibri" panose="020F0502020204030204" pitchFamily="34" charset="0"/>
                <a:cs typeface="Times New Roman" panose="02020603050405020304" pitchFamily="18" charset="0"/>
              </a:rPr>
              <a:t>, gọi là </a:t>
            </a:r>
            <a:r>
              <a:rPr lang="vi-VN" sz="2400" b="1" dirty="0">
                <a:latin typeface="Calibri" panose="020F0502020204030204" pitchFamily="34" charset="0"/>
                <a:cs typeface="Times New Roman" panose="02020603050405020304" pitchFamily="18" charset="0"/>
              </a:rPr>
              <a:t>Đồng Vị</a:t>
            </a:r>
            <a:endParaRPr lang="en-US" sz="2400" b="1" dirty="0">
              <a:latin typeface="Calibri" panose="020F0502020204030204" pitchFamily="34" charset="0"/>
              <a:cs typeface="Times New Roman" panose="02020603050405020304" pitchFamily="18" charset="0"/>
            </a:endParaRPr>
          </a:p>
          <a:p>
            <a:pPr marL="1141413" indent="-342900" algn="just">
              <a:lnSpc>
                <a:spcPct val="200000"/>
              </a:lnSpc>
              <a:buFont typeface="Arial" panose="020B0604020202020204" pitchFamily="34" charset="0"/>
              <a:buChar char="•"/>
            </a:pPr>
            <a:r>
              <a:rPr lang="vi-VN" sz="2400" dirty="0">
                <a:latin typeface="Calibri" panose="020F0502020204030204" pitchFamily="34" charset="0"/>
                <a:cs typeface="Times New Roman" panose="02020603050405020304" pitchFamily="18" charset="0"/>
              </a:rPr>
              <a:t>Danh từ nào </a:t>
            </a:r>
            <a:r>
              <a:rPr lang="vi-VN" sz="2400" b="1" dirty="0">
                <a:latin typeface="Calibri" panose="020F0502020204030204" pitchFamily="34" charset="0"/>
                <a:cs typeface="Times New Roman" panose="02020603050405020304" pitchFamily="18" charset="0"/>
              </a:rPr>
              <a:t>bổ nghĩa </a:t>
            </a:r>
            <a:r>
              <a:rPr lang="vi-VN" sz="2400" dirty="0">
                <a:latin typeface="Calibri" panose="020F0502020204030204" pitchFamily="34" charset="0"/>
                <a:cs typeface="Times New Roman" panose="02020603050405020304" pitchFamily="18" charset="0"/>
              </a:rPr>
              <a:t>cho danh từ còn lại thì gọi là </a:t>
            </a:r>
            <a:r>
              <a:rPr lang="vi-VN" sz="2400" b="1" dirty="0">
                <a:latin typeface="Calibri" panose="020F0502020204030204" pitchFamily="34" charset="0"/>
                <a:cs typeface="Times New Roman" panose="02020603050405020304" pitchFamily="18" charset="0"/>
              </a:rPr>
              <a:t>Đồng Vị Ngữ</a:t>
            </a:r>
            <a:r>
              <a:rPr lang="vi-VN" sz="2400" dirty="0">
                <a:latin typeface="Calibri" panose="020F0502020204030204" pitchFamily="34" charset="0"/>
                <a:cs typeface="Times New Roman" panose="02020603050405020304" pitchFamily="18" charset="0"/>
              </a:rPr>
              <a:t>.</a:t>
            </a:r>
            <a:endParaRPr lang="en-US" sz="2400" dirty="0">
              <a:latin typeface="Calibri" panose="020F0502020204030204" pitchFamily="34" charset="0"/>
              <a:cs typeface="Times New Roman" panose="02020603050405020304" pitchFamily="18" charset="0"/>
            </a:endParaRPr>
          </a:p>
          <a:p>
            <a:pPr marL="1141413" indent="-342900" algn="just">
              <a:lnSpc>
                <a:spcPct val="200000"/>
              </a:lnSpc>
              <a:buFont typeface="Arial" panose="020B0604020202020204" pitchFamily="34" charset="0"/>
              <a:buChar char="•"/>
            </a:pPr>
            <a:r>
              <a:rPr lang="vi-VN" sz="2400" dirty="0">
                <a:latin typeface="Calibri" panose="020F0502020204030204" pitchFamily="34" charset="0"/>
                <a:cs typeface="Times New Roman" panose="02020603050405020304" pitchFamily="18" charset="0"/>
              </a:rPr>
              <a:t>Đồng Vị Ngữ có chức năng: thêm thông tin, nhấn mạnh, chỉ mục đích...</a:t>
            </a:r>
            <a:endParaRPr lang="en-US" sz="2400" dirty="0">
              <a:latin typeface="Calibri" panose="020F0502020204030204" pitchFamily="34" charset="0"/>
              <a:cs typeface="Times New Roman" panose="02020603050405020304" pitchFamily="18" charset="0"/>
            </a:endParaRPr>
          </a:p>
          <a:p>
            <a:pPr marL="1087438" indent="-288925"/>
            <a:endParaRPr lang="en-US" dirty="0"/>
          </a:p>
        </p:txBody>
      </p:sp>
      <p:sp>
        <p:nvSpPr>
          <p:cNvPr id="15" name="Title 1">
            <a:extLst>
              <a:ext uri="{FF2B5EF4-FFF2-40B4-BE49-F238E27FC236}">
                <a16:creationId xmlns:a16="http://schemas.microsoft.com/office/drawing/2014/main" id="{C4DB3890-FBE0-443F-86CC-B2D9E9518AC5}"/>
              </a:ext>
            </a:extLst>
          </p:cNvPr>
          <p:cNvSpPr txBox="1">
            <a:spLocks/>
          </p:cNvSpPr>
          <p:nvPr/>
        </p:nvSpPr>
        <p:spPr>
          <a:xfrm>
            <a:off x="3048000" y="1690688"/>
            <a:ext cx="9144000" cy="20621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spc="600" dirty="0">
                <a:ln>
                  <a:solidFill>
                    <a:srgbClr val="471200"/>
                  </a:solidFill>
                </a:ln>
                <a:gradFill flip="none" rotWithShape="1">
                  <a:gsLst>
                    <a:gs pos="39000">
                      <a:schemeClr val="accent4">
                        <a:lumMod val="60000"/>
                        <a:lumOff val="40000"/>
                      </a:schemeClr>
                    </a:gs>
                    <a:gs pos="50000">
                      <a:schemeClr val="accent4">
                        <a:lumMod val="50000"/>
                      </a:schemeClr>
                    </a:gs>
                    <a:gs pos="64000">
                      <a:schemeClr val="accent4">
                        <a:lumMod val="40000"/>
                        <a:lumOff val="60000"/>
                      </a:schemeClr>
                    </a:gs>
                  </a:gsLst>
                  <a:lin ang="5400000" scaled="0"/>
                  <a:tileRect/>
                </a:gradFill>
                <a:effectLst>
                  <a:outerShdw blurRad="63500" sx="102000" sy="102000" algn="ctr" rotWithShape="0">
                    <a:prstClr val="black">
                      <a:alpha val="40000"/>
                    </a:prstClr>
                  </a:outerShdw>
                </a:effectLst>
                <a:latin typeface="Tw Cen MT" panose="020B0602020104020603" pitchFamily="34" charset="0"/>
              </a:rPr>
              <a:t>…. N  +  N ….</a:t>
            </a:r>
          </a:p>
        </p:txBody>
      </p:sp>
    </p:spTree>
    <p:extLst>
      <p:ext uri="{BB962C8B-B14F-4D97-AF65-F5344CB8AC3E}">
        <p14:creationId xmlns:p14="http://schemas.microsoft.com/office/powerpoint/2010/main" val="2002925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TRẬT TỰ CÂU PALI</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TextBox 5">
            <a:extLst>
              <a:ext uri="{FF2B5EF4-FFF2-40B4-BE49-F238E27FC236}">
                <a16:creationId xmlns:a16="http://schemas.microsoft.com/office/drawing/2014/main" id="{677233B5-C6E3-4236-9FA2-9C159E8EB76D}"/>
              </a:ext>
            </a:extLst>
          </p:cNvPr>
          <p:cNvSpPr txBox="1"/>
          <p:nvPr/>
        </p:nvSpPr>
        <p:spPr>
          <a:xfrm>
            <a:off x="838200" y="2669031"/>
            <a:ext cx="10515600" cy="1970026"/>
          </a:xfrm>
          <a:prstGeom prst="rect">
            <a:avLst/>
          </a:prstGeom>
          <a:solidFill>
            <a:srgbClr val="FBC25D"/>
          </a:solidFill>
        </p:spPr>
        <p:txBody>
          <a:bodyPr wrap="square" rtlCol="0">
            <a:spAutoFit/>
          </a:bodyPr>
          <a:lstStyle/>
          <a:p>
            <a:pPr marL="285750" indent="-285750">
              <a:lnSpc>
                <a:spcPct val="150000"/>
              </a:lnSpc>
              <a:buFont typeface="Arial" panose="020B0604020202020204" pitchFamily="34" charset="0"/>
              <a:buChar char="•"/>
            </a:pPr>
            <a:endParaRPr lang="en-US" sz="1100" dirty="0">
              <a:latin typeface="Calibri" panose="020F0502020204030204" pitchFamily="34" charset="0"/>
            </a:endParaRPr>
          </a:p>
          <a:p>
            <a:pPr marL="568325" indent="455613">
              <a:lnSpc>
                <a:spcPct val="150000"/>
              </a:lnSpc>
              <a:buFont typeface="Arial" panose="020B0604020202020204" pitchFamily="34" charset="0"/>
              <a:buChar char="•"/>
            </a:pPr>
            <a:r>
              <a:rPr lang="vi-VN" sz="2800" dirty="0">
                <a:latin typeface="Calibri" panose="020F0502020204030204" pitchFamily="34" charset="0"/>
              </a:rPr>
              <a:t>Pali không có trật tự câu cố định.</a:t>
            </a:r>
            <a:endParaRPr lang="en-US" sz="2800" dirty="0">
              <a:latin typeface="Calibri" panose="020F0502020204030204" pitchFamily="34" charset="0"/>
            </a:endParaRPr>
          </a:p>
          <a:p>
            <a:pPr marL="568325" indent="455613">
              <a:lnSpc>
                <a:spcPct val="150000"/>
              </a:lnSpc>
              <a:buFont typeface="Arial" panose="020B0604020202020204" pitchFamily="34" charset="0"/>
              <a:buChar char="•"/>
            </a:pPr>
            <a:r>
              <a:rPr lang="vi-VN" sz="2800" dirty="0">
                <a:latin typeface="Calibri" panose="020F0502020204030204" pitchFamily="34" charset="0"/>
              </a:rPr>
              <a:t>Thông thường, từ </a:t>
            </a:r>
            <a:r>
              <a:rPr lang="vi-VN" sz="2800" b="1" i="1" dirty="0">
                <a:latin typeface="Calibri" panose="020F0502020204030204" pitchFamily="34" charset="0"/>
              </a:rPr>
              <a:t>đứng đầu câu</a:t>
            </a:r>
            <a:r>
              <a:rPr lang="vi-VN" sz="2800" b="1" dirty="0">
                <a:latin typeface="Calibri" panose="020F0502020204030204" pitchFamily="34" charset="0"/>
              </a:rPr>
              <a:t> </a:t>
            </a:r>
            <a:r>
              <a:rPr lang="vi-VN" sz="2800" dirty="0">
                <a:latin typeface="Calibri" panose="020F0502020204030204" pitchFamily="34" charset="0"/>
              </a:rPr>
              <a:t>là từ được </a:t>
            </a:r>
            <a:r>
              <a:rPr lang="vi-VN" sz="2800" b="1" i="1" dirty="0">
                <a:latin typeface="Calibri" panose="020F0502020204030204" pitchFamily="34" charset="0"/>
              </a:rPr>
              <a:t>Nhấn Mạnh</a:t>
            </a:r>
            <a:r>
              <a:rPr lang="en-US" sz="2800" dirty="0">
                <a:latin typeface="Calibri" panose="020F0502020204030204" pitchFamily="34" charset="0"/>
              </a:rPr>
              <a:t>.</a:t>
            </a:r>
          </a:p>
          <a:p>
            <a:pPr>
              <a:lnSpc>
                <a:spcPct val="150000"/>
              </a:lnSpc>
            </a:pPr>
            <a:endParaRPr lang="en-US" sz="1600" dirty="0">
              <a:latin typeface="Calibri" panose="020F0502020204030204" pitchFamily="34" charset="0"/>
            </a:endParaRPr>
          </a:p>
        </p:txBody>
      </p:sp>
    </p:spTree>
    <p:extLst>
      <p:ext uri="{BB962C8B-B14F-4D97-AF65-F5344CB8AC3E}">
        <p14:creationId xmlns:p14="http://schemas.microsoft.com/office/powerpoint/2010/main" val="416423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1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639614" y="2217511"/>
            <a:ext cx="9217025"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34950" algn="just">
              <a:lnSpc>
                <a:spcPct val="150000"/>
              </a:lnSpc>
            </a:pPr>
            <a:r>
              <a:rPr lang="en-US" sz="3800" spc="600" dirty="0" err="1">
                <a:ln>
                  <a:solidFill>
                    <a:srgbClr val="814B1C"/>
                  </a:solidFill>
                </a:ln>
                <a:solidFill>
                  <a:srgbClr val="471200"/>
                </a:solidFill>
                <a:latin typeface="+mj-lt"/>
              </a:rPr>
              <a:t>buddhaṃ</a:t>
            </a:r>
            <a:r>
              <a:rPr lang="en-US" sz="3800" spc="600" dirty="0">
                <a:ln>
                  <a:solidFill>
                    <a:srgbClr val="814B1C"/>
                  </a:solidFill>
                </a:ln>
                <a:solidFill>
                  <a:srgbClr val="471200"/>
                </a:solidFill>
                <a:latin typeface="+mj-lt"/>
              </a:rPr>
              <a:t> </a:t>
            </a:r>
            <a:r>
              <a:rPr lang="en-US" sz="3800" spc="600" dirty="0" err="1">
                <a:ln>
                  <a:solidFill>
                    <a:srgbClr val="814B1C"/>
                  </a:solidFill>
                </a:ln>
                <a:solidFill>
                  <a:srgbClr val="471200"/>
                </a:solidFill>
                <a:latin typeface="+mj-lt"/>
              </a:rPr>
              <a:t>saraṇaṃ</a:t>
            </a:r>
            <a:r>
              <a:rPr lang="en-US" sz="3800" spc="600" dirty="0">
                <a:ln>
                  <a:solidFill>
                    <a:srgbClr val="814B1C"/>
                  </a:solidFill>
                </a:ln>
                <a:solidFill>
                  <a:srgbClr val="471200"/>
                </a:solidFill>
                <a:latin typeface="+mj-lt"/>
              </a:rPr>
              <a:t> </a:t>
            </a:r>
            <a:r>
              <a:rPr lang="en-US" sz="3800" spc="600" dirty="0" err="1">
                <a:ln>
                  <a:solidFill>
                    <a:srgbClr val="814B1C"/>
                  </a:solidFill>
                </a:ln>
                <a:solidFill>
                  <a:srgbClr val="471200"/>
                </a:solidFill>
                <a:latin typeface="+mj-lt"/>
              </a:rPr>
              <a:t>gacchāmi</a:t>
            </a:r>
            <a:r>
              <a:rPr lang="en-US" sz="3800" spc="600" dirty="0">
                <a:ln>
                  <a:solidFill>
                    <a:srgbClr val="814B1C"/>
                  </a:solidFill>
                </a:ln>
                <a:solidFill>
                  <a:srgbClr val="471200"/>
                </a:solidFill>
                <a:latin typeface="+mj-lt"/>
              </a:rPr>
              <a:t>.</a:t>
            </a:r>
          </a:p>
          <a:p>
            <a:pPr indent="234950" algn="just">
              <a:lnSpc>
                <a:spcPct val="150000"/>
              </a:lnSpc>
            </a:pPr>
            <a:r>
              <a:rPr lang="en-US" sz="3800" spc="600" dirty="0" err="1">
                <a:ln>
                  <a:solidFill>
                    <a:srgbClr val="814B1C"/>
                  </a:solidFill>
                </a:ln>
                <a:solidFill>
                  <a:srgbClr val="471200"/>
                </a:solidFill>
                <a:latin typeface="+mj-lt"/>
              </a:rPr>
              <a:t>dhammaṃ</a:t>
            </a:r>
            <a:r>
              <a:rPr lang="en-US" sz="3800" spc="600" dirty="0">
                <a:ln>
                  <a:solidFill>
                    <a:srgbClr val="814B1C"/>
                  </a:solidFill>
                </a:ln>
                <a:solidFill>
                  <a:srgbClr val="471200"/>
                </a:solidFill>
                <a:latin typeface="+mj-lt"/>
              </a:rPr>
              <a:t> </a:t>
            </a:r>
            <a:r>
              <a:rPr lang="en-US" sz="3800" spc="600" dirty="0" err="1">
                <a:ln>
                  <a:solidFill>
                    <a:srgbClr val="814B1C"/>
                  </a:solidFill>
                </a:ln>
                <a:solidFill>
                  <a:srgbClr val="471200"/>
                </a:solidFill>
                <a:latin typeface="+mj-lt"/>
              </a:rPr>
              <a:t>saraṇaṃ</a:t>
            </a:r>
            <a:r>
              <a:rPr lang="en-US" sz="3800" spc="600" dirty="0">
                <a:ln>
                  <a:solidFill>
                    <a:srgbClr val="814B1C"/>
                  </a:solidFill>
                </a:ln>
                <a:solidFill>
                  <a:srgbClr val="471200"/>
                </a:solidFill>
                <a:latin typeface="+mj-lt"/>
              </a:rPr>
              <a:t> </a:t>
            </a:r>
            <a:r>
              <a:rPr lang="en-US" sz="3800" spc="600" dirty="0" err="1">
                <a:ln>
                  <a:solidFill>
                    <a:srgbClr val="814B1C"/>
                  </a:solidFill>
                </a:ln>
                <a:solidFill>
                  <a:srgbClr val="471200"/>
                </a:solidFill>
                <a:latin typeface="+mj-lt"/>
              </a:rPr>
              <a:t>gacchāmi</a:t>
            </a:r>
            <a:r>
              <a:rPr lang="en-US" sz="3800" spc="600" dirty="0">
                <a:ln>
                  <a:solidFill>
                    <a:srgbClr val="814B1C"/>
                  </a:solidFill>
                </a:ln>
                <a:solidFill>
                  <a:srgbClr val="471200"/>
                </a:solidFill>
                <a:latin typeface="+mj-lt"/>
              </a:rPr>
              <a:t>.</a:t>
            </a:r>
          </a:p>
          <a:p>
            <a:pPr indent="234950" algn="just">
              <a:lnSpc>
                <a:spcPct val="150000"/>
              </a:lnSpc>
            </a:pPr>
            <a:r>
              <a:rPr lang="en-US" sz="3800" spc="600" dirty="0" err="1">
                <a:ln>
                  <a:solidFill>
                    <a:srgbClr val="814B1C"/>
                  </a:solidFill>
                </a:ln>
                <a:solidFill>
                  <a:srgbClr val="471200"/>
                </a:solidFill>
                <a:latin typeface="+mj-lt"/>
              </a:rPr>
              <a:t>saṅghaṃ</a:t>
            </a:r>
            <a:r>
              <a:rPr lang="en-US" sz="3800" spc="600" dirty="0">
                <a:ln>
                  <a:solidFill>
                    <a:srgbClr val="814B1C"/>
                  </a:solidFill>
                </a:ln>
                <a:solidFill>
                  <a:srgbClr val="471200"/>
                </a:solidFill>
                <a:latin typeface="+mj-lt"/>
              </a:rPr>
              <a:t> </a:t>
            </a:r>
            <a:r>
              <a:rPr lang="en-US" sz="3800" spc="600" dirty="0" err="1">
                <a:ln>
                  <a:solidFill>
                    <a:srgbClr val="814B1C"/>
                  </a:solidFill>
                </a:ln>
                <a:solidFill>
                  <a:srgbClr val="471200"/>
                </a:solidFill>
                <a:latin typeface="+mj-lt"/>
              </a:rPr>
              <a:t>saraṇaṃ</a:t>
            </a:r>
            <a:r>
              <a:rPr lang="en-US" sz="3800" spc="600" dirty="0">
                <a:ln>
                  <a:solidFill>
                    <a:srgbClr val="814B1C"/>
                  </a:solidFill>
                </a:ln>
                <a:solidFill>
                  <a:srgbClr val="471200"/>
                </a:solidFill>
                <a:latin typeface="+mj-lt"/>
              </a:rPr>
              <a:t> </a:t>
            </a:r>
            <a:r>
              <a:rPr lang="en-US" sz="3800" spc="600" dirty="0" err="1">
                <a:ln>
                  <a:solidFill>
                    <a:srgbClr val="814B1C"/>
                  </a:solidFill>
                </a:ln>
                <a:solidFill>
                  <a:srgbClr val="471200"/>
                </a:solidFill>
                <a:latin typeface="+mj-lt"/>
              </a:rPr>
              <a:t>gacchāmi</a:t>
            </a:r>
            <a:r>
              <a:rPr lang="en-US" sz="3800" spc="600" dirty="0">
                <a:ln>
                  <a:solidFill>
                    <a:srgbClr val="814B1C"/>
                  </a:solidFill>
                </a:ln>
                <a:solidFill>
                  <a:srgbClr val="471200"/>
                </a:solidFill>
                <a:latin typeface="+mj-lt"/>
              </a:rPr>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4290124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2.1 (AN)</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9" name="Content Placeholder 2">
            <a:extLst>
              <a:ext uri="{FF2B5EF4-FFF2-40B4-BE49-F238E27FC236}">
                <a16:creationId xmlns:a16="http://schemas.microsoft.com/office/drawing/2014/main" id="{CE75DFD9-1646-4D6B-B833-81EC5AC18ACB}"/>
              </a:ext>
            </a:extLst>
          </p:cNvPr>
          <p:cNvSpPr txBox="1">
            <a:spLocks/>
          </p:cNvSpPr>
          <p:nvPr/>
        </p:nvSpPr>
        <p:spPr>
          <a:xfrm>
            <a:off x="2324662" y="1911812"/>
            <a:ext cx="9535032"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0"/>
              </a:spcBef>
            </a:pPr>
            <a:r>
              <a:rPr lang="en-US" sz="2800" dirty="0">
                <a:solidFill>
                  <a:srgbClr val="471200"/>
                </a:solidFill>
                <a:latin typeface="+mj-lt"/>
                <a:ea typeface="+mj-ea"/>
                <a:cs typeface="+mj-cs"/>
              </a:rPr>
              <a:t>…</a:t>
            </a:r>
            <a:r>
              <a:rPr lang="en-US" sz="2800" dirty="0" err="1">
                <a:solidFill>
                  <a:srgbClr val="471200"/>
                </a:solidFill>
                <a:latin typeface="+mj-lt"/>
                <a:ea typeface="+mj-ea"/>
                <a:cs typeface="+mj-cs"/>
              </a:rPr>
              <a:t>cittaṃ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bhikkhave</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adantaṃ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mahato</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anatthāya</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saṃvattatīti</a:t>
            </a:r>
            <a:r>
              <a:rPr lang="en-US" sz="2800" dirty="0">
                <a:solidFill>
                  <a:srgbClr val="471200"/>
                </a:solidFill>
                <a:latin typeface="+mj-lt"/>
                <a:ea typeface="+mj-ea"/>
                <a:cs typeface="+mj-cs"/>
              </a:rPr>
              <a:t>. </a:t>
            </a:r>
          </a:p>
          <a:p>
            <a:pPr>
              <a:lnSpc>
                <a:spcPct val="120000"/>
              </a:lnSpc>
              <a:spcBef>
                <a:spcPct val="0"/>
              </a:spcBef>
            </a:pPr>
            <a:r>
              <a:rPr lang="en-US" sz="2800" dirty="0">
                <a:solidFill>
                  <a:srgbClr val="471200"/>
                </a:solidFill>
                <a:latin typeface="+mj-lt"/>
                <a:ea typeface="+mj-ea"/>
                <a:cs typeface="+mj-cs"/>
              </a:rPr>
              <a:t>…</a:t>
            </a:r>
            <a:r>
              <a:rPr lang="en-US" sz="2800" dirty="0" err="1">
                <a:solidFill>
                  <a:srgbClr val="471200"/>
                </a:solidFill>
                <a:latin typeface="+mj-lt"/>
                <a:ea typeface="+mj-ea"/>
                <a:cs typeface="+mj-cs"/>
              </a:rPr>
              <a:t>cittaṃ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bhikkhave</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dantaṃ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mahato</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atthāya</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saṃvattatīti</a:t>
            </a:r>
            <a:r>
              <a:rPr lang="en-US" sz="2800" dirty="0">
                <a:solidFill>
                  <a:srgbClr val="471200"/>
                </a:solidFill>
                <a:latin typeface="+mj-lt"/>
                <a:ea typeface="+mj-ea"/>
                <a:cs typeface="+mj-cs"/>
              </a:rPr>
              <a:t>. </a:t>
            </a:r>
            <a:br>
              <a:rPr lang="en-US" sz="2800" dirty="0">
                <a:solidFill>
                  <a:srgbClr val="471200"/>
                </a:solidFill>
                <a:latin typeface="+mj-lt"/>
                <a:ea typeface="+mj-ea"/>
                <a:cs typeface="+mj-cs"/>
              </a:rPr>
            </a:br>
            <a:r>
              <a:rPr lang="en-US" sz="2800" dirty="0">
                <a:solidFill>
                  <a:srgbClr val="471200"/>
                </a:solidFill>
                <a:latin typeface="+mj-lt"/>
                <a:ea typeface="+mj-ea"/>
                <a:cs typeface="+mj-cs"/>
              </a:rPr>
              <a:t>…</a:t>
            </a:r>
            <a:r>
              <a:rPr lang="en-US" sz="2800" dirty="0" err="1">
                <a:solidFill>
                  <a:srgbClr val="471200"/>
                </a:solidFill>
                <a:latin typeface="+mj-lt"/>
                <a:ea typeface="+mj-ea"/>
                <a:cs typeface="+mj-cs"/>
              </a:rPr>
              <a:t>cittaṃ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bhikkhave</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aguttaṃ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mahato</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anatthāya</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saṃvattatīti</a:t>
            </a:r>
            <a:r>
              <a:rPr lang="en-US" sz="2800" dirty="0">
                <a:solidFill>
                  <a:srgbClr val="471200"/>
                </a:solidFill>
                <a:latin typeface="+mj-lt"/>
                <a:ea typeface="+mj-ea"/>
                <a:cs typeface="+mj-cs"/>
              </a:rPr>
              <a:t>. </a:t>
            </a:r>
          </a:p>
          <a:p>
            <a:pPr>
              <a:lnSpc>
                <a:spcPct val="120000"/>
              </a:lnSpc>
              <a:spcBef>
                <a:spcPct val="0"/>
              </a:spcBef>
            </a:pPr>
            <a:r>
              <a:rPr lang="en-US" sz="2800" dirty="0">
                <a:solidFill>
                  <a:srgbClr val="471200"/>
                </a:solidFill>
                <a:latin typeface="+mj-lt"/>
                <a:ea typeface="+mj-ea"/>
                <a:cs typeface="+mj-cs"/>
              </a:rPr>
              <a:t>…</a:t>
            </a:r>
            <a:r>
              <a:rPr lang="en-US" sz="2800" dirty="0" err="1">
                <a:solidFill>
                  <a:srgbClr val="471200"/>
                </a:solidFill>
                <a:latin typeface="+mj-lt"/>
                <a:ea typeface="+mj-ea"/>
                <a:cs typeface="+mj-cs"/>
              </a:rPr>
              <a:t>cittaṃ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bhikkhave</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guttaṃ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mahato</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atthāya</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saṃvattatīti</a:t>
            </a:r>
            <a:r>
              <a:rPr lang="en-US" sz="2800" dirty="0">
                <a:solidFill>
                  <a:srgbClr val="471200"/>
                </a:solidFill>
                <a:latin typeface="+mj-lt"/>
                <a:ea typeface="+mj-ea"/>
                <a:cs typeface="+mj-cs"/>
              </a:rPr>
              <a:t>. </a:t>
            </a:r>
            <a:br>
              <a:rPr lang="en-US" sz="2800" dirty="0">
                <a:solidFill>
                  <a:srgbClr val="471200"/>
                </a:solidFill>
                <a:latin typeface="+mj-lt"/>
                <a:ea typeface="+mj-ea"/>
                <a:cs typeface="+mj-cs"/>
              </a:rPr>
            </a:br>
            <a:r>
              <a:rPr lang="en-US" sz="2800" dirty="0">
                <a:solidFill>
                  <a:srgbClr val="471200"/>
                </a:solidFill>
                <a:latin typeface="+mj-lt"/>
                <a:ea typeface="+mj-ea"/>
                <a:cs typeface="+mj-cs"/>
              </a:rPr>
              <a:t>…</a:t>
            </a:r>
            <a:r>
              <a:rPr lang="en-US" sz="2800" dirty="0" err="1">
                <a:solidFill>
                  <a:srgbClr val="471200"/>
                </a:solidFill>
                <a:latin typeface="+mj-lt"/>
                <a:ea typeface="+mj-ea"/>
                <a:cs typeface="+mj-cs"/>
              </a:rPr>
              <a:t>cittaṃ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bhikkhave</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arakkhitaṃ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mahato</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anatthāya</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saṃvattatīti</a:t>
            </a:r>
            <a:r>
              <a:rPr lang="en-US" sz="2800" dirty="0">
                <a:solidFill>
                  <a:srgbClr val="471200"/>
                </a:solidFill>
                <a:latin typeface="+mj-lt"/>
                <a:ea typeface="+mj-ea"/>
                <a:cs typeface="+mj-cs"/>
              </a:rPr>
              <a:t>. </a:t>
            </a:r>
          </a:p>
          <a:p>
            <a:pPr>
              <a:lnSpc>
                <a:spcPct val="120000"/>
              </a:lnSpc>
              <a:spcBef>
                <a:spcPct val="0"/>
              </a:spcBef>
            </a:pPr>
            <a:r>
              <a:rPr lang="en-US" sz="2800" dirty="0">
                <a:solidFill>
                  <a:srgbClr val="471200"/>
                </a:solidFill>
                <a:latin typeface="+mj-lt"/>
                <a:ea typeface="+mj-ea"/>
                <a:cs typeface="+mj-cs"/>
              </a:rPr>
              <a:t>…</a:t>
            </a:r>
            <a:r>
              <a:rPr lang="en-US" sz="2800" dirty="0" err="1">
                <a:solidFill>
                  <a:srgbClr val="471200"/>
                </a:solidFill>
                <a:latin typeface="+mj-lt"/>
                <a:ea typeface="+mj-ea"/>
                <a:cs typeface="+mj-cs"/>
              </a:rPr>
              <a:t>cittaṃ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bhikkhave</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rakkhitaṃ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mahato</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atthāya</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saṃvattatīti</a:t>
            </a:r>
            <a:r>
              <a:rPr lang="en-US" sz="2800" dirty="0">
                <a:solidFill>
                  <a:srgbClr val="471200"/>
                </a:solidFill>
                <a:latin typeface="+mj-lt"/>
                <a:ea typeface="+mj-ea"/>
                <a:cs typeface="+mj-cs"/>
              </a:rPr>
              <a:t>. </a:t>
            </a:r>
            <a:br>
              <a:rPr lang="en-US" sz="2800" dirty="0">
                <a:solidFill>
                  <a:srgbClr val="471200"/>
                </a:solidFill>
                <a:latin typeface="+mj-lt"/>
                <a:ea typeface="+mj-ea"/>
                <a:cs typeface="+mj-cs"/>
              </a:rPr>
            </a:br>
            <a:r>
              <a:rPr lang="en-US" sz="2800" dirty="0">
                <a:solidFill>
                  <a:srgbClr val="471200"/>
                </a:solidFill>
                <a:latin typeface="+mj-lt"/>
                <a:ea typeface="+mj-ea"/>
                <a:cs typeface="+mj-cs"/>
              </a:rPr>
              <a:t>…</a:t>
            </a:r>
            <a:r>
              <a:rPr lang="en-US" sz="2800" dirty="0" err="1">
                <a:solidFill>
                  <a:srgbClr val="471200"/>
                </a:solidFill>
                <a:latin typeface="+mj-lt"/>
                <a:ea typeface="+mj-ea"/>
                <a:cs typeface="+mj-cs"/>
              </a:rPr>
              <a:t>cittaṃ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bhikkhave</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asaṃvutaṃ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mahato</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anatthāya</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saṃvattatīti</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cittaṃ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bhikkhave</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saṃvutaṃ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mahato</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atthāya</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saṃvattatīti</a:t>
            </a:r>
            <a:r>
              <a:rPr lang="en-US" sz="2800" dirty="0">
                <a:solidFill>
                  <a:srgbClr val="471200"/>
                </a:solidFill>
                <a:latin typeface="+mj-lt"/>
                <a:ea typeface="+mj-ea"/>
                <a:cs typeface="+mj-cs"/>
              </a:rPr>
              <a:t>.</a:t>
            </a:r>
          </a:p>
        </p:txBody>
      </p:sp>
    </p:spTree>
    <p:extLst>
      <p:ext uri="{BB962C8B-B14F-4D97-AF65-F5344CB8AC3E}">
        <p14:creationId xmlns:p14="http://schemas.microsoft.com/office/powerpoint/2010/main" val="3652929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2.1</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568254"/>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686442">
                  <a:extLst>
                    <a:ext uri="{9D8B030D-6E8A-4147-A177-3AD203B41FA5}">
                      <a16:colId xmlns:a16="http://schemas.microsoft.com/office/drawing/2014/main" val="1520808955"/>
                    </a:ext>
                  </a:extLst>
                </a:gridCol>
                <a:gridCol w="4927600">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algn="ctr"/>
                      <a:r>
                        <a:rPr lang="en-US" sz="2400" dirty="0"/>
                        <a:t>1</a:t>
                      </a:r>
                    </a:p>
                  </a:txBody>
                  <a:tcPr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Cittaṃ</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Tâm</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Danh, trung</a:t>
                      </a:r>
                    </a:p>
                  </a:txBody>
                  <a:tcPr marL="68580" marR="68580" marT="0" marB="0"/>
                </a:tc>
                <a:extLst>
                  <a:ext uri="{0D108BD9-81ED-4DB2-BD59-A6C34878D82A}">
                    <a16:rowId xmlns:a16="http://schemas.microsoft.com/office/drawing/2014/main" val="1720334486"/>
                  </a:ext>
                </a:extLst>
              </a:tr>
              <a:tr h="370840">
                <a:tc>
                  <a:txBody>
                    <a:bodyPr/>
                    <a:lstStyle/>
                    <a:p>
                      <a:pPr algn="ctr"/>
                      <a:r>
                        <a:rPr lang="en-US" sz="2400" dirty="0"/>
                        <a:t>2</a:t>
                      </a:r>
                    </a:p>
                  </a:txBody>
                  <a:tcPr anchor="ctr"/>
                </a:tc>
                <a:tc>
                  <a:txBody>
                    <a:bodyPr/>
                    <a:lstStyle/>
                    <a:p>
                      <a:pPr marL="0" marR="0">
                        <a:lnSpc>
                          <a:spcPct val="107000"/>
                        </a:lnSpc>
                        <a:spcBef>
                          <a:spcPts val="0"/>
                        </a:spcBef>
                        <a:spcAft>
                          <a:spcPts val="0"/>
                        </a:spcAft>
                      </a:pPr>
                      <a:r>
                        <a:rPr lang="en-US" sz="2400" kern="1200" dirty="0">
                          <a:solidFill>
                            <a:schemeClr val="dk1"/>
                          </a:solidFill>
                          <a:latin typeface="+mn-lt"/>
                          <a:ea typeface="+mn-ea"/>
                          <a:cs typeface="+mn-cs"/>
                        </a:rPr>
                        <a:t>Bhikkhu</a:t>
                      </a: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Vị</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Tỳ</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Kheo</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Bhikhave</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hô</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cách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số</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nhiều</a:t>
                      </a:r>
                      <a:r>
                        <a:rPr lang="en-US" sz="2400" kern="1200" dirty="0">
                          <a:solidFill>
                            <a:schemeClr val="dk1"/>
                          </a:solidFill>
                          <a:latin typeface="+mn-lt"/>
                          <a:ea typeface="+mn-ea"/>
                          <a:cs typeface="+mn-cs"/>
                        </a:rPr>
                        <a:t>)</a:t>
                      </a: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Danh, nam</a:t>
                      </a:r>
                    </a:p>
                  </a:txBody>
                  <a:tcPr marL="68580" marR="68580" marT="0" marB="0"/>
                </a:tc>
                <a:extLst>
                  <a:ext uri="{0D108BD9-81ED-4DB2-BD59-A6C34878D82A}">
                    <a16:rowId xmlns:a16="http://schemas.microsoft.com/office/drawing/2014/main" val="3399634165"/>
                  </a:ext>
                </a:extLst>
              </a:tr>
              <a:tr h="370840">
                <a:tc>
                  <a:txBody>
                    <a:bodyPr/>
                    <a:lstStyle/>
                    <a:p>
                      <a:pPr algn="ctr"/>
                      <a:r>
                        <a:rPr lang="en-US" sz="2400" dirty="0"/>
                        <a:t>3</a:t>
                      </a:r>
                    </a:p>
                  </a:txBody>
                  <a:tcPr anchor="ctr"/>
                </a:tc>
                <a:tc>
                  <a:txBody>
                    <a:bodyPr/>
                    <a:lstStyle/>
                    <a:p>
                      <a:pPr marL="0" marR="0">
                        <a:lnSpc>
                          <a:spcPct val="107000"/>
                        </a:lnSpc>
                        <a:spcBef>
                          <a:spcPts val="0"/>
                        </a:spcBef>
                        <a:spcAft>
                          <a:spcPts val="0"/>
                        </a:spcAft>
                      </a:pPr>
                      <a:r>
                        <a:rPr lang="en-US" sz="2400" kern="1200" dirty="0">
                          <a:solidFill>
                            <a:schemeClr val="dk1"/>
                          </a:solidFill>
                          <a:latin typeface="+mn-lt"/>
                          <a:ea typeface="+mn-ea"/>
                          <a:cs typeface="+mn-cs"/>
                        </a:rPr>
                        <a:t>A/An -</a:t>
                      </a: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Hàm</a:t>
                      </a:r>
                      <a:r>
                        <a:rPr lang="en-US" sz="2400" kern="1200" dirty="0">
                          <a:solidFill>
                            <a:schemeClr val="dk1"/>
                          </a:solidFill>
                          <a:latin typeface="+mn-lt"/>
                          <a:ea typeface="+mn-ea"/>
                          <a:cs typeface="+mn-cs"/>
                        </a:rPr>
                        <a:t> ý </a:t>
                      </a:r>
                      <a:r>
                        <a:rPr lang="en-US" sz="2400" kern="1200" dirty="0" err="1">
                          <a:solidFill>
                            <a:schemeClr val="dk1"/>
                          </a:solidFill>
                          <a:latin typeface="+mn-lt"/>
                          <a:ea typeface="+mn-ea"/>
                          <a:cs typeface="+mn-cs"/>
                        </a:rPr>
                        <a:t>phủ</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định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Ví</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dụ</a:t>
                      </a:r>
                      <a:r>
                        <a:rPr lang="en-US" sz="2400" kern="1200" dirty="0">
                          <a:solidFill>
                            <a:schemeClr val="dk1"/>
                          </a:solidFill>
                          <a:latin typeface="+mn-lt"/>
                          <a:ea typeface="+mn-ea"/>
                          <a:cs typeface="+mn-cs"/>
                        </a:rPr>
                        <a:t>: </a:t>
                      </a:r>
                    </a:p>
                    <a:p>
                      <a:pPr marL="0" marR="0">
                        <a:lnSpc>
                          <a:spcPct val="107000"/>
                        </a:lnSpc>
                        <a:spcBef>
                          <a:spcPts val="0"/>
                        </a:spcBef>
                        <a:spcAft>
                          <a:spcPts val="0"/>
                        </a:spcAft>
                      </a:pPr>
                      <a:r>
                        <a:rPr lang="en-US" sz="2400" kern="1200" dirty="0" err="1">
                          <a:solidFill>
                            <a:schemeClr val="dk1"/>
                          </a:solidFill>
                          <a:latin typeface="+mn-lt"/>
                          <a:ea typeface="+mn-ea"/>
                          <a:cs typeface="+mn-cs"/>
                        </a:rPr>
                        <a:t>Danta</a:t>
                      </a:r>
                      <a:r>
                        <a:rPr lang="en-US" sz="2400" kern="1200" dirty="0">
                          <a:solidFill>
                            <a:schemeClr val="dk1"/>
                          </a:solidFill>
                          <a:latin typeface="+mn-lt"/>
                          <a:ea typeface="+mn-ea"/>
                          <a:cs typeface="+mn-cs"/>
                        </a:rPr>
                        <a:t> = </a:t>
                      </a:r>
                      <a:r>
                        <a:rPr lang="en-US" sz="2400" kern="1200" dirty="0" err="1">
                          <a:solidFill>
                            <a:schemeClr val="dk1"/>
                          </a:solidFill>
                          <a:latin typeface="+mn-lt"/>
                          <a:ea typeface="+mn-ea"/>
                          <a:cs typeface="+mn-cs"/>
                        </a:rPr>
                        <a:t>được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chế</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ngự</a:t>
                      </a:r>
                      <a:endParaRPr lang="en-US" sz="2400" kern="1200" dirty="0">
                        <a:solidFill>
                          <a:schemeClr val="dk1"/>
                        </a:solidFill>
                        <a:latin typeface="+mn-lt"/>
                        <a:ea typeface="+mn-ea"/>
                        <a:cs typeface="+mn-cs"/>
                      </a:endParaRPr>
                    </a:p>
                    <a:p>
                      <a:pPr marL="0" marR="0">
                        <a:lnSpc>
                          <a:spcPct val="107000"/>
                        </a:lnSpc>
                        <a:spcBef>
                          <a:spcPts val="0"/>
                        </a:spcBef>
                        <a:spcAft>
                          <a:spcPts val="0"/>
                        </a:spcAft>
                      </a:pPr>
                      <a:r>
                        <a:rPr lang="en-US" sz="2400" kern="1200" dirty="0" err="1">
                          <a:solidFill>
                            <a:schemeClr val="dk1"/>
                          </a:solidFill>
                          <a:latin typeface="+mn-lt"/>
                          <a:ea typeface="+mn-ea"/>
                          <a:cs typeface="+mn-cs"/>
                        </a:rPr>
                        <a:t>Adanta</a:t>
                      </a:r>
                      <a:r>
                        <a:rPr lang="en-US" sz="2400" kern="1200" dirty="0">
                          <a:solidFill>
                            <a:schemeClr val="dk1"/>
                          </a:solidFill>
                          <a:latin typeface="+mn-lt"/>
                          <a:ea typeface="+mn-ea"/>
                          <a:cs typeface="+mn-cs"/>
                        </a:rPr>
                        <a:t> = KHÔNG </a:t>
                      </a:r>
                      <a:r>
                        <a:rPr lang="en-US" sz="2400" kern="1200" dirty="0" err="1">
                          <a:solidFill>
                            <a:schemeClr val="dk1"/>
                          </a:solidFill>
                          <a:latin typeface="+mn-lt"/>
                          <a:ea typeface="+mn-ea"/>
                          <a:cs typeface="+mn-cs"/>
                        </a:rPr>
                        <a:t>được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chế</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ngự</a:t>
                      </a:r>
                      <a:r>
                        <a:rPr lang="en-US" sz="2400" kern="1200" dirty="0">
                          <a:solidFill>
                            <a:schemeClr val="dk1"/>
                          </a:solidFill>
                          <a:latin typeface="+mn-lt"/>
                          <a:ea typeface="+mn-ea"/>
                          <a:cs typeface="+mn-cs"/>
                        </a:rPr>
                        <a:t> </a:t>
                      </a: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Tiền tố</a:t>
                      </a:r>
                    </a:p>
                  </a:txBody>
                  <a:tcPr marL="68580" marR="68580" marT="0" marB="0"/>
                </a:tc>
                <a:extLst>
                  <a:ext uri="{0D108BD9-81ED-4DB2-BD59-A6C34878D82A}">
                    <a16:rowId xmlns:a16="http://schemas.microsoft.com/office/drawing/2014/main" val="1954270747"/>
                  </a:ext>
                </a:extLst>
              </a:tr>
              <a:tr h="370840">
                <a:tc>
                  <a:txBody>
                    <a:bodyPr/>
                    <a:lstStyle/>
                    <a:p>
                      <a:pPr algn="ctr"/>
                      <a:r>
                        <a:rPr lang="en-US" sz="2400" dirty="0"/>
                        <a:t>4</a:t>
                      </a:r>
                    </a:p>
                  </a:txBody>
                  <a:tcPr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Danta</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Được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chế</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ngự</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2151744862"/>
                  </a:ext>
                </a:extLst>
              </a:tr>
              <a:tr h="370840">
                <a:tc>
                  <a:txBody>
                    <a:bodyPr/>
                    <a:lstStyle/>
                    <a:p>
                      <a:pPr algn="ctr"/>
                      <a:r>
                        <a:rPr lang="en-US" sz="2400" dirty="0"/>
                        <a:t>5</a:t>
                      </a:r>
                    </a:p>
                  </a:txBody>
                  <a:tcPr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Mahato</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Lớn</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vĩ</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đại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gián</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bổ</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cách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số</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ít</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của</a:t>
                      </a:r>
                      <a:r>
                        <a:rPr lang="en-US" sz="2400" kern="1200" dirty="0">
                          <a:solidFill>
                            <a:schemeClr val="dk1"/>
                          </a:solidFill>
                          <a:latin typeface="+mn-lt"/>
                          <a:ea typeface="+mn-ea"/>
                          <a:cs typeface="+mn-cs"/>
                        </a:rPr>
                        <a:t> Mahanta)</a:t>
                      </a: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3642912385"/>
                  </a:ext>
                </a:extLst>
              </a:tr>
              <a:tr h="370840">
                <a:tc>
                  <a:txBody>
                    <a:bodyPr/>
                    <a:lstStyle/>
                    <a:p>
                      <a:pPr algn="ctr"/>
                      <a:r>
                        <a:rPr lang="en-US" sz="2400" dirty="0"/>
                        <a:t>6</a:t>
                      </a:r>
                    </a:p>
                  </a:txBody>
                  <a:tcPr anchor="ctr"/>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Attho</a:t>
                      </a: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Lợi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ích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lợi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thế</a:t>
                      </a:r>
                      <a:r>
                        <a:rPr lang="en-US" sz="2400" kern="1200" dirty="0">
                          <a:solidFill>
                            <a:schemeClr val="dk1"/>
                          </a:solidFill>
                          <a:latin typeface="+mn-lt"/>
                          <a:ea typeface="+mn-ea"/>
                          <a:cs typeface="+mn-cs"/>
                        </a:rPr>
                        <a:t>, ý </a:t>
                      </a:r>
                      <a:r>
                        <a:rPr lang="en-US" sz="2400" kern="1200" dirty="0" err="1">
                          <a:solidFill>
                            <a:schemeClr val="dk1"/>
                          </a:solidFill>
                          <a:latin typeface="+mn-lt"/>
                          <a:ea typeface="+mn-ea"/>
                          <a:cs typeface="+mn-cs"/>
                        </a:rPr>
                        <a:t>nghĩa</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mục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đích</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a:solidFill>
                            <a:schemeClr val="dk1"/>
                          </a:solidFill>
                          <a:latin typeface="+mn-lt"/>
                          <a:ea typeface="+mn-ea"/>
                          <a:cs typeface="+mn-cs"/>
                        </a:rPr>
                        <a:t>Danh, </a:t>
                      </a:r>
                      <a:r>
                        <a:rPr lang="en-US" sz="2400" kern="1200" dirty="0" err="1">
                          <a:solidFill>
                            <a:schemeClr val="dk1"/>
                          </a:solidFill>
                          <a:latin typeface="+mn-lt"/>
                          <a:ea typeface="+mn-ea"/>
                          <a:cs typeface="+mn-cs"/>
                        </a:rPr>
                        <a:t>nam</a:t>
                      </a:r>
                      <a:endParaRPr lang="en-US" sz="24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2871846622"/>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3658873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2.1</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827453"/>
          <a:ext cx="10515600" cy="2743200"/>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686442">
                  <a:extLst>
                    <a:ext uri="{9D8B030D-6E8A-4147-A177-3AD203B41FA5}">
                      <a16:colId xmlns:a16="http://schemas.microsoft.com/office/drawing/2014/main" val="1520808955"/>
                    </a:ext>
                  </a:extLst>
                </a:gridCol>
                <a:gridCol w="4927600">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algn="ctr"/>
                      <a:r>
                        <a:rPr lang="en-US" sz="2400" dirty="0"/>
                        <a:t>7</a:t>
                      </a:r>
                    </a:p>
                  </a:txBody>
                  <a:tcPr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Saṃvattati</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Đi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tới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dẫn</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tới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đưa</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tới</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Động, hiện tại, chủ động</a:t>
                      </a:r>
                    </a:p>
                  </a:txBody>
                  <a:tcPr marL="68580" marR="68580" marT="0" marB="0"/>
                </a:tc>
                <a:extLst>
                  <a:ext uri="{0D108BD9-81ED-4DB2-BD59-A6C34878D82A}">
                    <a16:rowId xmlns:a16="http://schemas.microsoft.com/office/drawing/2014/main" val="3374167155"/>
                  </a:ext>
                </a:extLst>
              </a:tr>
              <a:tr h="370840">
                <a:tc>
                  <a:txBody>
                    <a:bodyPr/>
                    <a:lstStyle/>
                    <a:p>
                      <a:pPr algn="ctr"/>
                      <a:r>
                        <a:rPr lang="en-US" sz="2400" dirty="0"/>
                        <a:t>8</a:t>
                      </a:r>
                    </a:p>
                  </a:txBody>
                  <a:tcPr anchor="ctr"/>
                </a:tc>
                <a:tc>
                  <a:txBody>
                    <a:bodyPr/>
                    <a:lstStyle/>
                    <a:p>
                      <a:pPr marL="0" marR="0">
                        <a:lnSpc>
                          <a:spcPct val="107000"/>
                        </a:lnSpc>
                        <a:spcBef>
                          <a:spcPts val="0"/>
                        </a:spcBef>
                        <a:spcAft>
                          <a:spcPts val="0"/>
                        </a:spcAft>
                      </a:pPr>
                      <a:r>
                        <a:rPr lang="en-US" sz="2400" kern="1200" dirty="0">
                          <a:solidFill>
                            <a:schemeClr val="dk1"/>
                          </a:solidFill>
                          <a:latin typeface="+mn-lt"/>
                          <a:ea typeface="+mn-ea"/>
                          <a:cs typeface="+mn-cs"/>
                        </a:rPr>
                        <a:t>Gutta</a:t>
                      </a: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Được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phòng</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hộ</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3830318225"/>
                  </a:ext>
                </a:extLst>
              </a:tr>
              <a:tr h="370840">
                <a:tc>
                  <a:txBody>
                    <a:bodyPr/>
                    <a:lstStyle/>
                    <a:p>
                      <a:pPr algn="ctr"/>
                      <a:r>
                        <a:rPr lang="en-US" sz="2400" dirty="0"/>
                        <a:t>9</a:t>
                      </a:r>
                    </a:p>
                  </a:txBody>
                  <a:tcPr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Rakkhita</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Được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canh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phòng</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Tính</a:t>
                      </a:r>
                      <a:endParaRPr lang="en-US" sz="24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916566025"/>
                  </a:ext>
                </a:extLst>
              </a:tr>
              <a:tr h="370840">
                <a:tc>
                  <a:txBody>
                    <a:bodyPr/>
                    <a:lstStyle/>
                    <a:p>
                      <a:pPr algn="ctr"/>
                      <a:r>
                        <a:rPr lang="en-US" sz="2400" dirty="0"/>
                        <a:t>10</a:t>
                      </a:r>
                    </a:p>
                  </a:txBody>
                  <a:tcPr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Saṃvuta</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Được thu thúc</a:t>
                      </a: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Tính</a:t>
                      </a:r>
                      <a:endParaRPr lang="en-US" sz="24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4168280814"/>
                  </a:ext>
                </a:extLst>
              </a:tr>
              <a:tr h="370840">
                <a:tc>
                  <a:txBody>
                    <a:bodyPr/>
                    <a:lstStyle/>
                    <a:p>
                      <a:pPr algn="ctr"/>
                      <a:r>
                        <a:rPr lang="en-US" sz="2400" dirty="0"/>
                        <a:t>11</a:t>
                      </a:r>
                    </a:p>
                  </a:txBody>
                  <a:tcPr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Iti</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Hàm</a:t>
                      </a:r>
                      <a:r>
                        <a:rPr lang="en-US" sz="2400" kern="1200" dirty="0">
                          <a:solidFill>
                            <a:schemeClr val="dk1"/>
                          </a:solidFill>
                          <a:latin typeface="+mn-lt"/>
                          <a:ea typeface="+mn-ea"/>
                          <a:cs typeface="+mn-cs"/>
                        </a:rPr>
                        <a:t> ý </a:t>
                      </a:r>
                      <a:r>
                        <a:rPr lang="en-US" sz="2400" kern="1200" dirty="0" err="1">
                          <a:solidFill>
                            <a:schemeClr val="dk1"/>
                          </a:solidFill>
                          <a:latin typeface="+mn-lt"/>
                          <a:ea typeface="+mn-ea"/>
                          <a:cs typeface="+mn-cs"/>
                        </a:rPr>
                        <a:t>trích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dẫn</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Phụ</a:t>
                      </a:r>
                      <a:endParaRPr lang="en-US" sz="24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247615641"/>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1949546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TÍNH TỪ</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8" name="TextBox 7">
            <a:extLst>
              <a:ext uri="{FF2B5EF4-FFF2-40B4-BE49-F238E27FC236}">
                <a16:creationId xmlns:a16="http://schemas.microsoft.com/office/drawing/2014/main" id="{73E76DF3-8D24-4EE1-9D42-F99FFC23A37B}"/>
              </a:ext>
            </a:extLst>
          </p:cNvPr>
          <p:cNvSpPr txBox="1"/>
          <p:nvPr/>
        </p:nvSpPr>
        <p:spPr>
          <a:xfrm>
            <a:off x="2355432" y="5335230"/>
            <a:ext cx="8011312" cy="1429622"/>
          </a:xfrm>
          <a:prstGeom prst="rect">
            <a:avLst/>
          </a:prstGeom>
          <a:solidFill>
            <a:srgbClr val="FBC25D"/>
          </a:solidFill>
        </p:spPr>
        <p:txBody>
          <a:bodyPr wrap="square" rtlCol="0">
            <a:spAutoFit/>
          </a:bodyPr>
          <a:lstStyle/>
          <a:p>
            <a:pPr marL="285750" indent="-285750">
              <a:lnSpc>
                <a:spcPct val="150000"/>
              </a:lnSpc>
              <a:buFont typeface="Arial" panose="020B0604020202020204" pitchFamily="34" charset="0"/>
              <a:buChar char="•"/>
              <a:tabLst>
                <a:tab pos="2397125" algn="l"/>
              </a:tabLst>
            </a:pPr>
            <a:r>
              <a:rPr lang="en-US" sz="2000" b="1" dirty="0" err="1">
                <a:solidFill>
                  <a:schemeClr val="dk1"/>
                </a:solidFill>
              </a:rPr>
              <a:t>Saṃvuta</a:t>
            </a:r>
            <a:r>
              <a:rPr lang="en-US" sz="2000" dirty="0">
                <a:solidFill>
                  <a:schemeClr val="dk1"/>
                </a:solidFill>
              </a:rPr>
              <a:t> 	= </a:t>
            </a:r>
            <a:r>
              <a:rPr lang="en-US" sz="2000" dirty="0" err="1">
                <a:solidFill>
                  <a:schemeClr val="dk1"/>
                </a:solidFill>
              </a:rPr>
              <a:t>được</a:t>
            </a:r>
            <a:r>
              <a:rPr lang="en-US" sz="2000" dirty="0">
                <a:solidFill>
                  <a:schemeClr val="dk1"/>
                </a:solidFill>
              </a:rPr>
              <a:t> thu </a:t>
            </a:r>
            <a:r>
              <a:rPr lang="en-US" sz="2000" dirty="0" err="1">
                <a:solidFill>
                  <a:schemeClr val="dk1"/>
                </a:solidFill>
              </a:rPr>
              <a:t>thúc</a:t>
            </a:r>
            <a:r>
              <a:rPr lang="en-US" sz="2000" dirty="0">
                <a:solidFill>
                  <a:schemeClr val="dk1"/>
                </a:solidFill>
              </a:rPr>
              <a:t> (</a:t>
            </a:r>
            <a:r>
              <a:rPr lang="en-US" sz="2000" dirty="0" err="1">
                <a:solidFill>
                  <a:schemeClr val="dk1"/>
                </a:solidFill>
              </a:rPr>
              <a:t>tính</a:t>
            </a:r>
            <a:r>
              <a:rPr lang="en-US" sz="2000" dirty="0">
                <a:solidFill>
                  <a:schemeClr val="dk1"/>
                </a:solidFill>
              </a:rPr>
              <a:t> </a:t>
            </a:r>
            <a:r>
              <a:rPr lang="en-US" sz="2000" dirty="0" err="1">
                <a:solidFill>
                  <a:schemeClr val="dk1"/>
                </a:solidFill>
              </a:rPr>
              <a:t>từ</a:t>
            </a:r>
            <a:r>
              <a:rPr lang="en-US" sz="2000" dirty="0">
                <a:solidFill>
                  <a:schemeClr val="dk1"/>
                </a:solidFill>
              </a:rPr>
              <a:t>)</a:t>
            </a:r>
          </a:p>
          <a:p>
            <a:pPr marL="285750" indent="-285750">
              <a:lnSpc>
                <a:spcPct val="150000"/>
              </a:lnSpc>
              <a:buFont typeface="Arial" panose="020B0604020202020204" pitchFamily="34" charset="0"/>
              <a:buChar char="•"/>
              <a:tabLst>
                <a:tab pos="2397125" algn="l"/>
              </a:tabLst>
            </a:pPr>
            <a:r>
              <a:rPr lang="en-US" sz="2000" b="1" dirty="0" err="1">
                <a:solidFill>
                  <a:schemeClr val="dk1"/>
                </a:solidFill>
              </a:rPr>
              <a:t>Cittaṃ</a:t>
            </a:r>
            <a:r>
              <a:rPr lang="en-US" sz="2000" b="1" dirty="0">
                <a:solidFill>
                  <a:schemeClr val="dk1"/>
                </a:solidFill>
              </a:rPr>
              <a:t> </a:t>
            </a:r>
            <a:r>
              <a:rPr lang="en-US" sz="2000" b="1" dirty="0" err="1">
                <a:solidFill>
                  <a:schemeClr val="dk1"/>
                </a:solidFill>
              </a:rPr>
              <a:t>saṃvutaṃ</a:t>
            </a:r>
            <a:r>
              <a:rPr lang="en-US" sz="2000" b="1" dirty="0">
                <a:solidFill>
                  <a:schemeClr val="dk1"/>
                </a:solidFill>
              </a:rPr>
              <a:t> 	</a:t>
            </a:r>
            <a:r>
              <a:rPr lang="en-US" sz="2000" dirty="0">
                <a:solidFill>
                  <a:schemeClr val="dk1"/>
                </a:solidFill>
              </a:rPr>
              <a:t>= </a:t>
            </a:r>
            <a:r>
              <a:rPr lang="en-US" sz="2000" dirty="0" err="1">
                <a:solidFill>
                  <a:schemeClr val="dk1"/>
                </a:solidFill>
              </a:rPr>
              <a:t>tâm</a:t>
            </a:r>
            <a:r>
              <a:rPr lang="en-US" sz="2000" dirty="0">
                <a:solidFill>
                  <a:schemeClr val="dk1"/>
                </a:solidFill>
              </a:rPr>
              <a:t> </a:t>
            </a:r>
            <a:r>
              <a:rPr lang="en-US" sz="2000" dirty="0" err="1">
                <a:solidFill>
                  <a:schemeClr val="dk1"/>
                </a:solidFill>
              </a:rPr>
              <a:t>được</a:t>
            </a:r>
            <a:r>
              <a:rPr lang="en-US" sz="2000" dirty="0">
                <a:solidFill>
                  <a:schemeClr val="dk1"/>
                </a:solidFill>
              </a:rPr>
              <a:t> thu </a:t>
            </a:r>
            <a:r>
              <a:rPr lang="en-US" sz="2000" dirty="0" err="1">
                <a:solidFill>
                  <a:schemeClr val="dk1"/>
                </a:solidFill>
              </a:rPr>
              <a:t>thúc</a:t>
            </a:r>
            <a:r>
              <a:rPr lang="en-US" sz="2000" dirty="0">
                <a:solidFill>
                  <a:schemeClr val="dk1"/>
                </a:solidFill>
              </a:rPr>
              <a:t> (</a:t>
            </a:r>
            <a:r>
              <a:rPr lang="en-US" sz="2000" dirty="0" err="1">
                <a:solidFill>
                  <a:schemeClr val="dk1"/>
                </a:solidFill>
              </a:rPr>
              <a:t>Citta</a:t>
            </a:r>
            <a:r>
              <a:rPr lang="en-US" sz="2000" dirty="0">
                <a:solidFill>
                  <a:schemeClr val="dk1"/>
                </a:solidFill>
              </a:rPr>
              <a:t> </a:t>
            </a:r>
            <a:r>
              <a:rPr lang="en-US" sz="2000" dirty="0" err="1">
                <a:solidFill>
                  <a:schemeClr val="dk1"/>
                </a:solidFill>
              </a:rPr>
              <a:t>là</a:t>
            </a:r>
            <a:r>
              <a:rPr lang="en-US" sz="2000" dirty="0">
                <a:solidFill>
                  <a:schemeClr val="dk1"/>
                </a:solidFill>
              </a:rPr>
              <a:t> </a:t>
            </a:r>
            <a:r>
              <a:rPr lang="en-US" sz="2000" dirty="0" err="1">
                <a:solidFill>
                  <a:schemeClr val="dk1"/>
                </a:solidFill>
              </a:rPr>
              <a:t>danh</a:t>
            </a:r>
            <a:r>
              <a:rPr lang="en-US" sz="2000" dirty="0">
                <a:solidFill>
                  <a:schemeClr val="dk1"/>
                </a:solidFill>
              </a:rPr>
              <a:t> </a:t>
            </a:r>
            <a:r>
              <a:rPr lang="en-US" sz="2000" dirty="0" err="1">
                <a:solidFill>
                  <a:schemeClr val="dk1"/>
                </a:solidFill>
              </a:rPr>
              <a:t>từ</a:t>
            </a:r>
            <a:r>
              <a:rPr lang="en-US" sz="2000" dirty="0">
                <a:solidFill>
                  <a:schemeClr val="dk1"/>
                </a:solidFill>
              </a:rPr>
              <a:t> </a:t>
            </a:r>
            <a:r>
              <a:rPr lang="en-US" sz="2000" dirty="0" err="1">
                <a:solidFill>
                  <a:schemeClr val="dk1"/>
                </a:solidFill>
              </a:rPr>
              <a:t>trung</a:t>
            </a:r>
            <a:r>
              <a:rPr lang="en-US" sz="2000" dirty="0">
                <a:solidFill>
                  <a:schemeClr val="dk1"/>
                </a:solidFill>
              </a:rPr>
              <a:t> </a:t>
            </a:r>
            <a:r>
              <a:rPr lang="en-US" sz="2000" dirty="0" err="1">
                <a:solidFill>
                  <a:schemeClr val="dk1"/>
                </a:solidFill>
              </a:rPr>
              <a:t>tính</a:t>
            </a:r>
            <a:r>
              <a:rPr lang="en-US" sz="2000" dirty="0">
                <a:solidFill>
                  <a:schemeClr val="dk1"/>
                </a:solidFill>
              </a:rPr>
              <a:t>)</a:t>
            </a:r>
          </a:p>
          <a:p>
            <a:pPr marL="285750" indent="-285750">
              <a:lnSpc>
                <a:spcPct val="150000"/>
              </a:lnSpc>
              <a:buFont typeface="Arial" panose="020B0604020202020204" pitchFamily="34" charset="0"/>
              <a:buChar char="•"/>
              <a:tabLst>
                <a:tab pos="2397125" algn="l"/>
              </a:tabLst>
            </a:pPr>
            <a:r>
              <a:rPr lang="en-US" sz="2000" b="1" dirty="0" err="1">
                <a:solidFill>
                  <a:schemeClr val="dk1"/>
                </a:solidFill>
              </a:rPr>
              <a:t>Loko</a:t>
            </a:r>
            <a:r>
              <a:rPr lang="en-US" sz="2000" b="1" dirty="0">
                <a:solidFill>
                  <a:schemeClr val="dk1"/>
                </a:solidFill>
              </a:rPr>
              <a:t> </a:t>
            </a:r>
            <a:r>
              <a:rPr lang="en-US" sz="2000" b="1" dirty="0" err="1">
                <a:solidFill>
                  <a:schemeClr val="dk1"/>
                </a:solidFill>
              </a:rPr>
              <a:t>saṃvuto</a:t>
            </a:r>
            <a:r>
              <a:rPr lang="en-US" sz="2000" b="1" dirty="0">
                <a:solidFill>
                  <a:schemeClr val="dk1"/>
                </a:solidFill>
              </a:rPr>
              <a:t> 	</a:t>
            </a:r>
            <a:r>
              <a:rPr lang="en-US" sz="2000" dirty="0">
                <a:solidFill>
                  <a:schemeClr val="dk1"/>
                </a:solidFill>
              </a:rPr>
              <a:t>= </a:t>
            </a:r>
            <a:r>
              <a:rPr lang="en-US" sz="2000" dirty="0" err="1">
                <a:solidFill>
                  <a:schemeClr val="dk1"/>
                </a:solidFill>
              </a:rPr>
              <a:t>thế</a:t>
            </a:r>
            <a:r>
              <a:rPr lang="en-US" sz="2000" dirty="0">
                <a:solidFill>
                  <a:schemeClr val="dk1"/>
                </a:solidFill>
              </a:rPr>
              <a:t> </a:t>
            </a:r>
            <a:r>
              <a:rPr lang="en-US" sz="2000" dirty="0" err="1">
                <a:solidFill>
                  <a:schemeClr val="dk1"/>
                </a:solidFill>
              </a:rPr>
              <a:t>gian</a:t>
            </a:r>
            <a:r>
              <a:rPr lang="en-US" sz="2000" dirty="0">
                <a:solidFill>
                  <a:schemeClr val="dk1"/>
                </a:solidFill>
              </a:rPr>
              <a:t> </a:t>
            </a:r>
            <a:r>
              <a:rPr lang="en-US" sz="2000" dirty="0" err="1">
                <a:solidFill>
                  <a:schemeClr val="dk1"/>
                </a:solidFill>
              </a:rPr>
              <a:t>được</a:t>
            </a:r>
            <a:r>
              <a:rPr lang="en-US" sz="2000" dirty="0">
                <a:solidFill>
                  <a:schemeClr val="dk1"/>
                </a:solidFill>
              </a:rPr>
              <a:t> thu </a:t>
            </a:r>
            <a:r>
              <a:rPr lang="en-US" sz="2000" dirty="0" err="1">
                <a:solidFill>
                  <a:schemeClr val="dk1"/>
                </a:solidFill>
              </a:rPr>
              <a:t>thúc</a:t>
            </a:r>
            <a:r>
              <a:rPr lang="en-US" sz="2000" dirty="0">
                <a:solidFill>
                  <a:schemeClr val="dk1"/>
                </a:solidFill>
              </a:rPr>
              <a:t> (</a:t>
            </a:r>
            <a:r>
              <a:rPr lang="en-US" sz="2000" dirty="0" err="1">
                <a:solidFill>
                  <a:schemeClr val="dk1"/>
                </a:solidFill>
              </a:rPr>
              <a:t>Loka</a:t>
            </a:r>
            <a:r>
              <a:rPr lang="en-US" sz="2000" dirty="0">
                <a:solidFill>
                  <a:schemeClr val="dk1"/>
                </a:solidFill>
              </a:rPr>
              <a:t> </a:t>
            </a:r>
            <a:r>
              <a:rPr lang="en-US" sz="2000" dirty="0" err="1">
                <a:solidFill>
                  <a:schemeClr val="dk1"/>
                </a:solidFill>
              </a:rPr>
              <a:t>là</a:t>
            </a:r>
            <a:r>
              <a:rPr lang="en-US" sz="2000" dirty="0">
                <a:solidFill>
                  <a:schemeClr val="dk1"/>
                </a:solidFill>
              </a:rPr>
              <a:t> </a:t>
            </a:r>
            <a:r>
              <a:rPr lang="en-US" sz="2000" dirty="0" err="1">
                <a:solidFill>
                  <a:schemeClr val="dk1"/>
                </a:solidFill>
              </a:rPr>
              <a:t>danh</a:t>
            </a:r>
            <a:r>
              <a:rPr lang="en-US" sz="2000" dirty="0">
                <a:solidFill>
                  <a:schemeClr val="dk1"/>
                </a:solidFill>
              </a:rPr>
              <a:t> </a:t>
            </a:r>
            <a:r>
              <a:rPr lang="en-US" sz="2000" dirty="0" err="1">
                <a:solidFill>
                  <a:schemeClr val="dk1"/>
                </a:solidFill>
              </a:rPr>
              <a:t>từ</a:t>
            </a:r>
            <a:r>
              <a:rPr lang="en-US" sz="2000" dirty="0">
                <a:solidFill>
                  <a:schemeClr val="dk1"/>
                </a:solidFill>
              </a:rPr>
              <a:t> </a:t>
            </a:r>
            <a:r>
              <a:rPr lang="en-US" sz="2000" dirty="0" err="1">
                <a:solidFill>
                  <a:schemeClr val="dk1"/>
                </a:solidFill>
              </a:rPr>
              <a:t>nam</a:t>
            </a:r>
            <a:r>
              <a:rPr lang="en-US" sz="2000" dirty="0">
                <a:solidFill>
                  <a:schemeClr val="dk1"/>
                </a:solidFill>
              </a:rPr>
              <a:t> </a:t>
            </a:r>
            <a:r>
              <a:rPr lang="en-US" sz="2000" dirty="0" err="1">
                <a:solidFill>
                  <a:schemeClr val="dk1"/>
                </a:solidFill>
              </a:rPr>
              <a:t>tính</a:t>
            </a:r>
            <a:r>
              <a:rPr lang="en-US" sz="2000" dirty="0">
                <a:solidFill>
                  <a:schemeClr val="dk1"/>
                </a:solidFill>
              </a:rPr>
              <a:t>)</a:t>
            </a:r>
            <a:endParaRPr lang="en-US" sz="2800" dirty="0"/>
          </a:p>
        </p:txBody>
      </p:sp>
      <p:sp>
        <p:nvSpPr>
          <p:cNvPr id="9" name="Rectangle 8">
            <a:extLst>
              <a:ext uri="{FF2B5EF4-FFF2-40B4-BE49-F238E27FC236}">
                <a16:creationId xmlns:a16="http://schemas.microsoft.com/office/drawing/2014/main" id="{7DC40C87-90CB-4F0B-B6AF-D5D65FD73464}"/>
              </a:ext>
            </a:extLst>
          </p:cNvPr>
          <p:cNvSpPr/>
          <p:nvPr/>
        </p:nvSpPr>
        <p:spPr>
          <a:xfrm>
            <a:off x="838200" y="3013501"/>
            <a:ext cx="2842445" cy="1569660"/>
          </a:xfrm>
          <a:prstGeom prst="rect">
            <a:avLst/>
          </a:prstGeom>
          <a:noFill/>
        </p:spPr>
        <p:txBody>
          <a:bodyPr wrap="none" lIns="91440" tIns="45720" rIns="91440" bIns="45720">
            <a:spAutoFit/>
          </a:bodyPr>
          <a:lstStyle/>
          <a:p>
            <a:pPr algn="ctr"/>
            <a:r>
              <a:rPr lang="en-US" sz="4800" spc="600" dirty="0">
                <a:ln w="0"/>
                <a:solidFill>
                  <a:srgbClr val="471200"/>
                </a:solidFill>
                <a:effectLst>
                  <a:outerShdw blurRad="38100" dist="25400" dir="5400000" algn="ctr" rotWithShape="0">
                    <a:srgbClr val="6E747A">
                      <a:alpha val="43000"/>
                    </a:srgbClr>
                  </a:outerShdw>
                </a:effectLst>
              </a:rPr>
              <a:t>TÍNH TỪ</a:t>
            </a:r>
          </a:p>
          <a:p>
            <a:pPr algn="ctr"/>
            <a:r>
              <a:rPr lang="en-US" sz="4800" spc="600" dirty="0">
                <a:ln w="0"/>
                <a:solidFill>
                  <a:srgbClr val="471200"/>
                </a:solidFill>
                <a:effectLst>
                  <a:outerShdw blurRad="38100" dist="25400" dir="5400000" algn="ctr" rotWithShape="0">
                    <a:srgbClr val="6E747A">
                      <a:alpha val="43000"/>
                    </a:srgbClr>
                  </a:outerShdw>
                </a:effectLst>
              </a:rPr>
              <a:t>PALI</a:t>
            </a:r>
            <a:endParaRPr lang="en-US" sz="3600" spc="600" dirty="0">
              <a:ln w="0"/>
              <a:solidFill>
                <a:srgbClr val="471200"/>
              </a:solidFill>
              <a:effectLst>
                <a:outerShdw blurRad="38100" dist="25400" dir="5400000" algn="ctr" rotWithShape="0">
                  <a:srgbClr val="6E747A">
                    <a:alpha val="43000"/>
                  </a:srgbClr>
                </a:outerShdw>
              </a:effectLst>
            </a:endParaRPr>
          </a:p>
        </p:txBody>
      </p:sp>
      <p:graphicFrame>
        <p:nvGraphicFramePr>
          <p:cNvPr id="11" name="Diagram 10">
            <a:extLst>
              <a:ext uri="{FF2B5EF4-FFF2-40B4-BE49-F238E27FC236}">
                <a16:creationId xmlns:a16="http://schemas.microsoft.com/office/drawing/2014/main" id="{8F9955CC-30E9-4573-86EA-7E2ECE9CC599}"/>
              </a:ext>
            </a:extLst>
          </p:cNvPr>
          <p:cNvGraphicFramePr/>
          <p:nvPr/>
        </p:nvGraphicFramePr>
        <p:xfrm>
          <a:off x="3807638" y="1581771"/>
          <a:ext cx="6559106" cy="39049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ectangle 11">
            <a:extLst>
              <a:ext uri="{FF2B5EF4-FFF2-40B4-BE49-F238E27FC236}">
                <a16:creationId xmlns:a16="http://schemas.microsoft.com/office/drawing/2014/main" id="{CD4DBDDA-CA79-49E2-9192-AFBFAB45EE9D}"/>
              </a:ext>
            </a:extLst>
          </p:cNvPr>
          <p:cNvSpPr/>
          <p:nvPr/>
        </p:nvSpPr>
        <p:spPr>
          <a:xfrm>
            <a:off x="3807638" y="1917792"/>
            <a:ext cx="1104790" cy="923330"/>
          </a:xfrm>
          <a:prstGeom prst="rect">
            <a:avLst/>
          </a:prstGeom>
          <a:noFill/>
        </p:spPr>
        <p:txBody>
          <a:bodyPr wrap="none" lIns="91440" tIns="45720" rIns="91440" bIns="45720">
            <a:spAutoFit/>
          </a:bodyPr>
          <a:lstStyle/>
          <a:p>
            <a:pPr algn="ctr"/>
            <a:r>
              <a:rPr lang="en-US" sz="5400" b="0" cap="none" spc="0" dirty="0">
                <a:ln w="0"/>
                <a:solidFill>
                  <a:srgbClr val="471200"/>
                </a:solidFill>
                <a:effectLst>
                  <a:outerShdw blurRad="38100" dist="19050" dir="2700000" algn="tl" rotWithShape="0">
                    <a:schemeClr val="dk1">
                      <a:alpha val="40000"/>
                    </a:schemeClr>
                  </a:outerShdw>
                </a:effectLst>
              </a:rPr>
              <a:t>❶</a:t>
            </a:r>
          </a:p>
        </p:txBody>
      </p:sp>
      <p:sp>
        <p:nvSpPr>
          <p:cNvPr id="14" name="Rectangle 13">
            <a:extLst>
              <a:ext uri="{FF2B5EF4-FFF2-40B4-BE49-F238E27FC236}">
                <a16:creationId xmlns:a16="http://schemas.microsoft.com/office/drawing/2014/main" id="{7E4A3E1A-0ED0-4899-BC7C-D6DB04C62839}"/>
              </a:ext>
            </a:extLst>
          </p:cNvPr>
          <p:cNvSpPr/>
          <p:nvPr/>
        </p:nvSpPr>
        <p:spPr>
          <a:xfrm>
            <a:off x="4091613" y="3088973"/>
            <a:ext cx="1104790" cy="923330"/>
          </a:xfrm>
          <a:prstGeom prst="rect">
            <a:avLst/>
          </a:prstGeom>
          <a:noFill/>
        </p:spPr>
        <p:txBody>
          <a:bodyPr wrap="none" lIns="91440" tIns="45720" rIns="91440" bIns="45720">
            <a:spAutoFit/>
          </a:bodyPr>
          <a:lstStyle/>
          <a:p>
            <a:pPr algn="ctr"/>
            <a:r>
              <a:rPr lang="en-US" sz="5400" b="0" cap="none" spc="0" dirty="0">
                <a:ln w="0"/>
                <a:solidFill>
                  <a:srgbClr val="471200"/>
                </a:solidFill>
                <a:effectLst>
                  <a:outerShdw blurRad="38100" dist="19050" dir="2700000" algn="tl" rotWithShape="0">
                    <a:schemeClr val="dk1">
                      <a:alpha val="40000"/>
                    </a:schemeClr>
                  </a:outerShdw>
                </a:effectLst>
              </a:rPr>
              <a:t>❷</a:t>
            </a:r>
          </a:p>
        </p:txBody>
      </p:sp>
      <p:sp>
        <p:nvSpPr>
          <p:cNvPr id="15" name="Rectangle 14">
            <a:extLst>
              <a:ext uri="{FF2B5EF4-FFF2-40B4-BE49-F238E27FC236}">
                <a16:creationId xmlns:a16="http://schemas.microsoft.com/office/drawing/2014/main" id="{E9A1F7D3-43EF-416D-8C9E-80D9E920481F}"/>
              </a:ext>
            </a:extLst>
          </p:cNvPr>
          <p:cNvSpPr/>
          <p:nvPr/>
        </p:nvSpPr>
        <p:spPr>
          <a:xfrm>
            <a:off x="3796298" y="4265242"/>
            <a:ext cx="1104790" cy="923330"/>
          </a:xfrm>
          <a:prstGeom prst="rect">
            <a:avLst/>
          </a:prstGeom>
          <a:noFill/>
        </p:spPr>
        <p:txBody>
          <a:bodyPr wrap="none" lIns="91440" tIns="45720" rIns="91440" bIns="45720">
            <a:spAutoFit/>
          </a:bodyPr>
          <a:lstStyle/>
          <a:p>
            <a:pPr algn="ctr"/>
            <a:r>
              <a:rPr lang="en-US" sz="5400" b="0" cap="none" spc="0" dirty="0">
                <a:ln w="0"/>
                <a:solidFill>
                  <a:srgbClr val="471200"/>
                </a:solidFill>
                <a:effectLst>
                  <a:outerShdw blurRad="38100" dist="19050" dir="2700000" algn="tl" rotWithShape="0">
                    <a:schemeClr val="dk1">
                      <a:alpha val="40000"/>
                    </a:schemeClr>
                  </a:outerShdw>
                </a:effectLst>
              </a:rPr>
              <a:t>❸</a:t>
            </a:r>
          </a:p>
        </p:txBody>
      </p:sp>
    </p:spTree>
    <p:extLst>
      <p:ext uri="{BB962C8B-B14F-4D97-AF65-F5344CB8AC3E}">
        <p14:creationId xmlns:p14="http://schemas.microsoft.com/office/powerpoint/2010/main" val="3647819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HỢP ÂM - SANDHI</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TextBox 5">
            <a:extLst>
              <a:ext uri="{FF2B5EF4-FFF2-40B4-BE49-F238E27FC236}">
                <a16:creationId xmlns:a16="http://schemas.microsoft.com/office/drawing/2014/main" id="{677233B5-C6E3-4236-9FA2-9C159E8EB76D}"/>
              </a:ext>
            </a:extLst>
          </p:cNvPr>
          <p:cNvSpPr txBox="1"/>
          <p:nvPr/>
        </p:nvSpPr>
        <p:spPr>
          <a:xfrm>
            <a:off x="838200" y="2669031"/>
            <a:ext cx="10515600" cy="2490618"/>
          </a:xfrm>
          <a:prstGeom prst="rect">
            <a:avLst/>
          </a:prstGeom>
          <a:solidFill>
            <a:srgbClr val="FBC25D"/>
          </a:solidFill>
        </p:spPr>
        <p:txBody>
          <a:bodyPr wrap="square" rtlCol="0">
            <a:spAutoFit/>
          </a:bodyPr>
          <a:lstStyle/>
          <a:p>
            <a:pPr marL="285750" indent="-285750">
              <a:lnSpc>
                <a:spcPct val="150000"/>
              </a:lnSpc>
              <a:buFont typeface="Arial" panose="020B0604020202020204" pitchFamily="34" charset="0"/>
              <a:buChar char="•"/>
            </a:pPr>
            <a:endParaRPr lang="en-US" sz="100" dirty="0"/>
          </a:p>
          <a:p>
            <a:pPr marL="285750" indent="-285750">
              <a:lnSpc>
                <a:spcPct val="150000"/>
              </a:lnSpc>
              <a:buFont typeface="Arial" panose="020B0604020202020204" pitchFamily="34" charset="0"/>
              <a:buChar char="•"/>
            </a:pPr>
            <a:r>
              <a:rPr lang="en-US" sz="3000" dirty="0" err="1"/>
              <a:t>Trong</a:t>
            </a:r>
            <a:r>
              <a:rPr lang="en-US" sz="3000" dirty="0"/>
              <a:t> Pali </a:t>
            </a:r>
            <a:r>
              <a:rPr lang="en-US" sz="3000" dirty="0" err="1"/>
              <a:t>và</a:t>
            </a:r>
            <a:r>
              <a:rPr lang="en-US" sz="3000" dirty="0"/>
              <a:t> </a:t>
            </a:r>
            <a:r>
              <a:rPr lang="en-US" sz="3000" dirty="0" err="1"/>
              <a:t>nhất</a:t>
            </a:r>
            <a:r>
              <a:rPr lang="en-US" sz="3000" dirty="0"/>
              <a:t> </a:t>
            </a:r>
            <a:r>
              <a:rPr lang="en-US" sz="3000" dirty="0" err="1"/>
              <a:t>là</a:t>
            </a:r>
            <a:r>
              <a:rPr lang="en-US" sz="3000" dirty="0"/>
              <a:t> Sanskrit, </a:t>
            </a:r>
            <a:r>
              <a:rPr lang="en-US" sz="3000" dirty="0" err="1"/>
              <a:t>các</a:t>
            </a:r>
            <a:r>
              <a:rPr lang="en-US" sz="3000" dirty="0"/>
              <a:t> </a:t>
            </a:r>
            <a:r>
              <a:rPr lang="en-US" sz="3000" dirty="0" err="1"/>
              <a:t>từ</a:t>
            </a:r>
            <a:r>
              <a:rPr lang="en-US" sz="3000" dirty="0"/>
              <a:t> </a:t>
            </a:r>
            <a:r>
              <a:rPr lang="en-US" sz="3000" dirty="0" err="1"/>
              <a:t>đứng</a:t>
            </a:r>
            <a:r>
              <a:rPr lang="en-US" sz="3000" dirty="0"/>
              <a:t> </a:t>
            </a:r>
            <a:r>
              <a:rPr lang="en-US" sz="3000" dirty="0" err="1"/>
              <a:t>kế</a:t>
            </a:r>
            <a:r>
              <a:rPr lang="en-US" sz="3000" dirty="0"/>
              <a:t> </a:t>
            </a:r>
            <a:r>
              <a:rPr lang="en-US" sz="3000" dirty="0" err="1"/>
              <a:t>nhau</a:t>
            </a:r>
            <a:r>
              <a:rPr lang="en-US" sz="3000" dirty="0"/>
              <a:t> </a:t>
            </a:r>
            <a:r>
              <a:rPr lang="en-US" sz="3000" dirty="0" err="1"/>
              <a:t>thường</a:t>
            </a:r>
            <a:r>
              <a:rPr lang="en-US" sz="3000" dirty="0"/>
              <a:t> </a:t>
            </a:r>
            <a:br>
              <a:rPr lang="en-US" sz="3000" dirty="0"/>
            </a:br>
            <a:r>
              <a:rPr lang="en-US" sz="3000" dirty="0" err="1"/>
              <a:t>hợp</a:t>
            </a:r>
            <a:r>
              <a:rPr lang="en-US" sz="3000" dirty="0"/>
              <a:t> </a:t>
            </a:r>
            <a:r>
              <a:rPr lang="en-US" sz="3000" dirty="0" err="1"/>
              <a:t>âm</a:t>
            </a:r>
            <a:r>
              <a:rPr lang="en-US" sz="3000" dirty="0"/>
              <a:t> </a:t>
            </a:r>
            <a:r>
              <a:rPr lang="en-US" sz="3000" dirty="0" err="1"/>
              <a:t>cuối</a:t>
            </a:r>
            <a:r>
              <a:rPr lang="en-US" sz="3000" dirty="0"/>
              <a:t> </a:t>
            </a:r>
            <a:r>
              <a:rPr lang="en-US" sz="3000" dirty="0" err="1"/>
              <a:t>và</a:t>
            </a:r>
            <a:r>
              <a:rPr lang="en-US" sz="3000" dirty="0"/>
              <a:t> </a:t>
            </a:r>
            <a:r>
              <a:rPr lang="en-US" sz="3000" dirty="0" err="1"/>
              <a:t>âm</a:t>
            </a:r>
            <a:r>
              <a:rPr lang="en-US" sz="3000" dirty="0"/>
              <a:t> </a:t>
            </a:r>
            <a:r>
              <a:rPr lang="en-US" sz="3000" dirty="0" err="1"/>
              <a:t>đầu</a:t>
            </a:r>
            <a:r>
              <a:rPr lang="en-US" sz="3000" dirty="0"/>
              <a:t> </a:t>
            </a:r>
            <a:r>
              <a:rPr lang="en-US" sz="3000" dirty="0" err="1"/>
              <a:t>giữa</a:t>
            </a:r>
            <a:r>
              <a:rPr lang="en-US" sz="3000" dirty="0"/>
              <a:t> </a:t>
            </a:r>
            <a:r>
              <a:rPr lang="en-US" sz="3000" dirty="0" err="1"/>
              <a:t>chúng</a:t>
            </a:r>
            <a:r>
              <a:rPr lang="en-US" sz="3000" dirty="0"/>
              <a:t> </a:t>
            </a:r>
            <a:r>
              <a:rPr lang="en-US" sz="3000" dirty="0" err="1"/>
              <a:t>với</a:t>
            </a:r>
            <a:r>
              <a:rPr lang="en-US" sz="3000" dirty="0"/>
              <a:t> </a:t>
            </a:r>
            <a:r>
              <a:rPr lang="en-US" sz="3000" dirty="0" err="1"/>
              <a:t>nhau</a:t>
            </a:r>
            <a:r>
              <a:rPr lang="en-US" sz="3000" dirty="0"/>
              <a:t> </a:t>
            </a:r>
            <a:r>
              <a:rPr lang="en-US" sz="3000" dirty="0" err="1"/>
              <a:t>để</a:t>
            </a:r>
            <a:r>
              <a:rPr lang="en-US" sz="3000" dirty="0"/>
              <a:t> </a:t>
            </a:r>
            <a:r>
              <a:rPr lang="en-US" sz="3000" dirty="0" err="1"/>
              <a:t>đọc</a:t>
            </a:r>
            <a:r>
              <a:rPr lang="en-US" sz="3000" dirty="0"/>
              <a:t> </a:t>
            </a:r>
            <a:r>
              <a:rPr lang="en-US" sz="3000" dirty="0" err="1"/>
              <a:t>cho</a:t>
            </a:r>
            <a:r>
              <a:rPr lang="en-US" sz="3000" dirty="0"/>
              <a:t> </a:t>
            </a:r>
            <a:r>
              <a:rPr lang="en-US" sz="3000" dirty="0" err="1"/>
              <a:t>trơn</a:t>
            </a:r>
            <a:r>
              <a:rPr lang="en-US" sz="3000" dirty="0"/>
              <a:t> </a:t>
            </a:r>
            <a:r>
              <a:rPr lang="en-US" sz="3000" dirty="0" err="1"/>
              <a:t>tru</a:t>
            </a:r>
            <a:r>
              <a:rPr lang="en-US" sz="3000" dirty="0"/>
              <a:t>.</a:t>
            </a:r>
          </a:p>
          <a:p>
            <a:pPr marL="285750" indent="-285750">
              <a:lnSpc>
                <a:spcPct val="150000"/>
              </a:lnSpc>
              <a:buFont typeface="Arial" panose="020B0604020202020204" pitchFamily="34" charset="0"/>
              <a:buChar char="•"/>
            </a:pPr>
            <a:endParaRPr lang="en-US" sz="1050" dirty="0">
              <a:latin typeface="Calibri" panose="020F0502020204030204" pitchFamily="34" charset="0"/>
            </a:endParaRPr>
          </a:p>
          <a:p>
            <a:pPr algn="ctr">
              <a:lnSpc>
                <a:spcPct val="150000"/>
              </a:lnSpc>
            </a:pPr>
            <a:r>
              <a:rPr lang="en-US" sz="3000" b="1" dirty="0">
                <a:latin typeface="Calibri" panose="020F0502020204030204" pitchFamily="34" charset="0"/>
              </a:rPr>
              <a:t>VD:</a:t>
            </a:r>
            <a:r>
              <a:rPr lang="en-US" sz="3000" dirty="0">
                <a:latin typeface="Calibri" panose="020F0502020204030204" pitchFamily="34" charset="0"/>
              </a:rPr>
              <a:t> 	</a:t>
            </a:r>
            <a:r>
              <a:rPr lang="en-US" sz="3000" dirty="0" err="1"/>
              <a:t>saṃvattatīti</a:t>
            </a:r>
            <a:r>
              <a:rPr lang="en-US" sz="3000" dirty="0"/>
              <a:t> = </a:t>
            </a:r>
            <a:r>
              <a:rPr lang="en-US" sz="3000" dirty="0" err="1"/>
              <a:t>saṃvattati</a:t>
            </a:r>
            <a:r>
              <a:rPr lang="en-US" sz="3000" dirty="0"/>
              <a:t> + </a:t>
            </a:r>
            <a:r>
              <a:rPr lang="en-US" sz="3000" dirty="0" err="1"/>
              <a:t>iti</a:t>
            </a:r>
            <a:endParaRPr lang="en-US" sz="3000" dirty="0"/>
          </a:p>
          <a:p>
            <a:pPr algn="ctr">
              <a:lnSpc>
                <a:spcPct val="150000"/>
              </a:lnSpc>
            </a:pPr>
            <a:endParaRPr lang="en-US" sz="100" dirty="0">
              <a:latin typeface="Calibri" panose="020F0502020204030204" pitchFamily="34" charset="0"/>
            </a:endParaRPr>
          </a:p>
        </p:txBody>
      </p:sp>
    </p:spTree>
    <p:extLst>
      <p:ext uri="{BB962C8B-B14F-4D97-AF65-F5344CB8AC3E}">
        <p14:creationId xmlns:p14="http://schemas.microsoft.com/office/powerpoint/2010/main" val="639607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2.2 (AN)</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6" name="Content Placeholder 2">
            <a:extLst>
              <a:ext uri="{FF2B5EF4-FFF2-40B4-BE49-F238E27FC236}">
                <a16:creationId xmlns:a16="http://schemas.microsoft.com/office/drawing/2014/main" id="{62EDB051-3CD6-4114-9725-C173E5DD28C2}"/>
              </a:ext>
            </a:extLst>
          </p:cNvPr>
          <p:cNvSpPr>
            <a:spLocks noGrp="1"/>
          </p:cNvSpPr>
          <p:nvPr>
            <p:ph idx="1"/>
          </p:nvPr>
        </p:nvSpPr>
        <p:spPr>
          <a:xfrm>
            <a:off x="2451100" y="1825625"/>
            <a:ext cx="9405539" cy="4351338"/>
          </a:xfrm>
          <a:solidFill>
            <a:srgbClr val="FBC25D"/>
          </a:solidFill>
          <a:ln w="57150">
            <a:solidFill>
              <a:srgbClr val="FBC25D"/>
            </a:solidFill>
          </a:ln>
        </p:spPr>
        <p:txBody>
          <a:bodyPr vert="horz" lIns="91440" tIns="45720" rIns="91440" bIns="45720" rtlCol="0" anchor="ctr">
            <a:normAutofit/>
          </a:bodyPr>
          <a:lstStyle/>
          <a:p>
            <a:pPr marL="292100">
              <a:spcBef>
                <a:spcPct val="0"/>
              </a:spcBef>
              <a:buNone/>
            </a:pPr>
            <a:r>
              <a:rPr lang="en-US" sz="3600" b="1" dirty="0" err="1">
                <a:solidFill>
                  <a:schemeClr val="tx1"/>
                </a:solidFill>
              </a:rPr>
              <a:t>nāhaṃ</a:t>
            </a:r>
            <a:r>
              <a:rPr lang="en-US" sz="3600" b="1" dirty="0">
                <a:solidFill>
                  <a:schemeClr val="tx1"/>
                </a:solidFill>
              </a:rPr>
              <a:t>, </a:t>
            </a:r>
            <a:r>
              <a:rPr lang="en-US" sz="3600" b="1" dirty="0" err="1">
                <a:solidFill>
                  <a:schemeClr val="tx1"/>
                </a:solidFill>
              </a:rPr>
              <a:t>bhikkhave</a:t>
            </a:r>
            <a:r>
              <a:rPr lang="en-US" sz="3600" b="1" dirty="0">
                <a:solidFill>
                  <a:schemeClr val="tx1"/>
                </a:solidFill>
              </a:rPr>
              <a:t>, </a:t>
            </a:r>
            <a:r>
              <a:rPr lang="en-US" sz="3600" b="1" dirty="0" err="1">
                <a:solidFill>
                  <a:schemeClr val="tx1"/>
                </a:solidFill>
              </a:rPr>
              <a:t>aññaṃ</a:t>
            </a:r>
            <a:r>
              <a:rPr lang="en-US" sz="3600" b="1" dirty="0">
                <a:solidFill>
                  <a:schemeClr val="tx1"/>
                </a:solidFill>
              </a:rPr>
              <a:t> </a:t>
            </a:r>
            <a:r>
              <a:rPr lang="en-US" sz="3600" b="1" dirty="0" err="1">
                <a:solidFill>
                  <a:schemeClr val="tx1"/>
                </a:solidFill>
              </a:rPr>
              <a:t>ekadhammampi</a:t>
            </a:r>
            <a:r>
              <a:rPr lang="en-US" sz="3600" b="1" dirty="0">
                <a:solidFill>
                  <a:schemeClr val="tx1"/>
                </a:solidFill>
              </a:rPr>
              <a:t> </a:t>
            </a:r>
            <a:r>
              <a:rPr lang="en-US" sz="3600" b="1" dirty="0" err="1">
                <a:solidFill>
                  <a:schemeClr val="tx1"/>
                </a:solidFill>
              </a:rPr>
              <a:t>samanupassāmi</a:t>
            </a:r>
            <a:r>
              <a:rPr lang="en-US" sz="3600" b="1" dirty="0">
                <a:solidFill>
                  <a:schemeClr val="tx1"/>
                </a:solidFill>
              </a:rPr>
              <a:t> </a:t>
            </a:r>
            <a:r>
              <a:rPr lang="en-US" sz="3600" dirty="0" err="1">
                <a:solidFill>
                  <a:schemeClr val="tx1"/>
                </a:solidFill>
              </a:rPr>
              <a:t>yaṃ</a:t>
            </a:r>
            <a:r>
              <a:rPr lang="en-US" sz="3600" dirty="0">
                <a:solidFill>
                  <a:schemeClr val="tx1"/>
                </a:solidFill>
              </a:rPr>
              <a:t> </a:t>
            </a:r>
            <a:r>
              <a:rPr lang="en-US" sz="3600" dirty="0" err="1">
                <a:solidFill>
                  <a:schemeClr val="tx1"/>
                </a:solidFill>
              </a:rPr>
              <a:t>evaṃ</a:t>
            </a:r>
            <a:r>
              <a:rPr lang="en-US" sz="3600" dirty="0">
                <a:solidFill>
                  <a:schemeClr val="tx1"/>
                </a:solidFill>
              </a:rPr>
              <a:t> </a:t>
            </a:r>
            <a:r>
              <a:rPr lang="en-US" sz="3600" dirty="0" err="1">
                <a:solidFill>
                  <a:schemeClr val="tx1"/>
                </a:solidFill>
              </a:rPr>
              <a:t>adantaṃ</a:t>
            </a:r>
            <a:r>
              <a:rPr lang="en-US" sz="3600" dirty="0">
                <a:solidFill>
                  <a:schemeClr val="tx1"/>
                </a:solidFill>
              </a:rPr>
              <a:t> </a:t>
            </a:r>
            <a:r>
              <a:rPr lang="en-US" sz="3600" dirty="0" err="1">
                <a:solidFill>
                  <a:schemeClr val="tx1"/>
                </a:solidFill>
              </a:rPr>
              <a:t>aguttaṃ</a:t>
            </a:r>
            <a:r>
              <a:rPr lang="en-US" sz="3600" dirty="0">
                <a:solidFill>
                  <a:schemeClr val="tx1"/>
                </a:solidFill>
              </a:rPr>
              <a:t> </a:t>
            </a:r>
            <a:r>
              <a:rPr lang="en-US" sz="3600" dirty="0" err="1">
                <a:solidFill>
                  <a:schemeClr val="tx1"/>
                </a:solidFill>
              </a:rPr>
              <a:t>arakkhitaṃ</a:t>
            </a:r>
            <a:r>
              <a:rPr lang="en-US" sz="3600" dirty="0">
                <a:solidFill>
                  <a:schemeClr val="tx1"/>
                </a:solidFill>
              </a:rPr>
              <a:t> </a:t>
            </a:r>
            <a:r>
              <a:rPr lang="en-US" sz="3600" dirty="0" err="1">
                <a:solidFill>
                  <a:schemeClr val="tx1"/>
                </a:solidFill>
              </a:rPr>
              <a:t>asaṃvutaṃ</a:t>
            </a:r>
            <a:r>
              <a:rPr lang="en-US" sz="3600" dirty="0">
                <a:solidFill>
                  <a:schemeClr val="tx1"/>
                </a:solidFill>
              </a:rPr>
              <a:t> </a:t>
            </a:r>
            <a:r>
              <a:rPr lang="en-US" sz="3600" dirty="0" err="1">
                <a:solidFill>
                  <a:schemeClr val="tx1"/>
                </a:solidFill>
              </a:rPr>
              <a:t>mahato</a:t>
            </a:r>
            <a:r>
              <a:rPr lang="en-US" sz="3600" dirty="0">
                <a:solidFill>
                  <a:schemeClr val="tx1"/>
                </a:solidFill>
              </a:rPr>
              <a:t> </a:t>
            </a:r>
            <a:r>
              <a:rPr lang="en-US" sz="3600" dirty="0" err="1">
                <a:solidFill>
                  <a:schemeClr val="tx1"/>
                </a:solidFill>
              </a:rPr>
              <a:t>anatthāya</a:t>
            </a:r>
            <a:r>
              <a:rPr lang="en-US" sz="3600" dirty="0">
                <a:solidFill>
                  <a:schemeClr val="tx1"/>
                </a:solidFill>
              </a:rPr>
              <a:t> </a:t>
            </a:r>
            <a:r>
              <a:rPr lang="en-US" sz="3600" dirty="0" err="1">
                <a:solidFill>
                  <a:schemeClr val="tx1"/>
                </a:solidFill>
              </a:rPr>
              <a:t>saṃvattati</a:t>
            </a:r>
            <a:r>
              <a:rPr lang="en-US" sz="3600" dirty="0">
                <a:solidFill>
                  <a:schemeClr val="tx1"/>
                </a:solidFill>
              </a:rPr>
              <a:t> </a:t>
            </a:r>
            <a:r>
              <a:rPr lang="en-US" sz="3600" b="1" dirty="0" err="1">
                <a:solidFill>
                  <a:schemeClr val="tx1"/>
                </a:solidFill>
              </a:rPr>
              <a:t>yathayidaṃ</a:t>
            </a:r>
            <a:r>
              <a:rPr lang="en-US" sz="3600" b="1" dirty="0">
                <a:solidFill>
                  <a:schemeClr val="tx1"/>
                </a:solidFill>
              </a:rPr>
              <a:t>, </a:t>
            </a:r>
            <a:r>
              <a:rPr lang="en-US" sz="3600" b="1" dirty="0" err="1">
                <a:solidFill>
                  <a:schemeClr val="tx1"/>
                </a:solidFill>
              </a:rPr>
              <a:t>bhikkhave</a:t>
            </a:r>
            <a:r>
              <a:rPr lang="en-US" sz="3600" b="1" dirty="0">
                <a:solidFill>
                  <a:schemeClr val="tx1"/>
                </a:solidFill>
              </a:rPr>
              <a:t>, </a:t>
            </a:r>
            <a:r>
              <a:rPr lang="en-US" sz="3600" b="1" dirty="0" err="1">
                <a:solidFill>
                  <a:schemeClr val="tx1"/>
                </a:solidFill>
              </a:rPr>
              <a:t>cittaṃ</a:t>
            </a:r>
            <a:r>
              <a:rPr lang="en-US" sz="3600" dirty="0">
                <a:solidFill>
                  <a:schemeClr val="tx1"/>
                </a:solidFill>
              </a:rPr>
              <a:t>.</a:t>
            </a:r>
            <a:br>
              <a:rPr lang="en-US" sz="3600" dirty="0">
                <a:solidFill>
                  <a:schemeClr val="tx1"/>
                </a:solidFill>
              </a:rPr>
            </a:br>
            <a:r>
              <a:rPr lang="en-US" sz="3600" dirty="0" err="1">
                <a:solidFill>
                  <a:schemeClr val="tx1"/>
                </a:solidFill>
              </a:rPr>
              <a:t>cittaṃ</a:t>
            </a:r>
            <a:r>
              <a:rPr lang="en-US" sz="3600" dirty="0">
                <a:solidFill>
                  <a:schemeClr val="tx1"/>
                </a:solidFill>
              </a:rPr>
              <a:t>, </a:t>
            </a:r>
            <a:r>
              <a:rPr lang="en-US" sz="3600" dirty="0" err="1">
                <a:solidFill>
                  <a:schemeClr val="tx1"/>
                </a:solidFill>
              </a:rPr>
              <a:t>bhikkhave</a:t>
            </a:r>
            <a:r>
              <a:rPr lang="en-US" sz="3600" dirty="0">
                <a:solidFill>
                  <a:schemeClr val="tx1"/>
                </a:solidFill>
              </a:rPr>
              <a:t>, </a:t>
            </a:r>
            <a:r>
              <a:rPr lang="en-US" sz="3600" dirty="0" err="1">
                <a:solidFill>
                  <a:schemeClr val="tx1"/>
                </a:solidFill>
              </a:rPr>
              <a:t>adantaṃ</a:t>
            </a:r>
            <a:r>
              <a:rPr lang="en-US" sz="3600" dirty="0">
                <a:solidFill>
                  <a:schemeClr val="tx1"/>
                </a:solidFill>
              </a:rPr>
              <a:t> </a:t>
            </a:r>
            <a:r>
              <a:rPr lang="en-US" sz="3600" dirty="0" err="1">
                <a:solidFill>
                  <a:schemeClr val="tx1"/>
                </a:solidFill>
              </a:rPr>
              <a:t>aguttaṃ</a:t>
            </a:r>
            <a:r>
              <a:rPr lang="en-US" sz="3600" dirty="0">
                <a:solidFill>
                  <a:schemeClr val="tx1"/>
                </a:solidFill>
              </a:rPr>
              <a:t> </a:t>
            </a:r>
            <a:r>
              <a:rPr lang="en-US" sz="3600" dirty="0" err="1">
                <a:solidFill>
                  <a:schemeClr val="tx1"/>
                </a:solidFill>
              </a:rPr>
              <a:t>arakkhitaṃ</a:t>
            </a:r>
            <a:r>
              <a:rPr lang="en-US" sz="3600" dirty="0">
                <a:solidFill>
                  <a:schemeClr val="tx1"/>
                </a:solidFill>
              </a:rPr>
              <a:t> </a:t>
            </a:r>
            <a:r>
              <a:rPr lang="en-US" sz="3600" dirty="0" err="1">
                <a:solidFill>
                  <a:schemeClr val="tx1"/>
                </a:solidFill>
              </a:rPr>
              <a:t>asaṃvutaṃ</a:t>
            </a:r>
            <a:r>
              <a:rPr lang="en-US" sz="3600" dirty="0">
                <a:solidFill>
                  <a:schemeClr val="tx1"/>
                </a:solidFill>
              </a:rPr>
              <a:t> </a:t>
            </a:r>
            <a:r>
              <a:rPr lang="en-US" sz="3600" dirty="0" err="1">
                <a:solidFill>
                  <a:schemeClr val="tx1"/>
                </a:solidFill>
              </a:rPr>
              <a:t>mahato</a:t>
            </a:r>
            <a:r>
              <a:rPr lang="en-US" sz="3600" dirty="0">
                <a:solidFill>
                  <a:schemeClr val="tx1"/>
                </a:solidFill>
              </a:rPr>
              <a:t> </a:t>
            </a:r>
            <a:r>
              <a:rPr lang="en-US" sz="3600" dirty="0" err="1">
                <a:solidFill>
                  <a:schemeClr val="tx1"/>
                </a:solidFill>
              </a:rPr>
              <a:t>anatthāya</a:t>
            </a:r>
            <a:r>
              <a:rPr lang="en-US" sz="3600" dirty="0">
                <a:solidFill>
                  <a:schemeClr val="tx1"/>
                </a:solidFill>
              </a:rPr>
              <a:t> </a:t>
            </a:r>
            <a:r>
              <a:rPr lang="en-US" sz="3600" dirty="0" err="1">
                <a:solidFill>
                  <a:schemeClr val="tx1"/>
                </a:solidFill>
              </a:rPr>
              <a:t>saṃvattatīti</a:t>
            </a:r>
            <a:r>
              <a:rPr lang="en-US" sz="3600" dirty="0">
                <a:solidFill>
                  <a:schemeClr val="tx1"/>
                </a:solidFill>
              </a:rPr>
              <a:t>.</a:t>
            </a:r>
          </a:p>
        </p:txBody>
      </p:sp>
    </p:spTree>
    <p:extLst>
      <p:ext uri="{BB962C8B-B14F-4D97-AF65-F5344CB8AC3E}">
        <p14:creationId xmlns:p14="http://schemas.microsoft.com/office/powerpoint/2010/main" val="2876223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2.2</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309872"/>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2062716">
                  <a:extLst>
                    <a:ext uri="{9D8B030D-6E8A-4147-A177-3AD203B41FA5}">
                      <a16:colId xmlns:a16="http://schemas.microsoft.com/office/drawing/2014/main" val="1520808955"/>
                    </a:ext>
                  </a:extLst>
                </a:gridCol>
                <a:gridCol w="4752754">
                  <a:extLst>
                    <a:ext uri="{9D8B030D-6E8A-4147-A177-3AD203B41FA5}">
                      <a16:colId xmlns:a16="http://schemas.microsoft.com/office/drawing/2014/main" val="460886320"/>
                    </a:ext>
                  </a:extLst>
                </a:gridCol>
                <a:gridCol w="3049772">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algn="ctr"/>
                      <a:r>
                        <a:rPr lang="en-US" sz="2400" dirty="0"/>
                        <a:t>1</a:t>
                      </a:r>
                    </a:p>
                  </a:txBody>
                  <a:tcPr anchor="ctr"/>
                </a:tc>
                <a:tc>
                  <a:txBody>
                    <a:bodyPr/>
                    <a:lstStyle/>
                    <a:p>
                      <a:pPr marL="0" marR="0" algn="ctr" defTabSz="914400" rtl="0" eaLnBrk="1" latinLnBrk="0" hangingPunct="1">
                        <a:lnSpc>
                          <a:spcPct val="107000"/>
                        </a:lnSpc>
                        <a:spcBef>
                          <a:spcPts val="0"/>
                        </a:spcBef>
                        <a:spcAft>
                          <a:spcPts val="0"/>
                        </a:spcAft>
                      </a:pPr>
                      <a:r>
                        <a:rPr lang="en-US" sz="2400" b="1" kern="1200" dirty="0">
                          <a:solidFill>
                            <a:schemeClr val="dk1"/>
                          </a:solidFill>
                          <a:latin typeface="+mn-lt"/>
                          <a:ea typeface="+mn-ea"/>
                          <a:cs typeface="+mn-cs"/>
                        </a:rPr>
                        <a:t>Na</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a:solidFill>
                            <a:schemeClr val="dk1"/>
                          </a:solidFill>
                          <a:latin typeface="+mn-lt"/>
                          <a:ea typeface="+mn-ea"/>
                          <a:cs typeface="+mn-cs"/>
                        </a:rPr>
                        <a:t>Không</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a:solidFill>
                            <a:schemeClr val="dk1"/>
                          </a:solidFill>
                          <a:latin typeface="+mn-lt"/>
                          <a:ea typeface="+mn-ea"/>
                          <a:cs typeface="+mn-cs"/>
                        </a:rPr>
                        <a:t>Từ phủ định</a:t>
                      </a:r>
                    </a:p>
                  </a:txBody>
                  <a:tcPr marL="68580" marR="68580" marT="0" marB="0"/>
                </a:tc>
                <a:extLst>
                  <a:ext uri="{0D108BD9-81ED-4DB2-BD59-A6C34878D82A}">
                    <a16:rowId xmlns:a16="http://schemas.microsoft.com/office/drawing/2014/main" val="1720334486"/>
                  </a:ext>
                </a:extLst>
              </a:tr>
              <a:tr h="370840">
                <a:tc>
                  <a:txBody>
                    <a:bodyPr/>
                    <a:lstStyle/>
                    <a:p>
                      <a:pPr algn="ctr"/>
                      <a:r>
                        <a:rPr lang="en-US" sz="2400" dirty="0"/>
                        <a:t>2</a:t>
                      </a:r>
                    </a:p>
                  </a:txBody>
                  <a:tcPr anchor="ctr"/>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dk1"/>
                          </a:solidFill>
                          <a:latin typeface="+mn-lt"/>
                          <a:ea typeface="+mn-ea"/>
                          <a:cs typeface="+mn-cs"/>
                        </a:rPr>
                        <a:t>Ahaṃ</a:t>
                      </a:r>
                      <a:endParaRPr lang="en-US" sz="2400" b="1" kern="1200" dirty="0">
                        <a:solidFill>
                          <a:schemeClr val="dk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dirty="0" err="1">
                          <a:solidFill>
                            <a:schemeClr val="dk1"/>
                          </a:solidFill>
                          <a:latin typeface="+mn-lt"/>
                          <a:ea typeface="+mn-ea"/>
                          <a:cs typeface="+mn-cs"/>
                        </a:rPr>
                        <a:t>Tôi</a:t>
                      </a:r>
                      <a:r>
                        <a:rPr lang="en-US" sz="2000" kern="1200" dirty="0">
                          <a:solidFill>
                            <a:schemeClr val="dk1"/>
                          </a:solidFill>
                          <a:latin typeface="+mn-lt"/>
                          <a:ea typeface="+mn-ea"/>
                          <a:cs typeface="+mn-cs"/>
                        </a:rPr>
                        <a:t>, ta</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a:solidFill>
                            <a:schemeClr val="dk1"/>
                          </a:solidFill>
                          <a:latin typeface="+mn-lt"/>
                          <a:ea typeface="+mn-ea"/>
                          <a:cs typeface="+mn-cs"/>
                        </a:rPr>
                        <a:t>Đại, ngôi 1, ít</a:t>
                      </a:r>
                    </a:p>
                  </a:txBody>
                  <a:tcPr marL="68580" marR="68580" marT="0" marB="0"/>
                </a:tc>
                <a:extLst>
                  <a:ext uri="{0D108BD9-81ED-4DB2-BD59-A6C34878D82A}">
                    <a16:rowId xmlns:a16="http://schemas.microsoft.com/office/drawing/2014/main" val="3399634165"/>
                  </a:ext>
                </a:extLst>
              </a:tr>
              <a:tr h="370840">
                <a:tc>
                  <a:txBody>
                    <a:bodyPr/>
                    <a:lstStyle/>
                    <a:p>
                      <a:pPr algn="ctr"/>
                      <a:r>
                        <a:rPr lang="en-US" sz="2400" dirty="0"/>
                        <a:t>3</a:t>
                      </a:r>
                    </a:p>
                  </a:txBody>
                  <a:tcPr anchor="ctr"/>
                </a:tc>
                <a:tc>
                  <a:txBody>
                    <a:bodyPr/>
                    <a:lstStyle/>
                    <a:p>
                      <a:pPr marL="0" marR="0" algn="ctr" defTabSz="914400" rtl="0" eaLnBrk="1" latinLnBrk="0" hangingPunct="1">
                        <a:lnSpc>
                          <a:spcPct val="107000"/>
                        </a:lnSpc>
                        <a:spcBef>
                          <a:spcPts val="0"/>
                        </a:spcBef>
                        <a:spcAft>
                          <a:spcPts val="0"/>
                        </a:spcAft>
                      </a:pPr>
                      <a:r>
                        <a:rPr lang="en-US" sz="2400" b="1" kern="1200" dirty="0">
                          <a:solidFill>
                            <a:schemeClr val="dk1"/>
                          </a:solidFill>
                          <a:latin typeface="+mn-lt"/>
                          <a:ea typeface="+mn-ea"/>
                          <a:cs typeface="+mn-cs"/>
                        </a:rPr>
                        <a:t>Bhikkhu</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dirty="0" err="1">
                          <a:solidFill>
                            <a:schemeClr val="dk1"/>
                          </a:solidFill>
                          <a:latin typeface="+mn-lt"/>
                          <a:ea typeface="+mn-ea"/>
                          <a:cs typeface="+mn-cs"/>
                        </a:rPr>
                        <a:t>Vị</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Tỳ</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Kheo</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Bhikhave</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hô</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cách</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số</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nhiều</a:t>
                      </a:r>
                      <a:r>
                        <a:rPr lang="en-US" sz="2000" kern="1200" dirty="0">
                          <a:solidFill>
                            <a:schemeClr val="dk1"/>
                          </a:solidFill>
                          <a:latin typeface="+mn-lt"/>
                          <a:ea typeface="+mn-ea"/>
                          <a:cs typeface="+mn-cs"/>
                        </a:rPr>
                        <a:t>)</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a:solidFill>
                            <a:schemeClr val="dk1"/>
                          </a:solidFill>
                          <a:latin typeface="+mn-lt"/>
                          <a:ea typeface="+mn-ea"/>
                          <a:cs typeface="+mn-cs"/>
                        </a:rPr>
                        <a:t>Danh, nam</a:t>
                      </a:r>
                    </a:p>
                  </a:txBody>
                  <a:tcPr marL="68580" marR="68580" marT="0" marB="0"/>
                </a:tc>
                <a:extLst>
                  <a:ext uri="{0D108BD9-81ED-4DB2-BD59-A6C34878D82A}">
                    <a16:rowId xmlns:a16="http://schemas.microsoft.com/office/drawing/2014/main" val="1954270747"/>
                  </a:ext>
                </a:extLst>
              </a:tr>
              <a:tr h="370840">
                <a:tc>
                  <a:txBody>
                    <a:bodyPr/>
                    <a:lstStyle/>
                    <a:p>
                      <a:pPr algn="ctr"/>
                      <a:r>
                        <a:rPr lang="en-US" sz="2400" dirty="0"/>
                        <a:t>4</a:t>
                      </a:r>
                    </a:p>
                  </a:txBody>
                  <a:tcPr anchor="ctr"/>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dk1"/>
                          </a:solidFill>
                          <a:latin typeface="+mn-lt"/>
                          <a:ea typeface="+mn-ea"/>
                          <a:cs typeface="+mn-cs"/>
                        </a:rPr>
                        <a:t>Añña</a:t>
                      </a:r>
                      <a:endParaRPr lang="en-US" sz="2400" b="1" kern="1200" dirty="0">
                        <a:solidFill>
                          <a:schemeClr val="dk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dirty="0" err="1">
                          <a:solidFill>
                            <a:schemeClr val="dk1"/>
                          </a:solidFill>
                          <a:latin typeface="+mn-lt"/>
                          <a:ea typeface="+mn-ea"/>
                          <a:cs typeface="+mn-cs"/>
                        </a:rPr>
                        <a:t>Khác</a:t>
                      </a:r>
                      <a:endParaRPr lang="en-US" sz="2000" kern="1200" dirty="0">
                        <a:solidFill>
                          <a:schemeClr val="dk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2151744862"/>
                  </a:ext>
                </a:extLst>
              </a:tr>
              <a:tr h="370840">
                <a:tc>
                  <a:txBody>
                    <a:bodyPr/>
                    <a:lstStyle/>
                    <a:p>
                      <a:pPr algn="ctr"/>
                      <a:r>
                        <a:rPr lang="en-US" sz="2400" dirty="0"/>
                        <a:t>5</a:t>
                      </a:r>
                    </a:p>
                  </a:txBody>
                  <a:tcPr anchor="ctr"/>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dk1"/>
                          </a:solidFill>
                          <a:latin typeface="+mn-lt"/>
                          <a:ea typeface="+mn-ea"/>
                          <a:cs typeface="+mn-cs"/>
                        </a:rPr>
                        <a:t>Eka</a:t>
                      </a:r>
                      <a:endParaRPr lang="en-US" sz="2400" b="1" kern="1200" dirty="0">
                        <a:solidFill>
                          <a:schemeClr val="dk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dirty="0" err="1">
                          <a:solidFill>
                            <a:schemeClr val="dk1"/>
                          </a:solidFill>
                          <a:latin typeface="+mn-lt"/>
                          <a:ea typeface="+mn-ea"/>
                          <a:cs typeface="+mn-cs"/>
                        </a:rPr>
                        <a:t>Một</a:t>
                      </a:r>
                      <a:endParaRPr lang="en-US" sz="2000" kern="1200" dirty="0">
                        <a:solidFill>
                          <a:schemeClr val="dk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3642912385"/>
                  </a:ext>
                </a:extLst>
              </a:tr>
              <a:tr h="370840">
                <a:tc>
                  <a:txBody>
                    <a:bodyPr/>
                    <a:lstStyle/>
                    <a:p>
                      <a:pPr algn="ctr"/>
                      <a:r>
                        <a:rPr lang="en-US" sz="2400" dirty="0"/>
                        <a:t>6</a:t>
                      </a:r>
                    </a:p>
                  </a:txBody>
                  <a:tcPr anchor="ctr"/>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dk1"/>
                          </a:solidFill>
                          <a:latin typeface="+mn-lt"/>
                          <a:ea typeface="+mn-ea"/>
                          <a:cs typeface="+mn-cs"/>
                        </a:rPr>
                        <a:t>Dhammaṃ</a:t>
                      </a:r>
                      <a:endParaRPr lang="en-US" sz="2400" b="1" kern="1200" dirty="0">
                        <a:solidFill>
                          <a:schemeClr val="dk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dirty="0" err="1">
                          <a:solidFill>
                            <a:schemeClr val="dk1"/>
                          </a:solidFill>
                          <a:latin typeface="+mn-lt"/>
                          <a:ea typeface="+mn-ea"/>
                          <a:cs typeface="+mn-cs"/>
                        </a:rPr>
                        <a:t>Pháp</a:t>
                      </a:r>
                      <a:r>
                        <a:rPr lang="en-US" sz="2000" kern="1200" dirty="0">
                          <a:solidFill>
                            <a:schemeClr val="dk1"/>
                          </a:solidFill>
                          <a:latin typeface="+mn-lt"/>
                          <a:ea typeface="+mn-ea"/>
                          <a:cs typeface="+mn-cs"/>
                        </a:rPr>
                        <a:t> (ở </a:t>
                      </a:r>
                      <a:r>
                        <a:rPr lang="en-US" sz="2000" kern="1200" dirty="0" err="1">
                          <a:solidFill>
                            <a:schemeClr val="dk1"/>
                          </a:solidFill>
                          <a:latin typeface="+mn-lt"/>
                          <a:ea typeface="+mn-ea"/>
                          <a:cs typeface="+mn-cs"/>
                        </a:rPr>
                        <a:t>đây</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chỉ</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sự</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vật</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hiện</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tượng</a:t>
                      </a:r>
                      <a:r>
                        <a:rPr lang="en-US" sz="2000" kern="1200" dirty="0">
                          <a:solidFill>
                            <a:schemeClr val="dk1"/>
                          </a:solidFill>
                          <a:latin typeface="+mn-lt"/>
                          <a:ea typeface="+mn-ea"/>
                          <a:cs typeface="+mn-cs"/>
                        </a:rPr>
                        <a:t>)</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a:solidFill>
                            <a:schemeClr val="dk1"/>
                          </a:solidFill>
                          <a:latin typeface="+mn-lt"/>
                          <a:ea typeface="+mn-ea"/>
                          <a:cs typeface="+mn-cs"/>
                        </a:rPr>
                        <a:t>Danh, nam</a:t>
                      </a:r>
                    </a:p>
                  </a:txBody>
                  <a:tcPr marL="68580" marR="68580" marT="0" marB="0"/>
                </a:tc>
                <a:extLst>
                  <a:ext uri="{0D108BD9-81ED-4DB2-BD59-A6C34878D82A}">
                    <a16:rowId xmlns:a16="http://schemas.microsoft.com/office/drawing/2014/main" val="2871846622"/>
                  </a:ext>
                </a:extLst>
              </a:tr>
              <a:tr h="370840">
                <a:tc>
                  <a:txBody>
                    <a:bodyPr/>
                    <a:lstStyle/>
                    <a:p>
                      <a:pPr algn="ctr"/>
                      <a:r>
                        <a:rPr lang="en-US" sz="2400" dirty="0"/>
                        <a:t>7</a:t>
                      </a:r>
                    </a:p>
                  </a:txBody>
                  <a:tcPr anchor="ctr"/>
                </a:tc>
                <a:tc>
                  <a:txBody>
                    <a:bodyPr/>
                    <a:lstStyle/>
                    <a:p>
                      <a:pPr marL="0" marR="0" algn="ctr" defTabSz="914400" rtl="0" eaLnBrk="1" latinLnBrk="0" hangingPunct="1">
                        <a:lnSpc>
                          <a:spcPct val="107000"/>
                        </a:lnSpc>
                        <a:spcBef>
                          <a:spcPts val="0"/>
                        </a:spcBef>
                        <a:spcAft>
                          <a:spcPts val="0"/>
                        </a:spcAft>
                      </a:pPr>
                      <a:r>
                        <a:rPr lang="en-US" sz="2400" b="1" kern="1200" dirty="0">
                          <a:solidFill>
                            <a:schemeClr val="dk1"/>
                          </a:solidFill>
                          <a:latin typeface="+mn-lt"/>
                          <a:ea typeface="+mn-ea"/>
                          <a:cs typeface="+mn-cs"/>
                        </a:rPr>
                        <a:t>Pi</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dirty="0" err="1">
                          <a:solidFill>
                            <a:schemeClr val="dk1"/>
                          </a:solidFill>
                          <a:latin typeface="+mn-lt"/>
                          <a:ea typeface="+mn-ea"/>
                          <a:cs typeface="+mn-cs"/>
                        </a:rPr>
                        <a:t>Nữa</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có</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thể</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dính</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sau</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đuôi</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danh</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từ</a:t>
                      </a:r>
                      <a:r>
                        <a:rPr lang="en-US" sz="2000" kern="1200" dirty="0">
                          <a:solidFill>
                            <a:schemeClr val="dk1"/>
                          </a:solidFill>
                          <a:latin typeface="+mn-lt"/>
                          <a:ea typeface="+mn-ea"/>
                          <a:cs typeface="+mn-cs"/>
                        </a:rPr>
                        <a:t>,</a:t>
                      </a:r>
                      <a:br>
                        <a:rPr lang="en-US" sz="2000" kern="1200" dirty="0">
                          <a:solidFill>
                            <a:schemeClr val="dk1"/>
                          </a:solidFill>
                          <a:latin typeface="+mn-lt"/>
                          <a:ea typeface="+mn-ea"/>
                          <a:cs typeface="+mn-cs"/>
                        </a:rPr>
                      </a:br>
                      <a:r>
                        <a:rPr lang="en-US" sz="2000" kern="1200" dirty="0" err="1">
                          <a:solidFill>
                            <a:schemeClr val="dk1"/>
                          </a:solidFill>
                          <a:latin typeface="+mn-lt"/>
                          <a:ea typeface="+mn-ea"/>
                          <a:cs typeface="+mn-cs"/>
                        </a:rPr>
                        <a:t>mang</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tính</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nhấn</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mạnh</a:t>
                      </a:r>
                      <a:r>
                        <a:rPr lang="en-US" sz="2000" kern="1200" dirty="0">
                          <a:solidFill>
                            <a:schemeClr val="dk1"/>
                          </a:solidFill>
                          <a:latin typeface="+mn-lt"/>
                          <a:ea typeface="+mn-ea"/>
                          <a:cs typeface="+mn-cs"/>
                        </a:rPr>
                        <a:t>)</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dirty="0" err="1">
                          <a:solidFill>
                            <a:schemeClr val="dk1"/>
                          </a:solidFill>
                          <a:latin typeface="+mn-lt"/>
                          <a:ea typeface="+mn-ea"/>
                          <a:cs typeface="+mn-cs"/>
                        </a:rPr>
                        <a:t>Phụ</a:t>
                      </a:r>
                      <a:endParaRPr lang="en-US" sz="2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2974551796"/>
                  </a:ext>
                </a:extLst>
              </a:tr>
              <a:tr h="370840">
                <a:tc>
                  <a:txBody>
                    <a:bodyPr/>
                    <a:lstStyle/>
                    <a:p>
                      <a:pPr algn="ctr"/>
                      <a:r>
                        <a:rPr lang="en-US" sz="2400" dirty="0"/>
                        <a:t>8</a:t>
                      </a:r>
                    </a:p>
                  </a:txBody>
                  <a:tcPr anchor="ctr"/>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dk1"/>
                          </a:solidFill>
                          <a:latin typeface="+mn-lt"/>
                          <a:ea typeface="+mn-ea"/>
                          <a:cs typeface="+mn-cs"/>
                        </a:rPr>
                        <a:t>Samanupassati</a:t>
                      </a:r>
                      <a:endParaRPr lang="en-US" sz="2400" b="1" kern="1200" dirty="0">
                        <a:solidFill>
                          <a:schemeClr val="dk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a:solidFill>
                            <a:schemeClr val="dk1"/>
                          </a:solidFill>
                          <a:latin typeface="+mn-lt"/>
                          <a:ea typeface="+mn-ea"/>
                          <a:cs typeface="+mn-cs"/>
                        </a:rPr>
                        <a:t>Thấy, nhận thức chính xác</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dirty="0" err="1">
                          <a:solidFill>
                            <a:schemeClr val="dk1"/>
                          </a:solidFill>
                          <a:latin typeface="+mn-lt"/>
                          <a:ea typeface="+mn-ea"/>
                          <a:cs typeface="+mn-cs"/>
                        </a:rPr>
                        <a:t>Động</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hiện</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tại</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chủ</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động</a:t>
                      </a:r>
                      <a:endParaRPr lang="en-US" sz="2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3826430357"/>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3978091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2.2</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621530"/>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2062716">
                  <a:extLst>
                    <a:ext uri="{9D8B030D-6E8A-4147-A177-3AD203B41FA5}">
                      <a16:colId xmlns:a16="http://schemas.microsoft.com/office/drawing/2014/main" val="1520808955"/>
                    </a:ext>
                  </a:extLst>
                </a:gridCol>
                <a:gridCol w="4752754">
                  <a:extLst>
                    <a:ext uri="{9D8B030D-6E8A-4147-A177-3AD203B41FA5}">
                      <a16:colId xmlns:a16="http://schemas.microsoft.com/office/drawing/2014/main" val="460886320"/>
                    </a:ext>
                  </a:extLst>
                </a:gridCol>
                <a:gridCol w="3049772">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algn="ctr"/>
                      <a:r>
                        <a:rPr lang="en-US" sz="2400" dirty="0"/>
                        <a:t>9</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Yaṃ</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000" kern="1200">
                          <a:solidFill>
                            <a:schemeClr val="dk1"/>
                          </a:solidFill>
                          <a:latin typeface="+mn-lt"/>
                          <a:ea typeface="+mn-ea"/>
                          <a:cs typeface="+mn-cs"/>
                        </a:rPr>
                        <a:t>Cái mà (trực bổ cách)</a:t>
                      </a:r>
                    </a:p>
                  </a:txBody>
                  <a:tcPr marL="68580" marR="68580" marT="0" marB="0"/>
                </a:tc>
                <a:tc>
                  <a:txBody>
                    <a:bodyPr/>
                    <a:lstStyle/>
                    <a:p>
                      <a:pPr marL="0" marR="0">
                        <a:lnSpc>
                          <a:spcPct val="107000"/>
                        </a:lnSpc>
                        <a:spcBef>
                          <a:spcPts val="0"/>
                        </a:spcBef>
                        <a:spcAft>
                          <a:spcPts val="0"/>
                        </a:spcAft>
                      </a:pPr>
                      <a:r>
                        <a:rPr lang="en-US" sz="2000" kern="1200">
                          <a:solidFill>
                            <a:schemeClr val="dk1"/>
                          </a:solidFill>
                          <a:latin typeface="+mn-lt"/>
                          <a:ea typeface="+mn-ea"/>
                          <a:cs typeface="+mn-cs"/>
                        </a:rPr>
                        <a:t>Đại từ quan hệ</a:t>
                      </a:r>
                    </a:p>
                  </a:txBody>
                  <a:tcPr marL="68580" marR="68580" marT="0" marB="0"/>
                </a:tc>
                <a:extLst>
                  <a:ext uri="{0D108BD9-81ED-4DB2-BD59-A6C34878D82A}">
                    <a16:rowId xmlns:a16="http://schemas.microsoft.com/office/drawing/2014/main" val="1720334486"/>
                  </a:ext>
                </a:extLst>
              </a:tr>
              <a:tr h="370840">
                <a:tc>
                  <a:txBody>
                    <a:bodyPr/>
                    <a:lstStyle/>
                    <a:p>
                      <a:pPr algn="ctr"/>
                      <a:r>
                        <a:rPr lang="en-US" sz="2400" dirty="0"/>
                        <a:t>10</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Evaṃ</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000" kern="1200" dirty="0" err="1">
                          <a:solidFill>
                            <a:schemeClr val="dk1"/>
                          </a:solidFill>
                          <a:latin typeface="+mn-lt"/>
                          <a:ea typeface="+mn-ea"/>
                          <a:cs typeface="+mn-cs"/>
                        </a:rPr>
                        <a:t>Như</a:t>
                      </a:r>
                      <a:r>
                        <a:rPr lang="en-US" sz="2000" kern="1200" baseline="0" dirty="0">
                          <a:solidFill>
                            <a:schemeClr val="dk1"/>
                          </a:solidFill>
                          <a:latin typeface="+mn-lt"/>
                          <a:ea typeface="+mn-ea"/>
                          <a:cs typeface="+mn-cs"/>
                        </a:rPr>
                        <a:t> </a:t>
                      </a:r>
                      <a:r>
                        <a:rPr lang="en-US" sz="2000" kern="1200" baseline="0" dirty="0" err="1">
                          <a:solidFill>
                            <a:schemeClr val="dk1"/>
                          </a:solidFill>
                          <a:latin typeface="+mn-lt"/>
                          <a:ea typeface="+mn-ea"/>
                          <a:cs typeface="+mn-cs"/>
                        </a:rPr>
                        <a:t>vậy</a:t>
                      </a:r>
                      <a:endParaRPr lang="en-US" sz="20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kern="1200">
                          <a:solidFill>
                            <a:schemeClr val="dk1"/>
                          </a:solidFill>
                          <a:latin typeface="+mn-lt"/>
                          <a:ea typeface="+mn-ea"/>
                          <a:cs typeface="+mn-cs"/>
                        </a:rPr>
                        <a:t>Phụ</a:t>
                      </a:r>
                    </a:p>
                  </a:txBody>
                  <a:tcPr marL="68580" marR="68580" marT="0" marB="0"/>
                </a:tc>
                <a:extLst>
                  <a:ext uri="{0D108BD9-81ED-4DB2-BD59-A6C34878D82A}">
                    <a16:rowId xmlns:a16="http://schemas.microsoft.com/office/drawing/2014/main" val="3399634165"/>
                  </a:ext>
                </a:extLst>
              </a:tr>
              <a:tr h="370840">
                <a:tc>
                  <a:txBody>
                    <a:bodyPr/>
                    <a:lstStyle/>
                    <a:p>
                      <a:pPr algn="ctr"/>
                      <a:r>
                        <a:rPr lang="en-US" sz="2400" dirty="0"/>
                        <a:t>11</a:t>
                      </a:r>
                    </a:p>
                  </a:txBody>
                  <a:tcPr anchor="ctr"/>
                </a:tc>
                <a:tc>
                  <a:txBody>
                    <a:bodyPr/>
                    <a:lstStyle/>
                    <a:p>
                      <a:pPr marL="0" marR="0" algn="ctr">
                        <a:lnSpc>
                          <a:spcPct val="107000"/>
                        </a:lnSpc>
                        <a:spcBef>
                          <a:spcPts val="0"/>
                        </a:spcBef>
                        <a:spcAft>
                          <a:spcPts val="0"/>
                        </a:spcAft>
                      </a:pPr>
                      <a:r>
                        <a:rPr lang="en-US" sz="2400" b="1" kern="1200" dirty="0">
                          <a:solidFill>
                            <a:schemeClr val="dk1"/>
                          </a:solidFill>
                          <a:latin typeface="+mn-lt"/>
                          <a:ea typeface="+mn-ea"/>
                          <a:cs typeface="+mn-cs"/>
                        </a:rPr>
                        <a:t>A -</a:t>
                      </a:r>
                    </a:p>
                  </a:txBody>
                  <a:tcPr marL="68580" marR="68580" marT="0" marB="0" anchor="ctr"/>
                </a:tc>
                <a:tc>
                  <a:txBody>
                    <a:bodyPr/>
                    <a:lstStyle/>
                    <a:p>
                      <a:pPr marL="0" marR="0">
                        <a:lnSpc>
                          <a:spcPct val="107000"/>
                        </a:lnSpc>
                        <a:spcBef>
                          <a:spcPts val="0"/>
                        </a:spcBef>
                        <a:spcAft>
                          <a:spcPts val="0"/>
                        </a:spcAft>
                      </a:pPr>
                      <a:r>
                        <a:rPr lang="en-US" sz="2000" kern="1200" dirty="0" err="1">
                          <a:solidFill>
                            <a:schemeClr val="dk1"/>
                          </a:solidFill>
                          <a:latin typeface="+mn-lt"/>
                          <a:ea typeface="+mn-ea"/>
                          <a:cs typeface="+mn-cs"/>
                        </a:rPr>
                        <a:t>Hàm</a:t>
                      </a:r>
                      <a:r>
                        <a:rPr lang="en-US" sz="2000" kern="1200" dirty="0">
                          <a:solidFill>
                            <a:schemeClr val="dk1"/>
                          </a:solidFill>
                          <a:latin typeface="+mn-lt"/>
                          <a:ea typeface="+mn-ea"/>
                          <a:cs typeface="+mn-cs"/>
                        </a:rPr>
                        <a:t> ý </a:t>
                      </a:r>
                      <a:r>
                        <a:rPr lang="en-US" sz="2000" kern="1200" dirty="0" err="1">
                          <a:solidFill>
                            <a:schemeClr val="dk1"/>
                          </a:solidFill>
                          <a:latin typeface="+mn-lt"/>
                          <a:ea typeface="+mn-ea"/>
                          <a:cs typeface="+mn-cs"/>
                        </a:rPr>
                        <a:t>phủ</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định</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Ví</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dụ</a:t>
                      </a:r>
                      <a:r>
                        <a:rPr lang="en-US" sz="2000" kern="1200" dirty="0">
                          <a:solidFill>
                            <a:schemeClr val="dk1"/>
                          </a:solidFill>
                          <a:latin typeface="+mn-lt"/>
                          <a:ea typeface="+mn-ea"/>
                          <a:cs typeface="+mn-cs"/>
                        </a:rPr>
                        <a:t>: </a:t>
                      </a:r>
                    </a:p>
                    <a:p>
                      <a:pPr marL="0" marR="0">
                        <a:lnSpc>
                          <a:spcPct val="107000"/>
                        </a:lnSpc>
                        <a:spcBef>
                          <a:spcPts val="0"/>
                        </a:spcBef>
                        <a:spcAft>
                          <a:spcPts val="0"/>
                        </a:spcAft>
                      </a:pPr>
                      <a:r>
                        <a:rPr lang="en-US" sz="2000" kern="1200" dirty="0" err="1">
                          <a:solidFill>
                            <a:schemeClr val="dk1"/>
                          </a:solidFill>
                          <a:latin typeface="+mn-lt"/>
                          <a:ea typeface="+mn-ea"/>
                          <a:cs typeface="+mn-cs"/>
                        </a:rPr>
                        <a:t>Danta</a:t>
                      </a:r>
                      <a:r>
                        <a:rPr lang="en-US" sz="2000" kern="1200" dirty="0">
                          <a:solidFill>
                            <a:schemeClr val="dk1"/>
                          </a:solidFill>
                          <a:latin typeface="+mn-lt"/>
                          <a:ea typeface="+mn-ea"/>
                          <a:cs typeface="+mn-cs"/>
                        </a:rPr>
                        <a:t> = </a:t>
                      </a:r>
                      <a:r>
                        <a:rPr lang="en-US" sz="2000" kern="1200" dirty="0" err="1">
                          <a:solidFill>
                            <a:schemeClr val="dk1"/>
                          </a:solidFill>
                          <a:latin typeface="+mn-lt"/>
                          <a:ea typeface="+mn-ea"/>
                          <a:cs typeface="+mn-cs"/>
                        </a:rPr>
                        <a:t>được</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chế</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ngự</a:t>
                      </a:r>
                      <a:endParaRPr lang="en-US" sz="2000" kern="1200" dirty="0">
                        <a:solidFill>
                          <a:schemeClr val="dk1"/>
                        </a:solidFill>
                        <a:latin typeface="+mn-lt"/>
                        <a:ea typeface="+mn-ea"/>
                        <a:cs typeface="+mn-cs"/>
                      </a:endParaRPr>
                    </a:p>
                    <a:p>
                      <a:pPr marL="0" marR="0">
                        <a:lnSpc>
                          <a:spcPct val="107000"/>
                        </a:lnSpc>
                        <a:spcBef>
                          <a:spcPts val="0"/>
                        </a:spcBef>
                        <a:spcAft>
                          <a:spcPts val="0"/>
                        </a:spcAft>
                      </a:pPr>
                      <a:r>
                        <a:rPr lang="en-US" sz="2000" kern="1200" dirty="0" err="1">
                          <a:solidFill>
                            <a:schemeClr val="dk1"/>
                          </a:solidFill>
                          <a:latin typeface="+mn-lt"/>
                          <a:ea typeface="+mn-ea"/>
                          <a:cs typeface="+mn-cs"/>
                        </a:rPr>
                        <a:t>Adanta</a:t>
                      </a:r>
                      <a:r>
                        <a:rPr lang="en-US" sz="2000" kern="1200" dirty="0">
                          <a:solidFill>
                            <a:schemeClr val="dk1"/>
                          </a:solidFill>
                          <a:latin typeface="+mn-lt"/>
                          <a:ea typeface="+mn-ea"/>
                          <a:cs typeface="+mn-cs"/>
                        </a:rPr>
                        <a:t> = KHÔNG </a:t>
                      </a:r>
                      <a:r>
                        <a:rPr lang="en-US" sz="2000" kern="1200" dirty="0" err="1">
                          <a:solidFill>
                            <a:schemeClr val="dk1"/>
                          </a:solidFill>
                          <a:latin typeface="+mn-lt"/>
                          <a:ea typeface="+mn-ea"/>
                          <a:cs typeface="+mn-cs"/>
                        </a:rPr>
                        <a:t>được</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chế</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ngự</a:t>
                      </a:r>
                      <a:r>
                        <a:rPr lang="en-US" sz="2000" kern="1200" dirty="0">
                          <a:solidFill>
                            <a:schemeClr val="dk1"/>
                          </a:solidFill>
                          <a:latin typeface="+mn-lt"/>
                          <a:ea typeface="+mn-ea"/>
                          <a:cs typeface="+mn-cs"/>
                        </a:rPr>
                        <a:t> </a:t>
                      </a:r>
                    </a:p>
                  </a:txBody>
                  <a:tcPr marL="68580" marR="68580" marT="0" marB="0"/>
                </a:tc>
                <a:tc>
                  <a:txBody>
                    <a:bodyPr/>
                    <a:lstStyle/>
                    <a:p>
                      <a:pPr marL="0" marR="0">
                        <a:lnSpc>
                          <a:spcPct val="107000"/>
                        </a:lnSpc>
                        <a:spcBef>
                          <a:spcPts val="0"/>
                        </a:spcBef>
                        <a:spcAft>
                          <a:spcPts val="0"/>
                        </a:spcAft>
                      </a:pPr>
                      <a:r>
                        <a:rPr lang="en-US" sz="2000" kern="1200">
                          <a:solidFill>
                            <a:schemeClr val="dk1"/>
                          </a:solidFill>
                          <a:latin typeface="+mn-lt"/>
                          <a:ea typeface="+mn-ea"/>
                          <a:cs typeface="+mn-cs"/>
                        </a:rPr>
                        <a:t>Tiền tố</a:t>
                      </a:r>
                    </a:p>
                  </a:txBody>
                  <a:tcPr marL="68580" marR="68580" marT="0" marB="0"/>
                </a:tc>
                <a:extLst>
                  <a:ext uri="{0D108BD9-81ED-4DB2-BD59-A6C34878D82A}">
                    <a16:rowId xmlns:a16="http://schemas.microsoft.com/office/drawing/2014/main" val="1954270747"/>
                  </a:ext>
                </a:extLst>
              </a:tr>
              <a:tr h="370840">
                <a:tc>
                  <a:txBody>
                    <a:bodyPr/>
                    <a:lstStyle/>
                    <a:p>
                      <a:pPr algn="ctr"/>
                      <a:r>
                        <a:rPr lang="en-US" sz="2400" dirty="0"/>
                        <a:t>12</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Danta</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000" kern="1200" dirty="0" err="1">
                          <a:solidFill>
                            <a:schemeClr val="dk1"/>
                          </a:solidFill>
                          <a:latin typeface="+mn-lt"/>
                          <a:ea typeface="+mn-ea"/>
                          <a:cs typeface="+mn-cs"/>
                        </a:rPr>
                        <a:t>Được</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chế</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ngự</a:t>
                      </a:r>
                      <a:endParaRPr lang="en-US" sz="20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2151744862"/>
                  </a:ext>
                </a:extLst>
              </a:tr>
              <a:tr h="370840">
                <a:tc>
                  <a:txBody>
                    <a:bodyPr/>
                    <a:lstStyle/>
                    <a:p>
                      <a:pPr algn="ctr"/>
                      <a:r>
                        <a:rPr lang="en-US" sz="2400" dirty="0"/>
                        <a:t>13</a:t>
                      </a:r>
                    </a:p>
                  </a:txBody>
                  <a:tcPr anchor="ctr"/>
                </a:tc>
                <a:tc>
                  <a:txBody>
                    <a:bodyPr/>
                    <a:lstStyle/>
                    <a:p>
                      <a:pPr marL="0" marR="0" algn="ctr">
                        <a:lnSpc>
                          <a:spcPct val="107000"/>
                        </a:lnSpc>
                        <a:spcBef>
                          <a:spcPts val="0"/>
                        </a:spcBef>
                        <a:spcAft>
                          <a:spcPts val="0"/>
                        </a:spcAft>
                      </a:pPr>
                      <a:r>
                        <a:rPr lang="en-US" sz="2400" b="1" kern="1200" dirty="0">
                          <a:solidFill>
                            <a:schemeClr val="dk1"/>
                          </a:solidFill>
                          <a:latin typeface="+mn-lt"/>
                          <a:ea typeface="+mn-ea"/>
                          <a:cs typeface="+mn-cs"/>
                        </a:rPr>
                        <a:t>Gutta</a:t>
                      </a:r>
                    </a:p>
                  </a:txBody>
                  <a:tcPr marL="68580" marR="68580" marT="0" marB="0" anchor="ctr"/>
                </a:tc>
                <a:tc>
                  <a:txBody>
                    <a:bodyPr/>
                    <a:lstStyle/>
                    <a:p>
                      <a:pPr marL="0" marR="0">
                        <a:lnSpc>
                          <a:spcPct val="107000"/>
                        </a:lnSpc>
                        <a:spcBef>
                          <a:spcPts val="0"/>
                        </a:spcBef>
                        <a:spcAft>
                          <a:spcPts val="0"/>
                        </a:spcAft>
                      </a:pPr>
                      <a:r>
                        <a:rPr lang="en-US" sz="2000" kern="1200" dirty="0" err="1">
                          <a:solidFill>
                            <a:schemeClr val="dk1"/>
                          </a:solidFill>
                          <a:latin typeface="+mn-lt"/>
                          <a:ea typeface="+mn-ea"/>
                          <a:cs typeface="+mn-cs"/>
                        </a:rPr>
                        <a:t>Được</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phòng</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hộ</a:t>
                      </a:r>
                      <a:endParaRPr lang="en-US" sz="20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3642912385"/>
                  </a:ext>
                </a:extLst>
              </a:tr>
              <a:tr h="370840">
                <a:tc>
                  <a:txBody>
                    <a:bodyPr/>
                    <a:lstStyle/>
                    <a:p>
                      <a:pPr algn="ctr"/>
                      <a:r>
                        <a:rPr lang="en-US" sz="2400" dirty="0"/>
                        <a:t>14</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Rakkhita</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000" kern="1200" dirty="0" err="1">
                          <a:solidFill>
                            <a:schemeClr val="dk1"/>
                          </a:solidFill>
                          <a:latin typeface="+mn-lt"/>
                          <a:ea typeface="+mn-ea"/>
                          <a:cs typeface="+mn-cs"/>
                        </a:rPr>
                        <a:t>Được</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canh</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phòng</a:t>
                      </a:r>
                      <a:endParaRPr lang="en-US" sz="20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2871846622"/>
                  </a:ext>
                </a:extLst>
              </a:tr>
              <a:tr h="370840">
                <a:tc>
                  <a:txBody>
                    <a:bodyPr/>
                    <a:lstStyle/>
                    <a:p>
                      <a:pPr algn="ctr"/>
                      <a:r>
                        <a:rPr lang="en-US" sz="2400" dirty="0"/>
                        <a:t>15</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Saṃvuta</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000" kern="1200" dirty="0" err="1">
                          <a:solidFill>
                            <a:schemeClr val="dk1"/>
                          </a:solidFill>
                          <a:latin typeface="+mn-lt"/>
                          <a:ea typeface="+mn-ea"/>
                          <a:cs typeface="+mn-cs"/>
                        </a:rPr>
                        <a:t>Được</a:t>
                      </a:r>
                      <a:r>
                        <a:rPr lang="en-US" sz="2000" kern="1200" dirty="0">
                          <a:solidFill>
                            <a:schemeClr val="dk1"/>
                          </a:solidFill>
                          <a:latin typeface="+mn-lt"/>
                          <a:ea typeface="+mn-ea"/>
                          <a:cs typeface="+mn-cs"/>
                        </a:rPr>
                        <a:t> thu </a:t>
                      </a:r>
                      <a:r>
                        <a:rPr lang="en-US" sz="2000" kern="1200" dirty="0" err="1">
                          <a:solidFill>
                            <a:schemeClr val="dk1"/>
                          </a:solidFill>
                          <a:latin typeface="+mn-lt"/>
                          <a:ea typeface="+mn-ea"/>
                          <a:cs typeface="+mn-cs"/>
                        </a:rPr>
                        <a:t>thúc</a:t>
                      </a:r>
                      <a:endParaRPr lang="en-US" sz="20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2974551796"/>
                  </a:ext>
                </a:extLst>
              </a:tr>
              <a:tr h="370840">
                <a:tc>
                  <a:txBody>
                    <a:bodyPr/>
                    <a:lstStyle/>
                    <a:p>
                      <a:pPr algn="ctr"/>
                      <a:r>
                        <a:rPr lang="en-US" sz="2400" dirty="0"/>
                        <a:t>16</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Mahato</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000" kern="1200" dirty="0" err="1">
                          <a:solidFill>
                            <a:schemeClr val="dk1"/>
                          </a:solidFill>
                          <a:latin typeface="+mn-lt"/>
                          <a:ea typeface="+mn-ea"/>
                          <a:cs typeface="+mn-cs"/>
                        </a:rPr>
                        <a:t>Lớn</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vĩ</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đại</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gián</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bổ</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cách</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số</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ít</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của</a:t>
                      </a:r>
                      <a:r>
                        <a:rPr lang="en-US" sz="2000" kern="1200" dirty="0">
                          <a:solidFill>
                            <a:schemeClr val="dk1"/>
                          </a:solidFill>
                          <a:latin typeface="+mn-lt"/>
                          <a:ea typeface="+mn-ea"/>
                          <a:cs typeface="+mn-cs"/>
                        </a:rPr>
                        <a:t> Mahanta)</a:t>
                      </a:r>
                    </a:p>
                  </a:txBody>
                  <a:tcPr marL="68580" marR="68580" marT="0" marB="0"/>
                </a:tc>
                <a:tc>
                  <a:txBody>
                    <a:bodyPr/>
                    <a:lstStyle/>
                    <a:p>
                      <a:pPr marL="0" marR="0">
                        <a:lnSpc>
                          <a:spcPct val="107000"/>
                        </a:lnSpc>
                        <a:spcBef>
                          <a:spcPts val="0"/>
                        </a:spcBef>
                        <a:spcAft>
                          <a:spcPts val="0"/>
                        </a:spcAft>
                      </a:pPr>
                      <a:r>
                        <a:rPr lang="en-US" sz="2000" kern="1200" dirty="0" err="1">
                          <a:solidFill>
                            <a:schemeClr val="dk1"/>
                          </a:solidFill>
                          <a:latin typeface="+mn-lt"/>
                          <a:ea typeface="+mn-ea"/>
                          <a:cs typeface="+mn-cs"/>
                        </a:rPr>
                        <a:t>Tính</a:t>
                      </a:r>
                      <a:endParaRPr lang="en-US" sz="2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3826430357"/>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158881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2.2</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465949"/>
          <a:ext cx="10515600" cy="2479802"/>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2062716">
                  <a:extLst>
                    <a:ext uri="{9D8B030D-6E8A-4147-A177-3AD203B41FA5}">
                      <a16:colId xmlns:a16="http://schemas.microsoft.com/office/drawing/2014/main" val="1520808955"/>
                    </a:ext>
                  </a:extLst>
                </a:gridCol>
                <a:gridCol w="4752754">
                  <a:extLst>
                    <a:ext uri="{9D8B030D-6E8A-4147-A177-3AD203B41FA5}">
                      <a16:colId xmlns:a16="http://schemas.microsoft.com/office/drawing/2014/main" val="460886320"/>
                    </a:ext>
                  </a:extLst>
                </a:gridCol>
                <a:gridCol w="3049772">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algn="ctr"/>
                      <a:r>
                        <a:rPr lang="en-US" sz="2400" dirty="0"/>
                        <a:t>17</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Attho</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Lợi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ích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lợi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thế</a:t>
                      </a:r>
                      <a:r>
                        <a:rPr lang="en-US" sz="2400" kern="1200" dirty="0">
                          <a:solidFill>
                            <a:schemeClr val="dk1"/>
                          </a:solidFill>
                          <a:latin typeface="+mn-lt"/>
                          <a:ea typeface="+mn-ea"/>
                          <a:cs typeface="+mn-cs"/>
                        </a:rPr>
                        <a:t>, ý </a:t>
                      </a:r>
                      <a:r>
                        <a:rPr lang="en-US" sz="2400" kern="1200" dirty="0" err="1">
                          <a:solidFill>
                            <a:schemeClr val="dk1"/>
                          </a:solidFill>
                          <a:latin typeface="+mn-lt"/>
                          <a:ea typeface="+mn-ea"/>
                          <a:cs typeface="+mn-cs"/>
                        </a:rPr>
                        <a:t>nghĩa</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mục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đích</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Danh, nam</a:t>
                      </a:r>
                    </a:p>
                  </a:txBody>
                  <a:tcPr marL="68580" marR="68580" marT="0" marB="0"/>
                </a:tc>
                <a:extLst>
                  <a:ext uri="{0D108BD9-81ED-4DB2-BD59-A6C34878D82A}">
                    <a16:rowId xmlns:a16="http://schemas.microsoft.com/office/drawing/2014/main" val="1720334486"/>
                  </a:ext>
                </a:extLst>
              </a:tr>
              <a:tr h="370840">
                <a:tc>
                  <a:txBody>
                    <a:bodyPr/>
                    <a:lstStyle/>
                    <a:p>
                      <a:pPr algn="ctr"/>
                      <a:r>
                        <a:rPr lang="en-US" sz="2400" dirty="0"/>
                        <a:t>18</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Saṃvattati</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Đi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tới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dẫn</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tới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đưa</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tới</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Động, hiện tại, chủ động</a:t>
                      </a:r>
                    </a:p>
                  </a:txBody>
                  <a:tcPr marL="68580" marR="68580" marT="0" marB="0"/>
                </a:tc>
                <a:extLst>
                  <a:ext uri="{0D108BD9-81ED-4DB2-BD59-A6C34878D82A}">
                    <a16:rowId xmlns:a16="http://schemas.microsoft.com/office/drawing/2014/main" val="3399634165"/>
                  </a:ext>
                </a:extLst>
              </a:tr>
              <a:tr h="370840">
                <a:tc>
                  <a:txBody>
                    <a:bodyPr/>
                    <a:lstStyle/>
                    <a:p>
                      <a:pPr algn="ctr"/>
                      <a:r>
                        <a:rPr lang="en-US" sz="2400" dirty="0"/>
                        <a:t>19</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Yathayidaṃ</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Tức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là</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Yatha</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như</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là</a:t>
                      </a:r>
                      <a:r>
                        <a:rPr lang="en-US" sz="2400" kern="1200" dirty="0">
                          <a:solidFill>
                            <a:schemeClr val="dk1"/>
                          </a:solidFill>
                          <a:latin typeface="+mn-lt"/>
                          <a:ea typeface="+mn-ea"/>
                          <a:cs typeface="+mn-cs"/>
                        </a:rPr>
                        <a:t>) + </a:t>
                      </a:r>
                      <a:r>
                        <a:rPr lang="en-US" sz="2400" kern="1200" dirty="0" err="1">
                          <a:solidFill>
                            <a:schemeClr val="dk1"/>
                          </a:solidFill>
                          <a:latin typeface="+mn-lt"/>
                          <a:ea typeface="+mn-ea"/>
                          <a:cs typeface="+mn-cs"/>
                        </a:rPr>
                        <a:t>idaṃ</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cái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này</a:t>
                      </a:r>
                      <a:r>
                        <a:rPr lang="en-US" sz="2400" kern="1200" dirty="0">
                          <a:solidFill>
                            <a:schemeClr val="dk1"/>
                          </a:solidFill>
                          <a:latin typeface="+mn-lt"/>
                          <a:ea typeface="+mn-ea"/>
                          <a:cs typeface="+mn-cs"/>
                        </a:rPr>
                        <a:t>)] </a:t>
                      </a: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Đặc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ngữ</a:t>
                      </a:r>
                      <a:endParaRPr lang="en-US" sz="24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954270747"/>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4267890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ĐẠI TỪ NHÂN XƯNG</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TextBox 5">
            <a:extLst>
              <a:ext uri="{FF2B5EF4-FFF2-40B4-BE49-F238E27FC236}">
                <a16:creationId xmlns:a16="http://schemas.microsoft.com/office/drawing/2014/main" id="{677233B5-C6E3-4236-9FA2-9C159E8EB76D}"/>
              </a:ext>
            </a:extLst>
          </p:cNvPr>
          <p:cNvSpPr txBox="1"/>
          <p:nvPr/>
        </p:nvSpPr>
        <p:spPr>
          <a:xfrm>
            <a:off x="867228" y="2279795"/>
            <a:ext cx="10515600" cy="3074111"/>
          </a:xfrm>
          <a:prstGeom prst="rect">
            <a:avLst/>
          </a:prstGeom>
          <a:solidFill>
            <a:srgbClr val="FBC25D"/>
          </a:solidFill>
        </p:spPr>
        <p:txBody>
          <a:bodyPr wrap="square" rtlCol="0">
            <a:spAutoFit/>
          </a:bodyPr>
          <a:lstStyle/>
          <a:p>
            <a:pPr marL="285750" indent="-285750">
              <a:lnSpc>
                <a:spcPct val="150000"/>
              </a:lnSpc>
              <a:buFont typeface="Arial" panose="020B0604020202020204" pitchFamily="34" charset="0"/>
              <a:buChar char="•"/>
            </a:pPr>
            <a:r>
              <a:rPr lang="en-US" sz="3000" dirty="0" err="1"/>
              <a:t>Là</a:t>
            </a:r>
            <a:r>
              <a:rPr lang="en-US" sz="3000" dirty="0"/>
              <a:t> </a:t>
            </a:r>
            <a:r>
              <a:rPr lang="en-US" sz="3000" dirty="0" err="1"/>
              <a:t>một</a:t>
            </a:r>
            <a:r>
              <a:rPr lang="en-US" sz="3000" dirty="0"/>
              <a:t> </a:t>
            </a:r>
            <a:r>
              <a:rPr lang="en-US" sz="3000" dirty="0" err="1"/>
              <a:t>loại</a:t>
            </a:r>
            <a:r>
              <a:rPr lang="en-US" sz="3000" dirty="0"/>
              <a:t> </a:t>
            </a:r>
            <a:r>
              <a:rPr lang="en-US" sz="3000" dirty="0" err="1"/>
              <a:t>danh</a:t>
            </a:r>
            <a:r>
              <a:rPr lang="en-US" sz="3000" dirty="0"/>
              <a:t> </a:t>
            </a:r>
            <a:r>
              <a:rPr lang="en-US" sz="3000" dirty="0" err="1"/>
              <a:t>từ</a:t>
            </a:r>
            <a:r>
              <a:rPr lang="en-US" sz="3000" dirty="0"/>
              <a:t> </a:t>
            </a:r>
            <a:r>
              <a:rPr lang="en-US" sz="3000" dirty="0" err="1"/>
              <a:t>mang</a:t>
            </a:r>
            <a:r>
              <a:rPr lang="en-US" sz="3000" dirty="0"/>
              <a:t> </a:t>
            </a:r>
            <a:r>
              <a:rPr lang="en-US" sz="3000" dirty="0" err="1"/>
              <a:t>tính</a:t>
            </a:r>
            <a:r>
              <a:rPr lang="en-US" sz="3000" dirty="0"/>
              <a:t> </a:t>
            </a:r>
            <a:r>
              <a:rPr lang="en-US" sz="3000" dirty="0" err="1"/>
              <a:t>Đại</a:t>
            </a:r>
            <a:r>
              <a:rPr lang="en-US" sz="3000" dirty="0"/>
              <a:t> </a:t>
            </a:r>
            <a:r>
              <a:rPr lang="en-US" sz="3000" dirty="0" err="1"/>
              <a:t>Diện</a:t>
            </a:r>
            <a:r>
              <a:rPr lang="en-US" sz="3000" dirty="0"/>
              <a:t>. </a:t>
            </a:r>
            <a:r>
              <a:rPr lang="en-US" sz="3000" dirty="0" err="1"/>
              <a:t>Đại</a:t>
            </a:r>
            <a:r>
              <a:rPr lang="en-US" sz="3000" dirty="0"/>
              <a:t> </a:t>
            </a:r>
            <a:r>
              <a:rPr lang="en-US" sz="3000" dirty="0" err="1"/>
              <a:t>từ</a:t>
            </a:r>
            <a:r>
              <a:rPr lang="en-US" sz="3000" dirty="0"/>
              <a:t> Pali </a:t>
            </a:r>
            <a:r>
              <a:rPr lang="en-US" sz="3000" dirty="0" err="1"/>
              <a:t>chỉ</a:t>
            </a:r>
            <a:r>
              <a:rPr lang="en-US" sz="3000" dirty="0"/>
              <a:t>: </a:t>
            </a:r>
            <a:r>
              <a:rPr lang="en-US" sz="3000" dirty="0" err="1"/>
              <a:t>tôi</a:t>
            </a:r>
            <a:r>
              <a:rPr lang="en-US" sz="3000" dirty="0"/>
              <a:t>, </a:t>
            </a:r>
            <a:r>
              <a:rPr lang="en-US" sz="3000" dirty="0" err="1"/>
              <a:t>chúng</a:t>
            </a:r>
            <a:r>
              <a:rPr lang="en-US" sz="3000" dirty="0"/>
              <a:t> </a:t>
            </a:r>
            <a:r>
              <a:rPr lang="en-US" sz="3000" dirty="0" err="1"/>
              <a:t>tôi</a:t>
            </a:r>
            <a:r>
              <a:rPr lang="en-US" sz="3000" dirty="0"/>
              <a:t>, anh, </a:t>
            </a:r>
            <a:r>
              <a:rPr lang="en-US" sz="3000" dirty="0" err="1"/>
              <a:t>các</a:t>
            </a:r>
            <a:r>
              <a:rPr lang="en-US" sz="3000" dirty="0"/>
              <a:t> anh, anh </a:t>
            </a:r>
            <a:r>
              <a:rPr lang="en-US" sz="3000" dirty="0" err="1"/>
              <a:t>ấy</a:t>
            </a:r>
            <a:r>
              <a:rPr lang="en-US" sz="3000" dirty="0"/>
              <a:t>, </a:t>
            </a:r>
            <a:r>
              <a:rPr lang="en-US" sz="3000" dirty="0" err="1"/>
              <a:t>cô</a:t>
            </a:r>
            <a:r>
              <a:rPr lang="en-US" sz="3000" dirty="0"/>
              <a:t> </a:t>
            </a:r>
            <a:r>
              <a:rPr lang="en-US" sz="3000" dirty="0" err="1"/>
              <a:t>ấy</a:t>
            </a:r>
            <a:r>
              <a:rPr lang="en-US" sz="3000" dirty="0"/>
              <a:t>, </a:t>
            </a:r>
            <a:r>
              <a:rPr lang="en-US" sz="3000" dirty="0" err="1"/>
              <a:t>họ</a:t>
            </a:r>
            <a:r>
              <a:rPr lang="en-US" sz="3000" dirty="0"/>
              <a:t>…</a:t>
            </a:r>
          </a:p>
          <a:p>
            <a:pPr>
              <a:lnSpc>
                <a:spcPct val="150000"/>
              </a:lnSpc>
            </a:pPr>
            <a:endParaRPr lang="en-US" sz="3000" dirty="0">
              <a:latin typeface="Calibri" panose="020F0502020204030204" pitchFamily="34" charset="0"/>
            </a:endParaRPr>
          </a:p>
          <a:p>
            <a:pPr>
              <a:lnSpc>
                <a:spcPct val="150000"/>
              </a:lnSpc>
            </a:pPr>
            <a:r>
              <a:rPr lang="en-US" sz="3000" dirty="0">
                <a:latin typeface="Calibri" panose="020F0502020204030204" pitchFamily="34" charset="0"/>
              </a:rPr>
              <a:t>		VD:	</a:t>
            </a:r>
            <a:r>
              <a:rPr lang="en-US" sz="3200" b="1" dirty="0" err="1"/>
              <a:t>Ahaṃ</a:t>
            </a:r>
            <a:r>
              <a:rPr lang="en-US" sz="3200" b="1" dirty="0"/>
              <a:t> = </a:t>
            </a:r>
            <a:r>
              <a:rPr lang="en-US" sz="3200" b="1" dirty="0" err="1"/>
              <a:t>tôi</a:t>
            </a:r>
            <a:r>
              <a:rPr lang="en-US" sz="3200" b="1" dirty="0"/>
              <a:t> (</a:t>
            </a:r>
            <a:r>
              <a:rPr lang="en-US" sz="3200" b="1" dirty="0" err="1"/>
              <a:t>đại</a:t>
            </a:r>
            <a:r>
              <a:rPr lang="en-US" sz="3200" b="1" dirty="0"/>
              <a:t> </a:t>
            </a:r>
            <a:r>
              <a:rPr lang="en-US" sz="3200" b="1" dirty="0" err="1"/>
              <a:t>từ</a:t>
            </a:r>
            <a:r>
              <a:rPr lang="en-US" sz="3200" b="1" dirty="0"/>
              <a:t> </a:t>
            </a:r>
            <a:r>
              <a:rPr lang="en-US" sz="3200" b="1" dirty="0" err="1"/>
              <a:t>ngôi</a:t>
            </a:r>
            <a:r>
              <a:rPr lang="en-US" sz="3200" b="1" dirty="0"/>
              <a:t> 1, </a:t>
            </a:r>
            <a:r>
              <a:rPr lang="en-US" sz="3200" b="1" dirty="0" err="1"/>
              <a:t>số</a:t>
            </a:r>
            <a:r>
              <a:rPr lang="en-US" sz="3200" b="1" dirty="0"/>
              <a:t> </a:t>
            </a:r>
            <a:r>
              <a:rPr lang="en-US" sz="3200" b="1" dirty="0" err="1"/>
              <a:t>ít</a:t>
            </a:r>
            <a:r>
              <a:rPr lang="en-US" sz="3200" b="1" dirty="0"/>
              <a:t>)</a:t>
            </a:r>
            <a:endParaRPr lang="en-US" sz="2800" b="1" dirty="0">
              <a:latin typeface="Calibri" panose="020F0502020204030204" pitchFamily="34" charset="0"/>
            </a:endParaRPr>
          </a:p>
          <a:p>
            <a:pPr>
              <a:lnSpc>
                <a:spcPct val="150000"/>
              </a:lnSpc>
            </a:pPr>
            <a:endParaRPr lang="en-US" sz="800" b="1" dirty="0"/>
          </a:p>
        </p:txBody>
      </p:sp>
    </p:spTree>
    <p:extLst>
      <p:ext uri="{BB962C8B-B14F-4D97-AF65-F5344CB8AC3E}">
        <p14:creationId xmlns:p14="http://schemas.microsoft.com/office/powerpoint/2010/main" val="1817332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1 (AN)</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6" name="Content Placeholder 2">
            <a:extLst>
              <a:ext uri="{FF2B5EF4-FFF2-40B4-BE49-F238E27FC236}">
                <a16:creationId xmlns:a16="http://schemas.microsoft.com/office/drawing/2014/main" id="{A630E184-7C6A-486A-ADD8-0817630FC8F7}"/>
              </a:ext>
            </a:extLst>
          </p:cNvPr>
          <p:cNvSpPr>
            <a:spLocks noGrp="1"/>
          </p:cNvSpPr>
          <p:nvPr>
            <p:ph idx="1"/>
          </p:nvPr>
        </p:nvSpPr>
        <p:spPr>
          <a:xfrm>
            <a:off x="2232133" y="1948098"/>
            <a:ext cx="9858266" cy="4504636"/>
          </a:xfrm>
          <a:solidFill>
            <a:srgbClr val="FBC25D"/>
          </a:solidFill>
          <a:ln w="57150">
            <a:solidFill>
              <a:srgbClr val="FBC25D"/>
            </a:solidFill>
          </a:ln>
        </p:spPr>
        <p:txBody>
          <a:bodyPr vert="horz" lIns="91440" tIns="45720" rIns="91440" bIns="45720" rtlCol="0" anchor="ctr">
            <a:noAutofit/>
          </a:bodyPr>
          <a:lstStyle/>
          <a:p>
            <a:pPr marL="0" indent="50800">
              <a:lnSpc>
                <a:spcPct val="150000"/>
              </a:lnSpc>
              <a:buNone/>
            </a:pPr>
            <a:r>
              <a:rPr lang="en-US" sz="3200" spc="600" dirty="0" err="1">
                <a:ln>
                  <a:solidFill>
                    <a:srgbClr val="814B1C"/>
                  </a:solidFill>
                </a:ln>
                <a:solidFill>
                  <a:srgbClr val="471200"/>
                </a:solidFill>
                <a:latin typeface="+mj-lt"/>
              </a:rPr>
              <a:t>dutiyampi</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buddhaṃ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saraṇaṃ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gacchāmi</a:t>
            </a:r>
            <a:r>
              <a:rPr lang="en-US" sz="3200" spc="600" dirty="0">
                <a:ln>
                  <a:solidFill>
                    <a:srgbClr val="814B1C"/>
                  </a:solidFill>
                </a:ln>
                <a:solidFill>
                  <a:srgbClr val="471200"/>
                </a:solidFill>
                <a:latin typeface="+mj-lt"/>
              </a:rPr>
              <a:t>.  </a:t>
            </a:r>
          </a:p>
          <a:p>
            <a:pPr marL="0" indent="50800">
              <a:lnSpc>
                <a:spcPct val="150000"/>
              </a:lnSpc>
              <a:buNone/>
            </a:pPr>
            <a:r>
              <a:rPr lang="en-US" sz="3200" spc="600" dirty="0" err="1">
                <a:ln>
                  <a:solidFill>
                    <a:srgbClr val="814B1C"/>
                  </a:solidFill>
                </a:ln>
                <a:solidFill>
                  <a:srgbClr val="471200"/>
                </a:solidFill>
                <a:latin typeface="+mj-lt"/>
              </a:rPr>
              <a:t>dutiyampi</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dhammaṃ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saraṇaṃ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gacchāmi</a:t>
            </a:r>
            <a:r>
              <a:rPr lang="en-US" sz="3200" spc="600" dirty="0">
                <a:ln>
                  <a:solidFill>
                    <a:srgbClr val="814B1C"/>
                  </a:solidFill>
                </a:ln>
                <a:solidFill>
                  <a:srgbClr val="471200"/>
                </a:solidFill>
                <a:latin typeface="+mj-lt"/>
              </a:rPr>
              <a:t>.  </a:t>
            </a:r>
          </a:p>
          <a:p>
            <a:pPr marL="0" indent="50800">
              <a:lnSpc>
                <a:spcPct val="150000"/>
              </a:lnSpc>
              <a:buNone/>
            </a:pPr>
            <a:r>
              <a:rPr lang="en-US" sz="3200" spc="600" dirty="0" err="1">
                <a:ln>
                  <a:solidFill>
                    <a:srgbClr val="814B1C"/>
                  </a:solidFill>
                </a:ln>
                <a:solidFill>
                  <a:srgbClr val="471200"/>
                </a:solidFill>
                <a:latin typeface="+mj-lt"/>
              </a:rPr>
              <a:t>dutiyampi</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saṅghaṃ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saraṇaṃ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gacchāmi</a:t>
            </a:r>
            <a:r>
              <a:rPr lang="en-US" sz="3200" spc="600" dirty="0">
                <a:ln>
                  <a:solidFill>
                    <a:srgbClr val="814B1C"/>
                  </a:solidFill>
                </a:ln>
                <a:solidFill>
                  <a:srgbClr val="471200"/>
                </a:solidFill>
                <a:latin typeface="+mj-lt"/>
              </a:rPr>
              <a:t>.</a:t>
            </a:r>
          </a:p>
        </p:txBody>
      </p:sp>
    </p:spTree>
    <p:extLst>
      <p:ext uri="{BB962C8B-B14F-4D97-AF65-F5344CB8AC3E}">
        <p14:creationId xmlns:p14="http://schemas.microsoft.com/office/powerpoint/2010/main" val="2325425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DANH TỪ GHÉP</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8" name="TextBox 7">
            <a:extLst>
              <a:ext uri="{FF2B5EF4-FFF2-40B4-BE49-F238E27FC236}">
                <a16:creationId xmlns:a16="http://schemas.microsoft.com/office/drawing/2014/main" id="{73E76DF3-8D24-4EE1-9D42-F99FFC23A37B}"/>
              </a:ext>
            </a:extLst>
          </p:cNvPr>
          <p:cNvSpPr txBox="1"/>
          <p:nvPr/>
        </p:nvSpPr>
        <p:spPr>
          <a:xfrm>
            <a:off x="3796298" y="5366276"/>
            <a:ext cx="7290802" cy="904287"/>
          </a:xfrm>
          <a:prstGeom prst="rect">
            <a:avLst/>
          </a:prstGeom>
          <a:solidFill>
            <a:srgbClr val="FBC25D"/>
          </a:solidFill>
        </p:spPr>
        <p:txBody>
          <a:bodyPr wrap="square" rtlCol="0">
            <a:spAutoFit/>
          </a:bodyPr>
          <a:lstStyle/>
          <a:p>
            <a:pPr>
              <a:lnSpc>
                <a:spcPct val="150000"/>
              </a:lnSpc>
              <a:tabLst>
                <a:tab pos="862013" algn="l"/>
              </a:tabLst>
            </a:pPr>
            <a:endParaRPr lang="en-US" sz="800" b="1" dirty="0"/>
          </a:p>
          <a:p>
            <a:pPr>
              <a:lnSpc>
                <a:spcPct val="150000"/>
              </a:lnSpc>
              <a:tabLst>
                <a:tab pos="862013" algn="l"/>
              </a:tabLst>
            </a:pPr>
            <a:r>
              <a:rPr lang="en-US" sz="2000" b="1" dirty="0"/>
              <a:t>	VD:	</a:t>
            </a:r>
            <a:r>
              <a:rPr lang="en-US" sz="2000" b="1" dirty="0" err="1"/>
              <a:t>Ekadhammaṃ</a:t>
            </a:r>
            <a:r>
              <a:rPr lang="en-US" sz="2000" b="1" dirty="0"/>
              <a:t> = </a:t>
            </a:r>
            <a:r>
              <a:rPr lang="en-US" sz="2000" b="1" dirty="0" err="1"/>
              <a:t>eka</a:t>
            </a:r>
            <a:r>
              <a:rPr lang="en-US" sz="2000" b="1" dirty="0"/>
              <a:t> + </a:t>
            </a:r>
            <a:r>
              <a:rPr lang="en-US" sz="2000" b="1" dirty="0" err="1"/>
              <a:t>dhammaṃ</a:t>
            </a:r>
            <a:endParaRPr lang="en-US" sz="2000" b="1" dirty="0"/>
          </a:p>
          <a:p>
            <a:pPr>
              <a:lnSpc>
                <a:spcPct val="150000"/>
              </a:lnSpc>
              <a:tabLst>
                <a:tab pos="862013" algn="l"/>
              </a:tabLst>
            </a:pPr>
            <a:endParaRPr lang="en-US" sz="800" dirty="0"/>
          </a:p>
        </p:txBody>
      </p:sp>
      <p:sp>
        <p:nvSpPr>
          <p:cNvPr id="9" name="Rectangle 8">
            <a:extLst>
              <a:ext uri="{FF2B5EF4-FFF2-40B4-BE49-F238E27FC236}">
                <a16:creationId xmlns:a16="http://schemas.microsoft.com/office/drawing/2014/main" id="{7DC40C87-90CB-4F0B-B6AF-D5D65FD73464}"/>
              </a:ext>
            </a:extLst>
          </p:cNvPr>
          <p:cNvSpPr/>
          <p:nvPr/>
        </p:nvSpPr>
        <p:spPr>
          <a:xfrm>
            <a:off x="535491" y="3013501"/>
            <a:ext cx="3447867" cy="1569660"/>
          </a:xfrm>
          <a:prstGeom prst="rect">
            <a:avLst/>
          </a:prstGeom>
          <a:noFill/>
        </p:spPr>
        <p:txBody>
          <a:bodyPr wrap="none" lIns="91440" tIns="45720" rIns="91440" bIns="45720">
            <a:spAutoFit/>
          </a:bodyPr>
          <a:lstStyle/>
          <a:p>
            <a:pPr algn="ctr"/>
            <a:r>
              <a:rPr lang="en-US" sz="4800" spc="600" dirty="0">
                <a:ln w="0"/>
                <a:solidFill>
                  <a:srgbClr val="471200"/>
                </a:solidFill>
                <a:effectLst>
                  <a:outerShdw blurRad="38100" dist="25400" dir="5400000" algn="ctr" rotWithShape="0">
                    <a:srgbClr val="6E747A">
                      <a:alpha val="43000"/>
                    </a:srgbClr>
                  </a:outerShdw>
                </a:effectLst>
              </a:rPr>
              <a:t>DANH TỪ</a:t>
            </a:r>
            <a:br>
              <a:rPr lang="en-US" sz="4800" spc="600" dirty="0">
                <a:ln w="0"/>
                <a:solidFill>
                  <a:srgbClr val="471200"/>
                </a:solidFill>
                <a:effectLst>
                  <a:outerShdw blurRad="38100" dist="25400" dir="5400000" algn="ctr" rotWithShape="0">
                    <a:srgbClr val="6E747A">
                      <a:alpha val="43000"/>
                    </a:srgbClr>
                  </a:outerShdw>
                </a:effectLst>
              </a:rPr>
            </a:br>
            <a:r>
              <a:rPr lang="en-US" sz="4800" spc="600" dirty="0">
                <a:ln w="0"/>
                <a:solidFill>
                  <a:srgbClr val="471200"/>
                </a:solidFill>
                <a:effectLst>
                  <a:outerShdw blurRad="38100" dist="25400" dir="5400000" algn="ctr" rotWithShape="0">
                    <a:srgbClr val="6E747A">
                      <a:alpha val="43000"/>
                    </a:srgbClr>
                  </a:outerShdw>
                </a:effectLst>
              </a:rPr>
              <a:t>GHÉP PALI</a:t>
            </a:r>
            <a:endParaRPr lang="en-US" sz="3600" spc="600" dirty="0">
              <a:ln w="0"/>
              <a:solidFill>
                <a:srgbClr val="471200"/>
              </a:solidFill>
              <a:effectLst>
                <a:outerShdw blurRad="38100" dist="25400" dir="5400000" algn="ctr" rotWithShape="0">
                  <a:srgbClr val="6E747A">
                    <a:alpha val="43000"/>
                  </a:srgbClr>
                </a:outerShdw>
              </a:effectLst>
            </a:endParaRPr>
          </a:p>
        </p:txBody>
      </p:sp>
      <p:graphicFrame>
        <p:nvGraphicFramePr>
          <p:cNvPr id="11" name="Diagram 10">
            <a:extLst>
              <a:ext uri="{FF2B5EF4-FFF2-40B4-BE49-F238E27FC236}">
                <a16:creationId xmlns:a16="http://schemas.microsoft.com/office/drawing/2014/main" id="{8F9955CC-30E9-4573-86EA-7E2ECE9CC599}"/>
              </a:ext>
            </a:extLst>
          </p:cNvPr>
          <p:cNvGraphicFramePr/>
          <p:nvPr/>
        </p:nvGraphicFramePr>
        <p:xfrm>
          <a:off x="3807637" y="1581771"/>
          <a:ext cx="7367181" cy="39049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ectangle 11">
            <a:extLst>
              <a:ext uri="{FF2B5EF4-FFF2-40B4-BE49-F238E27FC236}">
                <a16:creationId xmlns:a16="http://schemas.microsoft.com/office/drawing/2014/main" id="{CD4DBDDA-CA79-49E2-9192-AFBFAB45EE9D}"/>
              </a:ext>
            </a:extLst>
          </p:cNvPr>
          <p:cNvSpPr/>
          <p:nvPr/>
        </p:nvSpPr>
        <p:spPr>
          <a:xfrm>
            <a:off x="3807638" y="1917792"/>
            <a:ext cx="1104790" cy="923330"/>
          </a:xfrm>
          <a:prstGeom prst="rect">
            <a:avLst/>
          </a:prstGeom>
          <a:noFill/>
        </p:spPr>
        <p:txBody>
          <a:bodyPr wrap="none" lIns="91440" tIns="45720" rIns="91440" bIns="45720">
            <a:spAutoFit/>
          </a:bodyPr>
          <a:lstStyle/>
          <a:p>
            <a:pPr algn="ctr"/>
            <a:r>
              <a:rPr lang="en-US" sz="5400" b="0" cap="none" spc="0" dirty="0">
                <a:ln w="0"/>
                <a:solidFill>
                  <a:srgbClr val="471200"/>
                </a:solidFill>
                <a:effectLst>
                  <a:outerShdw blurRad="38100" dist="19050" dir="2700000" algn="tl" rotWithShape="0">
                    <a:schemeClr val="dk1">
                      <a:alpha val="40000"/>
                    </a:schemeClr>
                  </a:outerShdw>
                </a:effectLst>
              </a:rPr>
              <a:t>❶</a:t>
            </a:r>
          </a:p>
        </p:txBody>
      </p:sp>
      <p:sp>
        <p:nvSpPr>
          <p:cNvPr id="14" name="Rectangle 13">
            <a:extLst>
              <a:ext uri="{FF2B5EF4-FFF2-40B4-BE49-F238E27FC236}">
                <a16:creationId xmlns:a16="http://schemas.microsoft.com/office/drawing/2014/main" id="{7E4A3E1A-0ED0-4899-BC7C-D6DB04C62839}"/>
              </a:ext>
            </a:extLst>
          </p:cNvPr>
          <p:cNvSpPr/>
          <p:nvPr/>
        </p:nvSpPr>
        <p:spPr>
          <a:xfrm>
            <a:off x="4091613" y="3088973"/>
            <a:ext cx="1104790" cy="923330"/>
          </a:xfrm>
          <a:prstGeom prst="rect">
            <a:avLst/>
          </a:prstGeom>
          <a:noFill/>
        </p:spPr>
        <p:txBody>
          <a:bodyPr wrap="none" lIns="91440" tIns="45720" rIns="91440" bIns="45720">
            <a:spAutoFit/>
          </a:bodyPr>
          <a:lstStyle/>
          <a:p>
            <a:pPr algn="ctr"/>
            <a:r>
              <a:rPr lang="en-US" sz="5400" b="0" cap="none" spc="0" dirty="0">
                <a:ln w="0"/>
                <a:solidFill>
                  <a:srgbClr val="471200"/>
                </a:solidFill>
                <a:effectLst>
                  <a:outerShdw blurRad="38100" dist="19050" dir="2700000" algn="tl" rotWithShape="0">
                    <a:schemeClr val="dk1">
                      <a:alpha val="40000"/>
                    </a:schemeClr>
                  </a:outerShdw>
                </a:effectLst>
              </a:rPr>
              <a:t>❷</a:t>
            </a:r>
          </a:p>
        </p:txBody>
      </p:sp>
      <p:sp>
        <p:nvSpPr>
          <p:cNvPr id="15" name="Rectangle 14">
            <a:extLst>
              <a:ext uri="{FF2B5EF4-FFF2-40B4-BE49-F238E27FC236}">
                <a16:creationId xmlns:a16="http://schemas.microsoft.com/office/drawing/2014/main" id="{E9A1F7D3-43EF-416D-8C9E-80D9E920481F}"/>
              </a:ext>
            </a:extLst>
          </p:cNvPr>
          <p:cNvSpPr/>
          <p:nvPr/>
        </p:nvSpPr>
        <p:spPr>
          <a:xfrm>
            <a:off x="3796298" y="4265242"/>
            <a:ext cx="1104790" cy="923330"/>
          </a:xfrm>
          <a:prstGeom prst="rect">
            <a:avLst/>
          </a:prstGeom>
          <a:noFill/>
        </p:spPr>
        <p:txBody>
          <a:bodyPr wrap="none" lIns="91440" tIns="45720" rIns="91440" bIns="45720">
            <a:spAutoFit/>
          </a:bodyPr>
          <a:lstStyle/>
          <a:p>
            <a:pPr algn="ctr"/>
            <a:r>
              <a:rPr lang="en-US" sz="5400" b="0" cap="none" spc="0" dirty="0">
                <a:ln w="0"/>
                <a:solidFill>
                  <a:srgbClr val="471200"/>
                </a:solidFill>
                <a:effectLst>
                  <a:outerShdw blurRad="38100" dist="19050" dir="2700000" algn="tl" rotWithShape="0">
                    <a:schemeClr val="dk1">
                      <a:alpha val="40000"/>
                    </a:schemeClr>
                  </a:outerShdw>
                </a:effectLst>
              </a:rPr>
              <a:t>❸</a:t>
            </a:r>
          </a:p>
        </p:txBody>
      </p:sp>
    </p:spTree>
    <p:extLst>
      <p:ext uri="{BB962C8B-B14F-4D97-AF65-F5344CB8AC3E}">
        <p14:creationId xmlns:p14="http://schemas.microsoft.com/office/powerpoint/2010/main" val="1761331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ĐẠI TỪ QUAN HỆ - Ý TƯỞNG TRONG TIẾNG VIỆT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TextBox 5">
            <a:extLst>
              <a:ext uri="{FF2B5EF4-FFF2-40B4-BE49-F238E27FC236}">
                <a16:creationId xmlns:a16="http://schemas.microsoft.com/office/drawing/2014/main" id="{677233B5-C6E3-4236-9FA2-9C159E8EB76D}"/>
              </a:ext>
            </a:extLst>
          </p:cNvPr>
          <p:cNvSpPr txBox="1"/>
          <p:nvPr/>
        </p:nvSpPr>
        <p:spPr>
          <a:xfrm>
            <a:off x="838200" y="1979614"/>
            <a:ext cx="10515600" cy="3739485"/>
          </a:xfrm>
          <a:prstGeom prst="rect">
            <a:avLst/>
          </a:prstGeom>
          <a:solidFill>
            <a:srgbClr val="FBC25D"/>
          </a:solidFill>
        </p:spPr>
        <p:txBody>
          <a:bodyPr wrap="square" rtlCol="0">
            <a:spAutoFit/>
          </a:bodyPr>
          <a:lstStyle/>
          <a:p>
            <a:pPr marL="285750" indent="-285750">
              <a:lnSpc>
                <a:spcPct val="150000"/>
              </a:lnSpc>
              <a:buFont typeface="Arial" panose="020B0604020202020204" pitchFamily="34" charset="0"/>
              <a:buChar char="•"/>
            </a:pPr>
            <a:r>
              <a:rPr lang="en-US" sz="3000" dirty="0" err="1"/>
              <a:t>Tôi</a:t>
            </a:r>
            <a:r>
              <a:rPr lang="en-US" sz="3000" dirty="0"/>
              <a:t> </a:t>
            </a:r>
            <a:r>
              <a:rPr lang="en-US" sz="3000" dirty="0" err="1"/>
              <a:t>chưa</a:t>
            </a:r>
            <a:r>
              <a:rPr lang="en-US" sz="3000" dirty="0"/>
              <a:t> </a:t>
            </a:r>
            <a:r>
              <a:rPr lang="en-US" sz="3000" dirty="0" err="1"/>
              <a:t>thấy</a:t>
            </a:r>
            <a:r>
              <a:rPr lang="en-US" sz="3000" dirty="0"/>
              <a:t> </a:t>
            </a:r>
            <a:r>
              <a:rPr lang="en-US" sz="3000" b="1" dirty="0" err="1"/>
              <a:t>chuyện</a:t>
            </a:r>
            <a:r>
              <a:rPr lang="en-US" sz="3000" b="1" dirty="0"/>
              <a:t> </a:t>
            </a:r>
            <a:r>
              <a:rPr lang="en-US" sz="3000" b="1" dirty="0" err="1"/>
              <a:t>gì</a:t>
            </a:r>
            <a:r>
              <a:rPr lang="en-US" sz="3000" b="1" dirty="0"/>
              <a:t> </a:t>
            </a:r>
            <a:r>
              <a:rPr lang="en-US" sz="3000" b="1" i="1" dirty="0" err="1"/>
              <a:t>mà</a:t>
            </a:r>
            <a:r>
              <a:rPr lang="en-US" sz="3000" b="1" dirty="0"/>
              <a:t> </a:t>
            </a:r>
            <a:r>
              <a:rPr lang="en-US" sz="3000" dirty="0" err="1"/>
              <a:t>kinh</a:t>
            </a:r>
            <a:r>
              <a:rPr lang="en-US" sz="3000" dirty="0"/>
              <a:t> </a:t>
            </a:r>
            <a:r>
              <a:rPr lang="en-US" sz="3000" dirty="0" err="1"/>
              <a:t>khủng</a:t>
            </a:r>
            <a:r>
              <a:rPr lang="en-US" sz="3000" dirty="0"/>
              <a:t> </a:t>
            </a:r>
            <a:r>
              <a:rPr lang="en-US" sz="3000" dirty="0" err="1"/>
              <a:t>như</a:t>
            </a:r>
            <a:r>
              <a:rPr lang="en-US" sz="3000" dirty="0"/>
              <a:t> </a:t>
            </a:r>
            <a:r>
              <a:rPr lang="en-US" sz="3000" dirty="0" err="1"/>
              <a:t>chuyện</a:t>
            </a:r>
            <a:r>
              <a:rPr lang="en-US" sz="3000" dirty="0"/>
              <a:t> </a:t>
            </a:r>
            <a:r>
              <a:rPr lang="en-US" sz="3000" dirty="0" err="1"/>
              <a:t>này</a:t>
            </a:r>
            <a:r>
              <a:rPr lang="en-US" sz="3000" dirty="0"/>
              <a:t>.</a:t>
            </a:r>
          </a:p>
          <a:p>
            <a:pPr marL="285750" indent="-285750">
              <a:lnSpc>
                <a:spcPct val="150000"/>
              </a:lnSpc>
              <a:buFont typeface="Arial" panose="020B0604020202020204" pitchFamily="34" charset="0"/>
              <a:buChar char="•"/>
            </a:pPr>
            <a:r>
              <a:rPr lang="en-US" sz="3000" dirty="0" err="1"/>
              <a:t>Tôi</a:t>
            </a:r>
            <a:r>
              <a:rPr lang="en-US" sz="3000" dirty="0"/>
              <a:t> </a:t>
            </a:r>
            <a:r>
              <a:rPr lang="en-US" sz="3000" dirty="0" err="1"/>
              <a:t>chưa</a:t>
            </a:r>
            <a:r>
              <a:rPr lang="en-US" sz="3000" dirty="0"/>
              <a:t> </a:t>
            </a:r>
            <a:r>
              <a:rPr lang="en-US" sz="3000" dirty="0" err="1"/>
              <a:t>thấy</a:t>
            </a:r>
            <a:r>
              <a:rPr lang="en-US" sz="3000" dirty="0"/>
              <a:t> </a:t>
            </a:r>
            <a:r>
              <a:rPr lang="en-US" sz="3000" b="1" dirty="0" err="1"/>
              <a:t>ngôi</a:t>
            </a:r>
            <a:r>
              <a:rPr lang="en-US" sz="3000" b="1" dirty="0"/>
              <a:t> </a:t>
            </a:r>
            <a:r>
              <a:rPr lang="en-US" sz="3000" b="1" dirty="0" err="1"/>
              <a:t>nhà</a:t>
            </a:r>
            <a:r>
              <a:rPr lang="en-US" sz="3000" b="1" dirty="0"/>
              <a:t> </a:t>
            </a:r>
            <a:r>
              <a:rPr lang="en-US" sz="3000" b="1" dirty="0" err="1"/>
              <a:t>nào</a:t>
            </a:r>
            <a:r>
              <a:rPr lang="en-US" sz="3000" b="1" dirty="0"/>
              <a:t> </a:t>
            </a:r>
            <a:r>
              <a:rPr lang="en-US" sz="3000" b="1" i="1" dirty="0" err="1"/>
              <a:t>mà</a:t>
            </a:r>
            <a:r>
              <a:rPr lang="en-US" sz="3000" b="1" i="1" dirty="0"/>
              <a:t> </a:t>
            </a:r>
            <a:r>
              <a:rPr lang="en-US" sz="3000" dirty="0" err="1"/>
              <a:t>đẹp</a:t>
            </a:r>
            <a:r>
              <a:rPr lang="en-US" sz="3000" dirty="0"/>
              <a:t> </a:t>
            </a:r>
            <a:r>
              <a:rPr lang="en-US" sz="3000" dirty="0" err="1"/>
              <a:t>như</a:t>
            </a:r>
            <a:r>
              <a:rPr lang="en-US" sz="3000" dirty="0"/>
              <a:t> </a:t>
            </a:r>
            <a:r>
              <a:rPr lang="en-US" sz="3000" dirty="0" err="1"/>
              <a:t>ngôi</a:t>
            </a:r>
            <a:r>
              <a:rPr lang="en-US" sz="3000" dirty="0"/>
              <a:t> </a:t>
            </a:r>
            <a:r>
              <a:rPr lang="en-US" sz="3000" dirty="0" err="1"/>
              <a:t>nhà</a:t>
            </a:r>
            <a:r>
              <a:rPr lang="en-US" sz="3000" dirty="0"/>
              <a:t> </a:t>
            </a:r>
            <a:r>
              <a:rPr lang="en-US" sz="3000" dirty="0" err="1"/>
              <a:t>này</a:t>
            </a:r>
            <a:r>
              <a:rPr lang="en-US" sz="3000" dirty="0"/>
              <a:t>.</a:t>
            </a:r>
          </a:p>
          <a:p>
            <a:pPr marL="285750" indent="-285750">
              <a:lnSpc>
                <a:spcPct val="150000"/>
              </a:lnSpc>
              <a:buFont typeface="Arial" panose="020B0604020202020204" pitchFamily="34" charset="0"/>
              <a:buChar char="•"/>
            </a:pPr>
            <a:r>
              <a:rPr lang="en-US" sz="3000" dirty="0" err="1"/>
              <a:t>Tôi</a:t>
            </a:r>
            <a:r>
              <a:rPr lang="en-US" sz="3000" dirty="0"/>
              <a:t> </a:t>
            </a:r>
            <a:r>
              <a:rPr lang="en-US" sz="3000" dirty="0" err="1"/>
              <a:t>chưa</a:t>
            </a:r>
            <a:r>
              <a:rPr lang="en-US" sz="3000" dirty="0"/>
              <a:t> </a:t>
            </a:r>
            <a:r>
              <a:rPr lang="en-US" sz="3000" dirty="0" err="1"/>
              <a:t>thấy</a:t>
            </a:r>
            <a:r>
              <a:rPr lang="en-US" sz="3000" dirty="0"/>
              <a:t> </a:t>
            </a:r>
            <a:r>
              <a:rPr lang="en-US" sz="3000" b="1" dirty="0" err="1"/>
              <a:t>chiếc</a:t>
            </a:r>
            <a:r>
              <a:rPr lang="en-US" sz="3000" b="1" dirty="0"/>
              <a:t> </a:t>
            </a:r>
            <a:r>
              <a:rPr lang="en-US" sz="3000" b="1" dirty="0" err="1"/>
              <a:t>xe</a:t>
            </a:r>
            <a:r>
              <a:rPr lang="en-US" sz="3000" b="1" dirty="0"/>
              <a:t> </a:t>
            </a:r>
            <a:r>
              <a:rPr lang="en-US" sz="3000" b="1" dirty="0" err="1"/>
              <a:t>nào</a:t>
            </a:r>
            <a:r>
              <a:rPr lang="en-US" sz="3000" b="1" dirty="0"/>
              <a:t> </a:t>
            </a:r>
            <a:r>
              <a:rPr lang="en-US" sz="3000" b="1" i="1" dirty="0" err="1"/>
              <a:t>mà</a:t>
            </a:r>
            <a:r>
              <a:rPr lang="en-US" sz="3000" b="1" i="1" dirty="0"/>
              <a:t> </a:t>
            </a:r>
            <a:r>
              <a:rPr lang="en-US" sz="3000" dirty="0" err="1"/>
              <a:t>chạy</a:t>
            </a:r>
            <a:r>
              <a:rPr lang="en-US" sz="3000" dirty="0"/>
              <a:t> </a:t>
            </a:r>
            <a:r>
              <a:rPr lang="en-US" sz="3000" dirty="0" err="1"/>
              <a:t>nhanh</a:t>
            </a:r>
            <a:r>
              <a:rPr lang="en-US" sz="3000" dirty="0"/>
              <a:t> </a:t>
            </a:r>
            <a:r>
              <a:rPr lang="en-US" sz="3000" dirty="0" err="1"/>
              <a:t>như</a:t>
            </a:r>
            <a:r>
              <a:rPr lang="en-US" sz="3000" dirty="0"/>
              <a:t> </a:t>
            </a:r>
            <a:r>
              <a:rPr lang="en-US" sz="3000" dirty="0" err="1"/>
              <a:t>chiếc</a:t>
            </a:r>
            <a:r>
              <a:rPr lang="en-US" sz="3000" dirty="0"/>
              <a:t> </a:t>
            </a:r>
            <a:r>
              <a:rPr lang="en-US" sz="3000" dirty="0" err="1"/>
              <a:t>xe</a:t>
            </a:r>
            <a:r>
              <a:rPr lang="en-US" sz="3000" dirty="0"/>
              <a:t> </a:t>
            </a:r>
            <a:r>
              <a:rPr lang="en-US" sz="3000" dirty="0" err="1"/>
              <a:t>này</a:t>
            </a:r>
            <a:r>
              <a:rPr lang="en-US" sz="3000" dirty="0"/>
              <a:t>.</a:t>
            </a:r>
          </a:p>
          <a:p>
            <a:pPr marL="285750" indent="-285750">
              <a:lnSpc>
                <a:spcPct val="150000"/>
              </a:lnSpc>
              <a:buFont typeface="Arial" panose="020B0604020202020204" pitchFamily="34" charset="0"/>
              <a:buChar char="•"/>
            </a:pPr>
            <a:r>
              <a:rPr lang="en-US" sz="3000" dirty="0" err="1"/>
              <a:t>Tôi</a:t>
            </a:r>
            <a:r>
              <a:rPr lang="en-US" sz="3000" dirty="0"/>
              <a:t> </a:t>
            </a:r>
            <a:r>
              <a:rPr lang="en-US" sz="3000" dirty="0" err="1"/>
              <a:t>chưa</a:t>
            </a:r>
            <a:r>
              <a:rPr lang="en-US" sz="3000" dirty="0"/>
              <a:t> </a:t>
            </a:r>
            <a:r>
              <a:rPr lang="en-US" sz="3000" dirty="0" err="1"/>
              <a:t>thấy</a:t>
            </a:r>
            <a:r>
              <a:rPr lang="en-US" sz="3000" dirty="0"/>
              <a:t> </a:t>
            </a:r>
            <a:r>
              <a:rPr lang="en-US" sz="3000" b="1" dirty="0" err="1"/>
              <a:t>học</a:t>
            </a:r>
            <a:r>
              <a:rPr lang="en-US" sz="3000" b="1" dirty="0"/>
              <a:t> </a:t>
            </a:r>
            <a:r>
              <a:rPr lang="en-US" sz="3000" b="1" dirty="0" err="1"/>
              <a:t>viên</a:t>
            </a:r>
            <a:r>
              <a:rPr lang="en-US" sz="3000" b="1" dirty="0"/>
              <a:t> </a:t>
            </a:r>
            <a:r>
              <a:rPr lang="en-US" sz="3000" b="1" dirty="0" err="1"/>
              <a:t>Pali</a:t>
            </a:r>
            <a:r>
              <a:rPr lang="en-US" sz="3000" b="1" dirty="0"/>
              <a:t> </a:t>
            </a:r>
            <a:r>
              <a:rPr lang="en-US" sz="3000" b="1" dirty="0" err="1"/>
              <a:t>nào</a:t>
            </a:r>
            <a:r>
              <a:rPr lang="en-US" sz="3000" b="1" dirty="0"/>
              <a:t> </a:t>
            </a:r>
            <a:r>
              <a:rPr lang="en-US" sz="3000" b="1" i="1" dirty="0" err="1"/>
              <a:t>mà</a:t>
            </a:r>
            <a:r>
              <a:rPr lang="en-US" sz="3000" b="1" i="1" dirty="0"/>
              <a:t> </a:t>
            </a:r>
            <a:r>
              <a:rPr lang="en-US" sz="3000" dirty="0" err="1"/>
              <a:t>học</a:t>
            </a:r>
            <a:r>
              <a:rPr lang="en-US" sz="3000" dirty="0"/>
              <a:t> </a:t>
            </a:r>
            <a:r>
              <a:rPr lang="en-US" sz="3000" dirty="0" err="1"/>
              <a:t>siêng</a:t>
            </a:r>
            <a:r>
              <a:rPr lang="en-US" sz="3000" dirty="0"/>
              <a:t> </a:t>
            </a:r>
            <a:r>
              <a:rPr lang="en-US" sz="3000" dirty="0" err="1"/>
              <a:t>như</a:t>
            </a:r>
            <a:r>
              <a:rPr lang="en-US" sz="3000" dirty="0"/>
              <a:t> </a:t>
            </a:r>
            <a:r>
              <a:rPr lang="en-US" sz="3000" dirty="0" err="1"/>
              <a:t>học</a:t>
            </a:r>
            <a:r>
              <a:rPr lang="en-US" sz="3000" dirty="0"/>
              <a:t> </a:t>
            </a:r>
            <a:r>
              <a:rPr lang="en-US" sz="3000" dirty="0" err="1"/>
              <a:t>viên</a:t>
            </a:r>
            <a:r>
              <a:rPr lang="en-US" sz="3000" dirty="0"/>
              <a:t> </a:t>
            </a:r>
            <a:r>
              <a:rPr lang="en-US" sz="3000" dirty="0" err="1"/>
              <a:t>này</a:t>
            </a:r>
            <a:r>
              <a:rPr lang="en-US" sz="3000" dirty="0"/>
              <a:t>.</a:t>
            </a:r>
          </a:p>
          <a:p>
            <a:pPr marL="285750" indent="-285750">
              <a:lnSpc>
                <a:spcPct val="150000"/>
              </a:lnSpc>
              <a:buFont typeface="Arial" panose="020B0604020202020204" pitchFamily="34" charset="0"/>
              <a:buChar char="•"/>
            </a:pPr>
            <a:r>
              <a:rPr lang="en-US" sz="3000" dirty="0" err="1"/>
              <a:t>Người</a:t>
            </a:r>
            <a:r>
              <a:rPr lang="en-US" sz="3000" dirty="0"/>
              <a:t> </a:t>
            </a:r>
            <a:r>
              <a:rPr lang="en-US" sz="3000" dirty="0" err="1"/>
              <a:t>đàn</a:t>
            </a:r>
            <a:r>
              <a:rPr lang="en-US" sz="3000" dirty="0"/>
              <a:t> </a:t>
            </a:r>
            <a:r>
              <a:rPr lang="en-US" sz="3000" dirty="0" err="1"/>
              <a:t>ông</a:t>
            </a:r>
            <a:r>
              <a:rPr lang="en-US" sz="3000" dirty="0"/>
              <a:t> </a:t>
            </a:r>
            <a:r>
              <a:rPr lang="en-US" sz="3000" b="1" i="1" dirty="0" err="1"/>
              <a:t>mà</a:t>
            </a:r>
            <a:r>
              <a:rPr lang="en-US" sz="3000" b="1" i="1" dirty="0"/>
              <a:t> </a:t>
            </a:r>
            <a:r>
              <a:rPr lang="en-US" sz="3000" b="1" dirty="0" err="1"/>
              <a:t>tặng</a:t>
            </a:r>
            <a:r>
              <a:rPr lang="en-US" sz="3000" b="1" dirty="0"/>
              <a:t> </a:t>
            </a:r>
            <a:r>
              <a:rPr lang="en-US" sz="3000" b="1" dirty="0" err="1"/>
              <a:t>tôi</a:t>
            </a:r>
            <a:r>
              <a:rPr lang="en-US" sz="3000" b="1" dirty="0"/>
              <a:t> </a:t>
            </a:r>
            <a:r>
              <a:rPr lang="en-US" sz="3000" b="1" dirty="0" err="1"/>
              <a:t>quyển</a:t>
            </a:r>
            <a:r>
              <a:rPr lang="en-US" sz="3000" b="1" dirty="0"/>
              <a:t> </a:t>
            </a:r>
            <a:r>
              <a:rPr lang="en-US" sz="3000" b="1" dirty="0" err="1"/>
              <a:t>sách</a:t>
            </a:r>
            <a:r>
              <a:rPr lang="en-US" sz="3000" b="1" dirty="0"/>
              <a:t> </a:t>
            </a:r>
            <a:r>
              <a:rPr lang="en-US" sz="3000" b="1" dirty="0" err="1"/>
              <a:t>này</a:t>
            </a:r>
            <a:r>
              <a:rPr lang="en-US" sz="3000" b="1" dirty="0"/>
              <a:t> </a:t>
            </a:r>
            <a:r>
              <a:rPr lang="en-US" sz="3000" dirty="0" err="1"/>
              <a:t>chính</a:t>
            </a:r>
            <a:r>
              <a:rPr lang="en-US" sz="3000" dirty="0"/>
              <a:t> </a:t>
            </a:r>
            <a:r>
              <a:rPr lang="en-US" sz="3000" dirty="0" err="1"/>
              <a:t>là</a:t>
            </a:r>
            <a:r>
              <a:rPr lang="en-US" sz="3000" dirty="0"/>
              <a:t> cha </a:t>
            </a:r>
            <a:r>
              <a:rPr lang="en-US" sz="3000" dirty="0" err="1"/>
              <a:t>tôi</a:t>
            </a:r>
            <a:r>
              <a:rPr lang="en-US" sz="3000" dirty="0"/>
              <a:t>.</a:t>
            </a:r>
            <a:endParaRPr lang="en-US" sz="800" dirty="0"/>
          </a:p>
          <a:p>
            <a:pPr>
              <a:lnSpc>
                <a:spcPct val="150000"/>
              </a:lnSpc>
            </a:pPr>
            <a:endParaRPr lang="en-US" sz="800" b="1" dirty="0"/>
          </a:p>
        </p:txBody>
      </p:sp>
    </p:spTree>
    <p:extLst>
      <p:ext uri="{BB962C8B-B14F-4D97-AF65-F5344CB8AC3E}">
        <p14:creationId xmlns:p14="http://schemas.microsoft.com/office/powerpoint/2010/main" val="2284997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ĐẠI TỪ QUAN HỆ PALI</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TextBox 5">
            <a:extLst>
              <a:ext uri="{FF2B5EF4-FFF2-40B4-BE49-F238E27FC236}">
                <a16:creationId xmlns:a16="http://schemas.microsoft.com/office/drawing/2014/main" id="{677233B5-C6E3-4236-9FA2-9C159E8EB76D}"/>
              </a:ext>
            </a:extLst>
          </p:cNvPr>
          <p:cNvSpPr txBox="1"/>
          <p:nvPr/>
        </p:nvSpPr>
        <p:spPr>
          <a:xfrm>
            <a:off x="838200" y="2371939"/>
            <a:ext cx="10515600" cy="3766609"/>
          </a:xfrm>
          <a:prstGeom prst="rect">
            <a:avLst/>
          </a:prstGeom>
          <a:solidFill>
            <a:srgbClr val="FBC25D"/>
          </a:solidFill>
        </p:spPr>
        <p:txBody>
          <a:bodyPr wrap="square" rtlCol="0">
            <a:spAutoFit/>
          </a:bodyPr>
          <a:lstStyle/>
          <a:p>
            <a:pPr marL="285750" indent="-285750">
              <a:lnSpc>
                <a:spcPct val="150000"/>
              </a:lnSpc>
              <a:buFont typeface="Arial" panose="020B0604020202020204" pitchFamily="34" charset="0"/>
              <a:buChar char="•"/>
            </a:pPr>
            <a:r>
              <a:rPr lang="en-US" sz="3000" dirty="0" err="1"/>
              <a:t>Là</a:t>
            </a:r>
            <a:r>
              <a:rPr lang="en-US" sz="3000" dirty="0"/>
              <a:t> </a:t>
            </a:r>
            <a:r>
              <a:rPr lang="en-US" sz="3000" dirty="0" err="1"/>
              <a:t>một</a:t>
            </a:r>
            <a:r>
              <a:rPr lang="en-US" sz="3000" dirty="0"/>
              <a:t> </a:t>
            </a:r>
            <a:r>
              <a:rPr lang="en-US" sz="3000" dirty="0" err="1"/>
              <a:t>loại</a:t>
            </a:r>
            <a:r>
              <a:rPr lang="en-US" sz="3000" dirty="0"/>
              <a:t> </a:t>
            </a:r>
            <a:r>
              <a:rPr lang="en-US" sz="3000" dirty="0" err="1"/>
              <a:t>danh</a:t>
            </a:r>
            <a:r>
              <a:rPr lang="en-US" sz="3000" dirty="0"/>
              <a:t> </a:t>
            </a:r>
            <a:r>
              <a:rPr lang="en-US" sz="3000" dirty="0" err="1"/>
              <a:t>từ</a:t>
            </a:r>
            <a:r>
              <a:rPr lang="en-US" sz="3000" dirty="0"/>
              <a:t> </a:t>
            </a:r>
            <a:r>
              <a:rPr lang="en-US" sz="3000" dirty="0" err="1"/>
              <a:t>đặc</a:t>
            </a:r>
            <a:r>
              <a:rPr lang="en-US" sz="3000" dirty="0"/>
              <a:t> </a:t>
            </a:r>
            <a:r>
              <a:rPr lang="en-US" sz="3000" dirty="0" err="1"/>
              <a:t>biệt</a:t>
            </a:r>
            <a:r>
              <a:rPr lang="en-US" sz="3000" dirty="0"/>
              <a:t>, </a:t>
            </a:r>
            <a:r>
              <a:rPr lang="en-US" sz="3000" dirty="0" err="1"/>
              <a:t>làm</a:t>
            </a:r>
            <a:r>
              <a:rPr lang="en-US" sz="3000" dirty="0"/>
              <a:t> </a:t>
            </a:r>
            <a:r>
              <a:rPr lang="en-US" sz="3000" dirty="0" err="1"/>
              <a:t>cầu</a:t>
            </a:r>
            <a:r>
              <a:rPr lang="en-US" sz="3000" dirty="0"/>
              <a:t> </a:t>
            </a:r>
            <a:r>
              <a:rPr lang="en-US" sz="3000" dirty="0" err="1"/>
              <a:t>nối</a:t>
            </a:r>
            <a:r>
              <a:rPr lang="en-US" sz="3000" dirty="0"/>
              <a:t> </a:t>
            </a:r>
            <a:r>
              <a:rPr lang="en-US" sz="3000" dirty="0" err="1"/>
              <a:t>về</a:t>
            </a:r>
            <a:r>
              <a:rPr lang="en-US" sz="3000" dirty="0"/>
              <a:t> ý </a:t>
            </a:r>
            <a:r>
              <a:rPr lang="en-US" sz="3000" dirty="0" err="1"/>
              <a:t>nghĩa</a:t>
            </a:r>
            <a:r>
              <a:rPr lang="en-US" sz="3000" dirty="0"/>
              <a:t> </a:t>
            </a:r>
            <a:r>
              <a:rPr lang="en-US" sz="3000" dirty="0" err="1"/>
              <a:t>giữa</a:t>
            </a:r>
            <a:r>
              <a:rPr lang="en-US" sz="3000" dirty="0"/>
              <a:t> 2 </a:t>
            </a:r>
            <a:r>
              <a:rPr lang="en-US" sz="3000" dirty="0" err="1"/>
              <a:t>mệnh</a:t>
            </a:r>
            <a:r>
              <a:rPr lang="en-US" sz="3000" dirty="0"/>
              <a:t> </a:t>
            </a:r>
            <a:r>
              <a:rPr lang="en-US" sz="3000" dirty="0" err="1"/>
              <a:t>đề</a:t>
            </a:r>
            <a:r>
              <a:rPr lang="en-US" sz="3000" dirty="0"/>
              <a:t> </a:t>
            </a:r>
            <a:r>
              <a:rPr lang="en-US" sz="3000" dirty="0" err="1"/>
              <a:t>trong</a:t>
            </a:r>
            <a:r>
              <a:rPr lang="en-US" sz="3000" dirty="0"/>
              <a:t> </a:t>
            </a:r>
            <a:r>
              <a:rPr lang="en-US" sz="3000" dirty="0" err="1"/>
              <a:t>câu</a:t>
            </a:r>
            <a:r>
              <a:rPr lang="en-US" sz="3000" dirty="0"/>
              <a:t> </a:t>
            </a:r>
            <a:r>
              <a:rPr lang="en-US" sz="3000" dirty="0" err="1"/>
              <a:t>phức</a:t>
            </a:r>
            <a:r>
              <a:rPr lang="en-US" sz="3000" dirty="0"/>
              <a:t>.</a:t>
            </a:r>
          </a:p>
          <a:p>
            <a:pPr marL="285750" indent="-285750">
              <a:lnSpc>
                <a:spcPct val="150000"/>
              </a:lnSpc>
              <a:buFont typeface="Arial" panose="020B0604020202020204" pitchFamily="34" charset="0"/>
              <a:buChar char="•"/>
            </a:pPr>
            <a:endParaRPr lang="en-US" sz="800" dirty="0">
              <a:latin typeface="Calibri" panose="020F0502020204030204" pitchFamily="34" charset="0"/>
            </a:endParaRPr>
          </a:p>
          <a:p>
            <a:pPr algn="ctr"/>
            <a:r>
              <a:rPr lang="en-US" sz="2400" b="1" dirty="0"/>
              <a:t>[</a:t>
            </a:r>
            <a:r>
              <a:rPr lang="en-US" sz="2400" b="1" dirty="0" err="1"/>
              <a:t>Yaṃ</a:t>
            </a:r>
            <a:r>
              <a:rPr lang="en-US" sz="2400" b="1" dirty="0"/>
              <a:t>] </a:t>
            </a:r>
            <a:r>
              <a:rPr lang="en-US" sz="2400" b="1" dirty="0" err="1"/>
              <a:t>làm</a:t>
            </a:r>
            <a:r>
              <a:rPr lang="en-US" sz="2400" b="1" dirty="0"/>
              <a:t> </a:t>
            </a:r>
            <a:r>
              <a:rPr lang="en-US" sz="2400" b="1" dirty="0" err="1"/>
              <a:t>cầu</a:t>
            </a:r>
            <a:r>
              <a:rPr lang="en-US" sz="2400" b="1" dirty="0"/>
              <a:t> </a:t>
            </a:r>
            <a:r>
              <a:rPr lang="en-US" sz="2400" b="1" dirty="0" err="1"/>
              <a:t>nối</a:t>
            </a:r>
            <a:r>
              <a:rPr lang="en-US" sz="2400" b="1" dirty="0"/>
              <a:t> </a:t>
            </a:r>
            <a:r>
              <a:rPr lang="en-US" sz="2400" b="1" dirty="0" err="1"/>
              <a:t>cho</a:t>
            </a:r>
            <a:r>
              <a:rPr lang="en-US" sz="2400" b="1" dirty="0"/>
              <a:t> 2 </a:t>
            </a:r>
            <a:r>
              <a:rPr lang="en-US" sz="2400" b="1" dirty="0" err="1"/>
              <a:t>mệnh</a:t>
            </a:r>
            <a:r>
              <a:rPr lang="en-US" sz="2400" b="1" dirty="0"/>
              <a:t> </a:t>
            </a:r>
            <a:r>
              <a:rPr lang="en-US" sz="2400" b="1" dirty="0" err="1"/>
              <a:t>đề</a:t>
            </a:r>
            <a:r>
              <a:rPr lang="en-US" sz="2400" b="1" dirty="0"/>
              <a:t>:</a:t>
            </a:r>
            <a:endParaRPr lang="en-US" sz="2400" dirty="0"/>
          </a:p>
          <a:p>
            <a:r>
              <a:rPr lang="en-US" b="1" dirty="0"/>
              <a:t> </a:t>
            </a:r>
            <a:endParaRPr lang="en-US" dirty="0"/>
          </a:p>
          <a:p>
            <a:pPr>
              <a:lnSpc>
                <a:spcPct val="150000"/>
              </a:lnSpc>
            </a:pPr>
            <a:r>
              <a:rPr lang="en-US" sz="2800" b="1" dirty="0"/>
              <a:t>[1] </a:t>
            </a:r>
            <a:r>
              <a:rPr lang="en-US" sz="2800" b="1" dirty="0" err="1"/>
              <a:t>Yaṃ</a:t>
            </a:r>
            <a:r>
              <a:rPr lang="en-US" sz="2800" b="1" dirty="0"/>
              <a:t> </a:t>
            </a:r>
            <a:r>
              <a:rPr lang="en-US" sz="2800" b="1" dirty="0" err="1"/>
              <a:t>chỉ</a:t>
            </a:r>
            <a:r>
              <a:rPr lang="en-US" sz="2800" b="1" dirty="0"/>
              <a:t> </a:t>
            </a:r>
            <a:r>
              <a:rPr lang="en-US" sz="2800" b="1" dirty="0" err="1"/>
              <a:t>đến</a:t>
            </a:r>
            <a:r>
              <a:rPr lang="en-US" sz="2800" b="1" dirty="0"/>
              <a:t> </a:t>
            </a:r>
            <a:r>
              <a:rPr lang="en-US" sz="2800" b="1" dirty="0" err="1"/>
              <a:t>aññaṃ</a:t>
            </a:r>
            <a:r>
              <a:rPr lang="en-US" sz="2800" b="1" dirty="0"/>
              <a:t> </a:t>
            </a:r>
            <a:r>
              <a:rPr lang="en-US" sz="2800" b="1" dirty="0" err="1"/>
              <a:t>ekadhammaṃ</a:t>
            </a:r>
            <a:r>
              <a:rPr lang="en-US" sz="2800" b="1" dirty="0"/>
              <a:t> </a:t>
            </a:r>
            <a:r>
              <a:rPr lang="en-US" sz="2800" b="1" dirty="0" err="1"/>
              <a:t>trong</a:t>
            </a:r>
            <a:r>
              <a:rPr lang="en-US" sz="2800" b="1" dirty="0"/>
              <a:t> </a:t>
            </a:r>
            <a:r>
              <a:rPr lang="en-US" sz="2800" b="1" dirty="0" err="1"/>
              <a:t>mệnh</a:t>
            </a:r>
            <a:r>
              <a:rPr lang="en-US" sz="2800" b="1" dirty="0"/>
              <a:t> </a:t>
            </a:r>
            <a:r>
              <a:rPr lang="en-US" sz="2800" b="1" dirty="0" err="1"/>
              <a:t>đề</a:t>
            </a:r>
            <a:r>
              <a:rPr lang="en-US" sz="2800" b="1" dirty="0"/>
              <a:t> </a:t>
            </a:r>
            <a:r>
              <a:rPr lang="en-US" sz="2800" b="1" dirty="0" err="1"/>
              <a:t>trước</a:t>
            </a:r>
            <a:r>
              <a:rPr lang="en-US" sz="2800" b="1" dirty="0"/>
              <a:t>.</a:t>
            </a:r>
            <a:endParaRPr lang="en-US" sz="2800" dirty="0"/>
          </a:p>
          <a:p>
            <a:pPr>
              <a:lnSpc>
                <a:spcPct val="150000"/>
              </a:lnSpc>
            </a:pPr>
            <a:r>
              <a:rPr lang="en-US" sz="2800" b="1" dirty="0"/>
              <a:t>[2] </a:t>
            </a:r>
            <a:r>
              <a:rPr lang="en-US" sz="2800" b="1" dirty="0" err="1"/>
              <a:t>Yaṃ</a:t>
            </a:r>
            <a:r>
              <a:rPr lang="en-US" sz="2800" b="1" dirty="0"/>
              <a:t> </a:t>
            </a:r>
            <a:r>
              <a:rPr lang="en-US" sz="2800" b="1" dirty="0" err="1"/>
              <a:t>làm</a:t>
            </a:r>
            <a:r>
              <a:rPr lang="en-US" sz="2800" b="1" dirty="0"/>
              <a:t> </a:t>
            </a:r>
            <a:r>
              <a:rPr lang="en-US" sz="2800" b="1" dirty="0" err="1"/>
              <a:t>chủ</a:t>
            </a:r>
            <a:r>
              <a:rPr lang="en-US" sz="2800" b="1" dirty="0"/>
              <a:t> </a:t>
            </a:r>
            <a:r>
              <a:rPr lang="en-US" sz="2800" b="1" dirty="0" err="1"/>
              <a:t>từ</a:t>
            </a:r>
            <a:r>
              <a:rPr lang="en-US" sz="2800" b="1" dirty="0"/>
              <a:t> </a:t>
            </a:r>
            <a:r>
              <a:rPr lang="en-US" sz="2800" b="1" dirty="0" err="1"/>
              <a:t>của</a:t>
            </a:r>
            <a:r>
              <a:rPr lang="en-US" sz="2800" b="1" dirty="0"/>
              <a:t> </a:t>
            </a:r>
            <a:r>
              <a:rPr lang="en-US" sz="2800" b="1" dirty="0" err="1"/>
              <a:t>động</a:t>
            </a:r>
            <a:r>
              <a:rPr lang="en-US" sz="2800" b="1" dirty="0"/>
              <a:t> </a:t>
            </a:r>
            <a:r>
              <a:rPr lang="en-US" sz="2800" b="1" dirty="0" err="1"/>
              <a:t>từ</a:t>
            </a:r>
            <a:r>
              <a:rPr lang="en-US" sz="2800" b="1" dirty="0"/>
              <a:t> </a:t>
            </a:r>
            <a:r>
              <a:rPr lang="en-US" sz="2800" b="1" dirty="0" err="1"/>
              <a:t>saṃvattati</a:t>
            </a:r>
            <a:r>
              <a:rPr lang="en-US" sz="2800" b="1" dirty="0"/>
              <a:t> </a:t>
            </a:r>
            <a:r>
              <a:rPr lang="en-US" sz="2800" b="1" dirty="0" err="1"/>
              <a:t>trong</a:t>
            </a:r>
            <a:r>
              <a:rPr lang="en-US" sz="2800" b="1" dirty="0"/>
              <a:t> </a:t>
            </a:r>
            <a:r>
              <a:rPr lang="en-US" sz="2800" b="1" dirty="0" err="1"/>
              <a:t>mệnh</a:t>
            </a:r>
            <a:r>
              <a:rPr lang="en-US" sz="2800" b="1" dirty="0"/>
              <a:t> </a:t>
            </a:r>
            <a:r>
              <a:rPr lang="en-US" sz="2800" b="1" dirty="0" err="1"/>
              <a:t>đề</a:t>
            </a:r>
            <a:r>
              <a:rPr lang="en-US" sz="2800" b="1" dirty="0"/>
              <a:t> </a:t>
            </a:r>
            <a:r>
              <a:rPr lang="en-US" sz="2800" b="1" dirty="0" err="1"/>
              <a:t>sau</a:t>
            </a:r>
            <a:r>
              <a:rPr lang="en-US" sz="2800" b="1" dirty="0"/>
              <a:t>.</a:t>
            </a:r>
            <a:endParaRPr lang="en-US" sz="800" b="1" dirty="0"/>
          </a:p>
          <a:p>
            <a:pPr>
              <a:lnSpc>
                <a:spcPct val="150000"/>
              </a:lnSpc>
            </a:pPr>
            <a:endParaRPr lang="en-US" sz="800" b="1" dirty="0"/>
          </a:p>
        </p:txBody>
      </p:sp>
    </p:spTree>
    <p:extLst>
      <p:ext uri="{BB962C8B-B14F-4D97-AF65-F5344CB8AC3E}">
        <p14:creationId xmlns:p14="http://schemas.microsoft.com/office/powerpoint/2010/main" val="3106437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err="1"/>
              <a:t>Nâhaṃ</a:t>
            </a:r>
            <a:r>
              <a:rPr lang="en-US" sz="4400" dirty="0"/>
              <a:t>, </a:t>
            </a:r>
            <a:r>
              <a:rPr lang="en-US" sz="4400" dirty="0" err="1"/>
              <a:t>bhikkhave</a:t>
            </a:r>
            <a:r>
              <a:rPr lang="en-US" sz="4400" dirty="0"/>
              <a:t>, </a:t>
            </a:r>
            <a:r>
              <a:rPr lang="en-US" sz="4400" dirty="0" err="1"/>
              <a:t>aññaṃ</a:t>
            </a:r>
            <a:r>
              <a:rPr lang="en-US" sz="4400" dirty="0"/>
              <a:t> </a:t>
            </a:r>
            <a:r>
              <a:rPr lang="en-US" sz="4400" dirty="0" err="1"/>
              <a:t>eka</a:t>
            </a:r>
            <a:r>
              <a:rPr lang="en-US" sz="4400" b="1" dirty="0" err="1"/>
              <a:t>rūpaṃ</a:t>
            </a:r>
            <a:r>
              <a:rPr lang="en-US" sz="4400" dirty="0"/>
              <a:t> pi </a:t>
            </a:r>
            <a:r>
              <a:rPr lang="en-US" sz="4400" dirty="0" err="1"/>
              <a:t>samanupassāmi</a:t>
            </a:r>
            <a:r>
              <a:rPr lang="en-US" sz="4400" dirty="0"/>
              <a:t>, </a:t>
            </a:r>
            <a:r>
              <a:rPr lang="en-US" sz="4400" dirty="0" err="1"/>
              <a:t>yaṃ</a:t>
            </a:r>
            <a:r>
              <a:rPr lang="en-US" sz="4400" dirty="0"/>
              <a:t> </a:t>
            </a:r>
            <a:r>
              <a:rPr lang="en-US" sz="4400" dirty="0" err="1"/>
              <a:t>evaṃ</a:t>
            </a:r>
            <a:r>
              <a:rPr lang="en-US" sz="4400" dirty="0"/>
              <a:t> </a:t>
            </a:r>
            <a:r>
              <a:rPr lang="en-US" sz="4400" b="1" dirty="0" err="1"/>
              <a:t>purisassa</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tiṭṭhati</a:t>
            </a:r>
            <a:r>
              <a:rPr lang="en-US" sz="4400" dirty="0"/>
              <a:t>, </a:t>
            </a:r>
            <a:r>
              <a:rPr lang="en-US" sz="4400" dirty="0" err="1"/>
              <a:t>yathayidaṃ</a:t>
            </a:r>
            <a:r>
              <a:rPr lang="en-US" sz="4400" dirty="0"/>
              <a:t>, </a:t>
            </a:r>
            <a:r>
              <a:rPr lang="en-US" sz="4400" dirty="0" err="1"/>
              <a:t>bhikkhave</a:t>
            </a:r>
            <a:r>
              <a:rPr lang="en-US" sz="4400" dirty="0"/>
              <a:t>, </a:t>
            </a:r>
            <a:r>
              <a:rPr lang="en-US" sz="4400" dirty="0" err="1"/>
              <a:t>itthi</a:t>
            </a:r>
            <a:r>
              <a:rPr lang="en-US" sz="4400" b="1" dirty="0" err="1"/>
              <a:t>rūpaṃ</a:t>
            </a:r>
            <a:r>
              <a:rPr lang="en-US" sz="4400" dirty="0"/>
              <a:t>. </a:t>
            </a:r>
          </a:p>
          <a:p>
            <a:r>
              <a:rPr lang="en-US" sz="4400" dirty="0" err="1"/>
              <a:t>Itthi</a:t>
            </a:r>
            <a:r>
              <a:rPr lang="en-US" sz="4400" b="1" dirty="0" err="1"/>
              <a:t>rūpaṃ</a:t>
            </a:r>
            <a:r>
              <a:rPr lang="en-US" sz="4400" dirty="0"/>
              <a:t>, </a:t>
            </a:r>
            <a:r>
              <a:rPr lang="en-US" sz="4400" dirty="0" err="1"/>
              <a:t>bhikkhave</a:t>
            </a:r>
            <a:r>
              <a:rPr lang="en-US" sz="4400" dirty="0"/>
              <a:t>, </a:t>
            </a:r>
            <a:r>
              <a:rPr lang="en-US" sz="4400" b="1" dirty="0" err="1"/>
              <a:t>purisassa</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tiṭṭhatîti</a:t>
            </a:r>
            <a:r>
              <a:rPr lang="en-US" sz="4400" dirty="0"/>
              <a:t>. </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3216330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60320" y="2217511"/>
            <a:ext cx="9296319"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err="1"/>
              <a:t>Nâhaṃ</a:t>
            </a:r>
            <a:r>
              <a:rPr lang="en-US" sz="4400" dirty="0"/>
              <a:t>, </a:t>
            </a:r>
            <a:r>
              <a:rPr lang="en-US" sz="4400" dirty="0" err="1"/>
              <a:t>bhikkhave</a:t>
            </a:r>
            <a:r>
              <a:rPr lang="en-US" sz="4400" dirty="0"/>
              <a:t>, </a:t>
            </a:r>
            <a:r>
              <a:rPr lang="en-US" sz="4400" dirty="0" err="1"/>
              <a:t>aññaṃ</a:t>
            </a:r>
            <a:r>
              <a:rPr lang="en-US" sz="4400" dirty="0"/>
              <a:t> </a:t>
            </a:r>
            <a:r>
              <a:rPr lang="en-US" sz="4400" dirty="0" err="1"/>
              <a:t>eka</a:t>
            </a:r>
            <a:r>
              <a:rPr lang="en-US" sz="4400" b="1" dirty="0" err="1"/>
              <a:t>saddaṃ</a:t>
            </a:r>
            <a:r>
              <a:rPr lang="en-US" sz="4400" dirty="0"/>
              <a:t> pi </a:t>
            </a:r>
            <a:r>
              <a:rPr lang="en-US" sz="4400" dirty="0" err="1"/>
              <a:t>samanupassāmi</a:t>
            </a:r>
            <a:r>
              <a:rPr lang="en-US" sz="4400" dirty="0"/>
              <a:t>, </a:t>
            </a:r>
            <a:r>
              <a:rPr lang="en-US" sz="4400" dirty="0" err="1"/>
              <a:t>yaṃ</a:t>
            </a:r>
            <a:r>
              <a:rPr lang="en-US" sz="4400" dirty="0"/>
              <a:t> </a:t>
            </a:r>
            <a:r>
              <a:rPr lang="en-US" sz="4400" dirty="0" err="1"/>
              <a:t>evaṃ</a:t>
            </a:r>
            <a:r>
              <a:rPr lang="en-US" sz="4400" dirty="0"/>
              <a:t> </a:t>
            </a:r>
            <a:r>
              <a:rPr lang="en-US" sz="4400" b="1" dirty="0" err="1"/>
              <a:t>purisassa</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tiṭṭhati</a:t>
            </a:r>
            <a:r>
              <a:rPr lang="en-US" sz="4400" dirty="0"/>
              <a:t>,  </a:t>
            </a:r>
            <a:r>
              <a:rPr lang="en-US" sz="4400" dirty="0" err="1"/>
              <a:t>yathayidaṃ</a:t>
            </a:r>
            <a:r>
              <a:rPr lang="en-US" sz="4400" dirty="0"/>
              <a:t>, </a:t>
            </a:r>
            <a:r>
              <a:rPr lang="en-US" sz="4400" dirty="0" err="1"/>
              <a:t>bhikkhave</a:t>
            </a:r>
            <a:r>
              <a:rPr lang="en-US" sz="4400" dirty="0"/>
              <a:t>, </a:t>
            </a:r>
            <a:r>
              <a:rPr lang="en-US" sz="4400" dirty="0" err="1"/>
              <a:t>itthi</a:t>
            </a:r>
            <a:r>
              <a:rPr lang="en-US" sz="4400" b="1" dirty="0" err="1"/>
              <a:t>saddo</a:t>
            </a:r>
            <a:r>
              <a:rPr lang="en-US" sz="4400" dirty="0"/>
              <a:t>. </a:t>
            </a:r>
          </a:p>
          <a:p>
            <a:r>
              <a:rPr lang="en-US" sz="4400" dirty="0" err="1"/>
              <a:t>Itthi</a:t>
            </a:r>
            <a:r>
              <a:rPr lang="en-US" sz="4400" b="1" dirty="0" err="1"/>
              <a:t>saddo</a:t>
            </a:r>
            <a:r>
              <a:rPr lang="en-US" sz="4400" dirty="0"/>
              <a:t>, </a:t>
            </a:r>
            <a:r>
              <a:rPr lang="en-US" sz="4400" dirty="0" err="1"/>
              <a:t>bhikkhave</a:t>
            </a:r>
            <a:r>
              <a:rPr lang="en-US" sz="4400" dirty="0"/>
              <a:t>, </a:t>
            </a:r>
            <a:r>
              <a:rPr lang="en-US" sz="4400" b="1" dirty="0" err="1"/>
              <a:t>purisassa</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tiṭṭhatîti</a:t>
            </a:r>
            <a:r>
              <a:rPr lang="en-US" sz="4400" dirty="0"/>
              <a:t>. </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9994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30606" y="2217511"/>
            <a:ext cx="9552386"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err="1"/>
              <a:t>Nâhaṃ</a:t>
            </a:r>
            <a:r>
              <a:rPr lang="en-US" sz="4400" dirty="0"/>
              <a:t>, </a:t>
            </a:r>
            <a:r>
              <a:rPr lang="en-US" sz="4400" dirty="0" err="1"/>
              <a:t>bhikkhave</a:t>
            </a:r>
            <a:r>
              <a:rPr lang="en-US" sz="4400" dirty="0"/>
              <a:t>, </a:t>
            </a:r>
            <a:r>
              <a:rPr lang="en-US" sz="4400" dirty="0" err="1"/>
              <a:t>aññaṃ</a:t>
            </a:r>
            <a:r>
              <a:rPr lang="en-US" sz="4400" dirty="0"/>
              <a:t> </a:t>
            </a:r>
            <a:r>
              <a:rPr lang="en-US" sz="4400" dirty="0" err="1"/>
              <a:t>eka</a:t>
            </a:r>
            <a:r>
              <a:rPr lang="en-US" sz="4400" b="1" dirty="0" err="1"/>
              <a:t>gandhaṃ</a:t>
            </a:r>
            <a:r>
              <a:rPr lang="en-US" sz="4400" dirty="0"/>
              <a:t> pi </a:t>
            </a:r>
            <a:r>
              <a:rPr lang="en-US" sz="4400" dirty="0" err="1"/>
              <a:t>samanupassāmi</a:t>
            </a:r>
            <a:r>
              <a:rPr lang="en-US" sz="4400" dirty="0"/>
              <a:t>, </a:t>
            </a:r>
            <a:r>
              <a:rPr lang="en-US" sz="4400" dirty="0" err="1"/>
              <a:t>yaṃ</a:t>
            </a:r>
            <a:r>
              <a:rPr lang="en-US" sz="4400" dirty="0"/>
              <a:t> </a:t>
            </a:r>
            <a:r>
              <a:rPr lang="en-US" sz="4400" dirty="0" err="1"/>
              <a:t>evaṃ</a:t>
            </a:r>
            <a:r>
              <a:rPr lang="en-US" sz="4400" dirty="0"/>
              <a:t> </a:t>
            </a:r>
            <a:r>
              <a:rPr lang="en-US" sz="4400" b="1" dirty="0" err="1"/>
              <a:t>purisassa</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tiṭṭhati</a:t>
            </a:r>
            <a:r>
              <a:rPr lang="en-US" sz="4400" dirty="0"/>
              <a:t>, </a:t>
            </a:r>
            <a:r>
              <a:rPr lang="en-US" sz="4400" dirty="0" err="1"/>
              <a:t>yathayidaṃ</a:t>
            </a:r>
            <a:r>
              <a:rPr lang="en-US" sz="4400" dirty="0"/>
              <a:t>, </a:t>
            </a:r>
            <a:r>
              <a:rPr lang="en-US" sz="4400" dirty="0" err="1"/>
              <a:t>bhikkhave</a:t>
            </a:r>
            <a:r>
              <a:rPr lang="en-US" sz="4400" dirty="0"/>
              <a:t>, </a:t>
            </a:r>
            <a:r>
              <a:rPr lang="en-US" sz="4400" dirty="0" err="1"/>
              <a:t>itthi</a:t>
            </a:r>
            <a:r>
              <a:rPr lang="en-US" sz="4400" b="1" dirty="0" err="1"/>
              <a:t>gandho</a:t>
            </a:r>
            <a:r>
              <a:rPr lang="en-US" sz="4400" dirty="0"/>
              <a:t>. </a:t>
            </a:r>
          </a:p>
          <a:p>
            <a:r>
              <a:rPr lang="en-US" sz="4400" dirty="0" err="1"/>
              <a:t>Itthi</a:t>
            </a:r>
            <a:r>
              <a:rPr lang="en-US" sz="4400" b="1" dirty="0" err="1"/>
              <a:t>gandho</a:t>
            </a:r>
            <a:r>
              <a:rPr lang="en-US" sz="4400" dirty="0"/>
              <a:t>, </a:t>
            </a:r>
            <a:r>
              <a:rPr lang="en-US" sz="4400" dirty="0" err="1"/>
              <a:t>bhikkhave</a:t>
            </a:r>
            <a:r>
              <a:rPr lang="en-US" sz="4400" dirty="0"/>
              <a:t>, </a:t>
            </a:r>
            <a:r>
              <a:rPr lang="en-US" sz="4400" b="1" dirty="0" err="1"/>
              <a:t>purisassa</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tiṭṭhatîti</a:t>
            </a:r>
            <a:r>
              <a:rPr lang="en-US" sz="44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2834376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30606" y="2217511"/>
            <a:ext cx="9426033"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err="1"/>
              <a:t>Nâhaṃ</a:t>
            </a:r>
            <a:r>
              <a:rPr lang="en-US" sz="4400" dirty="0"/>
              <a:t>, </a:t>
            </a:r>
            <a:r>
              <a:rPr lang="en-US" sz="4400" dirty="0" err="1"/>
              <a:t>bhikkhave</a:t>
            </a:r>
            <a:r>
              <a:rPr lang="en-US" sz="4400" dirty="0"/>
              <a:t>, </a:t>
            </a:r>
            <a:r>
              <a:rPr lang="en-US" sz="4400" dirty="0" err="1"/>
              <a:t>aññaṃ</a:t>
            </a:r>
            <a:r>
              <a:rPr lang="en-US" sz="4400" dirty="0"/>
              <a:t> </a:t>
            </a:r>
            <a:r>
              <a:rPr lang="en-US" sz="4400" dirty="0" err="1"/>
              <a:t>eka</a:t>
            </a:r>
            <a:r>
              <a:rPr lang="en-US" sz="4400" b="1" dirty="0" err="1"/>
              <a:t>rasaṃ</a:t>
            </a:r>
            <a:r>
              <a:rPr lang="en-US" sz="4400" dirty="0"/>
              <a:t> </a:t>
            </a:r>
            <a:br>
              <a:rPr lang="en-US" sz="4400" dirty="0"/>
            </a:br>
            <a:r>
              <a:rPr lang="en-US" sz="4400" dirty="0"/>
              <a:t>pi </a:t>
            </a:r>
            <a:r>
              <a:rPr lang="en-US" sz="4400" dirty="0" err="1"/>
              <a:t>samanupassāmi</a:t>
            </a:r>
            <a:r>
              <a:rPr lang="en-US" sz="4400" dirty="0"/>
              <a:t>, </a:t>
            </a:r>
            <a:r>
              <a:rPr lang="en-US" sz="4400" dirty="0" err="1"/>
              <a:t>yaṃ</a:t>
            </a:r>
            <a:r>
              <a:rPr lang="en-US" sz="4400" dirty="0"/>
              <a:t> </a:t>
            </a:r>
            <a:r>
              <a:rPr lang="en-US" sz="4400" dirty="0" err="1"/>
              <a:t>evaṃ</a:t>
            </a:r>
            <a:r>
              <a:rPr lang="en-US" sz="4400" dirty="0"/>
              <a:t> </a:t>
            </a:r>
            <a:r>
              <a:rPr lang="en-US" sz="4400" b="1" dirty="0" err="1"/>
              <a:t>purisassa</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tiṭṭhati</a:t>
            </a:r>
            <a:r>
              <a:rPr lang="en-US" sz="4400" dirty="0"/>
              <a:t>, </a:t>
            </a:r>
            <a:r>
              <a:rPr lang="en-US" sz="4400" dirty="0" err="1"/>
              <a:t>yathayidaṃ</a:t>
            </a:r>
            <a:r>
              <a:rPr lang="en-US" sz="4400" dirty="0"/>
              <a:t>, </a:t>
            </a:r>
            <a:r>
              <a:rPr lang="en-US" sz="4400" dirty="0" err="1"/>
              <a:t>bhikkhave</a:t>
            </a:r>
            <a:r>
              <a:rPr lang="en-US" sz="4400" dirty="0"/>
              <a:t>, </a:t>
            </a:r>
            <a:r>
              <a:rPr lang="en-US" sz="4400" dirty="0" err="1"/>
              <a:t>itthi</a:t>
            </a:r>
            <a:r>
              <a:rPr lang="en-US" sz="4400" b="1" dirty="0" err="1"/>
              <a:t>raso</a:t>
            </a:r>
            <a:r>
              <a:rPr lang="en-US" sz="4400" dirty="0"/>
              <a:t>. </a:t>
            </a:r>
          </a:p>
          <a:p>
            <a:r>
              <a:rPr lang="en-US" sz="4400" dirty="0" err="1"/>
              <a:t>Itthi</a:t>
            </a:r>
            <a:r>
              <a:rPr lang="en-US" sz="4400" b="1" dirty="0" err="1"/>
              <a:t>raso</a:t>
            </a:r>
            <a:r>
              <a:rPr lang="en-US" sz="4400" dirty="0"/>
              <a:t>, </a:t>
            </a:r>
            <a:r>
              <a:rPr lang="en-US" sz="4400" dirty="0" err="1"/>
              <a:t>bhikkhave</a:t>
            </a:r>
            <a:r>
              <a:rPr lang="en-US" sz="4400" dirty="0"/>
              <a:t>, </a:t>
            </a:r>
            <a:r>
              <a:rPr lang="en-US" sz="4400" b="1" dirty="0" err="1"/>
              <a:t>purisassa</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tiṭṭhatîti</a:t>
            </a:r>
            <a:r>
              <a:rPr lang="en-US" sz="44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1817161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30606" y="2217511"/>
            <a:ext cx="9561097"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err="1"/>
              <a:t>Nâhaṃ</a:t>
            </a:r>
            <a:r>
              <a:rPr lang="en-US" sz="4000" dirty="0"/>
              <a:t>, </a:t>
            </a:r>
            <a:r>
              <a:rPr lang="en-US" sz="4000" dirty="0" err="1"/>
              <a:t>bhikkhave</a:t>
            </a:r>
            <a:r>
              <a:rPr lang="en-US" sz="4000" dirty="0"/>
              <a:t>, </a:t>
            </a:r>
            <a:r>
              <a:rPr lang="en-US" sz="4000" dirty="0" err="1"/>
              <a:t>aññaṃ</a:t>
            </a:r>
            <a:r>
              <a:rPr lang="en-US" sz="4000" dirty="0"/>
              <a:t> </a:t>
            </a:r>
            <a:r>
              <a:rPr lang="en-US" sz="4000" dirty="0" err="1"/>
              <a:t>eka</a:t>
            </a:r>
            <a:r>
              <a:rPr lang="en-US" sz="4000" b="1" dirty="0" err="1"/>
              <a:t>phoṭṭhabbaṃ</a:t>
            </a:r>
            <a:r>
              <a:rPr lang="en-US" sz="4000" dirty="0"/>
              <a:t> </a:t>
            </a:r>
            <a:br>
              <a:rPr lang="en-US" sz="4000" dirty="0"/>
            </a:br>
            <a:r>
              <a:rPr lang="en-US" sz="4000" dirty="0"/>
              <a:t>pi </a:t>
            </a:r>
            <a:r>
              <a:rPr lang="en-US" sz="4000" dirty="0" err="1"/>
              <a:t>samanupassāmi</a:t>
            </a:r>
            <a:r>
              <a:rPr lang="en-US" sz="4000" dirty="0"/>
              <a:t>, </a:t>
            </a:r>
            <a:r>
              <a:rPr lang="en-US" sz="4000" dirty="0" err="1"/>
              <a:t>yaṃ</a:t>
            </a:r>
            <a:r>
              <a:rPr lang="en-US" sz="4000" dirty="0"/>
              <a:t> </a:t>
            </a:r>
            <a:r>
              <a:rPr lang="en-US" sz="4000" dirty="0" err="1"/>
              <a:t>evaṃ</a:t>
            </a:r>
            <a:r>
              <a:rPr lang="en-US" sz="4000" dirty="0"/>
              <a:t> </a:t>
            </a:r>
            <a:r>
              <a:rPr lang="en-US" sz="4000" b="1" dirty="0" err="1"/>
              <a:t>purisassa</a:t>
            </a:r>
            <a:r>
              <a:rPr lang="en-US" sz="4000" dirty="0"/>
              <a:t> </a:t>
            </a:r>
            <a:r>
              <a:rPr lang="en-US" sz="4000" dirty="0" err="1"/>
              <a:t>cittaṃ</a:t>
            </a:r>
            <a:r>
              <a:rPr lang="en-US" sz="4000" dirty="0"/>
              <a:t> </a:t>
            </a:r>
            <a:r>
              <a:rPr lang="en-US" sz="4000" dirty="0" err="1"/>
              <a:t>pariyādāya</a:t>
            </a:r>
            <a:r>
              <a:rPr lang="en-US" sz="4000" dirty="0"/>
              <a:t> </a:t>
            </a:r>
            <a:r>
              <a:rPr lang="en-US" sz="4000" dirty="0" err="1"/>
              <a:t>tiṭṭhati</a:t>
            </a:r>
            <a:r>
              <a:rPr lang="en-US" sz="4000" dirty="0"/>
              <a:t>, </a:t>
            </a:r>
            <a:r>
              <a:rPr lang="en-US" sz="4000" dirty="0" err="1"/>
              <a:t>yathayidaṃ</a:t>
            </a:r>
            <a:r>
              <a:rPr lang="en-US" sz="4000" dirty="0"/>
              <a:t>, </a:t>
            </a:r>
            <a:r>
              <a:rPr lang="en-US" sz="4000" dirty="0" err="1"/>
              <a:t>bhikkhave</a:t>
            </a:r>
            <a:r>
              <a:rPr lang="en-US" sz="4000" dirty="0"/>
              <a:t>, </a:t>
            </a:r>
            <a:r>
              <a:rPr lang="en-US" sz="4000" dirty="0" err="1"/>
              <a:t>itthi</a:t>
            </a:r>
            <a:r>
              <a:rPr lang="en-US" sz="4000" b="1" dirty="0" err="1"/>
              <a:t>phoṭṭhabbo</a:t>
            </a:r>
            <a:r>
              <a:rPr lang="en-US" sz="4000" dirty="0"/>
              <a:t>.</a:t>
            </a:r>
          </a:p>
          <a:p>
            <a:r>
              <a:rPr lang="en-US" sz="4000" dirty="0" err="1"/>
              <a:t>Itthi</a:t>
            </a:r>
            <a:r>
              <a:rPr lang="en-US" sz="4000" b="1" dirty="0" err="1"/>
              <a:t>phoṭṭhabbo</a:t>
            </a:r>
            <a:r>
              <a:rPr lang="en-US" sz="4000" dirty="0"/>
              <a:t>, </a:t>
            </a:r>
            <a:r>
              <a:rPr lang="en-US" sz="4000" dirty="0" err="1"/>
              <a:t>bhikkhave</a:t>
            </a:r>
            <a:r>
              <a:rPr lang="en-US" sz="4000" dirty="0"/>
              <a:t>, </a:t>
            </a:r>
            <a:r>
              <a:rPr lang="en-US" sz="4000" b="1" dirty="0" err="1"/>
              <a:t>purisassa</a:t>
            </a:r>
            <a:r>
              <a:rPr lang="en-US" sz="4000" dirty="0"/>
              <a:t> </a:t>
            </a:r>
            <a:r>
              <a:rPr lang="en-US" sz="4000" dirty="0" err="1"/>
              <a:t>cittaṃ</a:t>
            </a:r>
            <a:r>
              <a:rPr lang="en-US" sz="4000" dirty="0"/>
              <a:t> </a:t>
            </a:r>
            <a:r>
              <a:rPr lang="en-US" sz="4000" dirty="0" err="1"/>
              <a:t>pariyādāya</a:t>
            </a:r>
            <a:r>
              <a:rPr lang="en-US" sz="4000" dirty="0"/>
              <a:t> </a:t>
            </a:r>
            <a:r>
              <a:rPr lang="en-US" sz="4000" dirty="0" err="1"/>
              <a:t>tiṭṭhatîti</a:t>
            </a:r>
            <a:r>
              <a:rPr lang="en-US" sz="40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2928343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30606" y="2217511"/>
            <a:ext cx="9426033"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err="1"/>
              <a:t>Nâhaṃ</a:t>
            </a:r>
            <a:r>
              <a:rPr lang="en-US" sz="4400" dirty="0"/>
              <a:t>, </a:t>
            </a:r>
            <a:r>
              <a:rPr lang="en-US" sz="4400" dirty="0" err="1"/>
              <a:t>bhikkhave</a:t>
            </a:r>
            <a:r>
              <a:rPr lang="en-US" sz="4400" dirty="0"/>
              <a:t>, </a:t>
            </a:r>
            <a:r>
              <a:rPr lang="en-US" sz="4400" dirty="0" err="1"/>
              <a:t>aññaṃ</a:t>
            </a:r>
            <a:r>
              <a:rPr lang="en-US" sz="4400" dirty="0"/>
              <a:t> </a:t>
            </a:r>
            <a:r>
              <a:rPr lang="en-US" sz="4400" dirty="0" err="1"/>
              <a:t>eka</a:t>
            </a:r>
            <a:r>
              <a:rPr lang="en-US" sz="4400" b="1" dirty="0" err="1"/>
              <a:t>rūpaṃ</a:t>
            </a:r>
            <a:r>
              <a:rPr lang="en-US" sz="4400" dirty="0"/>
              <a:t> </a:t>
            </a:r>
            <a:br>
              <a:rPr lang="en-US" sz="4400" dirty="0"/>
            </a:br>
            <a:r>
              <a:rPr lang="en-US" sz="4400" dirty="0"/>
              <a:t>pi </a:t>
            </a:r>
            <a:r>
              <a:rPr lang="en-US" sz="4400" dirty="0" err="1"/>
              <a:t>samanupassāmi</a:t>
            </a:r>
            <a:r>
              <a:rPr lang="en-US" sz="4400" dirty="0"/>
              <a:t>, </a:t>
            </a:r>
            <a:r>
              <a:rPr lang="en-US" sz="4400" dirty="0" err="1"/>
              <a:t>yaṃ</a:t>
            </a:r>
            <a:r>
              <a:rPr lang="en-US" sz="4400" dirty="0"/>
              <a:t> </a:t>
            </a:r>
            <a:r>
              <a:rPr lang="en-US" sz="4400" dirty="0" err="1"/>
              <a:t>evaṃ</a:t>
            </a:r>
            <a:r>
              <a:rPr lang="en-US" sz="4400" dirty="0"/>
              <a:t> </a:t>
            </a:r>
            <a:r>
              <a:rPr lang="en-US" sz="4400" b="1" dirty="0" err="1"/>
              <a:t>itthiyā</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tiṭṭhati</a:t>
            </a:r>
            <a:r>
              <a:rPr lang="en-US" sz="4400" dirty="0"/>
              <a:t>, </a:t>
            </a:r>
            <a:r>
              <a:rPr lang="en-US" sz="4400" dirty="0" err="1"/>
              <a:t>yathayidaṃ</a:t>
            </a:r>
            <a:r>
              <a:rPr lang="en-US" sz="4400" dirty="0"/>
              <a:t>, </a:t>
            </a:r>
            <a:r>
              <a:rPr lang="en-US" sz="4400" dirty="0" err="1"/>
              <a:t>bhikkhave</a:t>
            </a:r>
            <a:r>
              <a:rPr lang="en-US" sz="4400" dirty="0"/>
              <a:t>, </a:t>
            </a:r>
            <a:r>
              <a:rPr lang="en-US" sz="4400" b="1" dirty="0" err="1"/>
              <a:t>purisarūpaṃ</a:t>
            </a:r>
            <a:r>
              <a:rPr lang="en-US" sz="4400" dirty="0"/>
              <a:t>. </a:t>
            </a:r>
          </a:p>
          <a:p>
            <a:r>
              <a:rPr lang="en-US" sz="4400" b="1" dirty="0" err="1"/>
              <a:t>Purisarūpaṃ</a:t>
            </a:r>
            <a:r>
              <a:rPr lang="en-US" sz="4400" dirty="0"/>
              <a:t>, </a:t>
            </a:r>
            <a:r>
              <a:rPr lang="en-US" sz="4400" dirty="0" err="1"/>
              <a:t>bhikkhave</a:t>
            </a:r>
            <a:r>
              <a:rPr lang="en-US" sz="4400" dirty="0"/>
              <a:t>, </a:t>
            </a:r>
            <a:r>
              <a:rPr lang="en-US" sz="4400" b="1" dirty="0" err="1"/>
              <a:t>itthiyā</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tiṭṭhatîti</a:t>
            </a:r>
            <a:r>
              <a:rPr lang="en-US" sz="44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1867326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30606" y="2217511"/>
            <a:ext cx="9426033"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err="1"/>
              <a:t>Nâhaṃ</a:t>
            </a:r>
            <a:r>
              <a:rPr lang="en-US" sz="4400" dirty="0"/>
              <a:t>, </a:t>
            </a:r>
            <a:r>
              <a:rPr lang="en-US" sz="4400" dirty="0" err="1"/>
              <a:t>bhikkhave</a:t>
            </a:r>
            <a:r>
              <a:rPr lang="en-US" sz="4400" dirty="0"/>
              <a:t>, </a:t>
            </a:r>
            <a:r>
              <a:rPr lang="en-US" sz="4400" dirty="0" err="1"/>
              <a:t>aññaṃ</a:t>
            </a:r>
            <a:r>
              <a:rPr lang="en-US" sz="4400" dirty="0"/>
              <a:t> </a:t>
            </a:r>
            <a:r>
              <a:rPr lang="en-US" sz="4400" dirty="0" err="1"/>
              <a:t>eka</a:t>
            </a:r>
            <a:r>
              <a:rPr lang="en-US" sz="4400" b="1" dirty="0" err="1"/>
              <a:t>saddaṃ</a:t>
            </a:r>
            <a:r>
              <a:rPr lang="en-US" sz="4400" dirty="0"/>
              <a:t> pi </a:t>
            </a:r>
            <a:r>
              <a:rPr lang="en-US" sz="4400" dirty="0" err="1"/>
              <a:t>samanupassāmi</a:t>
            </a:r>
            <a:r>
              <a:rPr lang="en-US" sz="4400" dirty="0"/>
              <a:t>, </a:t>
            </a:r>
            <a:r>
              <a:rPr lang="en-US" sz="4400" dirty="0" err="1"/>
              <a:t>yaṃ</a:t>
            </a:r>
            <a:r>
              <a:rPr lang="en-US" sz="4400" dirty="0"/>
              <a:t> </a:t>
            </a:r>
            <a:r>
              <a:rPr lang="en-US" sz="4400" dirty="0" err="1"/>
              <a:t>evaṃ</a:t>
            </a:r>
            <a:r>
              <a:rPr lang="en-US" sz="4400" dirty="0"/>
              <a:t> </a:t>
            </a:r>
            <a:r>
              <a:rPr lang="en-US" sz="4400" b="1" dirty="0" err="1"/>
              <a:t>itthiyā</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tiṭṭhati</a:t>
            </a:r>
            <a:r>
              <a:rPr lang="en-US" sz="4400" dirty="0"/>
              <a:t>, </a:t>
            </a:r>
            <a:r>
              <a:rPr lang="en-US" sz="4400" dirty="0" err="1"/>
              <a:t>yathayidaṃ</a:t>
            </a:r>
            <a:r>
              <a:rPr lang="en-US" sz="4400" dirty="0"/>
              <a:t>, </a:t>
            </a:r>
            <a:r>
              <a:rPr lang="en-US" sz="4400" dirty="0" err="1"/>
              <a:t>bhikkhave</a:t>
            </a:r>
            <a:r>
              <a:rPr lang="en-US" sz="4400" dirty="0"/>
              <a:t>, </a:t>
            </a:r>
            <a:r>
              <a:rPr lang="en-US" sz="4400" b="1" dirty="0" err="1"/>
              <a:t>purisasaddo</a:t>
            </a:r>
            <a:r>
              <a:rPr lang="en-US" sz="4400" dirty="0"/>
              <a:t>. </a:t>
            </a:r>
          </a:p>
          <a:p>
            <a:r>
              <a:rPr lang="en-US" sz="4400" b="1" dirty="0" err="1"/>
              <a:t>Purisasaddo</a:t>
            </a:r>
            <a:r>
              <a:rPr lang="en-US" sz="4400" dirty="0"/>
              <a:t>, </a:t>
            </a:r>
            <a:r>
              <a:rPr lang="en-US" sz="4400" dirty="0" err="1"/>
              <a:t>bhikkhave</a:t>
            </a:r>
            <a:r>
              <a:rPr lang="en-US" sz="4400" dirty="0"/>
              <a:t>, </a:t>
            </a:r>
            <a:r>
              <a:rPr lang="en-US" sz="4400" b="1" dirty="0" err="1"/>
              <a:t>itthiyā</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tiṭṭhatîti</a:t>
            </a:r>
            <a:r>
              <a:rPr lang="en-US" sz="44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596486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1 (AN)</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6" name="Content Placeholder 2">
            <a:extLst>
              <a:ext uri="{FF2B5EF4-FFF2-40B4-BE49-F238E27FC236}">
                <a16:creationId xmlns:a16="http://schemas.microsoft.com/office/drawing/2014/main" id="{A630E184-7C6A-486A-ADD8-0817630FC8F7}"/>
              </a:ext>
            </a:extLst>
          </p:cNvPr>
          <p:cNvSpPr>
            <a:spLocks noGrp="1"/>
          </p:cNvSpPr>
          <p:nvPr>
            <p:ph idx="1"/>
          </p:nvPr>
        </p:nvSpPr>
        <p:spPr>
          <a:xfrm>
            <a:off x="2471932" y="1782081"/>
            <a:ext cx="9552387" cy="4351338"/>
          </a:xfrm>
          <a:solidFill>
            <a:srgbClr val="FBC25D"/>
          </a:solidFill>
          <a:ln w="57150">
            <a:solidFill>
              <a:srgbClr val="FBC25D"/>
            </a:solidFill>
          </a:ln>
        </p:spPr>
        <p:txBody>
          <a:bodyPr vert="horz" lIns="91440" tIns="45720" rIns="91440" bIns="45720" rtlCol="0" anchor="ctr">
            <a:noAutofit/>
          </a:bodyPr>
          <a:lstStyle/>
          <a:p>
            <a:pPr marL="0" indent="50800">
              <a:lnSpc>
                <a:spcPct val="150000"/>
              </a:lnSpc>
              <a:buNone/>
            </a:pPr>
            <a:r>
              <a:rPr lang="en-US" sz="3200" spc="600" dirty="0" err="1">
                <a:ln>
                  <a:solidFill>
                    <a:srgbClr val="814B1C"/>
                  </a:solidFill>
                </a:ln>
                <a:solidFill>
                  <a:srgbClr val="471200"/>
                </a:solidFill>
                <a:latin typeface="+mj-lt"/>
              </a:rPr>
              <a:t>tatiyampi</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buddhaṃ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saraṇaṃ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gacchāmi</a:t>
            </a:r>
            <a:r>
              <a:rPr lang="en-US" sz="3200" spc="600" dirty="0">
                <a:ln>
                  <a:solidFill>
                    <a:srgbClr val="814B1C"/>
                  </a:solidFill>
                </a:ln>
                <a:solidFill>
                  <a:srgbClr val="471200"/>
                </a:solidFill>
                <a:latin typeface="+mj-lt"/>
              </a:rPr>
              <a:t>.  </a:t>
            </a:r>
          </a:p>
          <a:p>
            <a:pPr marL="0" indent="50800">
              <a:lnSpc>
                <a:spcPct val="150000"/>
              </a:lnSpc>
              <a:buNone/>
            </a:pPr>
            <a:r>
              <a:rPr lang="en-US" sz="3200" spc="600" dirty="0" err="1">
                <a:ln>
                  <a:solidFill>
                    <a:srgbClr val="814B1C"/>
                  </a:solidFill>
                </a:ln>
                <a:solidFill>
                  <a:srgbClr val="471200"/>
                </a:solidFill>
                <a:latin typeface="+mj-lt"/>
              </a:rPr>
              <a:t>tatiyampi</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dhammaṃ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saraṇaṃ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gacchāmi</a:t>
            </a:r>
            <a:r>
              <a:rPr lang="en-US" sz="3200" spc="600" dirty="0">
                <a:ln>
                  <a:solidFill>
                    <a:srgbClr val="814B1C"/>
                  </a:solidFill>
                </a:ln>
                <a:solidFill>
                  <a:srgbClr val="471200"/>
                </a:solidFill>
                <a:latin typeface="+mj-lt"/>
              </a:rPr>
              <a:t>.  </a:t>
            </a:r>
          </a:p>
          <a:p>
            <a:pPr marL="0" indent="50800">
              <a:lnSpc>
                <a:spcPct val="150000"/>
              </a:lnSpc>
              <a:buNone/>
            </a:pPr>
            <a:r>
              <a:rPr lang="en-US" sz="3200" spc="600" dirty="0" err="1">
                <a:ln>
                  <a:solidFill>
                    <a:srgbClr val="814B1C"/>
                  </a:solidFill>
                </a:ln>
                <a:solidFill>
                  <a:srgbClr val="471200"/>
                </a:solidFill>
                <a:latin typeface="+mj-lt"/>
              </a:rPr>
              <a:t>tatiyampi</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saṅghaṃ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saraṇaṃ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gacchāmi</a:t>
            </a:r>
            <a:r>
              <a:rPr lang="en-US" sz="3200" spc="600" dirty="0">
                <a:ln>
                  <a:solidFill>
                    <a:srgbClr val="814B1C"/>
                  </a:solidFill>
                </a:ln>
                <a:solidFill>
                  <a:srgbClr val="471200"/>
                </a:solidFill>
                <a:latin typeface="+mj-lt"/>
              </a:rPr>
              <a:t>.</a:t>
            </a:r>
          </a:p>
        </p:txBody>
      </p:sp>
    </p:spTree>
    <p:extLst>
      <p:ext uri="{BB962C8B-B14F-4D97-AF65-F5344CB8AC3E}">
        <p14:creationId xmlns:p14="http://schemas.microsoft.com/office/powerpoint/2010/main" val="2767213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30606" y="2217511"/>
            <a:ext cx="9426033"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err="1"/>
              <a:t>Nâhaṃ</a:t>
            </a:r>
            <a:r>
              <a:rPr lang="en-US" sz="4400" dirty="0"/>
              <a:t>, </a:t>
            </a:r>
            <a:r>
              <a:rPr lang="en-US" sz="4400" dirty="0" err="1"/>
              <a:t>bhikkhave</a:t>
            </a:r>
            <a:r>
              <a:rPr lang="en-US" sz="4400" dirty="0"/>
              <a:t>, </a:t>
            </a:r>
            <a:r>
              <a:rPr lang="en-US" sz="4400" dirty="0" err="1"/>
              <a:t>aññaṃ</a:t>
            </a:r>
            <a:r>
              <a:rPr lang="en-US" sz="4400" dirty="0"/>
              <a:t> </a:t>
            </a:r>
            <a:r>
              <a:rPr lang="en-US" sz="4400" dirty="0" err="1"/>
              <a:t>eka</a:t>
            </a:r>
            <a:r>
              <a:rPr lang="en-US" sz="4400" b="1" dirty="0" err="1"/>
              <a:t>gandhaṃ</a:t>
            </a:r>
            <a:r>
              <a:rPr lang="en-US" sz="4400" dirty="0"/>
              <a:t> pi </a:t>
            </a:r>
            <a:r>
              <a:rPr lang="en-US" sz="4400" dirty="0" err="1"/>
              <a:t>samanupassāmi,yaṃ</a:t>
            </a:r>
            <a:r>
              <a:rPr lang="en-US" sz="4400" dirty="0"/>
              <a:t> </a:t>
            </a:r>
            <a:r>
              <a:rPr lang="en-US" sz="4400" dirty="0" err="1"/>
              <a:t>evaṃ</a:t>
            </a:r>
            <a:r>
              <a:rPr lang="en-US" sz="4400" dirty="0"/>
              <a:t> </a:t>
            </a:r>
            <a:r>
              <a:rPr lang="en-US" sz="4400" b="1" dirty="0" err="1"/>
              <a:t>itthiyā</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tiṭṭhati</a:t>
            </a:r>
            <a:r>
              <a:rPr lang="en-US" sz="4400" dirty="0"/>
              <a:t>, </a:t>
            </a:r>
            <a:r>
              <a:rPr lang="en-US" sz="4400" dirty="0" err="1"/>
              <a:t>yathayidaṃ</a:t>
            </a:r>
            <a:r>
              <a:rPr lang="en-US" sz="4400" dirty="0"/>
              <a:t>, </a:t>
            </a:r>
            <a:r>
              <a:rPr lang="en-US" sz="4400" dirty="0" err="1"/>
              <a:t>bhikkhave</a:t>
            </a:r>
            <a:r>
              <a:rPr lang="en-US" sz="4400" dirty="0"/>
              <a:t>, </a:t>
            </a:r>
            <a:r>
              <a:rPr lang="en-US" sz="4400" b="1" dirty="0" err="1"/>
              <a:t>purisagandho</a:t>
            </a:r>
            <a:r>
              <a:rPr lang="en-US" sz="4400" dirty="0"/>
              <a:t>.</a:t>
            </a:r>
          </a:p>
          <a:p>
            <a:r>
              <a:rPr lang="en-US" sz="4400" b="1" dirty="0" err="1"/>
              <a:t>Purisagandho</a:t>
            </a:r>
            <a:r>
              <a:rPr lang="en-US" sz="4400" dirty="0"/>
              <a:t>, </a:t>
            </a:r>
            <a:r>
              <a:rPr lang="en-US" sz="4400" dirty="0" err="1"/>
              <a:t>bhikkhave</a:t>
            </a:r>
            <a:r>
              <a:rPr lang="en-US" sz="4400" dirty="0"/>
              <a:t>, </a:t>
            </a:r>
            <a:r>
              <a:rPr lang="en-US" sz="4400" b="1" dirty="0" err="1"/>
              <a:t>itthiyā</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tiṭṭhatîti</a:t>
            </a:r>
            <a:r>
              <a:rPr lang="en-US" sz="44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1962060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30606" y="2217511"/>
            <a:ext cx="9426033"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err="1"/>
              <a:t>Nâhaṃ</a:t>
            </a:r>
            <a:r>
              <a:rPr lang="en-US" sz="4400" dirty="0"/>
              <a:t>, </a:t>
            </a:r>
            <a:r>
              <a:rPr lang="en-US" sz="4400" dirty="0" err="1"/>
              <a:t>bhikkhave</a:t>
            </a:r>
            <a:r>
              <a:rPr lang="en-US" sz="4400" dirty="0"/>
              <a:t>, </a:t>
            </a:r>
            <a:r>
              <a:rPr lang="en-US" sz="4400" dirty="0" err="1"/>
              <a:t>aññaṃ</a:t>
            </a:r>
            <a:r>
              <a:rPr lang="en-US" sz="4400" dirty="0"/>
              <a:t> </a:t>
            </a:r>
            <a:r>
              <a:rPr lang="en-US" sz="4400" dirty="0" err="1"/>
              <a:t>eka</a:t>
            </a:r>
            <a:r>
              <a:rPr lang="en-US" sz="4400" b="1" dirty="0" err="1"/>
              <a:t>rasaṃ</a:t>
            </a:r>
            <a:r>
              <a:rPr lang="en-US" sz="4400" dirty="0"/>
              <a:t> </a:t>
            </a:r>
            <a:br>
              <a:rPr lang="en-US" sz="4400" dirty="0"/>
            </a:br>
            <a:r>
              <a:rPr lang="en-US" sz="4400" dirty="0"/>
              <a:t>pi </a:t>
            </a:r>
            <a:r>
              <a:rPr lang="en-US" sz="4400" dirty="0" err="1"/>
              <a:t>samanupassāmi,yaṃ</a:t>
            </a:r>
            <a:r>
              <a:rPr lang="en-US" sz="4400" dirty="0"/>
              <a:t> </a:t>
            </a:r>
            <a:r>
              <a:rPr lang="en-US" sz="4400" dirty="0" err="1"/>
              <a:t>evaṃ</a:t>
            </a:r>
            <a:r>
              <a:rPr lang="en-US" sz="4400" dirty="0"/>
              <a:t> </a:t>
            </a:r>
            <a:r>
              <a:rPr lang="en-US" sz="4400" b="1" dirty="0" err="1"/>
              <a:t>itthiyā</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tiṭṭhati</a:t>
            </a:r>
            <a:r>
              <a:rPr lang="en-US" sz="4400" dirty="0"/>
              <a:t>, </a:t>
            </a:r>
            <a:r>
              <a:rPr lang="en-US" sz="4400" dirty="0" err="1"/>
              <a:t>yathayidaṃ</a:t>
            </a:r>
            <a:r>
              <a:rPr lang="en-US" sz="4400" dirty="0"/>
              <a:t>, </a:t>
            </a:r>
            <a:r>
              <a:rPr lang="en-US" sz="4400" dirty="0" err="1"/>
              <a:t>bhikkhave</a:t>
            </a:r>
            <a:r>
              <a:rPr lang="en-US" sz="4400" dirty="0"/>
              <a:t>, </a:t>
            </a:r>
            <a:r>
              <a:rPr lang="en-US" sz="4400" b="1" dirty="0" err="1"/>
              <a:t>purisaraso</a:t>
            </a:r>
            <a:r>
              <a:rPr lang="en-US" sz="4400" dirty="0"/>
              <a:t>.</a:t>
            </a:r>
          </a:p>
          <a:p>
            <a:r>
              <a:rPr lang="en-US" sz="4400" b="1" dirty="0" err="1"/>
              <a:t>Purisaraso</a:t>
            </a:r>
            <a:r>
              <a:rPr lang="en-US" sz="4400" dirty="0"/>
              <a:t>, </a:t>
            </a:r>
            <a:r>
              <a:rPr lang="en-US" sz="4400" dirty="0" err="1"/>
              <a:t>bhikkhave</a:t>
            </a:r>
            <a:r>
              <a:rPr lang="en-US" sz="4400" dirty="0"/>
              <a:t>, </a:t>
            </a:r>
            <a:r>
              <a:rPr lang="en-US" sz="4400" b="1" dirty="0" err="1"/>
              <a:t>itthiyā</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tiṭṭhatîti</a:t>
            </a:r>
            <a:r>
              <a:rPr lang="en-US" sz="44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1796985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30606" y="2217511"/>
            <a:ext cx="9426033"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err="1"/>
              <a:t>Nâhaṃ</a:t>
            </a:r>
            <a:r>
              <a:rPr lang="en-US" sz="4000" dirty="0"/>
              <a:t>, </a:t>
            </a:r>
            <a:r>
              <a:rPr lang="en-US" sz="4000" dirty="0" err="1"/>
              <a:t>bhikkhave</a:t>
            </a:r>
            <a:r>
              <a:rPr lang="en-US" sz="4000" dirty="0"/>
              <a:t>, </a:t>
            </a:r>
            <a:r>
              <a:rPr lang="en-US" sz="4000" dirty="0" err="1"/>
              <a:t>aññaṃ</a:t>
            </a:r>
            <a:r>
              <a:rPr lang="en-US" sz="4000" dirty="0"/>
              <a:t> </a:t>
            </a:r>
            <a:r>
              <a:rPr lang="en-US" sz="4000" dirty="0" err="1"/>
              <a:t>eka</a:t>
            </a:r>
            <a:r>
              <a:rPr lang="en-US" sz="4000" b="1" dirty="0" err="1"/>
              <a:t>phoṭṭhabbaṃ</a:t>
            </a:r>
            <a:r>
              <a:rPr lang="en-US" sz="4000" dirty="0"/>
              <a:t> pi </a:t>
            </a:r>
            <a:r>
              <a:rPr lang="en-US" sz="4000" dirty="0" err="1"/>
              <a:t>samanupassāmi</a:t>
            </a:r>
            <a:r>
              <a:rPr lang="en-US" sz="4000" dirty="0"/>
              <a:t>, </a:t>
            </a:r>
            <a:r>
              <a:rPr lang="en-US" sz="4000" dirty="0" err="1"/>
              <a:t>yaṃ</a:t>
            </a:r>
            <a:r>
              <a:rPr lang="en-US" sz="4000" dirty="0"/>
              <a:t> </a:t>
            </a:r>
            <a:r>
              <a:rPr lang="en-US" sz="4000" dirty="0" err="1"/>
              <a:t>evaṃ</a:t>
            </a:r>
            <a:r>
              <a:rPr lang="en-US" sz="4000" dirty="0"/>
              <a:t> </a:t>
            </a:r>
            <a:r>
              <a:rPr lang="en-US" sz="4000" b="1" dirty="0" err="1"/>
              <a:t>itthiyā</a:t>
            </a:r>
            <a:r>
              <a:rPr lang="en-US" sz="4000" dirty="0"/>
              <a:t> </a:t>
            </a:r>
            <a:r>
              <a:rPr lang="en-US" sz="4000" dirty="0" err="1"/>
              <a:t>cittaṃ</a:t>
            </a:r>
            <a:r>
              <a:rPr lang="en-US" sz="4000" dirty="0"/>
              <a:t> </a:t>
            </a:r>
            <a:r>
              <a:rPr lang="en-US" sz="4000" dirty="0" err="1"/>
              <a:t>pariyādāya</a:t>
            </a:r>
            <a:r>
              <a:rPr lang="en-US" sz="4000" dirty="0"/>
              <a:t> </a:t>
            </a:r>
            <a:r>
              <a:rPr lang="en-US" sz="4000" dirty="0" err="1"/>
              <a:t>tiṭṭhati</a:t>
            </a:r>
            <a:r>
              <a:rPr lang="en-US" sz="4000" dirty="0"/>
              <a:t>, </a:t>
            </a:r>
            <a:r>
              <a:rPr lang="en-US" sz="4000" dirty="0" err="1"/>
              <a:t>yathayidaṃ</a:t>
            </a:r>
            <a:r>
              <a:rPr lang="en-US" sz="4000" dirty="0"/>
              <a:t>, </a:t>
            </a:r>
            <a:r>
              <a:rPr lang="en-US" sz="4000" dirty="0" err="1"/>
              <a:t>bhikkhave</a:t>
            </a:r>
            <a:r>
              <a:rPr lang="en-US" sz="4000" dirty="0"/>
              <a:t>, </a:t>
            </a:r>
            <a:r>
              <a:rPr lang="en-US" sz="4000" b="1" dirty="0" err="1"/>
              <a:t>purisaphoṭṭhabbo</a:t>
            </a:r>
            <a:r>
              <a:rPr lang="en-US" sz="4000" dirty="0"/>
              <a:t>.</a:t>
            </a:r>
          </a:p>
          <a:p>
            <a:r>
              <a:rPr lang="en-US" sz="4000" b="1" dirty="0" err="1"/>
              <a:t>Purisaphoṭṭhabbo</a:t>
            </a:r>
            <a:r>
              <a:rPr lang="en-US" sz="4000" dirty="0"/>
              <a:t>, </a:t>
            </a:r>
            <a:r>
              <a:rPr lang="en-US" sz="4000" dirty="0" err="1"/>
              <a:t>bhikkhave</a:t>
            </a:r>
            <a:r>
              <a:rPr lang="en-US" sz="4000" dirty="0"/>
              <a:t>, </a:t>
            </a:r>
            <a:r>
              <a:rPr lang="en-US" sz="4000" b="1" dirty="0" err="1"/>
              <a:t>itthiyā</a:t>
            </a:r>
            <a:r>
              <a:rPr lang="en-US" sz="4000" dirty="0"/>
              <a:t> </a:t>
            </a:r>
            <a:r>
              <a:rPr lang="en-US" sz="4000" dirty="0" err="1"/>
              <a:t>cittaṃ</a:t>
            </a:r>
            <a:r>
              <a:rPr lang="en-US" sz="4000" dirty="0"/>
              <a:t> </a:t>
            </a:r>
            <a:r>
              <a:rPr lang="en-US" sz="4000" dirty="0" err="1"/>
              <a:t>pariyādāya</a:t>
            </a:r>
            <a:r>
              <a:rPr lang="en-US" sz="4000" dirty="0"/>
              <a:t> </a:t>
            </a:r>
            <a:r>
              <a:rPr lang="en-US" sz="4000" dirty="0" err="1"/>
              <a:t>tiṭṭhatîti</a:t>
            </a:r>
            <a:r>
              <a:rPr lang="en-US" sz="40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157381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6</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762058"/>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686442">
                  <a:extLst>
                    <a:ext uri="{9D8B030D-6E8A-4147-A177-3AD203B41FA5}">
                      <a16:colId xmlns:a16="http://schemas.microsoft.com/office/drawing/2014/main" val="1520808955"/>
                    </a:ext>
                  </a:extLst>
                </a:gridCol>
                <a:gridCol w="4927600">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marL="0" marR="0">
                        <a:lnSpc>
                          <a:spcPct val="107000"/>
                        </a:lnSpc>
                        <a:spcBef>
                          <a:spcPts val="0"/>
                        </a:spcBef>
                        <a:spcAft>
                          <a:spcPts val="0"/>
                        </a:spcAft>
                      </a:pPr>
                      <a:r>
                        <a:rPr lang="en-US" sz="2400" b="1" kern="1200" dirty="0">
                          <a:solidFill>
                            <a:schemeClr val="tx1"/>
                          </a:solidFill>
                          <a:latin typeface="+mn-lt"/>
                          <a:ea typeface="+mn-ea"/>
                          <a:cs typeface="+mn-cs"/>
                        </a:rPr>
                        <a:t>1</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Na</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Không</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Từ phủ định</a:t>
                      </a:r>
                    </a:p>
                  </a:txBody>
                  <a:tcPr marL="68580" marR="68580" marT="0" marB="0"/>
                </a:tc>
                <a:extLst>
                  <a:ext uri="{0D108BD9-81ED-4DB2-BD59-A6C34878D82A}">
                    <a16:rowId xmlns:a16="http://schemas.microsoft.com/office/drawing/2014/main" val="1720334486"/>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2</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Ahaṃ</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Tôi, ta</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Đại, ngôi 1, ít</a:t>
                      </a:r>
                    </a:p>
                  </a:txBody>
                  <a:tcPr marL="68580" marR="68580" marT="0" marB="0"/>
                </a:tc>
                <a:extLst>
                  <a:ext uri="{0D108BD9-81ED-4DB2-BD59-A6C34878D82A}">
                    <a16:rowId xmlns:a16="http://schemas.microsoft.com/office/drawing/2014/main" val="3399634165"/>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3</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Bhikkhu</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Vị Tỳ Kheo (Bhikhave: hô cách, số nhiều)</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1954270747"/>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4</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Añña</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Khác</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Tính</a:t>
                      </a:r>
                    </a:p>
                  </a:txBody>
                  <a:tcPr marL="68580" marR="68580" marT="0" marB="0"/>
                </a:tc>
                <a:extLst>
                  <a:ext uri="{0D108BD9-81ED-4DB2-BD59-A6C34878D82A}">
                    <a16:rowId xmlns:a16="http://schemas.microsoft.com/office/drawing/2014/main" val="2151744862"/>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5</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Eka</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Một</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Tính</a:t>
                      </a:r>
                    </a:p>
                  </a:txBody>
                  <a:tcPr marL="68580" marR="68580" marT="0" marB="0"/>
                </a:tc>
                <a:extLst>
                  <a:ext uri="{0D108BD9-81ED-4DB2-BD59-A6C34878D82A}">
                    <a16:rowId xmlns:a16="http://schemas.microsoft.com/office/drawing/2014/main" val="3642912385"/>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6</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Rūpaṃ</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Hình sắc, sắc đẹp</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Danh, trung</a:t>
                      </a:r>
                    </a:p>
                  </a:txBody>
                  <a:tcPr marL="68580" marR="68580" marT="0" marB="0"/>
                </a:tc>
                <a:extLst>
                  <a:ext uri="{0D108BD9-81ED-4DB2-BD59-A6C34878D82A}">
                    <a16:rowId xmlns:a16="http://schemas.microsoft.com/office/drawing/2014/main" val="2871846622"/>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7</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Pi</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Nữa</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có</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thể</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dính</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sau</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đuôi</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danh</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từ</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mang</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tính</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nhấn</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mạnh</a:t>
                      </a:r>
                      <a:r>
                        <a:rPr lang="en-US" sz="2400" b="1" kern="1200" dirty="0">
                          <a:solidFill>
                            <a:schemeClr val="tx1"/>
                          </a:solidFill>
                          <a:latin typeface="+mn-lt"/>
                          <a:ea typeface="+mn-ea"/>
                          <a:cs typeface="+mn-cs"/>
                        </a:rPr>
                        <a:t>)</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Phụ</a:t>
                      </a:r>
                    </a:p>
                  </a:txBody>
                  <a:tcPr marL="68580" marR="68580" marT="0" marB="0"/>
                </a:tc>
                <a:extLst>
                  <a:ext uri="{0D108BD9-81ED-4DB2-BD59-A6C34878D82A}">
                    <a16:rowId xmlns:a16="http://schemas.microsoft.com/office/drawing/2014/main" val="3374167155"/>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8</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Samanupassati</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Thấy</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nhận</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thức</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chính</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xác</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Động</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hiện</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tại</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chủ</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động</a:t>
                      </a:r>
                      <a:endParaRPr lang="en-US" sz="2400" b="1"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830318225"/>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3868047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6</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232022"/>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686442">
                  <a:extLst>
                    <a:ext uri="{9D8B030D-6E8A-4147-A177-3AD203B41FA5}">
                      <a16:colId xmlns:a16="http://schemas.microsoft.com/office/drawing/2014/main" val="1520808955"/>
                    </a:ext>
                  </a:extLst>
                </a:gridCol>
                <a:gridCol w="4927600">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9</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Yaṃ</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Cái mà (chủ cách)</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Đại từ quan hệ, trung</a:t>
                      </a:r>
                    </a:p>
                  </a:txBody>
                  <a:tcPr marL="68580" marR="68580" marT="0" marB="0"/>
                </a:tc>
                <a:extLst>
                  <a:ext uri="{0D108BD9-81ED-4DB2-BD59-A6C34878D82A}">
                    <a16:rowId xmlns:a16="http://schemas.microsoft.com/office/drawing/2014/main" val="1720334486"/>
                  </a:ext>
                </a:extLst>
              </a:tr>
              <a:tr h="370840">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10</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Evaṃ</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Hàm ý nhấn mạnh</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Phụ</a:t>
                      </a:r>
                    </a:p>
                  </a:txBody>
                  <a:tcPr marL="68580" marR="68580" marT="0" marB="0"/>
                </a:tc>
                <a:extLst>
                  <a:ext uri="{0D108BD9-81ED-4DB2-BD59-A6C34878D82A}">
                    <a16:rowId xmlns:a16="http://schemas.microsoft.com/office/drawing/2014/main" val="3399634165"/>
                  </a:ext>
                </a:extLst>
              </a:tr>
              <a:tr h="370840">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11</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Puriso</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Người nam</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Danh, nam</a:t>
                      </a:r>
                    </a:p>
                  </a:txBody>
                  <a:tcPr marL="68580" marR="68580" marT="0" marB="0"/>
                </a:tc>
                <a:extLst>
                  <a:ext uri="{0D108BD9-81ED-4DB2-BD59-A6C34878D82A}">
                    <a16:rowId xmlns:a16="http://schemas.microsoft.com/office/drawing/2014/main" val="1954270747"/>
                  </a:ext>
                </a:extLst>
              </a:tr>
              <a:tr h="370840">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12</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Cittaṃ</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Tâm</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Danh, trung</a:t>
                      </a:r>
                    </a:p>
                  </a:txBody>
                  <a:tcPr marL="68580" marR="68580" marT="0" marB="0"/>
                </a:tc>
                <a:extLst>
                  <a:ext uri="{0D108BD9-81ED-4DB2-BD59-A6C34878D82A}">
                    <a16:rowId xmlns:a16="http://schemas.microsoft.com/office/drawing/2014/main" val="2151744862"/>
                  </a:ext>
                </a:extLst>
              </a:tr>
              <a:tr h="370840">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13</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Pariyādāya</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Sau khi nắm bắt lấy hoàn toàn</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Động từ bất biến</a:t>
                      </a:r>
                    </a:p>
                    <a:p>
                      <a:pPr marL="0" marR="0">
                        <a:lnSpc>
                          <a:spcPct val="107000"/>
                        </a:lnSpc>
                        <a:spcBef>
                          <a:spcPts val="0"/>
                        </a:spcBef>
                        <a:spcAft>
                          <a:spcPts val="0"/>
                        </a:spcAft>
                      </a:pPr>
                      <a:r>
                        <a:rPr lang="en-US" sz="2400" b="1" kern="1200">
                          <a:solidFill>
                            <a:sysClr val="windowText" lastClr="000000"/>
                          </a:solidFill>
                          <a:latin typeface="+mn-lt"/>
                          <a:ea typeface="+mn-ea"/>
                          <a:cs typeface="+mn-cs"/>
                        </a:rPr>
                        <a:t>[Gerund]</a:t>
                      </a:r>
                    </a:p>
                  </a:txBody>
                  <a:tcPr marL="68580" marR="68580" marT="0" marB="0"/>
                </a:tc>
                <a:extLst>
                  <a:ext uri="{0D108BD9-81ED-4DB2-BD59-A6C34878D82A}">
                    <a16:rowId xmlns:a16="http://schemas.microsoft.com/office/drawing/2014/main" val="3642912385"/>
                  </a:ext>
                </a:extLst>
              </a:tr>
              <a:tr h="370840">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14</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Tiṭṭhati</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Đứng lại, lưu lại</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Động, hiện tại, chủ động</a:t>
                      </a:r>
                    </a:p>
                  </a:txBody>
                  <a:tcPr marL="68580" marR="68580" marT="0" marB="0"/>
                </a:tc>
                <a:extLst>
                  <a:ext uri="{0D108BD9-81ED-4DB2-BD59-A6C34878D82A}">
                    <a16:rowId xmlns:a16="http://schemas.microsoft.com/office/drawing/2014/main" val="2871846622"/>
                  </a:ext>
                </a:extLst>
              </a:tr>
              <a:tr h="370840">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15</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Yathayidaṃ</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Tức là [Yatha (như là) + idaṃ (cái này)] </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Đặc ngữ</a:t>
                      </a:r>
                    </a:p>
                  </a:txBody>
                  <a:tcPr marL="68580" marR="68580" marT="0" marB="0"/>
                </a:tc>
                <a:extLst>
                  <a:ext uri="{0D108BD9-81ED-4DB2-BD59-A6C34878D82A}">
                    <a16:rowId xmlns:a16="http://schemas.microsoft.com/office/drawing/2014/main" val="3374167155"/>
                  </a:ext>
                </a:extLst>
              </a:tr>
              <a:tr h="370840">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16</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Itthi</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Người nữ</a:t>
                      </a:r>
                    </a:p>
                  </a:txBody>
                  <a:tcPr marL="68580" marR="68580" marT="0" marB="0"/>
                </a:tc>
                <a:tc>
                  <a:txBody>
                    <a:bodyPr/>
                    <a:lstStyle/>
                    <a:p>
                      <a:pPr marL="0" marR="0">
                        <a:lnSpc>
                          <a:spcPct val="107000"/>
                        </a:lnSpc>
                        <a:spcBef>
                          <a:spcPts val="0"/>
                        </a:spcBef>
                        <a:spcAft>
                          <a:spcPts val="0"/>
                        </a:spcAft>
                      </a:pPr>
                      <a:r>
                        <a:rPr lang="en-US" sz="2400" b="1" kern="1200" dirty="0">
                          <a:solidFill>
                            <a:sysClr val="windowText" lastClr="000000"/>
                          </a:solidFill>
                          <a:latin typeface="+mn-lt"/>
                          <a:ea typeface="+mn-ea"/>
                          <a:cs typeface="+mn-cs"/>
                        </a:rPr>
                        <a:t>Danh, </a:t>
                      </a:r>
                      <a:r>
                        <a:rPr lang="en-US" sz="2400" b="1" kern="1200" dirty="0" err="1">
                          <a:solidFill>
                            <a:sysClr val="windowText" lastClr="000000"/>
                          </a:solidFill>
                          <a:latin typeface="+mn-lt"/>
                          <a:ea typeface="+mn-ea"/>
                          <a:cs typeface="+mn-cs"/>
                        </a:rPr>
                        <a:t>nữ</a:t>
                      </a:r>
                      <a:endParaRPr lang="en-US" sz="2400" b="1" kern="1200" dirty="0">
                        <a:solidFill>
                          <a:sysClr val="windowText" lastClr="000000"/>
                        </a:solidFill>
                        <a:latin typeface="+mn-lt"/>
                        <a:ea typeface="+mn-ea"/>
                        <a:cs typeface="+mn-cs"/>
                      </a:endParaRPr>
                    </a:p>
                  </a:txBody>
                  <a:tcPr marL="68580" marR="68580" marT="0" marB="0"/>
                </a:tc>
                <a:extLst>
                  <a:ext uri="{0D108BD9-81ED-4DB2-BD59-A6C34878D82A}">
                    <a16:rowId xmlns:a16="http://schemas.microsoft.com/office/drawing/2014/main" val="3830318225"/>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2767641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6</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553437"/>
          <a:ext cx="10515600" cy="1953260"/>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686442">
                  <a:extLst>
                    <a:ext uri="{9D8B030D-6E8A-4147-A177-3AD203B41FA5}">
                      <a16:colId xmlns:a16="http://schemas.microsoft.com/office/drawing/2014/main" val="1520808955"/>
                    </a:ext>
                  </a:extLst>
                </a:gridCol>
                <a:gridCol w="4927600">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marL="0" marR="0">
                        <a:lnSpc>
                          <a:spcPct val="107000"/>
                        </a:lnSpc>
                        <a:spcBef>
                          <a:spcPts val="0"/>
                        </a:spcBef>
                        <a:spcAft>
                          <a:spcPts val="0"/>
                        </a:spcAft>
                      </a:pPr>
                      <a:r>
                        <a:rPr lang="en-US" sz="2400" b="1" kern="1200" dirty="0">
                          <a:solidFill>
                            <a:schemeClr val="tx1"/>
                          </a:solidFill>
                          <a:latin typeface="+mn-lt"/>
                          <a:ea typeface="+mn-ea"/>
                          <a:cs typeface="+mn-cs"/>
                        </a:rPr>
                        <a:t>17</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Saddo</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Âm</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thanh</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từ</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1720334486"/>
                  </a:ext>
                </a:extLst>
              </a:tr>
              <a:tr h="370840">
                <a:tc>
                  <a:txBody>
                    <a:bodyPr/>
                    <a:lstStyle/>
                    <a:p>
                      <a:pPr marL="0" marR="0">
                        <a:lnSpc>
                          <a:spcPct val="107000"/>
                        </a:lnSpc>
                        <a:spcBef>
                          <a:spcPts val="0"/>
                        </a:spcBef>
                        <a:spcAft>
                          <a:spcPts val="0"/>
                        </a:spcAft>
                      </a:pPr>
                      <a:r>
                        <a:rPr lang="en-US" sz="2400" b="1" kern="1200" dirty="0">
                          <a:solidFill>
                            <a:schemeClr val="tx1"/>
                          </a:solidFill>
                          <a:latin typeface="+mn-lt"/>
                          <a:ea typeface="+mn-ea"/>
                          <a:cs typeface="+mn-cs"/>
                        </a:rPr>
                        <a:t>18</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Gandho</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Mùi hương</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3399634165"/>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19</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Raso</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Vị</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1954270747"/>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20</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Phoṭṭhabbo</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Sự</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xúc</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chạm</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dirty="0">
                          <a:solidFill>
                            <a:schemeClr val="tx1"/>
                          </a:solidFill>
                          <a:latin typeface="+mn-lt"/>
                          <a:ea typeface="+mn-ea"/>
                          <a:cs typeface="+mn-cs"/>
                        </a:rPr>
                        <a:t>Danh, </a:t>
                      </a:r>
                      <a:r>
                        <a:rPr lang="en-US" sz="2400" b="1" kern="1200" dirty="0" err="1">
                          <a:solidFill>
                            <a:schemeClr val="tx1"/>
                          </a:solidFill>
                          <a:latin typeface="+mn-lt"/>
                          <a:ea typeface="+mn-ea"/>
                          <a:cs typeface="+mn-cs"/>
                        </a:rPr>
                        <a:t>nam</a:t>
                      </a:r>
                      <a:endParaRPr lang="en-US" sz="2400" b="1"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2151744862"/>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2365262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270531"/>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DANH TỪ NỮ TÍNH TẬN CÙNG –</a:t>
            </a:r>
            <a:r>
              <a:rPr lang="en-US" sz="3200" dirty="0" err="1">
                <a:solidFill>
                  <a:srgbClr val="FBC25D"/>
                </a:solidFill>
              </a:rPr>
              <a:t>i</a:t>
            </a:r>
            <a:r>
              <a:rPr lang="en-US" sz="3200" dirty="0">
                <a:solidFill>
                  <a:srgbClr val="FBC25D"/>
                </a:solidFill>
              </a:rPr>
              <a:t> / </a:t>
            </a:r>
            <a:r>
              <a:rPr lang="en-US" sz="3200" dirty="0" err="1">
                <a:solidFill>
                  <a:srgbClr val="FBC25D"/>
                </a:solidFill>
              </a:rPr>
              <a:t>Ratti</a:t>
            </a:r>
            <a:r>
              <a:rPr lang="en-US" sz="3200" dirty="0">
                <a:solidFill>
                  <a:srgbClr val="FBC25D"/>
                </a:solidFill>
              </a:rPr>
              <a:t> (ban </a:t>
            </a:r>
            <a:r>
              <a:rPr lang="en-US" sz="3200" dirty="0" err="1">
                <a:solidFill>
                  <a:srgbClr val="FBC25D"/>
                </a:solidFill>
              </a:rPr>
              <a:t>đêm</a:t>
            </a:r>
            <a:r>
              <a:rPr lang="en-US" sz="3200"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endParaRPr lang="en-US" dirty="0"/>
          </a:p>
          <a:p>
            <a:pPr marL="0" indent="0">
              <a:buNone/>
              <a:tabLst>
                <a:tab pos="2006600" algn="l"/>
              </a:tabLst>
            </a:pPr>
            <a:r>
              <a:rPr lang="en-US" dirty="0"/>
              <a:t>	</a:t>
            </a:r>
            <a:br>
              <a:rPr lang="en-US" dirty="0"/>
            </a:br>
            <a:endParaRPr lang="en-US" dirty="0"/>
          </a:p>
        </p:txBody>
      </p:sp>
      <p:graphicFrame>
        <p:nvGraphicFramePr>
          <p:cNvPr id="3" name="Table 2"/>
          <p:cNvGraphicFramePr>
            <a:graphicFrameLocks noGrp="1"/>
          </p:cNvGraphicFramePr>
          <p:nvPr/>
        </p:nvGraphicFramePr>
        <p:xfrm>
          <a:off x="1182414" y="1885021"/>
          <a:ext cx="10171386" cy="4334686"/>
        </p:xfrm>
        <a:graphic>
          <a:graphicData uri="http://schemas.openxmlformats.org/drawingml/2006/table">
            <a:tbl>
              <a:tblPr firstRow="1" firstCol="1" bandRow="1">
                <a:tableStyleId>{5C22544A-7EE6-4342-B048-85BDC9FD1C3A}</a:tableStyleId>
              </a:tblPr>
              <a:tblGrid>
                <a:gridCol w="2863499">
                  <a:extLst>
                    <a:ext uri="{9D8B030D-6E8A-4147-A177-3AD203B41FA5}">
                      <a16:colId xmlns:a16="http://schemas.microsoft.com/office/drawing/2014/main" val="383357876"/>
                    </a:ext>
                  </a:extLst>
                </a:gridCol>
                <a:gridCol w="4444388">
                  <a:extLst>
                    <a:ext uri="{9D8B030D-6E8A-4147-A177-3AD203B41FA5}">
                      <a16:colId xmlns:a16="http://schemas.microsoft.com/office/drawing/2014/main" val="558250845"/>
                    </a:ext>
                  </a:extLst>
                </a:gridCol>
                <a:gridCol w="2863499">
                  <a:extLst>
                    <a:ext uri="{9D8B030D-6E8A-4147-A177-3AD203B41FA5}">
                      <a16:colId xmlns:a16="http://schemas.microsoft.com/office/drawing/2014/main" val="2404994500"/>
                    </a:ext>
                  </a:extLst>
                </a:gridCol>
              </a:tblGrid>
              <a:tr h="479807">
                <a:tc>
                  <a:txBody>
                    <a:bodyPr/>
                    <a:lstStyle/>
                    <a:p>
                      <a:pPr marL="0" marR="0" algn="l">
                        <a:lnSpc>
                          <a:spcPct val="115000"/>
                        </a:lnSpc>
                        <a:spcBef>
                          <a:spcPts val="0"/>
                        </a:spcBef>
                        <a:spcAft>
                          <a:spcPts val="0"/>
                        </a:spcAft>
                      </a:pPr>
                      <a:r>
                        <a:rPr lang="en-US" sz="2400" dirty="0" err="1">
                          <a:effectLst/>
                        </a:rPr>
                        <a:t>Dạng</a:t>
                      </a:r>
                      <a:r>
                        <a:rPr lang="en-US" sz="2400" dirty="0">
                          <a:effectLst/>
                        </a:rPr>
                        <a:t> </a:t>
                      </a:r>
                      <a:r>
                        <a:rPr lang="en-US" sz="2400" dirty="0" err="1">
                          <a:effectLst/>
                        </a:rPr>
                        <a:t>biến</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ít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nhiều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8253540"/>
                  </a:ext>
                </a:extLst>
              </a:tr>
              <a:tr h="465321">
                <a:tc>
                  <a:txBody>
                    <a:bodyPr/>
                    <a:lstStyle/>
                    <a:p>
                      <a:pPr marL="0" marR="0">
                        <a:lnSpc>
                          <a:spcPct val="115000"/>
                        </a:lnSpc>
                        <a:spcBef>
                          <a:spcPts val="0"/>
                        </a:spcBef>
                        <a:spcAft>
                          <a:spcPts val="0"/>
                        </a:spcAft>
                      </a:pPr>
                      <a:r>
                        <a:rPr lang="en-US" sz="2400" dirty="0" err="1">
                          <a:effectLst/>
                        </a:rPr>
                        <a:t>Chủ</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solidFill>
                            <a:srgbClr val="FF0000"/>
                          </a:solidFill>
                          <a:effectLst/>
                        </a:rPr>
                        <a:t>Ratt</a:t>
                      </a:r>
                      <a:r>
                        <a:rPr lang="en-US" sz="2400" b="1" dirty="0" err="1">
                          <a:solidFill>
                            <a:srgbClr val="FF0000"/>
                          </a:solidFill>
                          <a:effectLst/>
                        </a:rPr>
                        <a:t>i</a:t>
                      </a:r>
                      <a:endParaRPr lang="en-U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effectLst/>
                        </a:rPr>
                        <a:t>Ratt</a:t>
                      </a:r>
                      <a:r>
                        <a:rPr lang="en-US" sz="2400" b="1" dirty="0" err="1">
                          <a:effectLst/>
                        </a:rPr>
                        <a:t>iyo</a:t>
                      </a:r>
                      <a:r>
                        <a:rPr lang="en-US" sz="2400" dirty="0">
                          <a:effectLst/>
                        </a:rPr>
                        <a:t> / </a:t>
                      </a:r>
                      <a:r>
                        <a:rPr lang="en-US" sz="2400" b="1" dirty="0">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9282710"/>
                  </a:ext>
                </a:extLst>
              </a:tr>
              <a:tr h="468294">
                <a:tc>
                  <a:txBody>
                    <a:bodyPr/>
                    <a:lstStyle/>
                    <a:p>
                      <a:pPr marL="0" marR="0">
                        <a:lnSpc>
                          <a:spcPct val="115000"/>
                        </a:lnSpc>
                        <a:spcBef>
                          <a:spcPts val="0"/>
                        </a:spcBef>
                        <a:spcAft>
                          <a:spcPts val="0"/>
                        </a:spcAft>
                      </a:pPr>
                      <a:r>
                        <a:rPr lang="en-US" sz="2400" dirty="0" err="1">
                          <a:effectLst/>
                        </a:rPr>
                        <a:t>Trực</a:t>
                      </a:r>
                      <a:r>
                        <a:rPr lang="en-US" sz="2400" dirty="0">
                          <a:effectLst/>
                        </a:rPr>
                        <a:t> </a:t>
                      </a:r>
                      <a:r>
                        <a:rPr lang="en-US" sz="2400" dirty="0" err="1">
                          <a:effectLst/>
                        </a:rPr>
                        <a:t>bổ</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solidFill>
                            <a:srgbClr val="FF0000"/>
                          </a:solidFill>
                          <a:effectLst/>
                        </a:rPr>
                        <a:t>Ratt</a:t>
                      </a:r>
                      <a:r>
                        <a:rPr lang="en-US" sz="2400" b="1" dirty="0" err="1">
                          <a:solidFill>
                            <a:srgbClr val="FF0000"/>
                          </a:solidFill>
                          <a:effectLst/>
                        </a:rPr>
                        <a:t>iṃ</a:t>
                      </a:r>
                      <a:endParaRPr lang="en-U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915594604"/>
                  </a:ext>
                </a:extLst>
              </a:tr>
              <a:tr h="468294">
                <a:tc>
                  <a:txBody>
                    <a:bodyPr/>
                    <a:lstStyle/>
                    <a:p>
                      <a:pPr marL="0" marR="0">
                        <a:lnSpc>
                          <a:spcPct val="115000"/>
                        </a:lnSpc>
                        <a:spcBef>
                          <a:spcPts val="0"/>
                        </a:spcBef>
                        <a:spcAft>
                          <a:spcPts val="0"/>
                        </a:spcAft>
                      </a:pPr>
                      <a:r>
                        <a:rPr lang="en-US" sz="2400">
                          <a:effectLst/>
                        </a:rPr>
                        <a:t>Sở hữu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marL="0" marR="0">
                        <a:lnSpc>
                          <a:spcPct val="115000"/>
                        </a:lnSpc>
                        <a:spcBef>
                          <a:spcPts val="0"/>
                        </a:spcBef>
                        <a:spcAft>
                          <a:spcPts val="1000"/>
                        </a:spcAft>
                      </a:pPr>
                      <a:r>
                        <a:rPr lang="en-US" sz="2400" dirty="0" err="1">
                          <a:solidFill>
                            <a:srgbClr val="FF0000"/>
                          </a:solidFill>
                          <a:effectLst/>
                        </a:rPr>
                        <a:t>Ratt</a:t>
                      </a:r>
                      <a:r>
                        <a:rPr lang="en-US" sz="2400" b="1" dirty="0" err="1">
                          <a:solidFill>
                            <a:srgbClr val="FF0000"/>
                          </a:solidFill>
                          <a:effectLst/>
                        </a:rPr>
                        <a:t>iyā</a:t>
                      </a:r>
                      <a:endParaRPr lang="en-U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effectLst/>
                        </a:rPr>
                        <a:t>Ratt</a:t>
                      </a:r>
                      <a:r>
                        <a:rPr lang="en-US" sz="2400" b="1" dirty="0" err="1">
                          <a:effectLst/>
                        </a:rPr>
                        <a:t>īnạm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33415327"/>
                  </a:ext>
                </a:extLst>
              </a:tr>
              <a:tr h="468294">
                <a:tc>
                  <a:txBody>
                    <a:bodyPr/>
                    <a:lstStyle/>
                    <a:p>
                      <a:pPr marL="0" marR="0">
                        <a:lnSpc>
                          <a:spcPct val="115000"/>
                        </a:lnSpc>
                        <a:spcBef>
                          <a:spcPts val="0"/>
                        </a:spcBef>
                        <a:spcAft>
                          <a:spcPts val="0"/>
                        </a:spcAft>
                      </a:pPr>
                      <a:r>
                        <a:rPr lang="en-US" sz="2400" dirty="0" err="1">
                          <a:effectLst/>
                        </a:rPr>
                        <a:t>Gián</a:t>
                      </a:r>
                      <a:r>
                        <a:rPr lang="en-US" sz="2400" dirty="0">
                          <a:effectLst/>
                        </a:rPr>
                        <a:t> </a:t>
                      </a:r>
                      <a:r>
                        <a:rPr lang="en-US" sz="2400" dirty="0" err="1">
                          <a:effectLst/>
                        </a:rPr>
                        <a:t>bổ</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196776194"/>
                  </a:ext>
                </a:extLst>
              </a:tr>
              <a:tr h="468294">
                <a:tc>
                  <a:txBody>
                    <a:bodyPr/>
                    <a:lstStyle/>
                    <a:p>
                      <a:pPr marL="0" marR="0">
                        <a:lnSpc>
                          <a:spcPct val="115000"/>
                        </a:lnSpc>
                        <a:spcBef>
                          <a:spcPts val="0"/>
                        </a:spcBef>
                        <a:spcAft>
                          <a:spcPts val="0"/>
                        </a:spcAft>
                      </a:pPr>
                      <a:r>
                        <a:rPr lang="en-US" sz="2400" dirty="0" err="1">
                          <a:effectLst/>
                        </a:rPr>
                        <a:t>Dụng</a:t>
                      </a:r>
                      <a:r>
                        <a:rPr lang="en-US" sz="2400" dirty="0">
                          <a:effectLst/>
                        </a:rPr>
                        <a:t> </a:t>
                      </a:r>
                      <a:r>
                        <a:rPr lang="en-US" sz="2400" dirty="0" err="1">
                          <a:effectLst/>
                        </a:rPr>
                        <a:t>cụ</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rowSpan="2">
                  <a:txBody>
                    <a:bodyPr/>
                    <a:lstStyle/>
                    <a:p>
                      <a:pPr marL="0" marR="0">
                        <a:lnSpc>
                          <a:spcPct val="115000"/>
                        </a:lnSpc>
                        <a:spcBef>
                          <a:spcPts val="0"/>
                        </a:spcBef>
                        <a:spcAft>
                          <a:spcPts val="0"/>
                        </a:spcAft>
                      </a:pPr>
                      <a:r>
                        <a:rPr lang="en-US" sz="2400" dirty="0" err="1">
                          <a:effectLst/>
                        </a:rPr>
                        <a:t>Ratt</a:t>
                      </a:r>
                      <a:r>
                        <a:rPr lang="en-US" sz="2400" b="1" dirty="0" err="1">
                          <a:effectLst/>
                        </a:rPr>
                        <a:t>īhi</a:t>
                      </a:r>
                      <a:r>
                        <a:rPr lang="en-US" sz="2400" dirty="0">
                          <a:effectLst/>
                        </a:rPr>
                        <a:t> / </a:t>
                      </a:r>
                      <a:r>
                        <a:rPr lang="en-US" sz="2400" b="1" dirty="0">
                          <a:effectLst/>
                        </a:rPr>
                        <a:t>-</a:t>
                      </a:r>
                      <a:r>
                        <a:rPr lang="en-US" sz="2400" b="1" dirty="0" err="1">
                          <a:effectLst/>
                        </a:rPr>
                        <a:t>ībhi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3733760"/>
                  </a:ext>
                </a:extLst>
              </a:tr>
              <a:tr h="518840">
                <a:tc>
                  <a:txBody>
                    <a:bodyPr/>
                    <a:lstStyle/>
                    <a:p>
                      <a:pPr marL="0" marR="0">
                        <a:lnSpc>
                          <a:spcPct val="115000"/>
                        </a:lnSpc>
                        <a:spcBef>
                          <a:spcPts val="0"/>
                        </a:spcBef>
                        <a:spcAft>
                          <a:spcPts val="0"/>
                        </a:spcAft>
                      </a:pPr>
                      <a:r>
                        <a:rPr lang="en-US" sz="2400" dirty="0" err="1">
                          <a:effectLst/>
                        </a:rPr>
                        <a:t>Xuất</a:t>
                      </a:r>
                      <a:r>
                        <a:rPr lang="en-US" sz="2400" dirty="0">
                          <a:effectLst/>
                        </a:rPr>
                        <a:t> </a:t>
                      </a:r>
                      <a:r>
                        <a:rPr lang="en-US" sz="2400" dirty="0" err="1">
                          <a:effectLst/>
                        </a:rPr>
                        <a:t>xứ</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679696978"/>
                  </a:ext>
                </a:extLst>
              </a:tr>
              <a:tr h="492081">
                <a:tc>
                  <a:txBody>
                    <a:bodyPr/>
                    <a:lstStyle/>
                    <a:p>
                      <a:pPr marL="0" marR="0">
                        <a:lnSpc>
                          <a:spcPct val="115000"/>
                        </a:lnSpc>
                        <a:spcBef>
                          <a:spcPts val="0"/>
                        </a:spcBef>
                        <a:spcAft>
                          <a:spcPts val="0"/>
                        </a:spcAft>
                      </a:pPr>
                      <a:r>
                        <a:rPr lang="en-US" sz="2400">
                          <a:effectLst/>
                        </a:rPr>
                        <a:t>Vị trí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400" dirty="0" err="1">
                          <a:solidFill>
                            <a:srgbClr val="FF0000"/>
                          </a:solidFill>
                          <a:effectLst/>
                        </a:rPr>
                        <a:t>Ratt</a:t>
                      </a:r>
                      <a:r>
                        <a:rPr lang="en-US" sz="2400" b="1" dirty="0" err="1">
                          <a:solidFill>
                            <a:srgbClr val="FF0000"/>
                          </a:solidFill>
                          <a:effectLst/>
                        </a:rPr>
                        <a:t>iyā</a:t>
                      </a:r>
                      <a:r>
                        <a:rPr lang="en-US" sz="2400" b="1" baseline="0" dirty="0">
                          <a:solidFill>
                            <a:srgbClr val="FF0000"/>
                          </a:solidFill>
                          <a:effectLst/>
                          <a:latin typeface="Calibri" panose="020F0502020204030204" pitchFamily="34" charset="0"/>
                          <a:cs typeface="Times New Roman" panose="02020603050405020304" pitchFamily="18" charset="0"/>
                        </a:rPr>
                        <a:t> </a:t>
                      </a:r>
                      <a:r>
                        <a:rPr lang="en-US" sz="2400" dirty="0">
                          <a:solidFill>
                            <a:srgbClr val="FF0000"/>
                          </a:solidFill>
                          <a:effectLst/>
                        </a:rPr>
                        <a:t>(</a:t>
                      </a:r>
                      <a:r>
                        <a:rPr lang="en-US" sz="2400" dirty="0" err="1">
                          <a:solidFill>
                            <a:srgbClr val="FF0000"/>
                          </a:solidFill>
                          <a:effectLst/>
                        </a:rPr>
                        <a:t>Ratt</a:t>
                      </a:r>
                      <a:r>
                        <a:rPr lang="en-US" sz="2400" b="1" dirty="0" err="1">
                          <a:solidFill>
                            <a:srgbClr val="FF0000"/>
                          </a:solidFill>
                          <a:effectLst/>
                        </a:rPr>
                        <a:t>iyaṃ</a:t>
                      </a:r>
                      <a:r>
                        <a:rPr lang="en-US" sz="2400" dirty="0">
                          <a:solidFill>
                            <a:srgbClr val="FF0000"/>
                          </a:solidFill>
                          <a:effectLst/>
                        </a:rPr>
                        <a:t>)</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Ratt</a:t>
                      </a:r>
                      <a:r>
                        <a:rPr lang="en-US" sz="2400" b="1" dirty="0" err="1">
                          <a:effectLst/>
                        </a:rPr>
                        <a:t>īsu</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1447011"/>
                  </a:ext>
                </a:extLst>
              </a:tr>
              <a:tr h="505461">
                <a:tc>
                  <a:txBody>
                    <a:bodyPr/>
                    <a:lstStyle/>
                    <a:p>
                      <a:pPr marL="0" marR="0">
                        <a:lnSpc>
                          <a:spcPct val="115000"/>
                        </a:lnSpc>
                        <a:spcBef>
                          <a:spcPts val="0"/>
                        </a:spcBef>
                        <a:spcAft>
                          <a:spcPts val="0"/>
                        </a:spcAft>
                      </a:pPr>
                      <a:r>
                        <a:rPr lang="en-US" sz="2400">
                          <a:effectLst/>
                        </a:rPr>
                        <a:t>Hô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Ratt</a:t>
                      </a:r>
                      <a:r>
                        <a:rPr lang="en-US" sz="2400" b="1" dirty="0" err="1">
                          <a:effectLst/>
                        </a:rPr>
                        <a:t>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Ratt</a:t>
                      </a:r>
                      <a:r>
                        <a:rPr lang="en-US" sz="2400" b="1" dirty="0" err="1">
                          <a:effectLst/>
                        </a:rPr>
                        <a:t>iyo</a:t>
                      </a:r>
                      <a:r>
                        <a:rPr lang="en-US" sz="2400" dirty="0">
                          <a:effectLst/>
                        </a:rPr>
                        <a:t> / </a:t>
                      </a:r>
                      <a:r>
                        <a:rPr lang="en-US" sz="2400" b="1" dirty="0">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2810885"/>
                  </a:ext>
                </a:extLst>
              </a:tr>
            </a:tbl>
          </a:graphicData>
        </a:graphic>
      </p:graphicFrame>
    </p:spTree>
    <p:extLst>
      <p:ext uri="{BB962C8B-B14F-4D97-AF65-F5344CB8AC3E}">
        <p14:creationId xmlns:p14="http://schemas.microsoft.com/office/powerpoint/2010/main" val="34368197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17828"/>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DANH TỪ NỮ TÍNH TẬN CÙNG –ī / </a:t>
            </a:r>
            <a:r>
              <a:rPr lang="en-US" sz="3200" dirty="0" err="1">
                <a:solidFill>
                  <a:srgbClr val="FBC25D"/>
                </a:solidFill>
              </a:rPr>
              <a:t>Nadī</a:t>
            </a:r>
            <a:r>
              <a:rPr lang="en-US" sz="3200" dirty="0">
                <a:solidFill>
                  <a:srgbClr val="FBC25D"/>
                </a:solidFill>
              </a:rPr>
              <a:t> (</a:t>
            </a:r>
            <a:r>
              <a:rPr lang="en-US" sz="3200" dirty="0" err="1">
                <a:solidFill>
                  <a:srgbClr val="FBC25D"/>
                </a:solidFill>
              </a:rPr>
              <a:t>dòng</a:t>
            </a:r>
            <a:r>
              <a:rPr lang="en-US" sz="3200" dirty="0">
                <a:solidFill>
                  <a:srgbClr val="FBC25D"/>
                </a:solidFill>
              </a:rPr>
              <a:t> </a:t>
            </a:r>
            <a:r>
              <a:rPr lang="en-US" sz="3200" dirty="0" err="1">
                <a:solidFill>
                  <a:srgbClr val="FBC25D"/>
                </a:solidFill>
              </a:rPr>
              <a:t>sông</a:t>
            </a:r>
            <a:r>
              <a:rPr lang="en-US" sz="3200"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endParaRPr lang="en-US" dirty="0"/>
          </a:p>
          <a:p>
            <a:pPr marL="0" indent="0">
              <a:buNone/>
              <a:tabLst>
                <a:tab pos="2006600" algn="l"/>
              </a:tabLst>
            </a:pPr>
            <a:r>
              <a:rPr lang="en-US" dirty="0"/>
              <a:t>	</a:t>
            </a:r>
            <a:br>
              <a:rPr lang="en-US" dirty="0"/>
            </a:br>
            <a:endParaRPr lang="en-US" dirty="0"/>
          </a:p>
        </p:txBody>
      </p:sp>
      <p:graphicFrame>
        <p:nvGraphicFramePr>
          <p:cNvPr id="7" name="Table 6"/>
          <p:cNvGraphicFramePr>
            <a:graphicFrameLocks noGrp="1"/>
          </p:cNvGraphicFramePr>
          <p:nvPr/>
        </p:nvGraphicFramePr>
        <p:xfrm>
          <a:off x="1447800" y="1885019"/>
          <a:ext cx="9906001" cy="4464980"/>
        </p:xfrm>
        <a:graphic>
          <a:graphicData uri="http://schemas.openxmlformats.org/drawingml/2006/table">
            <a:tbl>
              <a:tblPr firstRow="1" firstCol="1" bandRow="1">
                <a:tableStyleId>{5C22544A-7EE6-4342-B048-85BDC9FD1C3A}</a:tableStyleId>
              </a:tblPr>
              <a:tblGrid>
                <a:gridCol w="2788786">
                  <a:extLst>
                    <a:ext uri="{9D8B030D-6E8A-4147-A177-3AD203B41FA5}">
                      <a16:colId xmlns:a16="http://schemas.microsoft.com/office/drawing/2014/main" val="1829096608"/>
                    </a:ext>
                  </a:extLst>
                </a:gridCol>
                <a:gridCol w="4328429">
                  <a:extLst>
                    <a:ext uri="{9D8B030D-6E8A-4147-A177-3AD203B41FA5}">
                      <a16:colId xmlns:a16="http://schemas.microsoft.com/office/drawing/2014/main" val="2644261260"/>
                    </a:ext>
                  </a:extLst>
                </a:gridCol>
                <a:gridCol w="2788786">
                  <a:extLst>
                    <a:ext uri="{9D8B030D-6E8A-4147-A177-3AD203B41FA5}">
                      <a16:colId xmlns:a16="http://schemas.microsoft.com/office/drawing/2014/main" val="122348729"/>
                    </a:ext>
                  </a:extLst>
                </a:gridCol>
              </a:tblGrid>
              <a:tr h="769578">
                <a:tc>
                  <a:txBody>
                    <a:bodyPr/>
                    <a:lstStyle/>
                    <a:p>
                      <a:pPr marL="0" marR="0" algn="l">
                        <a:lnSpc>
                          <a:spcPct val="115000"/>
                        </a:lnSpc>
                        <a:spcBef>
                          <a:spcPts val="0"/>
                        </a:spcBef>
                        <a:spcAft>
                          <a:spcPts val="0"/>
                        </a:spcAft>
                      </a:pPr>
                      <a:r>
                        <a:rPr lang="en-US" sz="2400" dirty="0" err="1">
                          <a:effectLst/>
                        </a:rPr>
                        <a:t>Dạng</a:t>
                      </a:r>
                      <a:r>
                        <a:rPr lang="en-US" sz="2400" dirty="0">
                          <a:effectLst/>
                        </a:rPr>
                        <a:t> </a:t>
                      </a:r>
                      <a:r>
                        <a:rPr lang="en-US" sz="2400" dirty="0" err="1">
                          <a:effectLst/>
                        </a:rPr>
                        <a:t>biến</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ít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nhiều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1013650"/>
                  </a:ext>
                </a:extLst>
              </a:tr>
              <a:tr h="446070">
                <a:tc>
                  <a:txBody>
                    <a:bodyPr/>
                    <a:lstStyle/>
                    <a:p>
                      <a:pPr marL="0" marR="0">
                        <a:lnSpc>
                          <a:spcPct val="115000"/>
                        </a:lnSpc>
                        <a:spcBef>
                          <a:spcPts val="0"/>
                        </a:spcBef>
                        <a:spcAft>
                          <a:spcPts val="0"/>
                        </a:spcAft>
                      </a:pPr>
                      <a:r>
                        <a:rPr lang="en-US" sz="2400">
                          <a:effectLst/>
                        </a:rPr>
                        <a:t>Chủ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solidFill>
                            <a:srgbClr val="FF0000"/>
                          </a:solidFill>
                          <a:effectLst/>
                        </a:rPr>
                        <a:t>Nad</a:t>
                      </a:r>
                      <a:r>
                        <a:rPr lang="en-US" sz="2400" b="1" dirty="0" err="1">
                          <a:solidFill>
                            <a:srgbClr val="FF0000"/>
                          </a:solidFill>
                          <a:effectLst/>
                        </a:rPr>
                        <a:t>ī</a:t>
                      </a:r>
                      <a:endParaRPr lang="en-U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effectLst/>
                        </a:rPr>
                        <a:t>Nad</a:t>
                      </a:r>
                      <a:r>
                        <a:rPr lang="en-US" sz="2400" b="1" dirty="0" err="1">
                          <a:effectLst/>
                        </a:rPr>
                        <a:t>iyo</a:t>
                      </a:r>
                      <a:r>
                        <a:rPr lang="en-US" sz="2400" dirty="0">
                          <a:effectLst/>
                        </a:rPr>
                        <a:t> / </a:t>
                      </a:r>
                      <a:r>
                        <a:rPr lang="en-US" sz="2400" b="1" dirty="0">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90793510"/>
                  </a:ext>
                </a:extLst>
              </a:tr>
              <a:tr h="448921">
                <a:tc>
                  <a:txBody>
                    <a:bodyPr/>
                    <a:lstStyle/>
                    <a:p>
                      <a:pPr marL="0" marR="0">
                        <a:lnSpc>
                          <a:spcPct val="115000"/>
                        </a:lnSpc>
                        <a:spcBef>
                          <a:spcPts val="0"/>
                        </a:spcBef>
                        <a:spcAft>
                          <a:spcPts val="0"/>
                        </a:spcAft>
                      </a:pPr>
                      <a:r>
                        <a:rPr lang="en-US" sz="2400">
                          <a:effectLst/>
                        </a:rPr>
                        <a:t>Trực bổ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solidFill>
                            <a:srgbClr val="FF0000"/>
                          </a:solidFill>
                          <a:effectLst/>
                        </a:rPr>
                        <a:t>Nad</a:t>
                      </a:r>
                      <a:r>
                        <a:rPr lang="en-US" sz="2400" b="1" dirty="0" err="1">
                          <a:solidFill>
                            <a:srgbClr val="FF0000"/>
                          </a:solidFill>
                          <a:effectLst/>
                        </a:rPr>
                        <a:t>iṃ</a:t>
                      </a:r>
                      <a:endParaRPr lang="en-U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4137275939"/>
                  </a:ext>
                </a:extLst>
              </a:tr>
              <a:tr h="448921">
                <a:tc>
                  <a:txBody>
                    <a:bodyPr/>
                    <a:lstStyle/>
                    <a:p>
                      <a:pPr marL="0" marR="0">
                        <a:lnSpc>
                          <a:spcPct val="115000"/>
                        </a:lnSpc>
                        <a:spcBef>
                          <a:spcPts val="0"/>
                        </a:spcBef>
                        <a:spcAft>
                          <a:spcPts val="0"/>
                        </a:spcAft>
                      </a:pPr>
                      <a:r>
                        <a:rPr lang="en-US" sz="2400">
                          <a:effectLst/>
                        </a:rPr>
                        <a:t>Sở hữu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marL="0" marR="0">
                        <a:lnSpc>
                          <a:spcPct val="115000"/>
                        </a:lnSpc>
                        <a:spcBef>
                          <a:spcPts val="0"/>
                        </a:spcBef>
                        <a:spcAft>
                          <a:spcPts val="1000"/>
                        </a:spcAft>
                      </a:pPr>
                      <a:r>
                        <a:rPr lang="en-US" sz="2400" dirty="0" err="1">
                          <a:solidFill>
                            <a:srgbClr val="FF0000"/>
                          </a:solidFill>
                          <a:effectLst/>
                        </a:rPr>
                        <a:t>Nad</a:t>
                      </a:r>
                      <a:r>
                        <a:rPr lang="en-US" sz="2400" b="1" dirty="0" err="1">
                          <a:solidFill>
                            <a:srgbClr val="FF0000"/>
                          </a:solidFill>
                          <a:effectLst/>
                        </a:rPr>
                        <a:t>iyā</a:t>
                      </a:r>
                      <a:endParaRPr lang="en-U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effectLst/>
                        </a:rPr>
                        <a:t>Nad</a:t>
                      </a:r>
                      <a:r>
                        <a:rPr lang="en-US" sz="2400" b="1" dirty="0" err="1">
                          <a:effectLst/>
                        </a:rPr>
                        <a:t>īnạm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0158542"/>
                  </a:ext>
                </a:extLst>
              </a:tr>
              <a:tr h="448921">
                <a:tc>
                  <a:txBody>
                    <a:bodyPr/>
                    <a:lstStyle/>
                    <a:p>
                      <a:pPr marL="0" marR="0">
                        <a:lnSpc>
                          <a:spcPct val="115000"/>
                        </a:lnSpc>
                        <a:spcBef>
                          <a:spcPts val="0"/>
                        </a:spcBef>
                        <a:spcAft>
                          <a:spcPts val="0"/>
                        </a:spcAft>
                      </a:pPr>
                      <a:r>
                        <a:rPr lang="en-US" sz="2400" dirty="0" err="1">
                          <a:effectLst/>
                        </a:rPr>
                        <a:t>Gián</a:t>
                      </a:r>
                      <a:r>
                        <a:rPr lang="en-US" sz="2400" dirty="0">
                          <a:effectLst/>
                        </a:rPr>
                        <a:t> </a:t>
                      </a:r>
                      <a:r>
                        <a:rPr lang="en-US" sz="2400" dirty="0" err="1">
                          <a:effectLst/>
                        </a:rPr>
                        <a:t>bổ</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253414923"/>
                  </a:ext>
                </a:extLst>
              </a:tr>
              <a:tr h="448921">
                <a:tc>
                  <a:txBody>
                    <a:bodyPr/>
                    <a:lstStyle/>
                    <a:p>
                      <a:pPr marL="0" marR="0">
                        <a:lnSpc>
                          <a:spcPct val="115000"/>
                        </a:lnSpc>
                        <a:spcBef>
                          <a:spcPts val="0"/>
                        </a:spcBef>
                        <a:spcAft>
                          <a:spcPts val="0"/>
                        </a:spcAft>
                      </a:pPr>
                      <a:r>
                        <a:rPr lang="en-US" sz="2400">
                          <a:effectLst/>
                        </a:rPr>
                        <a:t>Dụng cụ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rowSpan="2">
                  <a:txBody>
                    <a:bodyPr/>
                    <a:lstStyle/>
                    <a:p>
                      <a:pPr marL="0" marR="0">
                        <a:lnSpc>
                          <a:spcPct val="115000"/>
                        </a:lnSpc>
                        <a:spcBef>
                          <a:spcPts val="0"/>
                        </a:spcBef>
                        <a:spcAft>
                          <a:spcPts val="0"/>
                        </a:spcAft>
                      </a:pPr>
                      <a:r>
                        <a:rPr lang="en-US" sz="2400" dirty="0" err="1">
                          <a:effectLst/>
                        </a:rPr>
                        <a:t>Nad</a:t>
                      </a:r>
                      <a:r>
                        <a:rPr lang="en-US" sz="2400" b="1" dirty="0" err="1">
                          <a:effectLst/>
                        </a:rPr>
                        <a:t>īhi</a:t>
                      </a:r>
                      <a:r>
                        <a:rPr lang="en-US" sz="2400" dirty="0">
                          <a:effectLst/>
                        </a:rPr>
                        <a:t> / </a:t>
                      </a:r>
                      <a:r>
                        <a:rPr lang="en-US" sz="2400" b="1" dirty="0">
                          <a:effectLst/>
                        </a:rPr>
                        <a:t>-</a:t>
                      </a:r>
                      <a:r>
                        <a:rPr lang="en-US" sz="2400" b="1" dirty="0" err="1">
                          <a:effectLst/>
                        </a:rPr>
                        <a:t>ībhi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1160182"/>
                  </a:ext>
                </a:extLst>
              </a:tr>
              <a:tr h="497375">
                <a:tc>
                  <a:txBody>
                    <a:bodyPr/>
                    <a:lstStyle/>
                    <a:p>
                      <a:pPr marL="0" marR="0">
                        <a:lnSpc>
                          <a:spcPct val="115000"/>
                        </a:lnSpc>
                        <a:spcBef>
                          <a:spcPts val="0"/>
                        </a:spcBef>
                        <a:spcAft>
                          <a:spcPts val="0"/>
                        </a:spcAft>
                      </a:pPr>
                      <a:r>
                        <a:rPr lang="en-US" sz="2400" dirty="0" err="1">
                          <a:effectLst/>
                        </a:rPr>
                        <a:t>Xuất</a:t>
                      </a:r>
                      <a:r>
                        <a:rPr lang="en-US" sz="2400" dirty="0">
                          <a:effectLst/>
                        </a:rPr>
                        <a:t> </a:t>
                      </a:r>
                      <a:r>
                        <a:rPr lang="en-US" sz="2400" dirty="0" err="1">
                          <a:effectLst/>
                        </a:rPr>
                        <a:t>xứ</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49562163"/>
                  </a:ext>
                </a:extLst>
              </a:tr>
              <a:tr h="471723">
                <a:tc>
                  <a:txBody>
                    <a:bodyPr/>
                    <a:lstStyle/>
                    <a:p>
                      <a:pPr marL="0" marR="0">
                        <a:lnSpc>
                          <a:spcPct val="115000"/>
                        </a:lnSpc>
                        <a:spcBef>
                          <a:spcPts val="0"/>
                        </a:spcBef>
                        <a:spcAft>
                          <a:spcPts val="0"/>
                        </a:spcAft>
                      </a:pPr>
                      <a:r>
                        <a:rPr lang="en-US" sz="2400">
                          <a:effectLst/>
                        </a:rPr>
                        <a:t>Vị trí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400" dirty="0" err="1">
                          <a:solidFill>
                            <a:srgbClr val="FF0000"/>
                          </a:solidFill>
                          <a:effectLst/>
                        </a:rPr>
                        <a:t>Nad</a:t>
                      </a:r>
                      <a:r>
                        <a:rPr lang="en-US" sz="2400" b="1" dirty="0" err="1">
                          <a:solidFill>
                            <a:srgbClr val="FF0000"/>
                          </a:solidFill>
                          <a:effectLst/>
                        </a:rPr>
                        <a:t>iyā</a:t>
                      </a:r>
                      <a:r>
                        <a:rPr lang="en-US" sz="2400" b="1" baseline="0" dirty="0">
                          <a:solidFill>
                            <a:srgbClr val="FF0000"/>
                          </a:solidFill>
                          <a:effectLst/>
                          <a:latin typeface="Calibri" panose="020F0502020204030204" pitchFamily="34" charset="0"/>
                          <a:cs typeface="Times New Roman" panose="02020603050405020304" pitchFamily="18" charset="0"/>
                        </a:rPr>
                        <a:t> </a:t>
                      </a:r>
                      <a:r>
                        <a:rPr lang="en-US" sz="2400" dirty="0">
                          <a:solidFill>
                            <a:srgbClr val="FF0000"/>
                          </a:solidFill>
                          <a:effectLst/>
                        </a:rPr>
                        <a:t>(</a:t>
                      </a:r>
                      <a:r>
                        <a:rPr lang="en-US" sz="2400" dirty="0" err="1">
                          <a:solidFill>
                            <a:srgbClr val="FF0000"/>
                          </a:solidFill>
                          <a:effectLst/>
                        </a:rPr>
                        <a:t>Nad</a:t>
                      </a:r>
                      <a:r>
                        <a:rPr lang="en-US" sz="2400" b="1" dirty="0" err="1">
                          <a:solidFill>
                            <a:srgbClr val="FF0000"/>
                          </a:solidFill>
                          <a:effectLst/>
                        </a:rPr>
                        <a:t>iyaṃ</a:t>
                      </a:r>
                      <a:r>
                        <a:rPr lang="en-US" sz="2400" dirty="0">
                          <a:solidFill>
                            <a:srgbClr val="FF0000"/>
                          </a:solidFill>
                          <a:effectLst/>
                        </a:rPr>
                        <a:t>)</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Nad</a:t>
                      </a:r>
                      <a:r>
                        <a:rPr lang="en-US" sz="2400" b="1" dirty="0" err="1">
                          <a:effectLst/>
                        </a:rPr>
                        <a:t>īsu</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2336350"/>
                  </a:ext>
                </a:extLst>
              </a:tr>
              <a:tr h="484550">
                <a:tc>
                  <a:txBody>
                    <a:bodyPr/>
                    <a:lstStyle/>
                    <a:p>
                      <a:pPr marL="0" marR="0">
                        <a:lnSpc>
                          <a:spcPct val="115000"/>
                        </a:lnSpc>
                        <a:spcBef>
                          <a:spcPts val="0"/>
                        </a:spcBef>
                        <a:spcAft>
                          <a:spcPts val="0"/>
                        </a:spcAft>
                      </a:pPr>
                      <a:r>
                        <a:rPr lang="en-US" sz="2400">
                          <a:effectLst/>
                        </a:rPr>
                        <a:t>Hô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Nad</a:t>
                      </a:r>
                      <a:r>
                        <a:rPr lang="en-US" sz="2400" b="1" dirty="0" err="1">
                          <a:effectLst/>
                        </a:rPr>
                        <a:t>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Nad</a:t>
                      </a:r>
                      <a:r>
                        <a:rPr lang="en-US" sz="2400" b="1" dirty="0" err="1">
                          <a:effectLst/>
                        </a:rPr>
                        <a:t>iyo</a:t>
                      </a:r>
                      <a:r>
                        <a:rPr lang="en-US" sz="2400" dirty="0">
                          <a:effectLst/>
                        </a:rPr>
                        <a:t> / </a:t>
                      </a:r>
                      <a:r>
                        <a:rPr lang="en-US" sz="2400" b="1" dirty="0">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74578243"/>
                  </a:ext>
                </a:extLst>
              </a:tr>
            </a:tbl>
          </a:graphicData>
        </a:graphic>
      </p:graphicFrame>
    </p:spTree>
    <p:extLst>
      <p:ext uri="{BB962C8B-B14F-4D97-AF65-F5344CB8AC3E}">
        <p14:creationId xmlns:p14="http://schemas.microsoft.com/office/powerpoint/2010/main" val="2633250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DANH TỪ NAM TÍNH TẬN CÙNG –a / </a:t>
            </a:r>
            <a:r>
              <a:rPr lang="en-US" sz="3200" dirty="0" err="1">
                <a:solidFill>
                  <a:srgbClr val="FBC25D"/>
                </a:solidFill>
              </a:rPr>
              <a:t>Dhamma</a:t>
            </a:r>
            <a:r>
              <a:rPr lang="en-US" sz="3200" dirty="0">
                <a:solidFill>
                  <a:srgbClr val="FBC25D"/>
                </a:solidFill>
              </a:rPr>
              <a:t> (</a:t>
            </a:r>
            <a:r>
              <a:rPr lang="en-US" sz="3200" dirty="0" err="1">
                <a:solidFill>
                  <a:srgbClr val="FBC25D"/>
                </a:solidFill>
              </a:rPr>
              <a:t>pháp</a:t>
            </a:r>
            <a:r>
              <a:rPr lang="en-US" sz="3200"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endParaRPr lang="en-US" dirty="0"/>
          </a:p>
          <a:p>
            <a:pPr marL="0" indent="0">
              <a:buNone/>
              <a:tabLst>
                <a:tab pos="2006600" algn="l"/>
              </a:tabLst>
            </a:pPr>
            <a:r>
              <a:rPr lang="en-US" dirty="0"/>
              <a:t>	</a:t>
            </a:r>
            <a:br>
              <a:rPr lang="en-US" dirty="0"/>
            </a:br>
            <a:endParaRPr lang="en-US" dirty="0"/>
          </a:p>
        </p:txBody>
      </p:sp>
      <p:graphicFrame>
        <p:nvGraphicFramePr>
          <p:cNvPr id="3" name="Table 2"/>
          <p:cNvGraphicFramePr>
            <a:graphicFrameLocks noGrp="1"/>
          </p:cNvGraphicFramePr>
          <p:nvPr/>
        </p:nvGraphicFramePr>
        <p:xfrm>
          <a:off x="1056290" y="2115877"/>
          <a:ext cx="10297510" cy="4467449"/>
        </p:xfrm>
        <a:graphic>
          <a:graphicData uri="http://schemas.openxmlformats.org/drawingml/2006/table">
            <a:tbl>
              <a:tblPr firstRow="1" firstCol="1" bandRow="1">
                <a:tableStyleId>{5C22544A-7EE6-4342-B048-85BDC9FD1C3A}</a:tableStyleId>
              </a:tblPr>
              <a:tblGrid>
                <a:gridCol w="3168464">
                  <a:extLst>
                    <a:ext uri="{9D8B030D-6E8A-4147-A177-3AD203B41FA5}">
                      <a16:colId xmlns:a16="http://schemas.microsoft.com/office/drawing/2014/main" val="1446847523"/>
                    </a:ext>
                  </a:extLst>
                </a:gridCol>
                <a:gridCol w="4112911">
                  <a:extLst>
                    <a:ext uri="{9D8B030D-6E8A-4147-A177-3AD203B41FA5}">
                      <a16:colId xmlns:a16="http://schemas.microsoft.com/office/drawing/2014/main" val="2902000143"/>
                    </a:ext>
                  </a:extLst>
                </a:gridCol>
                <a:gridCol w="3016135">
                  <a:extLst>
                    <a:ext uri="{9D8B030D-6E8A-4147-A177-3AD203B41FA5}">
                      <a16:colId xmlns:a16="http://schemas.microsoft.com/office/drawing/2014/main" val="977206950"/>
                    </a:ext>
                  </a:extLst>
                </a:gridCol>
              </a:tblGrid>
              <a:tr h="435241">
                <a:tc>
                  <a:txBody>
                    <a:bodyPr/>
                    <a:lstStyle/>
                    <a:p>
                      <a:pPr marL="0" marR="0" algn="just">
                        <a:lnSpc>
                          <a:spcPct val="115000"/>
                        </a:lnSpc>
                        <a:spcBef>
                          <a:spcPts val="0"/>
                        </a:spcBef>
                        <a:spcAft>
                          <a:spcPts val="0"/>
                        </a:spcAft>
                      </a:pPr>
                      <a:r>
                        <a:rPr lang="en-US" sz="2400" dirty="0" err="1">
                          <a:effectLst/>
                        </a:rPr>
                        <a:t>Dạng</a:t>
                      </a:r>
                      <a:r>
                        <a:rPr lang="en-US" sz="2400" dirty="0">
                          <a:effectLst/>
                        </a:rPr>
                        <a:t> </a:t>
                      </a:r>
                      <a:r>
                        <a:rPr lang="en-US" sz="2400" dirty="0" err="1">
                          <a:effectLst/>
                        </a:rPr>
                        <a:t>biến</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400">
                          <a:effectLst/>
                        </a:rPr>
                        <a:t>Số ít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400">
                          <a:effectLst/>
                        </a:rPr>
                        <a:t>Số nhiều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478919"/>
                  </a:ext>
                </a:extLst>
              </a:tr>
              <a:tr h="444330">
                <a:tc>
                  <a:txBody>
                    <a:bodyPr/>
                    <a:lstStyle/>
                    <a:p>
                      <a:pPr marL="0" marR="0" algn="just">
                        <a:lnSpc>
                          <a:spcPct val="115000"/>
                        </a:lnSpc>
                        <a:spcBef>
                          <a:spcPts val="0"/>
                        </a:spcBef>
                        <a:spcAft>
                          <a:spcPts val="0"/>
                        </a:spcAft>
                      </a:pPr>
                      <a:r>
                        <a:rPr lang="en-US" sz="2400" dirty="0" err="1">
                          <a:solidFill>
                            <a:srgbClr val="C00000"/>
                          </a:solidFill>
                          <a:effectLst/>
                        </a:rPr>
                        <a:t>Chủ</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o</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ā</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58094451"/>
                  </a:ext>
                </a:extLst>
              </a:tr>
              <a:tr h="525440">
                <a:tc>
                  <a:txBody>
                    <a:bodyPr/>
                    <a:lstStyle/>
                    <a:p>
                      <a:pPr marL="0" marR="0" algn="just">
                        <a:lnSpc>
                          <a:spcPct val="115000"/>
                        </a:lnSpc>
                        <a:spcBef>
                          <a:spcPts val="0"/>
                        </a:spcBef>
                        <a:spcAft>
                          <a:spcPts val="0"/>
                        </a:spcAft>
                      </a:pPr>
                      <a:r>
                        <a:rPr lang="en-US" sz="2400" dirty="0" err="1">
                          <a:solidFill>
                            <a:srgbClr val="C00000"/>
                          </a:solidFill>
                          <a:effectLst/>
                        </a:rPr>
                        <a:t>Trực</a:t>
                      </a:r>
                      <a:r>
                        <a:rPr lang="en-US" sz="2400" dirty="0">
                          <a:solidFill>
                            <a:srgbClr val="C00000"/>
                          </a:solidFill>
                          <a:effectLst/>
                        </a:rPr>
                        <a:t> </a:t>
                      </a:r>
                      <a:r>
                        <a:rPr lang="en-US" sz="2400" dirty="0" err="1">
                          <a:solidFill>
                            <a:srgbClr val="C00000"/>
                          </a:solidFill>
                          <a:effectLst/>
                        </a:rPr>
                        <a:t>bổ</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aṃ</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e</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69250708"/>
                  </a:ext>
                </a:extLst>
              </a:tr>
              <a:tr h="486783">
                <a:tc>
                  <a:txBody>
                    <a:bodyPr/>
                    <a:lstStyle/>
                    <a:p>
                      <a:pPr marL="0" marR="0" algn="just">
                        <a:lnSpc>
                          <a:spcPct val="115000"/>
                        </a:lnSpc>
                        <a:spcBef>
                          <a:spcPts val="0"/>
                        </a:spcBef>
                        <a:spcAft>
                          <a:spcPts val="0"/>
                        </a:spcAft>
                      </a:pPr>
                      <a:r>
                        <a:rPr lang="en-US" sz="2400" dirty="0" err="1">
                          <a:effectLst/>
                        </a:rPr>
                        <a:t>Sở</a:t>
                      </a:r>
                      <a:r>
                        <a:rPr lang="en-US" sz="2400" dirty="0">
                          <a:effectLst/>
                        </a:rPr>
                        <a:t> </a:t>
                      </a:r>
                      <a:r>
                        <a:rPr lang="en-US" sz="2400" dirty="0" err="1">
                          <a:effectLst/>
                        </a:rPr>
                        <a:t>hữu</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assa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ānạm</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27666635"/>
                  </a:ext>
                </a:extLst>
              </a:tr>
              <a:tr h="615637">
                <a:tc>
                  <a:txBody>
                    <a:bodyPr/>
                    <a:lstStyle/>
                    <a:p>
                      <a:pPr marL="0" marR="0" algn="just">
                        <a:lnSpc>
                          <a:spcPct val="115000"/>
                        </a:lnSpc>
                        <a:spcBef>
                          <a:spcPts val="0"/>
                        </a:spcBef>
                        <a:spcAft>
                          <a:spcPts val="0"/>
                        </a:spcAft>
                      </a:pPr>
                      <a:r>
                        <a:rPr lang="en-US" sz="2400" dirty="0" err="1">
                          <a:solidFill>
                            <a:srgbClr val="C00000"/>
                          </a:solidFill>
                          <a:effectLst/>
                        </a:rPr>
                        <a:t>Gián</a:t>
                      </a:r>
                      <a:r>
                        <a:rPr lang="en-US" sz="2400" dirty="0">
                          <a:solidFill>
                            <a:srgbClr val="C00000"/>
                          </a:solidFill>
                          <a:effectLst/>
                        </a:rPr>
                        <a:t> </a:t>
                      </a:r>
                      <a:r>
                        <a:rPr lang="en-US" sz="2400" dirty="0" err="1">
                          <a:solidFill>
                            <a:srgbClr val="C00000"/>
                          </a:solidFill>
                          <a:effectLst/>
                        </a:rPr>
                        <a:t>bổ</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āya</a:t>
                      </a:r>
                      <a:r>
                        <a:rPr lang="en-US" sz="2400" dirty="0">
                          <a:solidFill>
                            <a:srgbClr val="C00000"/>
                          </a:solidFill>
                          <a:effectLst/>
                        </a:rPr>
                        <a:t> / </a:t>
                      </a:r>
                      <a:r>
                        <a:rPr lang="en-US" sz="2400" b="1" dirty="0">
                          <a:solidFill>
                            <a:srgbClr val="C00000"/>
                          </a:solidFill>
                          <a:effectLst/>
                        </a:rPr>
                        <a:t>-</a:t>
                      </a:r>
                      <a:r>
                        <a:rPr lang="en-US" sz="2400" b="1" dirty="0" err="1">
                          <a:solidFill>
                            <a:srgbClr val="C00000"/>
                          </a:solidFill>
                          <a:effectLst/>
                        </a:rPr>
                        <a:t>assa</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196391406"/>
                  </a:ext>
                </a:extLst>
              </a:tr>
              <a:tr h="486783">
                <a:tc>
                  <a:txBody>
                    <a:bodyPr/>
                    <a:lstStyle/>
                    <a:p>
                      <a:pPr marL="0" marR="0" algn="just">
                        <a:lnSpc>
                          <a:spcPct val="115000"/>
                        </a:lnSpc>
                        <a:spcBef>
                          <a:spcPts val="0"/>
                        </a:spcBef>
                        <a:spcAft>
                          <a:spcPts val="0"/>
                        </a:spcAft>
                      </a:pPr>
                      <a:r>
                        <a:rPr lang="en-US" sz="2400">
                          <a:effectLst/>
                        </a:rPr>
                        <a:t>Dụng cụ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ena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just">
                        <a:lnSpc>
                          <a:spcPct val="115000"/>
                        </a:lnSpc>
                        <a:spcBef>
                          <a:spcPts val="0"/>
                        </a:spcBef>
                        <a:spcAft>
                          <a:spcPts val="0"/>
                        </a:spcAft>
                      </a:pPr>
                      <a:r>
                        <a:rPr lang="en-US" sz="2400" dirty="0" err="1">
                          <a:effectLst/>
                        </a:rPr>
                        <a:t>Dhamm</a:t>
                      </a:r>
                      <a:r>
                        <a:rPr lang="en-US" sz="2400" b="1" dirty="0" err="1">
                          <a:effectLst/>
                        </a:rPr>
                        <a:t>ehi</a:t>
                      </a:r>
                      <a:r>
                        <a:rPr lang="en-US" sz="2400" dirty="0">
                          <a:effectLst/>
                        </a:rPr>
                        <a:t> (</a:t>
                      </a:r>
                      <a:r>
                        <a:rPr lang="en-US" sz="2400" b="1" dirty="0">
                          <a:effectLst/>
                        </a:rPr>
                        <a:t>-</a:t>
                      </a:r>
                      <a:r>
                        <a:rPr lang="en-US" sz="2400" b="1" dirty="0" err="1">
                          <a:effectLst/>
                        </a:rPr>
                        <a:t>ebhi</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3150692"/>
                  </a:ext>
                </a:extLst>
              </a:tr>
              <a:tr h="486783">
                <a:tc>
                  <a:txBody>
                    <a:bodyPr/>
                    <a:lstStyle/>
                    <a:p>
                      <a:pPr marL="0" marR="0" algn="just">
                        <a:lnSpc>
                          <a:spcPct val="115000"/>
                        </a:lnSpc>
                        <a:spcBef>
                          <a:spcPts val="0"/>
                        </a:spcBef>
                        <a:spcAft>
                          <a:spcPts val="0"/>
                        </a:spcAft>
                      </a:pPr>
                      <a:r>
                        <a:rPr lang="en-US" sz="2400" dirty="0" err="1">
                          <a:effectLst/>
                        </a:rPr>
                        <a:t>Xuất</a:t>
                      </a:r>
                      <a:r>
                        <a:rPr lang="en-US" sz="2400" dirty="0">
                          <a:effectLst/>
                        </a:rPr>
                        <a:t> </a:t>
                      </a:r>
                      <a:r>
                        <a:rPr lang="en-US" sz="2400" dirty="0" err="1">
                          <a:effectLst/>
                        </a:rPr>
                        <a:t>xứ</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ā</a:t>
                      </a:r>
                      <a:r>
                        <a:rPr lang="en-US" sz="2400" dirty="0">
                          <a:effectLst/>
                        </a:rPr>
                        <a:t> (</a:t>
                      </a:r>
                      <a:r>
                        <a:rPr lang="en-US" sz="2400" b="1" dirty="0">
                          <a:effectLst/>
                        </a:rPr>
                        <a:t>-</a:t>
                      </a:r>
                      <a:r>
                        <a:rPr lang="en-US" sz="2400" b="1" dirty="0" err="1">
                          <a:effectLst/>
                        </a:rPr>
                        <a:t>asmā</a:t>
                      </a:r>
                      <a:r>
                        <a:rPr lang="en-US" sz="2400" dirty="0">
                          <a:effectLst/>
                        </a:rPr>
                        <a:t> </a:t>
                      </a:r>
                      <a:r>
                        <a:rPr lang="en-US" sz="2400" b="1" dirty="0">
                          <a:effectLst/>
                        </a:rPr>
                        <a:t>/-</a:t>
                      </a:r>
                      <a:r>
                        <a:rPr lang="en-US" sz="2400" b="1" dirty="0" err="1">
                          <a:effectLst/>
                        </a:rPr>
                        <a:t>amhā</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809960958"/>
                  </a:ext>
                </a:extLst>
              </a:tr>
              <a:tr h="486783">
                <a:tc>
                  <a:txBody>
                    <a:bodyPr/>
                    <a:lstStyle/>
                    <a:p>
                      <a:pPr marL="0" marR="0" algn="just">
                        <a:lnSpc>
                          <a:spcPct val="115000"/>
                        </a:lnSpc>
                        <a:spcBef>
                          <a:spcPts val="0"/>
                        </a:spcBef>
                        <a:spcAft>
                          <a:spcPts val="0"/>
                        </a:spcAft>
                      </a:pPr>
                      <a:r>
                        <a:rPr lang="en-US" sz="2400">
                          <a:effectLst/>
                        </a:rPr>
                        <a:t>Vị trí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Dhamme</a:t>
                      </a:r>
                      <a:r>
                        <a:rPr lang="en-US" sz="2400" dirty="0">
                          <a:effectLst/>
                        </a:rPr>
                        <a:t> (</a:t>
                      </a:r>
                      <a:r>
                        <a:rPr lang="en-US" sz="2400" b="1" dirty="0">
                          <a:effectLst/>
                        </a:rPr>
                        <a:t>-</a:t>
                      </a:r>
                      <a:r>
                        <a:rPr lang="en-US" sz="2400" b="1" dirty="0" err="1">
                          <a:effectLst/>
                        </a:rPr>
                        <a:t>asmiṃ</a:t>
                      </a:r>
                      <a:r>
                        <a:rPr lang="en-US" sz="2400" b="1" dirty="0">
                          <a:effectLst/>
                        </a:rPr>
                        <a:t> /-</a:t>
                      </a:r>
                      <a:r>
                        <a:rPr lang="en-US" sz="2400" b="1" dirty="0" err="1">
                          <a:effectLst/>
                        </a:rPr>
                        <a:t>amhi</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esu</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8473389"/>
                  </a:ext>
                </a:extLst>
              </a:tr>
              <a:tr h="499669">
                <a:tc>
                  <a:txBody>
                    <a:bodyPr/>
                    <a:lstStyle/>
                    <a:p>
                      <a:pPr marL="0" marR="0" algn="just">
                        <a:lnSpc>
                          <a:spcPct val="115000"/>
                        </a:lnSpc>
                        <a:spcBef>
                          <a:spcPts val="0"/>
                        </a:spcBef>
                        <a:spcAft>
                          <a:spcPts val="0"/>
                        </a:spcAft>
                      </a:pPr>
                      <a:r>
                        <a:rPr lang="en-US" sz="2400">
                          <a:effectLst/>
                        </a:rPr>
                        <a:t>Hô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a</a:t>
                      </a:r>
                      <a:r>
                        <a:rPr lang="en-US" sz="2400" dirty="0">
                          <a:effectLst/>
                        </a:rPr>
                        <a:t> </a:t>
                      </a:r>
                      <a:r>
                        <a:rPr lang="en-US" sz="2400" b="1" dirty="0">
                          <a:effectLst/>
                        </a:rPr>
                        <a:t>(ā)</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ā</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53053486"/>
                  </a:ext>
                </a:extLst>
              </a:tr>
            </a:tbl>
          </a:graphicData>
        </a:graphic>
      </p:graphicFrame>
    </p:spTree>
    <p:extLst>
      <p:ext uri="{BB962C8B-B14F-4D97-AF65-F5344CB8AC3E}">
        <p14:creationId xmlns:p14="http://schemas.microsoft.com/office/powerpoint/2010/main" val="2549572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270532"/>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DANH TỪ TRUNG TÍNH TẬN CÙNG –a / </a:t>
            </a:r>
            <a:r>
              <a:rPr lang="en-US" sz="3200" dirty="0" err="1">
                <a:solidFill>
                  <a:srgbClr val="FBC25D"/>
                </a:solidFill>
              </a:rPr>
              <a:t>Rūpa</a:t>
            </a:r>
            <a:r>
              <a:rPr lang="en-US" sz="3200" dirty="0">
                <a:solidFill>
                  <a:srgbClr val="FBC25D"/>
                </a:solidFill>
              </a:rPr>
              <a:t> (</a:t>
            </a:r>
            <a:r>
              <a:rPr lang="en-US" sz="3200" dirty="0" err="1">
                <a:solidFill>
                  <a:srgbClr val="FBC25D"/>
                </a:solidFill>
              </a:rPr>
              <a:t>sắc</a:t>
            </a:r>
            <a:r>
              <a:rPr lang="en-US" sz="3200"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endParaRPr lang="en-US" dirty="0"/>
          </a:p>
          <a:p>
            <a:pPr marL="0" indent="0">
              <a:buNone/>
              <a:tabLst>
                <a:tab pos="2006600" algn="l"/>
              </a:tabLst>
            </a:pPr>
            <a:r>
              <a:rPr lang="en-US" dirty="0"/>
              <a:t>	</a:t>
            </a:r>
            <a:br>
              <a:rPr lang="en-US" dirty="0"/>
            </a:br>
            <a:endParaRPr lang="en-US" dirty="0"/>
          </a:p>
        </p:txBody>
      </p:sp>
      <p:graphicFrame>
        <p:nvGraphicFramePr>
          <p:cNvPr id="7" name="Table 6"/>
          <p:cNvGraphicFramePr>
            <a:graphicFrameLocks noGrp="1"/>
          </p:cNvGraphicFramePr>
          <p:nvPr/>
        </p:nvGraphicFramePr>
        <p:xfrm>
          <a:off x="1103586" y="1885019"/>
          <a:ext cx="10250214" cy="4188440"/>
        </p:xfrm>
        <a:graphic>
          <a:graphicData uri="http://schemas.openxmlformats.org/drawingml/2006/table">
            <a:tbl>
              <a:tblPr firstRow="1" firstCol="1" bandRow="1">
                <a:tableStyleId>{5C22544A-7EE6-4342-B048-85BDC9FD1C3A}</a:tableStyleId>
              </a:tblPr>
              <a:tblGrid>
                <a:gridCol w="2885691">
                  <a:extLst>
                    <a:ext uri="{9D8B030D-6E8A-4147-A177-3AD203B41FA5}">
                      <a16:colId xmlns:a16="http://schemas.microsoft.com/office/drawing/2014/main" val="360642179"/>
                    </a:ext>
                  </a:extLst>
                </a:gridCol>
                <a:gridCol w="4478832">
                  <a:extLst>
                    <a:ext uri="{9D8B030D-6E8A-4147-A177-3AD203B41FA5}">
                      <a16:colId xmlns:a16="http://schemas.microsoft.com/office/drawing/2014/main" val="3414906911"/>
                    </a:ext>
                  </a:extLst>
                </a:gridCol>
                <a:gridCol w="2885691">
                  <a:extLst>
                    <a:ext uri="{9D8B030D-6E8A-4147-A177-3AD203B41FA5}">
                      <a16:colId xmlns:a16="http://schemas.microsoft.com/office/drawing/2014/main" val="3731277806"/>
                    </a:ext>
                  </a:extLst>
                </a:gridCol>
              </a:tblGrid>
              <a:tr h="464043">
                <a:tc>
                  <a:txBody>
                    <a:bodyPr/>
                    <a:lstStyle/>
                    <a:p>
                      <a:pPr marL="0" marR="0" algn="l">
                        <a:lnSpc>
                          <a:spcPct val="115000"/>
                        </a:lnSpc>
                        <a:spcBef>
                          <a:spcPts val="0"/>
                        </a:spcBef>
                        <a:spcAft>
                          <a:spcPts val="0"/>
                        </a:spcAft>
                      </a:pPr>
                      <a:r>
                        <a:rPr lang="en-US" sz="2400" dirty="0" err="1">
                          <a:effectLst/>
                        </a:rPr>
                        <a:t>Dạng</a:t>
                      </a:r>
                      <a:r>
                        <a:rPr lang="en-US" sz="2400" dirty="0">
                          <a:effectLst/>
                        </a:rPr>
                        <a:t> </a:t>
                      </a:r>
                      <a:r>
                        <a:rPr lang="en-US" sz="2400" dirty="0" err="1">
                          <a:effectLst/>
                        </a:rPr>
                        <a:t>biến</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ít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nhiều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6691701"/>
                  </a:ext>
                </a:extLst>
              </a:tr>
              <a:tr h="449570">
                <a:tc>
                  <a:txBody>
                    <a:bodyPr/>
                    <a:lstStyle/>
                    <a:p>
                      <a:pPr marL="0" marR="0">
                        <a:lnSpc>
                          <a:spcPct val="115000"/>
                        </a:lnSpc>
                        <a:spcBef>
                          <a:spcPts val="0"/>
                        </a:spcBef>
                        <a:spcAft>
                          <a:spcPts val="0"/>
                        </a:spcAft>
                      </a:pPr>
                      <a:r>
                        <a:rPr lang="en-US" sz="2400" dirty="0" err="1">
                          <a:solidFill>
                            <a:srgbClr val="C00000"/>
                          </a:solidFill>
                          <a:effectLst/>
                        </a:rPr>
                        <a:t>Chủ</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2400" dirty="0" err="1">
                          <a:solidFill>
                            <a:srgbClr val="C00000"/>
                          </a:solidFill>
                          <a:effectLst/>
                        </a:rPr>
                        <a:t>Rūp</a:t>
                      </a:r>
                      <a:r>
                        <a:rPr lang="en-US" sz="2400" b="1" dirty="0" err="1">
                          <a:solidFill>
                            <a:srgbClr val="C00000"/>
                          </a:solidFill>
                          <a:effectLst/>
                        </a:rPr>
                        <a:t>ạm</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solidFill>
                            <a:srgbClr val="C00000"/>
                          </a:solidFill>
                          <a:effectLst/>
                        </a:rPr>
                        <a:t>Rūp</a:t>
                      </a:r>
                      <a:r>
                        <a:rPr lang="en-US" sz="2400" b="1" dirty="0" err="1">
                          <a:solidFill>
                            <a:srgbClr val="C00000"/>
                          </a:solidFill>
                          <a:effectLst/>
                        </a:rPr>
                        <a:t>āni</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9192193"/>
                  </a:ext>
                </a:extLst>
              </a:tr>
              <a:tr h="452443">
                <a:tc>
                  <a:txBody>
                    <a:bodyPr/>
                    <a:lstStyle/>
                    <a:p>
                      <a:pPr marL="0" marR="0">
                        <a:lnSpc>
                          <a:spcPct val="115000"/>
                        </a:lnSpc>
                        <a:spcBef>
                          <a:spcPts val="0"/>
                        </a:spcBef>
                        <a:spcAft>
                          <a:spcPts val="0"/>
                        </a:spcAft>
                      </a:pPr>
                      <a:r>
                        <a:rPr lang="en-US" sz="2400" dirty="0" err="1">
                          <a:solidFill>
                            <a:srgbClr val="C00000"/>
                          </a:solidFill>
                          <a:effectLst/>
                        </a:rPr>
                        <a:t>Trực</a:t>
                      </a:r>
                      <a:r>
                        <a:rPr lang="en-US" sz="2400" dirty="0">
                          <a:solidFill>
                            <a:srgbClr val="C00000"/>
                          </a:solidFill>
                          <a:effectLst/>
                        </a:rPr>
                        <a:t> </a:t>
                      </a:r>
                      <a:r>
                        <a:rPr lang="en-US" sz="2400" dirty="0" err="1">
                          <a:solidFill>
                            <a:srgbClr val="C00000"/>
                          </a:solidFill>
                          <a:effectLst/>
                        </a:rPr>
                        <a:t>bổ</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895014590"/>
                  </a:ext>
                </a:extLst>
              </a:tr>
              <a:tr h="452443">
                <a:tc>
                  <a:txBody>
                    <a:bodyPr/>
                    <a:lstStyle/>
                    <a:p>
                      <a:pPr marL="0" marR="0">
                        <a:lnSpc>
                          <a:spcPct val="115000"/>
                        </a:lnSpc>
                        <a:spcBef>
                          <a:spcPts val="0"/>
                        </a:spcBef>
                        <a:spcAft>
                          <a:spcPts val="0"/>
                        </a:spcAft>
                      </a:pPr>
                      <a:r>
                        <a:rPr lang="en-US" sz="2400" dirty="0" err="1">
                          <a:effectLst/>
                        </a:rPr>
                        <a:t>Sở</a:t>
                      </a:r>
                      <a:r>
                        <a:rPr lang="en-US" sz="2400" dirty="0">
                          <a:effectLst/>
                        </a:rPr>
                        <a:t> </a:t>
                      </a:r>
                      <a:r>
                        <a:rPr lang="en-US" sz="2400" dirty="0" err="1">
                          <a:effectLst/>
                        </a:rPr>
                        <a:t>hữu</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assa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2400" dirty="0" err="1">
                          <a:solidFill>
                            <a:srgbClr val="C00000"/>
                          </a:solidFill>
                          <a:effectLst/>
                        </a:rPr>
                        <a:t>Rūp</a:t>
                      </a:r>
                      <a:r>
                        <a:rPr lang="en-US" sz="2400" b="1" dirty="0" err="1">
                          <a:solidFill>
                            <a:srgbClr val="C00000"/>
                          </a:solidFill>
                          <a:effectLst/>
                        </a:rPr>
                        <a:t>ānạm</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242266"/>
                  </a:ext>
                </a:extLst>
              </a:tr>
              <a:tr h="452443">
                <a:tc>
                  <a:txBody>
                    <a:bodyPr/>
                    <a:lstStyle/>
                    <a:p>
                      <a:pPr marL="0" marR="0">
                        <a:lnSpc>
                          <a:spcPct val="115000"/>
                        </a:lnSpc>
                        <a:spcBef>
                          <a:spcPts val="0"/>
                        </a:spcBef>
                        <a:spcAft>
                          <a:spcPts val="0"/>
                        </a:spcAft>
                      </a:pPr>
                      <a:r>
                        <a:rPr lang="en-US" sz="2400" dirty="0" err="1">
                          <a:solidFill>
                            <a:srgbClr val="C00000"/>
                          </a:solidFill>
                          <a:effectLst/>
                        </a:rPr>
                        <a:t>Gián</a:t>
                      </a:r>
                      <a:r>
                        <a:rPr lang="en-US" sz="2400" dirty="0">
                          <a:solidFill>
                            <a:srgbClr val="C00000"/>
                          </a:solidFill>
                          <a:effectLst/>
                        </a:rPr>
                        <a:t> </a:t>
                      </a:r>
                      <a:r>
                        <a:rPr lang="en-US" sz="2400" dirty="0" err="1">
                          <a:solidFill>
                            <a:srgbClr val="C00000"/>
                          </a:solidFill>
                          <a:effectLst/>
                        </a:rPr>
                        <a:t>bổ</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solidFill>
                            <a:srgbClr val="C00000"/>
                          </a:solidFill>
                          <a:effectLst/>
                        </a:rPr>
                        <a:t>Rūp</a:t>
                      </a:r>
                      <a:r>
                        <a:rPr lang="en-US" sz="2400" b="1" dirty="0" err="1">
                          <a:solidFill>
                            <a:srgbClr val="C00000"/>
                          </a:solidFill>
                          <a:effectLst/>
                        </a:rPr>
                        <a:t>āya</a:t>
                      </a:r>
                      <a:r>
                        <a:rPr lang="en-US" sz="2400" b="1" dirty="0">
                          <a:solidFill>
                            <a:srgbClr val="C00000"/>
                          </a:solidFill>
                          <a:effectLst/>
                        </a:rPr>
                        <a:t> </a:t>
                      </a:r>
                      <a:r>
                        <a:rPr lang="en-US" sz="2400" dirty="0">
                          <a:solidFill>
                            <a:srgbClr val="C00000"/>
                          </a:solidFill>
                          <a:effectLst/>
                        </a:rPr>
                        <a:t>/ </a:t>
                      </a:r>
                      <a:r>
                        <a:rPr lang="en-US" sz="2400" b="1" dirty="0">
                          <a:solidFill>
                            <a:srgbClr val="C00000"/>
                          </a:solidFill>
                          <a:effectLst/>
                        </a:rPr>
                        <a:t>-</a:t>
                      </a:r>
                      <a:r>
                        <a:rPr lang="en-US" sz="2400" b="1" dirty="0" err="1">
                          <a:solidFill>
                            <a:srgbClr val="C00000"/>
                          </a:solidFill>
                          <a:effectLst/>
                        </a:rPr>
                        <a:t>assa</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175546825"/>
                  </a:ext>
                </a:extLst>
              </a:tr>
              <a:tr h="452443">
                <a:tc>
                  <a:txBody>
                    <a:bodyPr/>
                    <a:lstStyle/>
                    <a:p>
                      <a:pPr marL="0" marR="0">
                        <a:lnSpc>
                          <a:spcPct val="115000"/>
                        </a:lnSpc>
                        <a:spcBef>
                          <a:spcPts val="0"/>
                        </a:spcBef>
                        <a:spcAft>
                          <a:spcPts val="0"/>
                        </a:spcAft>
                      </a:pPr>
                      <a:r>
                        <a:rPr lang="en-US" sz="2400">
                          <a:effectLst/>
                        </a:rPr>
                        <a:t>Dụng cụ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ena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2400" dirty="0" err="1">
                          <a:effectLst/>
                        </a:rPr>
                        <a:t>Rūp</a:t>
                      </a:r>
                      <a:r>
                        <a:rPr lang="en-US" sz="2400" b="1" dirty="0" err="1">
                          <a:effectLst/>
                        </a:rPr>
                        <a:t>ehi</a:t>
                      </a:r>
                      <a:r>
                        <a:rPr lang="en-US" sz="2400" dirty="0">
                          <a:effectLst/>
                        </a:rPr>
                        <a:t> (-</a:t>
                      </a:r>
                      <a:r>
                        <a:rPr lang="en-US" sz="2400" b="1" dirty="0" err="1">
                          <a:effectLst/>
                        </a:rPr>
                        <a:t>ebhi</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19777"/>
                  </a:ext>
                </a:extLst>
              </a:tr>
              <a:tr h="501278">
                <a:tc>
                  <a:txBody>
                    <a:bodyPr/>
                    <a:lstStyle/>
                    <a:p>
                      <a:pPr marL="0" marR="0">
                        <a:lnSpc>
                          <a:spcPct val="115000"/>
                        </a:lnSpc>
                        <a:spcBef>
                          <a:spcPts val="0"/>
                        </a:spcBef>
                        <a:spcAft>
                          <a:spcPts val="0"/>
                        </a:spcAft>
                      </a:pPr>
                      <a:r>
                        <a:rPr lang="en-US" sz="2400">
                          <a:effectLst/>
                        </a:rPr>
                        <a:t>Xuất xứ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ā</a:t>
                      </a:r>
                      <a:r>
                        <a:rPr lang="en-US" sz="2400" dirty="0">
                          <a:effectLst/>
                        </a:rPr>
                        <a:t> (-</a:t>
                      </a:r>
                      <a:r>
                        <a:rPr lang="en-US" sz="2400" b="1" dirty="0" err="1">
                          <a:effectLst/>
                        </a:rPr>
                        <a:t>asmā</a:t>
                      </a:r>
                      <a:r>
                        <a:rPr lang="en-US" sz="2400" dirty="0">
                          <a:effectLst/>
                        </a:rPr>
                        <a:t> /-</a:t>
                      </a:r>
                      <a:r>
                        <a:rPr lang="en-US" sz="2400" b="1" dirty="0" err="1">
                          <a:effectLst/>
                        </a:rPr>
                        <a:t>amhā</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1454405916"/>
                  </a:ext>
                </a:extLst>
              </a:tr>
              <a:tr h="475425">
                <a:tc>
                  <a:txBody>
                    <a:bodyPr/>
                    <a:lstStyle/>
                    <a:p>
                      <a:pPr marL="0" marR="0">
                        <a:lnSpc>
                          <a:spcPct val="115000"/>
                        </a:lnSpc>
                        <a:spcBef>
                          <a:spcPts val="0"/>
                        </a:spcBef>
                        <a:spcAft>
                          <a:spcPts val="0"/>
                        </a:spcAft>
                      </a:pPr>
                      <a:r>
                        <a:rPr lang="en-US" sz="2400">
                          <a:effectLst/>
                        </a:rPr>
                        <a:t>Vị trí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e</a:t>
                      </a:r>
                      <a:r>
                        <a:rPr lang="en-US" sz="2400" dirty="0">
                          <a:effectLst/>
                        </a:rPr>
                        <a:t> (-</a:t>
                      </a:r>
                      <a:r>
                        <a:rPr lang="en-US" sz="2400" b="1" dirty="0" err="1">
                          <a:effectLst/>
                        </a:rPr>
                        <a:t>asmiṃ</a:t>
                      </a:r>
                      <a:r>
                        <a:rPr lang="en-US" sz="2400" dirty="0">
                          <a:effectLst/>
                        </a:rPr>
                        <a:t> /-</a:t>
                      </a:r>
                      <a:r>
                        <a:rPr lang="en-US" sz="2400" b="1" dirty="0" err="1">
                          <a:effectLst/>
                        </a:rPr>
                        <a:t>amhi</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esu</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0704396"/>
                  </a:ext>
                </a:extLst>
              </a:tr>
              <a:tr h="488352">
                <a:tc>
                  <a:txBody>
                    <a:bodyPr/>
                    <a:lstStyle/>
                    <a:p>
                      <a:pPr marL="0" marR="0">
                        <a:lnSpc>
                          <a:spcPct val="115000"/>
                        </a:lnSpc>
                        <a:spcBef>
                          <a:spcPts val="0"/>
                        </a:spcBef>
                        <a:spcAft>
                          <a:spcPts val="0"/>
                        </a:spcAft>
                      </a:pPr>
                      <a:r>
                        <a:rPr lang="en-US" sz="2400">
                          <a:effectLst/>
                        </a:rPr>
                        <a:t>Hô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a:t>
                      </a:r>
                      <a:r>
                        <a:rPr lang="en-US" sz="2400" dirty="0">
                          <a:effectLst/>
                        </a:rPr>
                        <a:t> (-</a:t>
                      </a:r>
                      <a:r>
                        <a:rPr lang="en-US" sz="2400" b="1" dirty="0" err="1">
                          <a:effectLst/>
                        </a:rPr>
                        <a:t>ạm</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āni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07719238"/>
                  </a:ext>
                </a:extLst>
              </a:tr>
            </a:tbl>
          </a:graphicData>
        </a:graphic>
      </p:graphicFrame>
    </p:spTree>
    <p:extLst>
      <p:ext uri="{BB962C8B-B14F-4D97-AF65-F5344CB8AC3E}">
        <p14:creationId xmlns:p14="http://schemas.microsoft.com/office/powerpoint/2010/main" val="6735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1</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114800"/>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686442">
                  <a:extLst>
                    <a:ext uri="{9D8B030D-6E8A-4147-A177-3AD203B41FA5}">
                      <a16:colId xmlns:a16="http://schemas.microsoft.com/office/drawing/2014/main" val="1520808955"/>
                    </a:ext>
                  </a:extLst>
                </a:gridCol>
                <a:gridCol w="4927600">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algn="ctr"/>
                      <a:r>
                        <a:rPr lang="en-US" sz="2400" dirty="0"/>
                        <a:t>1</a:t>
                      </a:r>
                    </a:p>
                  </a:txBody>
                  <a:tcPr anchor="ctr"/>
                </a:tc>
                <a:tc>
                  <a:txBody>
                    <a:bodyPr/>
                    <a:lstStyle/>
                    <a:p>
                      <a:r>
                        <a:rPr lang="en-US" sz="2400" b="1" dirty="0" err="1"/>
                        <a:t>Buddho</a:t>
                      </a:r>
                      <a:r>
                        <a:rPr lang="en-US" sz="2400" b="1" dirty="0"/>
                        <a:t> </a:t>
                      </a:r>
                    </a:p>
                  </a:txBody>
                  <a:tcPr/>
                </a:tc>
                <a:tc>
                  <a:txBody>
                    <a:bodyPr/>
                    <a:lstStyle/>
                    <a:p>
                      <a:r>
                        <a:rPr lang="en-US" sz="2400" dirty="0" err="1"/>
                        <a:t>Đức</a:t>
                      </a:r>
                      <a:r>
                        <a:rPr lang="en-US" sz="2400" dirty="0"/>
                        <a:t> </a:t>
                      </a:r>
                      <a:r>
                        <a:rPr lang="en-US" sz="2400" dirty="0" err="1"/>
                        <a:t>Phật</a:t>
                      </a:r>
                      <a:r>
                        <a:rPr lang="en-US" sz="2400" dirty="0"/>
                        <a:t>, </a:t>
                      </a:r>
                      <a:r>
                        <a:rPr lang="en-US" sz="2400" dirty="0" err="1"/>
                        <a:t>bậc</a:t>
                      </a:r>
                      <a:r>
                        <a:rPr lang="en-US" sz="2400" dirty="0"/>
                        <a:t> </a:t>
                      </a:r>
                      <a:r>
                        <a:rPr lang="en-US" sz="2400" dirty="0" err="1"/>
                        <a:t>giác</a:t>
                      </a:r>
                      <a:r>
                        <a:rPr lang="en-US" sz="2400" dirty="0"/>
                        <a:t> </a:t>
                      </a:r>
                      <a:r>
                        <a:rPr lang="en-US" sz="2400" dirty="0" err="1"/>
                        <a:t>ngộ</a:t>
                      </a:r>
                      <a:endParaRPr lang="en-US" sz="2400" dirty="0"/>
                    </a:p>
                  </a:txBody>
                  <a:tcPr/>
                </a:tc>
                <a:tc>
                  <a:txBody>
                    <a:bodyPr/>
                    <a:lstStyle/>
                    <a:p>
                      <a:r>
                        <a:rPr lang="en-US" sz="2400" dirty="0"/>
                        <a:t>Danh, </a:t>
                      </a:r>
                      <a:r>
                        <a:rPr lang="en-US" sz="2400" dirty="0" err="1"/>
                        <a:t>nam</a:t>
                      </a:r>
                      <a:r>
                        <a:rPr lang="en-US" sz="2400" dirty="0"/>
                        <a:t> </a:t>
                      </a:r>
                    </a:p>
                  </a:txBody>
                  <a:tcPr/>
                </a:tc>
                <a:extLst>
                  <a:ext uri="{0D108BD9-81ED-4DB2-BD59-A6C34878D82A}">
                    <a16:rowId xmlns:a16="http://schemas.microsoft.com/office/drawing/2014/main" val="1720334486"/>
                  </a:ext>
                </a:extLst>
              </a:tr>
              <a:tr h="370840">
                <a:tc>
                  <a:txBody>
                    <a:bodyPr/>
                    <a:lstStyle/>
                    <a:p>
                      <a:pPr algn="ctr"/>
                      <a:r>
                        <a:rPr lang="en-US" sz="2400" dirty="0"/>
                        <a:t>2</a:t>
                      </a:r>
                    </a:p>
                  </a:txBody>
                  <a:tcPr anchor="ctr"/>
                </a:tc>
                <a:tc>
                  <a:txBody>
                    <a:bodyPr/>
                    <a:lstStyle/>
                    <a:p>
                      <a:r>
                        <a:rPr lang="en-US" sz="2400" b="1" dirty="0" err="1"/>
                        <a:t>Saraṇaṃ</a:t>
                      </a:r>
                      <a:r>
                        <a:rPr lang="en-US" sz="2400" b="1" dirty="0"/>
                        <a:t> </a:t>
                      </a:r>
                    </a:p>
                  </a:txBody>
                  <a:tcPr/>
                </a:tc>
                <a:tc>
                  <a:txBody>
                    <a:bodyPr/>
                    <a:lstStyle/>
                    <a:p>
                      <a:r>
                        <a:rPr lang="en-US" sz="2400" dirty="0"/>
                        <a:t>N</a:t>
                      </a:r>
                      <a:r>
                        <a:rPr lang="vi-VN" sz="2400" dirty="0"/>
                        <a:t>ơ</a:t>
                      </a:r>
                      <a:r>
                        <a:rPr lang="en-US" sz="2400" dirty="0" err="1"/>
                        <a:t>i</a:t>
                      </a:r>
                      <a:r>
                        <a:rPr lang="en-US" sz="2400" dirty="0"/>
                        <a:t> n</a:t>
                      </a:r>
                      <a:r>
                        <a:rPr lang="vi-VN" sz="2400" dirty="0"/>
                        <a:t>ư</a:t>
                      </a:r>
                      <a:r>
                        <a:rPr lang="en-US" sz="2400" dirty="0" err="1"/>
                        <a:t>ơng</a:t>
                      </a:r>
                      <a:r>
                        <a:rPr lang="en-US" sz="2400" dirty="0"/>
                        <a:t> </a:t>
                      </a:r>
                      <a:r>
                        <a:rPr lang="en-US" sz="2400" dirty="0" err="1"/>
                        <a:t>nhờ</a:t>
                      </a:r>
                      <a:endParaRPr lang="en-US" sz="2400" dirty="0"/>
                    </a:p>
                  </a:txBody>
                  <a:tcPr/>
                </a:tc>
                <a:tc>
                  <a:txBody>
                    <a:bodyPr/>
                    <a:lstStyle/>
                    <a:p>
                      <a:r>
                        <a:rPr lang="en-US" sz="2400" dirty="0"/>
                        <a:t>Danh, </a:t>
                      </a:r>
                      <a:r>
                        <a:rPr lang="en-US" sz="2400" dirty="0" err="1"/>
                        <a:t>trung</a:t>
                      </a:r>
                      <a:endParaRPr lang="en-US" sz="2400" dirty="0"/>
                    </a:p>
                  </a:txBody>
                  <a:tcPr/>
                </a:tc>
                <a:extLst>
                  <a:ext uri="{0D108BD9-81ED-4DB2-BD59-A6C34878D82A}">
                    <a16:rowId xmlns:a16="http://schemas.microsoft.com/office/drawing/2014/main" val="3399634165"/>
                  </a:ext>
                </a:extLst>
              </a:tr>
              <a:tr h="370840">
                <a:tc>
                  <a:txBody>
                    <a:bodyPr/>
                    <a:lstStyle/>
                    <a:p>
                      <a:pPr algn="ctr"/>
                      <a:r>
                        <a:rPr lang="en-US" sz="2400" dirty="0"/>
                        <a:t>3</a:t>
                      </a:r>
                    </a:p>
                  </a:txBody>
                  <a:tcPr anchor="ctr"/>
                </a:tc>
                <a:tc>
                  <a:txBody>
                    <a:bodyPr/>
                    <a:lstStyle/>
                    <a:p>
                      <a:r>
                        <a:rPr lang="en-US" sz="2400" b="1" dirty="0" err="1"/>
                        <a:t>Gacchati</a:t>
                      </a:r>
                      <a:r>
                        <a:rPr lang="en-US" sz="2400" b="1" dirty="0"/>
                        <a:t> </a:t>
                      </a:r>
                    </a:p>
                  </a:txBody>
                  <a:tcPr/>
                </a:tc>
                <a:tc>
                  <a:txBody>
                    <a:bodyPr/>
                    <a:lstStyle/>
                    <a:p>
                      <a:r>
                        <a:rPr lang="en-US" sz="2400" dirty="0" err="1"/>
                        <a:t>Đi</a:t>
                      </a:r>
                      <a:r>
                        <a:rPr lang="en-US" sz="2400" dirty="0"/>
                        <a:t> </a:t>
                      </a:r>
                      <a:r>
                        <a:rPr lang="en-US" sz="2400" dirty="0" err="1"/>
                        <a:t>đến</a:t>
                      </a:r>
                      <a:endParaRPr lang="en-US" sz="2400" dirty="0"/>
                    </a:p>
                  </a:txBody>
                  <a:tcPr/>
                </a:tc>
                <a:tc>
                  <a:txBody>
                    <a:bodyPr/>
                    <a:lstStyle/>
                    <a:p>
                      <a:r>
                        <a:rPr lang="en-US" sz="2400" dirty="0" err="1"/>
                        <a:t>Động</a:t>
                      </a:r>
                      <a:r>
                        <a:rPr lang="en-US" sz="2400" dirty="0"/>
                        <a:t>, </a:t>
                      </a:r>
                      <a:r>
                        <a:rPr lang="en-US" sz="2400" dirty="0" err="1"/>
                        <a:t>hiện</a:t>
                      </a:r>
                      <a:r>
                        <a:rPr lang="en-US" sz="2400" dirty="0"/>
                        <a:t> </a:t>
                      </a:r>
                      <a:r>
                        <a:rPr lang="en-US" sz="2400" dirty="0" err="1"/>
                        <a:t>tại</a:t>
                      </a:r>
                      <a:r>
                        <a:rPr lang="en-US" sz="2400" dirty="0"/>
                        <a:t>, </a:t>
                      </a:r>
                      <a:r>
                        <a:rPr lang="en-US" sz="2400" dirty="0" err="1"/>
                        <a:t>chủ</a:t>
                      </a:r>
                      <a:r>
                        <a:rPr lang="en-US" sz="2400" dirty="0"/>
                        <a:t> </a:t>
                      </a:r>
                      <a:r>
                        <a:rPr lang="en-US" sz="2400" dirty="0" err="1"/>
                        <a:t>động</a:t>
                      </a:r>
                      <a:endParaRPr lang="en-US" sz="2400" dirty="0"/>
                    </a:p>
                  </a:txBody>
                  <a:tcPr/>
                </a:tc>
                <a:extLst>
                  <a:ext uri="{0D108BD9-81ED-4DB2-BD59-A6C34878D82A}">
                    <a16:rowId xmlns:a16="http://schemas.microsoft.com/office/drawing/2014/main" val="1954270747"/>
                  </a:ext>
                </a:extLst>
              </a:tr>
              <a:tr h="370840">
                <a:tc>
                  <a:txBody>
                    <a:bodyPr/>
                    <a:lstStyle/>
                    <a:p>
                      <a:pPr algn="ctr"/>
                      <a:r>
                        <a:rPr lang="en-US" sz="2400" dirty="0"/>
                        <a:t>4</a:t>
                      </a:r>
                    </a:p>
                  </a:txBody>
                  <a:tcPr anchor="ctr"/>
                </a:tc>
                <a:tc>
                  <a:txBody>
                    <a:bodyPr/>
                    <a:lstStyle/>
                    <a:p>
                      <a:r>
                        <a:rPr lang="en-US" sz="2400" b="1" dirty="0" err="1"/>
                        <a:t>Dhammo</a:t>
                      </a:r>
                      <a:r>
                        <a:rPr lang="en-US" sz="2400" b="1" dirty="0"/>
                        <a:t> </a:t>
                      </a:r>
                    </a:p>
                  </a:txBody>
                  <a:tcPr/>
                </a:tc>
                <a:tc>
                  <a:txBody>
                    <a:bodyPr/>
                    <a:lstStyle/>
                    <a:p>
                      <a:r>
                        <a:rPr lang="en-US" sz="2400" dirty="0" err="1"/>
                        <a:t>Giáo</a:t>
                      </a:r>
                      <a:r>
                        <a:rPr lang="en-US" sz="2400" dirty="0"/>
                        <a:t> </a:t>
                      </a:r>
                      <a:r>
                        <a:rPr lang="en-US" sz="2400" dirty="0" err="1"/>
                        <a:t>pháp</a:t>
                      </a:r>
                      <a:r>
                        <a:rPr lang="en-US" sz="2400" dirty="0"/>
                        <a:t>, </a:t>
                      </a:r>
                      <a:r>
                        <a:rPr lang="en-US" sz="2400" dirty="0" err="1"/>
                        <a:t>chân</a:t>
                      </a:r>
                      <a:r>
                        <a:rPr lang="en-US" sz="2400" dirty="0"/>
                        <a:t> </a:t>
                      </a:r>
                      <a:r>
                        <a:rPr lang="en-US" sz="2400" dirty="0" err="1"/>
                        <a:t>lý</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Danh, </a:t>
                      </a:r>
                      <a:r>
                        <a:rPr lang="en-US" sz="2400" dirty="0" err="1"/>
                        <a:t>nam</a:t>
                      </a:r>
                      <a:r>
                        <a:rPr lang="en-US" sz="2400" dirty="0"/>
                        <a:t> </a:t>
                      </a:r>
                    </a:p>
                  </a:txBody>
                  <a:tcPr/>
                </a:tc>
                <a:extLst>
                  <a:ext uri="{0D108BD9-81ED-4DB2-BD59-A6C34878D82A}">
                    <a16:rowId xmlns:a16="http://schemas.microsoft.com/office/drawing/2014/main" val="2151744862"/>
                  </a:ext>
                </a:extLst>
              </a:tr>
              <a:tr h="370840">
                <a:tc>
                  <a:txBody>
                    <a:bodyPr/>
                    <a:lstStyle/>
                    <a:p>
                      <a:pPr algn="ctr"/>
                      <a:r>
                        <a:rPr lang="en-US" sz="2400" dirty="0"/>
                        <a:t>5</a:t>
                      </a:r>
                    </a:p>
                  </a:txBody>
                  <a:tcPr anchor="ctr"/>
                </a:tc>
                <a:tc>
                  <a:txBody>
                    <a:bodyPr/>
                    <a:lstStyle/>
                    <a:p>
                      <a:r>
                        <a:rPr lang="en-US" sz="2400" b="1" dirty="0" err="1"/>
                        <a:t>Saṅgho</a:t>
                      </a:r>
                      <a:r>
                        <a:rPr lang="en-US" sz="2400" b="1" dirty="0"/>
                        <a:t> </a:t>
                      </a:r>
                    </a:p>
                  </a:txBody>
                  <a:tcPr/>
                </a:tc>
                <a:tc>
                  <a:txBody>
                    <a:bodyPr/>
                    <a:lstStyle/>
                    <a:p>
                      <a:r>
                        <a:rPr lang="en-US" sz="2400" dirty="0" err="1"/>
                        <a:t>Tăng</a:t>
                      </a:r>
                      <a:r>
                        <a:rPr lang="en-US" sz="2400" dirty="0"/>
                        <a:t> </a:t>
                      </a:r>
                      <a:r>
                        <a:rPr lang="en-US" sz="2400" dirty="0" err="1"/>
                        <a:t>đoàn</a:t>
                      </a:r>
                      <a:r>
                        <a:rPr lang="en-US" sz="2400" dirty="0"/>
                        <a:t>, </a:t>
                      </a:r>
                      <a:r>
                        <a:rPr lang="en-US" sz="2400" dirty="0" err="1"/>
                        <a:t>cộng</a:t>
                      </a:r>
                      <a:r>
                        <a:rPr lang="en-US" sz="2400" dirty="0"/>
                        <a:t> </a:t>
                      </a:r>
                      <a:r>
                        <a:rPr lang="en-US" sz="2400" dirty="0" err="1"/>
                        <a:t>đồng</a:t>
                      </a:r>
                      <a:r>
                        <a:rPr lang="en-US" sz="2400" dirty="0"/>
                        <a:t>, </a:t>
                      </a:r>
                      <a:r>
                        <a:rPr lang="en-US" sz="2400" dirty="0" err="1"/>
                        <a:t>hội</a:t>
                      </a:r>
                      <a:r>
                        <a:rPr lang="en-US" sz="2400" dirty="0"/>
                        <a:t> </a:t>
                      </a:r>
                      <a:r>
                        <a:rPr lang="en-US" sz="2400" dirty="0" err="1"/>
                        <a:t>nhóm</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Danh, </a:t>
                      </a:r>
                      <a:r>
                        <a:rPr lang="en-US" sz="2400" dirty="0" err="1"/>
                        <a:t>nam</a:t>
                      </a:r>
                      <a:r>
                        <a:rPr lang="en-US" sz="2400" dirty="0"/>
                        <a:t> </a:t>
                      </a:r>
                    </a:p>
                  </a:txBody>
                  <a:tcPr/>
                </a:tc>
                <a:extLst>
                  <a:ext uri="{0D108BD9-81ED-4DB2-BD59-A6C34878D82A}">
                    <a16:rowId xmlns:a16="http://schemas.microsoft.com/office/drawing/2014/main" val="3642912385"/>
                  </a:ext>
                </a:extLst>
              </a:tr>
              <a:tr h="370840">
                <a:tc>
                  <a:txBody>
                    <a:bodyPr/>
                    <a:lstStyle/>
                    <a:p>
                      <a:pPr algn="ctr"/>
                      <a:r>
                        <a:rPr lang="en-US" sz="2400" dirty="0"/>
                        <a:t>6</a:t>
                      </a:r>
                    </a:p>
                  </a:txBody>
                  <a:tcPr anchor="ctr"/>
                </a:tc>
                <a:tc>
                  <a:txBody>
                    <a:bodyPr/>
                    <a:lstStyle/>
                    <a:p>
                      <a:r>
                        <a:rPr lang="en-US" sz="2400" b="1" dirty="0" err="1"/>
                        <a:t>Dutiyaṃ</a:t>
                      </a:r>
                      <a:r>
                        <a:rPr lang="en-US" sz="2400" b="1" dirty="0"/>
                        <a:t> </a:t>
                      </a:r>
                    </a:p>
                  </a:txBody>
                  <a:tcPr/>
                </a:tc>
                <a:tc>
                  <a:txBody>
                    <a:bodyPr/>
                    <a:lstStyle/>
                    <a:p>
                      <a:r>
                        <a:rPr lang="en-US" sz="2400" dirty="0" err="1"/>
                        <a:t>Lần</a:t>
                      </a:r>
                      <a:r>
                        <a:rPr lang="en-US" sz="2400" dirty="0"/>
                        <a:t> </a:t>
                      </a:r>
                      <a:r>
                        <a:rPr lang="en-US" sz="2400" dirty="0" err="1"/>
                        <a:t>thứ</a:t>
                      </a:r>
                      <a:r>
                        <a:rPr lang="en-US" sz="2400" dirty="0"/>
                        <a:t> </a:t>
                      </a:r>
                      <a:r>
                        <a:rPr lang="en-US" sz="2400" dirty="0" err="1"/>
                        <a:t>hai</a:t>
                      </a:r>
                      <a:endParaRPr lang="en-US" sz="2400" dirty="0"/>
                    </a:p>
                  </a:txBody>
                  <a:tcPr/>
                </a:tc>
                <a:tc>
                  <a:txBody>
                    <a:bodyPr/>
                    <a:lstStyle/>
                    <a:p>
                      <a:r>
                        <a:rPr lang="en-US" sz="2400" dirty="0" err="1"/>
                        <a:t>Trạng</a:t>
                      </a:r>
                      <a:endParaRPr lang="en-US" sz="2400" dirty="0"/>
                    </a:p>
                  </a:txBody>
                  <a:tcPr/>
                </a:tc>
                <a:extLst>
                  <a:ext uri="{0D108BD9-81ED-4DB2-BD59-A6C34878D82A}">
                    <a16:rowId xmlns:a16="http://schemas.microsoft.com/office/drawing/2014/main" val="2871846622"/>
                  </a:ext>
                </a:extLst>
              </a:tr>
              <a:tr h="370840">
                <a:tc>
                  <a:txBody>
                    <a:bodyPr/>
                    <a:lstStyle/>
                    <a:p>
                      <a:pPr algn="ctr"/>
                      <a:r>
                        <a:rPr lang="en-US" sz="2400" dirty="0"/>
                        <a:t>7</a:t>
                      </a:r>
                    </a:p>
                  </a:txBody>
                  <a:tcPr anchor="ctr"/>
                </a:tc>
                <a:tc>
                  <a:txBody>
                    <a:bodyPr/>
                    <a:lstStyle/>
                    <a:p>
                      <a:r>
                        <a:rPr lang="en-US" sz="2400" b="1" dirty="0"/>
                        <a:t>Pi </a:t>
                      </a:r>
                    </a:p>
                  </a:txBody>
                  <a:tcPr/>
                </a:tc>
                <a:tc>
                  <a:txBody>
                    <a:bodyPr/>
                    <a:lstStyle/>
                    <a:p>
                      <a:r>
                        <a:rPr lang="en-US" sz="2400" dirty="0" err="1"/>
                        <a:t>Và</a:t>
                      </a:r>
                      <a:endParaRPr lang="en-US" sz="2400" dirty="0"/>
                    </a:p>
                  </a:txBody>
                  <a:tcPr/>
                </a:tc>
                <a:tc>
                  <a:txBody>
                    <a:bodyPr/>
                    <a:lstStyle/>
                    <a:p>
                      <a:r>
                        <a:rPr lang="en-US" sz="2400" dirty="0" err="1"/>
                        <a:t>Phụ</a:t>
                      </a:r>
                      <a:endParaRPr lang="en-US" sz="2400" dirty="0"/>
                    </a:p>
                  </a:txBody>
                  <a:tcPr/>
                </a:tc>
                <a:extLst>
                  <a:ext uri="{0D108BD9-81ED-4DB2-BD59-A6C34878D82A}">
                    <a16:rowId xmlns:a16="http://schemas.microsoft.com/office/drawing/2014/main" val="3374167155"/>
                  </a:ext>
                </a:extLst>
              </a:tr>
              <a:tr h="370840">
                <a:tc>
                  <a:txBody>
                    <a:bodyPr/>
                    <a:lstStyle/>
                    <a:p>
                      <a:pPr algn="ctr"/>
                      <a:r>
                        <a:rPr lang="en-US" sz="2400" dirty="0"/>
                        <a:t>8</a:t>
                      </a:r>
                    </a:p>
                  </a:txBody>
                  <a:tcPr anchor="ctr"/>
                </a:tc>
                <a:tc>
                  <a:txBody>
                    <a:bodyPr/>
                    <a:lstStyle/>
                    <a:p>
                      <a:r>
                        <a:rPr lang="en-US" sz="2400" b="1" dirty="0" err="1"/>
                        <a:t>Tatiyaṃ</a:t>
                      </a:r>
                      <a:r>
                        <a:rPr lang="en-US" sz="2400" b="1" dirty="0"/>
                        <a:t> </a:t>
                      </a:r>
                    </a:p>
                  </a:txBody>
                  <a:tcPr/>
                </a:tc>
                <a:tc>
                  <a:txBody>
                    <a:bodyPr/>
                    <a:lstStyle/>
                    <a:p>
                      <a:r>
                        <a:rPr lang="en-US" sz="2400" dirty="0" err="1"/>
                        <a:t>Lần</a:t>
                      </a:r>
                      <a:r>
                        <a:rPr lang="en-US" sz="2400" dirty="0"/>
                        <a:t> </a:t>
                      </a:r>
                      <a:r>
                        <a:rPr lang="en-US" sz="2400" dirty="0" err="1"/>
                        <a:t>thứ</a:t>
                      </a:r>
                      <a:r>
                        <a:rPr lang="en-US" sz="2400" dirty="0"/>
                        <a:t> </a:t>
                      </a:r>
                      <a:r>
                        <a:rPr lang="en-US" sz="2400" dirty="0" err="1"/>
                        <a:t>ba</a:t>
                      </a:r>
                      <a:endParaRPr lang="en-US" sz="2400" dirty="0"/>
                    </a:p>
                  </a:txBody>
                  <a:tcPr/>
                </a:tc>
                <a:tc>
                  <a:txBody>
                    <a:bodyPr/>
                    <a:lstStyle/>
                    <a:p>
                      <a:r>
                        <a:rPr lang="en-US" sz="2400" dirty="0" err="1"/>
                        <a:t>Trạng</a:t>
                      </a:r>
                      <a:endParaRPr lang="en-US" sz="2400" dirty="0"/>
                    </a:p>
                  </a:txBody>
                  <a:tcPr/>
                </a:tc>
                <a:extLst>
                  <a:ext uri="{0D108BD9-81ED-4DB2-BD59-A6C34878D82A}">
                    <a16:rowId xmlns:a16="http://schemas.microsoft.com/office/drawing/2014/main" val="3830318225"/>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897603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 ĐỘNG TỪ BẤT BIẾN</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r>
              <a:rPr lang="en-US" b="1" dirty="0"/>
              <a:t>TỔNG QUÁT:</a:t>
            </a:r>
          </a:p>
          <a:p>
            <a:r>
              <a:rPr lang="en-US" sz="2600" dirty="0" err="1"/>
              <a:t>Loại</a:t>
            </a:r>
            <a:r>
              <a:rPr lang="en-US" sz="2600" dirty="0"/>
              <a:t> </a:t>
            </a:r>
            <a:r>
              <a:rPr lang="en-US" sz="2600" dirty="0" err="1"/>
              <a:t>này</a:t>
            </a:r>
            <a:r>
              <a:rPr lang="en-US" sz="2600" dirty="0"/>
              <a:t> </a:t>
            </a:r>
            <a:r>
              <a:rPr lang="en-US" sz="2600" dirty="0" err="1"/>
              <a:t>không</a:t>
            </a:r>
            <a:r>
              <a:rPr lang="en-US" sz="2600" dirty="0"/>
              <a:t> </a:t>
            </a:r>
            <a:r>
              <a:rPr lang="en-US" sz="2600" dirty="0" err="1"/>
              <a:t>hẳn</a:t>
            </a:r>
            <a:r>
              <a:rPr lang="en-US" sz="2600" dirty="0"/>
              <a:t> </a:t>
            </a:r>
            <a:r>
              <a:rPr lang="en-US" sz="2600" dirty="0" err="1"/>
              <a:t>là</a:t>
            </a:r>
            <a:r>
              <a:rPr lang="en-US" sz="2600" dirty="0"/>
              <a:t> </a:t>
            </a:r>
            <a:r>
              <a:rPr lang="en-US" sz="2600" dirty="0" err="1"/>
              <a:t>động</a:t>
            </a:r>
            <a:r>
              <a:rPr lang="en-US" sz="2600" dirty="0"/>
              <a:t> </a:t>
            </a:r>
            <a:r>
              <a:rPr lang="en-US" sz="2600" dirty="0" err="1"/>
              <a:t>từ</a:t>
            </a:r>
            <a:r>
              <a:rPr lang="en-US" sz="2600" dirty="0"/>
              <a:t>, </a:t>
            </a:r>
            <a:r>
              <a:rPr lang="en-US" sz="2600" dirty="0" err="1"/>
              <a:t>bởi</a:t>
            </a:r>
            <a:r>
              <a:rPr lang="en-US" sz="2600" dirty="0"/>
              <a:t> </a:t>
            </a:r>
            <a:r>
              <a:rPr lang="en-US" sz="2600" dirty="0" err="1"/>
              <a:t>nó</a:t>
            </a:r>
            <a:r>
              <a:rPr lang="en-US" sz="2600" dirty="0"/>
              <a:t> </a:t>
            </a:r>
            <a:r>
              <a:rPr lang="en-US" sz="2600" dirty="0" err="1"/>
              <a:t>bất</a:t>
            </a:r>
            <a:r>
              <a:rPr lang="en-US" sz="2600" dirty="0"/>
              <a:t> </a:t>
            </a:r>
            <a:r>
              <a:rPr lang="en-US" sz="2600" dirty="0" err="1"/>
              <a:t>biến</a:t>
            </a:r>
            <a:r>
              <a:rPr lang="en-US" sz="2600" dirty="0"/>
              <a:t>, </a:t>
            </a:r>
            <a:r>
              <a:rPr lang="en-US" sz="2600" dirty="0" err="1"/>
              <a:t>không</a:t>
            </a:r>
            <a:r>
              <a:rPr lang="en-US" sz="2600" dirty="0"/>
              <a:t> chia </a:t>
            </a:r>
            <a:r>
              <a:rPr lang="en-US" sz="2600" dirty="0" err="1"/>
              <a:t>theo</a:t>
            </a:r>
            <a:r>
              <a:rPr lang="en-US" sz="2600" dirty="0"/>
              <a:t> </a:t>
            </a:r>
            <a:r>
              <a:rPr lang="en-US" sz="2600" dirty="0" err="1"/>
              <a:t>thể</a:t>
            </a:r>
            <a:r>
              <a:rPr lang="en-US" sz="2600" dirty="0"/>
              <a:t>, </a:t>
            </a:r>
            <a:r>
              <a:rPr lang="en-US" sz="2600" dirty="0" err="1"/>
              <a:t>thì</a:t>
            </a:r>
            <a:r>
              <a:rPr lang="en-US" sz="2600" dirty="0"/>
              <a:t> </a:t>
            </a:r>
            <a:r>
              <a:rPr lang="en-US" sz="2600" dirty="0" err="1"/>
              <a:t>ngôi</a:t>
            </a:r>
            <a:r>
              <a:rPr lang="en-US" sz="2600" dirty="0"/>
              <a:t>, </a:t>
            </a:r>
            <a:r>
              <a:rPr lang="en-US" sz="2600" dirty="0" err="1"/>
              <a:t>số</a:t>
            </a:r>
            <a:r>
              <a:rPr lang="en-US" sz="2600" dirty="0"/>
              <a:t>. </a:t>
            </a:r>
            <a:r>
              <a:rPr lang="en-US" sz="2600" dirty="0" err="1"/>
              <a:t>Nhưng</a:t>
            </a:r>
            <a:r>
              <a:rPr lang="en-US" sz="2600" dirty="0"/>
              <a:t> </a:t>
            </a:r>
            <a:r>
              <a:rPr lang="en-US" sz="2600" dirty="0" err="1"/>
              <a:t>nó</a:t>
            </a:r>
            <a:r>
              <a:rPr lang="en-US" sz="2600" dirty="0"/>
              <a:t> </a:t>
            </a:r>
            <a:r>
              <a:rPr lang="en-US" sz="2600" b="1" dirty="0"/>
              <a:t>CÓ THỂ </a:t>
            </a:r>
            <a:r>
              <a:rPr lang="en-US" sz="2600" dirty="0" err="1"/>
              <a:t>có</a:t>
            </a:r>
            <a:r>
              <a:rPr lang="en-US" sz="2600" dirty="0"/>
              <a:t> </a:t>
            </a:r>
            <a:r>
              <a:rPr lang="en-US" sz="2600" dirty="0" err="1"/>
              <a:t>túc</a:t>
            </a:r>
            <a:r>
              <a:rPr lang="en-US" sz="2600" dirty="0"/>
              <a:t> </a:t>
            </a:r>
            <a:r>
              <a:rPr lang="en-US" sz="2600" dirty="0" err="1"/>
              <a:t>từ</a:t>
            </a:r>
            <a:r>
              <a:rPr lang="en-US" sz="2600" dirty="0"/>
              <a:t>. </a:t>
            </a:r>
          </a:p>
          <a:p>
            <a:r>
              <a:rPr lang="en-US" sz="2600" dirty="0" err="1"/>
              <a:t>Diễn</a:t>
            </a:r>
            <a:r>
              <a:rPr lang="en-US" sz="2600" dirty="0"/>
              <a:t> </a:t>
            </a:r>
            <a:r>
              <a:rPr lang="en-US" sz="2600" dirty="0" err="1"/>
              <a:t>tả</a:t>
            </a:r>
            <a:r>
              <a:rPr lang="en-US" sz="2600" dirty="0"/>
              <a:t> 1 </a:t>
            </a:r>
            <a:r>
              <a:rPr lang="en-US" sz="2600" dirty="0" err="1"/>
              <a:t>hành</a:t>
            </a:r>
            <a:r>
              <a:rPr lang="en-US" sz="2600" dirty="0"/>
              <a:t> </a:t>
            </a:r>
            <a:r>
              <a:rPr lang="en-US" sz="2600" dirty="0" err="1"/>
              <a:t>động</a:t>
            </a:r>
            <a:r>
              <a:rPr lang="en-US" sz="2600" dirty="0"/>
              <a:t> </a:t>
            </a:r>
            <a:r>
              <a:rPr lang="en-US" sz="2600" b="1" dirty="0" err="1"/>
              <a:t>đi</a:t>
            </a:r>
            <a:r>
              <a:rPr lang="en-US" sz="2600" b="1" dirty="0"/>
              <a:t> </a:t>
            </a:r>
            <a:r>
              <a:rPr lang="en-US" sz="2600" b="1" dirty="0" err="1"/>
              <a:t>trước</a:t>
            </a:r>
            <a:r>
              <a:rPr lang="en-US" sz="2600" dirty="0"/>
              <a:t> </a:t>
            </a:r>
            <a:r>
              <a:rPr lang="en-US" sz="2600" dirty="0" err="1"/>
              <a:t>hành</a:t>
            </a:r>
            <a:r>
              <a:rPr lang="en-US" sz="2600" dirty="0"/>
              <a:t> </a:t>
            </a:r>
            <a:r>
              <a:rPr lang="en-US" sz="2600" dirty="0" err="1"/>
              <a:t>động</a:t>
            </a:r>
            <a:r>
              <a:rPr lang="en-US" sz="2600" dirty="0"/>
              <a:t> </a:t>
            </a:r>
            <a:r>
              <a:rPr lang="en-US" sz="2600" dirty="0" err="1"/>
              <a:t>được</a:t>
            </a:r>
            <a:r>
              <a:rPr lang="en-US" sz="2600" dirty="0"/>
              <a:t> </a:t>
            </a:r>
            <a:r>
              <a:rPr lang="en-US" sz="2600" dirty="0" err="1"/>
              <a:t>diễn</a:t>
            </a:r>
            <a:r>
              <a:rPr lang="en-US" sz="2600" dirty="0"/>
              <a:t> </a:t>
            </a:r>
            <a:r>
              <a:rPr lang="en-US" sz="2600" dirty="0" err="1"/>
              <a:t>tả</a:t>
            </a:r>
            <a:r>
              <a:rPr lang="en-US" sz="2600" dirty="0"/>
              <a:t> </a:t>
            </a:r>
            <a:r>
              <a:rPr lang="en-US" sz="2600" dirty="0" err="1"/>
              <a:t>trong</a:t>
            </a:r>
            <a:r>
              <a:rPr lang="en-US" sz="2600" dirty="0"/>
              <a:t> </a:t>
            </a:r>
            <a:r>
              <a:rPr lang="en-US" sz="2600" dirty="0" err="1"/>
              <a:t>động</a:t>
            </a:r>
            <a:r>
              <a:rPr lang="en-US" sz="2600" dirty="0"/>
              <a:t> </a:t>
            </a:r>
            <a:r>
              <a:rPr lang="en-US" sz="2600" dirty="0" err="1"/>
              <a:t>từ</a:t>
            </a:r>
            <a:r>
              <a:rPr lang="en-US" sz="2600" dirty="0"/>
              <a:t> </a:t>
            </a:r>
            <a:r>
              <a:rPr lang="en-US" sz="2600" dirty="0" err="1"/>
              <a:t>chính</a:t>
            </a:r>
            <a:r>
              <a:rPr lang="en-US" sz="2600" dirty="0"/>
              <a:t>.</a:t>
            </a:r>
          </a:p>
          <a:p>
            <a:r>
              <a:rPr lang="en-US" sz="2600" b="1" dirty="0" err="1"/>
              <a:t>Thông</a:t>
            </a:r>
            <a:r>
              <a:rPr lang="en-US" sz="2600" b="1" dirty="0"/>
              <a:t> </a:t>
            </a:r>
            <a:r>
              <a:rPr lang="en-US" sz="2600" b="1" dirty="0" err="1"/>
              <a:t>thường</a:t>
            </a:r>
            <a:r>
              <a:rPr lang="en-US" sz="2600" dirty="0"/>
              <a:t>, </a:t>
            </a:r>
            <a:r>
              <a:rPr lang="en-US" sz="2600" dirty="0" err="1"/>
              <a:t>chủ</a:t>
            </a:r>
            <a:r>
              <a:rPr lang="en-US" sz="2600" dirty="0"/>
              <a:t> </a:t>
            </a:r>
            <a:r>
              <a:rPr lang="en-US" sz="2600" dirty="0" err="1"/>
              <a:t>từ</a:t>
            </a:r>
            <a:r>
              <a:rPr lang="en-US" sz="2600" dirty="0"/>
              <a:t> </a:t>
            </a:r>
            <a:r>
              <a:rPr lang="en-US" sz="2600" dirty="0" err="1"/>
              <a:t>của</a:t>
            </a:r>
            <a:r>
              <a:rPr lang="en-US" sz="2600" dirty="0"/>
              <a:t> </a:t>
            </a:r>
            <a:r>
              <a:rPr lang="en-US" sz="2600" dirty="0" err="1"/>
              <a:t>nó</a:t>
            </a:r>
            <a:r>
              <a:rPr lang="en-US" sz="2600" dirty="0"/>
              <a:t> </a:t>
            </a:r>
            <a:r>
              <a:rPr lang="en-US" sz="2600" dirty="0" err="1"/>
              <a:t>cũng</a:t>
            </a:r>
            <a:r>
              <a:rPr lang="en-US" sz="2600" dirty="0"/>
              <a:t> </a:t>
            </a:r>
            <a:r>
              <a:rPr lang="en-US" sz="2600" dirty="0" err="1"/>
              <a:t>chính</a:t>
            </a:r>
            <a:r>
              <a:rPr lang="en-US" sz="2600" dirty="0"/>
              <a:t> </a:t>
            </a:r>
            <a:r>
              <a:rPr lang="en-US" sz="2600" dirty="0" err="1"/>
              <a:t>là</a:t>
            </a:r>
            <a:r>
              <a:rPr lang="en-US" sz="2600" dirty="0"/>
              <a:t> </a:t>
            </a:r>
            <a:r>
              <a:rPr lang="en-US" sz="2600" dirty="0" err="1"/>
              <a:t>chủ</a:t>
            </a:r>
            <a:r>
              <a:rPr lang="en-US" sz="2600" dirty="0"/>
              <a:t> </a:t>
            </a:r>
            <a:r>
              <a:rPr lang="en-US" sz="2600" dirty="0" err="1"/>
              <a:t>từ</a:t>
            </a:r>
            <a:r>
              <a:rPr lang="en-US" sz="2600" dirty="0"/>
              <a:t> </a:t>
            </a:r>
            <a:r>
              <a:rPr lang="en-US" sz="2600" dirty="0" err="1"/>
              <a:t>của</a:t>
            </a:r>
            <a:r>
              <a:rPr lang="en-US" sz="2600" dirty="0"/>
              <a:t> </a:t>
            </a:r>
            <a:r>
              <a:rPr lang="en-US" sz="2600" dirty="0" err="1"/>
              <a:t>động</a:t>
            </a:r>
            <a:r>
              <a:rPr lang="en-US" sz="2600" dirty="0"/>
              <a:t> </a:t>
            </a:r>
            <a:r>
              <a:rPr lang="en-US" sz="2600" dirty="0" err="1"/>
              <a:t>từ</a:t>
            </a:r>
            <a:r>
              <a:rPr lang="en-US" sz="2600" dirty="0"/>
              <a:t> </a:t>
            </a:r>
            <a:r>
              <a:rPr lang="en-US" sz="2600" dirty="0" err="1"/>
              <a:t>chính</a:t>
            </a:r>
            <a:r>
              <a:rPr lang="en-US" sz="2600" dirty="0"/>
              <a:t>  </a:t>
            </a:r>
          </a:p>
          <a:p>
            <a:endParaRPr lang="en-US" sz="2600" dirty="0"/>
          </a:p>
          <a:p>
            <a:pPr marL="0" indent="0">
              <a:buNone/>
            </a:pPr>
            <a:r>
              <a:rPr lang="en-US" sz="2600" dirty="0" err="1"/>
              <a:t>Ví</a:t>
            </a:r>
            <a:r>
              <a:rPr lang="en-US" sz="2600" dirty="0"/>
              <a:t> </a:t>
            </a:r>
            <a:r>
              <a:rPr lang="en-US" sz="2600" dirty="0" err="1"/>
              <a:t>dụ</a:t>
            </a:r>
            <a:r>
              <a:rPr lang="en-US" sz="2600" dirty="0"/>
              <a:t>: Sau </a:t>
            </a:r>
            <a:r>
              <a:rPr lang="en-US" sz="2600" dirty="0" err="1"/>
              <a:t>khi</a:t>
            </a:r>
            <a:r>
              <a:rPr lang="en-US" sz="2600" dirty="0"/>
              <a:t> </a:t>
            </a:r>
            <a:r>
              <a:rPr lang="en-US" sz="2600" dirty="0" err="1"/>
              <a:t>ăn</a:t>
            </a:r>
            <a:r>
              <a:rPr lang="en-US" sz="2600" dirty="0"/>
              <a:t> </a:t>
            </a:r>
            <a:r>
              <a:rPr lang="en-US" sz="2600" dirty="0" err="1"/>
              <a:t>cơm</a:t>
            </a:r>
            <a:r>
              <a:rPr lang="en-US" sz="2600" dirty="0"/>
              <a:t>, </a:t>
            </a:r>
            <a:r>
              <a:rPr lang="en-US" sz="2600" dirty="0" err="1"/>
              <a:t>tôi</a:t>
            </a:r>
            <a:r>
              <a:rPr lang="en-US" sz="2600" dirty="0"/>
              <a:t> </a:t>
            </a:r>
            <a:r>
              <a:rPr lang="en-US" sz="2600" dirty="0" err="1"/>
              <a:t>tắm</a:t>
            </a:r>
            <a:r>
              <a:rPr lang="en-US" sz="2600" dirty="0"/>
              <a:t> (“</a:t>
            </a:r>
            <a:r>
              <a:rPr lang="en-US" sz="2600" dirty="0" err="1"/>
              <a:t>sau</a:t>
            </a:r>
            <a:r>
              <a:rPr lang="en-US" sz="2600" dirty="0"/>
              <a:t> </a:t>
            </a:r>
            <a:r>
              <a:rPr lang="en-US" sz="2600" dirty="0" err="1"/>
              <a:t>khi</a:t>
            </a:r>
            <a:r>
              <a:rPr lang="en-US" sz="2600" dirty="0"/>
              <a:t> </a:t>
            </a:r>
            <a:r>
              <a:rPr lang="en-US" sz="2600" dirty="0" err="1"/>
              <a:t>ăn</a:t>
            </a:r>
            <a:r>
              <a:rPr lang="en-US" sz="2600" dirty="0"/>
              <a:t> </a:t>
            </a:r>
            <a:r>
              <a:rPr lang="en-US" sz="2600" dirty="0" err="1"/>
              <a:t>cơm</a:t>
            </a:r>
            <a:r>
              <a:rPr lang="en-US" sz="2600" dirty="0"/>
              <a:t>” </a:t>
            </a:r>
            <a:r>
              <a:rPr lang="en-US" sz="2600" dirty="0" err="1"/>
              <a:t>trong</a:t>
            </a:r>
            <a:r>
              <a:rPr lang="en-US" sz="2600" dirty="0"/>
              <a:t> Pali </a:t>
            </a:r>
            <a:r>
              <a:rPr lang="en-US" sz="2600" dirty="0" err="1"/>
              <a:t>có</a:t>
            </a:r>
            <a:r>
              <a:rPr lang="en-US" sz="2600" dirty="0"/>
              <a:t> </a:t>
            </a:r>
            <a:r>
              <a:rPr lang="en-US" sz="2600" dirty="0" err="1"/>
              <a:t>thể</a:t>
            </a:r>
            <a:r>
              <a:rPr lang="en-US" sz="2600" dirty="0"/>
              <a:t> </a:t>
            </a:r>
            <a:r>
              <a:rPr lang="en-US" sz="2600" dirty="0" err="1"/>
              <a:t>được</a:t>
            </a:r>
            <a:r>
              <a:rPr lang="en-US" sz="2600" dirty="0"/>
              <a:t> </a:t>
            </a:r>
            <a:r>
              <a:rPr lang="en-US" sz="2600" dirty="0" err="1"/>
              <a:t>diễn</a:t>
            </a:r>
            <a:r>
              <a:rPr lang="en-US" sz="2600" dirty="0"/>
              <a:t> </a:t>
            </a:r>
            <a:r>
              <a:rPr lang="en-US" sz="2600" dirty="0" err="1"/>
              <a:t>đạt</a:t>
            </a:r>
            <a:r>
              <a:rPr lang="en-US" sz="2600" dirty="0"/>
              <a:t> </a:t>
            </a:r>
            <a:r>
              <a:rPr lang="en-US" sz="2600" dirty="0" err="1"/>
              <a:t>bằng</a:t>
            </a:r>
            <a:r>
              <a:rPr lang="en-US" sz="2600" dirty="0"/>
              <a:t> </a:t>
            </a:r>
            <a:r>
              <a:rPr lang="en-US" sz="2600" dirty="0" err="1"/>
              <a:t>động</a:t>
            </a:r>
            <a:r>
              <a:rPr lang="en-US" sz="2600" dirty="0"/>
              <a:t> </a:t>
            </a:r>
            <a:r>
              <a:rPr lang="en-US" sz="2600" dirty="0" err="1"/>
              <a:t>từ</a:t>
            </a:r>
            <a:r>
              <a:rPr lang="en-US" sz="2600" dirty="0"/>
              <a:t> </a:t>
            </a:r>
            <a:r>
              <a:rPr lang="en-US" sz="2600" dirty="0" err="1"/>
              <a:t>bất</a:t>
            </a:r>
            <a:r>
              <a:rPr lang="en-US" sz="2600" dirty="0"/>
              <a:t> </a:t>
            </a:r>
            <a:r>
              <a:rPr lang="en-US" sz="2600" dirty="0" err="1"/>
              <a:t>biến</a:t>
            </a:r>
            <a:r>
              <a:rPr lang="en-US" sz="2600" dirty="0"/>
              <a:t>)</a:t>
            </a:r>
          </a:p>
        </p:txBody>
      </p:sp>
      <p:sp>
        <p:nvSpPr>
          <p:cNvPr id="7" name="Rectangle 6">
            <a:extLst>
              <a:ext uri="{FF2B5EF4-FFF2-40B4-BE49-F238E27FC236}">
                <a16:creationId xmlns:a16="http://schemas.microsoft.com/office/drawing/2014/main" id="{10CF2FDC-316D-4347-9913-FB62E45B5588}"/>
              </a:ext>
            </a:extLst>
          </p:cNvPr>
          <p:cNvSpPr/>
          <p:nvPr/>
        </p:nvSpPr>
        <p:spPr>
          <a:xfrm>
            <a:off x="823575" y="6026908"/>
            <a:ext cx="10530225" cy="461665"/>
          </a:xfrm>
          <a:prstGeom prst="rect">
            <a:avLst/>
          </a:prstGeom>
          <a:solidFill>
            <a:srgbClr val="FBC25D"/>
          </a:solidFill>
        </p:spPr>
        <p:txBody>
          <a:bodyPr wrap="square">
            <a:spAutoFit/>
          </a:bodyPr>
          <a:lstStyle/>
          <a:p>
            <a:pPr marL="231775" indent="-58738"/>
            <a:r>
              <a:rPr lang="en-US" sz="2400" dirty="0">
                <a:solidFill>
                  <a:schemeClr val="dk1"/>
                </a:solidFill>
                <a:latin typeface="Calibri" panose="020F0502020204030204" pitchFamily="34" charset="0"/>
              </a:rPr>
              <a:t>(*) </a:t>
            </a:r>
            <a:r>
              <a:rPr lang="en-US" sz="2400" dirty="0" err="1"/>
              <a:t>Các</a:t>
            </a:r>
            <a:r>
              <a:rPr lang="en-US" sz="2400" dirty="0"/>
              <a:t> </a:t>
            </a:r>
            <a:r>
              <a:rPr lang="en-US" sz="2400" dirty="0" err="1"/>
              <a:t>tài</a:t>
            </a:r>
            <a:r>
              <a:rPr lang="en-US" sz="2400" dirty="0"/>
              <a:t> </a:t>
            </a:r>
            <a:r>
              <a:rPr lang="en-US" sz="2400" dirty="0" err="1"/>
              <a:t>liệu</a:t>
            </a:r>
            <a:r>
              <a:rPr lang="en-US" sz="2400" dirty="0"/>
              <a:t> </a:t>
            </a:r>
            <a:r>
              <a:rPr lang="en-US" sz="2400" dirty="0" err="1"/>
              <a:t>tiếng</a:t>
            </a:r>
            <a:r>
              <a:rPr lang="en-US" sz="2400" dirty="0"/>
              <a:t> Anh </a:t>
            </a:r>
            <a:r>
              <a:rPr lang="en-US" sz="2400" dirty="0" err="1"/>
              <a:t>thường</a:t>
            </a:r>
            <a:r>
              <a:rPr lang="en-US" sz="2400" dirty="0"/>
              <a:t> </a:t>
            </a:r>
            <a:r>
              <a:rPr lang="en-US" sz="2400" dirty="0" err="1"/>
              <a:t>gọi</a:t>
            </a:r>
            <a:r>
              <a:rPr lang="en-US" sz="2400" dirty="0"/>
              <a:t> </a:t>
            </a:r>
            <a:r>
              <a:rPr lang="en-US" sz="2400" dirty="0" err="1"/>
              <a:t>từ</a:t>
            </a:r>
            <a:r>
              <a:rPr lang="en-US" sz="2400" dirty="0"/>
              <a:t> </a:t>
            </a:r>
            <a:r>
              <a:rPr lang="en-US" sz="2400" dirty="0" err="1"/>
              <a:t>loại</a:t>
            </a:r>
            <a:r>
              <a:rPr lang="en-US" sz="2400" dirty="0"/>
              <a:t> </a:t>
            </a:r>
            <a:r>
              <a:rPr lang="en-US" sz="2400" dirty="0" err="1"/>
              <a:t>này</a:t>
            </a:r>
            <a:r>
              <a:rPr lang="en-US" sz="2400" dirty="0"/>
              <a:t> </a:t>
            </a:r>
            <a:r>
              <a:rPr lang="en-US" sz="2400" dirty="0" err="1"/>
              <a:t>là</a:t>
            </a:r>
            <a:r>
              <a:rPr lang="en-US" sz="2400" dirty="0"/>
              <a:t> Gerund.</a:t>
            </a:r>
          </a:p>
        </p:txBody>
      </p:sp>
    </p:spTree>
    <p:extLst>
      <p:ext uri="{BB962C8B-B14F-4D97-AF65-F5344CB8AC3E}">
        <p14:creationId xmlns:p14="http://schemas.microsoft.com/office/powerpoint/2010/main" val="4018148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 ĐỘNG TỪ BẤT BIẾN</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r>
              <a:rPr lang="en-US" dirty="0">
                <a:sym typeface="Wingdings" panose="05000000000000000000" pitchFamily="2" charset="2"/>
              </a:rPr>
              <a:t> </a:t>
            </a:r>
            <a:r>
              <a:rPr lang="en-US" b="1" dirty="0"/>
              <a:t>ĐOẠN KINH 6:</a:t>
            </a:r>
          </a:p>
          <a:p>
            <a:pPr marL="0" indent="0">
              <a:buNone/>
              <a:tabLst>
                <a:tab pos="2006600" algn="l"/>
              </a:tabLst>
            </a:pPr>
            <a:endParaRPr lang="en-US" b="1" dirty="0"/>
          </a:p>
          <a:p>
            <a:pPr marL="0" indent="0" algn="ctr">
              <a:buNone/>
            </a:pPr>
            <a:r>
              <a:rPr lang="en-US" sz="3200" b="1" dirty="0"/>
              <a:t> </a:t>
            </a:r>
            <a:endParaRPr lang="en-US" sz="3200" dirty="0"/>
          </a:p>
          <a:p>
            <a:pPr marL="0" indent="0" algn="ctr">
              <a:buNone/>
            </a:pPr>
            <a:endParaRPr lang="en-US" sz="3200" dirty="0"/>
          </a:p>
          <a:p>
            <a:pPr marL="0" indent="0" algn="ctr">
              <a:buNone/>
            </a:pPr>
            <a:r>
              <a:rPr lang="en-US" sz="3200" b="1" dirty="0" err="1"/>
              <a:t>pariyādāya</a:t>
            </a:r>
            <a:r>
              <a:rPr lang="en-US" sz="3200" b="1" dirty="0"/>
              <a:t> </a:t>
            </a:r>
            <a:r>
              <a:rPr lang="en-US" sz="3200" dirty="0"/>
              <a:t>= </a:t>
            </a:r>
            <a:r>
              <a:rPr lang="en-US" sz="3200" dirty="0" err="1"/>
              <a:t>động</a:t>
            </a:r>
            <a:r>
              <a:rPr lang="en-US" sz="3200" dirty="0"/>
              <a:t> </a:t>
            </a:r>
            <a:r>
              <a:rPr lang="en-US" sz="3200" dirty="0" err="1"/>
              <a:t>từ</a:t>
            </a:r>
            <a:r>
              <a:rPr lang="en-US" sz="3200" dirty="0"/>
              <a:t> </a:t>
            </a:r>
            <a:r>
              <a:rPr lang="en-US" sz="3200" dirty="0" err="1"/>
              <a:t>bất</a:t>
            </a:r>
            <a:r>
              <a:rPr lang="en-US" sz="3200" dirty="0"/>
              <a:t> </a:t>
            </a:r>
            <a:r>
              <a:rPr lang="en-US" sz="3200" dirty="0" err="1"/>
              <a:t>biến</a:t>
            </a:r>
            <a:r>
              <a:rPr lang="en-US" sz="3200" dirty="0"/>
              <a:t>, </a:t>
            </a:r>
            <a:r>
              <a:rPr lang="en-US" sz="3200" dirty="0" err="1"/>
              <a:t>có</a:t>
            </a:r>
            <a:r>
              <a:rPr lang="en-US" sz="3200" dirty="0"/>
              <a:t> </a:t>
            </a:r>
            <a:r>
              <a:rPr lang="en-US" sz="3200" dirty="0" err="1"/>
              <a:t>thể</a:t>
            </a:r>
            <a:r>
              <a:rPr lang="en-US" sz="3200" dirty="0"/>
              <a:t> </a:t>
            </a:r>
            <a:r>
              <a:rPr lang="en-US" sz="3200" dirty="0" err="1"/>
              <a:t>dịch</a:t>
            </a:r>
            <a:r>
              <a:rPr lang="en-US" sz="3200" dirty="0"/>
              <a:t> </a:t>
            </a:r>
            <a:r>
              <a:rPr lang="en-US" sz="3200" dirty="0" err="1"/>
              <a:t>như</a:t>
            </a:r>
            <a:r>
              <a:rPr lang="en-US" sz="3200" dirty="0"/>
              <a:t> </a:t>
            </a:r>
            <a:r>
              <a:rPr lang="en-US" sz="3200" dirty="0" err="1"/>
              <a:t>sau</a:t>
            </a:r>
            <a:r>
              <a:rPr lang="en-US" sz="3200" dirty="0"/>
              <a:t>:</a:t>
            </a:r>
          </a:p>
          <a:p>
            <a:pPr marL="2520950"/>
            <a:r>
              <a:rPr lang="en-US" sz="3200" dirty="0"/>
              <a:t>“</a:t>
            </a:r>
            <a:r>
              <a:rPr lang="en-US" sz="3200" dirty="0" err="1"/>
              <a:t>sau</a:t>
            </a:r>
            <a:r>
              <a:rPr lang="en-US" sz="3200" dirty="0"/>
              <a:t> </a:t>
            </a:r>
            <a:r>
              <a:rPr lang="en-US" sz="3200" dirty="0" err="1"/>
              <a:t>khi</a:t>
            </a:r>
            <a:r>
              <a:rPr lang="en-US" sz="3200" dirty="0"/>
              <a:t> </a:t>
            </a:r>
            <a:r>
              <a:rPr lang="en-US" sz="3200" dirty="0" err="1"/>
              <a:t>nắm</a:t>
            </a:r>
            <a:r>
              <a:rPr lang="en-US" sz="3200" dirty="0"/>
              <a:t> </a:t>
            </a:r>
            <a:r>
              <a:rPr lang="en-US" sz="3200" dirty="0" err="1"/>
              <a:t>bắt</a:t>
            </a:r>
            <a:r>
              <a:rPr lang="en-US" sz="3200" dirty="0"/>
              <a:t> </a:t>
            </a:r>
            <a:r>
              <a:rPr lang="en-US" sz="3200" dirty="0" err="1"/>
              <a:t>lấy</a:t>
            </a:r>
            <a:r>
              <a:rPr lang="en-US" sz="3200" dirty="0"/>
              <a:t> </a:t>
            </a:r>
            <a:r>
              <a:rPr lang="en-US" sz="3200" dirty="0" err="1"/>
              <a:t>hoàn</a:t>
            </a:r>
            <a:r>
              <a:rPr lang="en-US" sz="3200" dirty="0"/>
              <a:t> </a:t>
            </a:r>
            <a:r>
              <a:rPr lang="en-US" sz="3200" dirty="0" err="1"/>
              <a:t>toàn</a:t>
            </a:r>
            <a:r>
              <a:rPr lang="en-US" sz="3200" dirty="0"/>
              <a:t>…”, </a:t>
            </a:r>
            <a:r>
              <a:rPr lang="en-US" sz="3200" i="1" dirty="0" err="1"/>
              <a:t>hoặc</a:t>
            </a:r>
            <a:endParaRPr lang="en-US" sz="3200" i="1" dirty="0"/>
          </a:p>
          <a:p>
            <a:pPr marL="2520950"/>
            <a:r>
              <a:rPr lang="en-US" sz="3200" dirty="0"/>
              <a:t>“</a:t>
            </a:r>
            <a:r>
              <a:rPr lang="en-US" sz="3200" dirty="0" err="1"/>
              <a:t>nắm</a:t>
            </a:r>
            <a:r>
              <a:rPr lang="en-US" sz="3200" dirty="0"/>
              <a:t> </a:t>
            </a:r>
            <a:r>
              <a:rPr lang="en-US" sz="3200" dirty="0" err="1"/>
              <a:t>bắt</a:t>
            </a:r>
            <a:r>
              <a:rPr lang="en-US" sz="3200" dirty="0"/>
              <a:t> </a:t>
            </a:r>
            <a:r>
              <a:rPr lang="en-US" sz="3200" dirty="0" err="1"/>
              <a:t>lấy</a:t>
            </a:r>
            <a:r>
              <a:rPr lang="en-US" sz="3200" dirty="0"/>
              <a:t> </a:t>
            </a:r>
            <a:r>
              <a:rPr lang="en-US" sz="3200" dirty="0" err="1"/>
              <a:t>hoàn</a:t>
            </a:r>
            <a:r>
              <a:rPr lang="en-US" sz="3200" dirty="0"/>
              <a:t> </a:t>
            </a:r>
            <a:r>
              <a:rPr lang="en-US" sz="3200" dirty="0" err="1"/>
              <a:t>toàn</a:t>
            </a:r>
            <a:r>
              <a:rPr lang="en-US" sz="3200" dirty="0"/>
              <a:t>…</a:t>
            </a:r>
            <a:r>
              <a:rPr lang="en-US" sz="3200" dirty="0" err="1"/>
              <a:t>rồi</a:t>
            </a:r>
            <a:r>
              <a:rPr lang="en-US" sz="3200" dirty="0"/>
              <a:t>” </a:t>
            </a:r>
          </a:p>
        </p:txBody>
      </p:sp>
      <p:sp>
        <p:nvSpPr>
          <p:cNvPr id="7" name="Rectangle 6">
            <a:extLst>
              <a:ext uri="{FF2B5EF4-FFF2-40B4-BE49-F238E27FC236}">
                <a16:creationId xmlns:a16="http://schemas.microsoft.com/office/drawing/2014/main" id="{10CF2FDC-316D-4347-9913-FB62E45B5588}"/>
              </a:ext>
            </a:extLst>
          </p:cNvPr>
          <p:cNvSpPr/>
          <p:nvPr/>
        </p:nvSpPr>
        <p:spPr>
          <a:xfrm>
            <a:off x="838200" y="2957957"/>
            <a:ext cx="10530225" cy="830997"/>
          </a:xfrm>
          <a:prstGeom prst="rect">
            <a:avLst/>
          </a:prstGeom>
          <a:solidFill>
            <a:srgbClr val="FBC25D"/>
          </a:solidFill>
        </p:spPr>
        <p:txBody>
          <a:bodyPr wrap="square">
            <a:spAutoFit/>
          </a:bodyPr>
          <a:lstStyle/>
          <a:p>
            <a:pPr marL="231775" indent="-58738" algn="ctr"/>
            <a:r>
              <a:rPr lang="en-US" sz="4800" b="1" dirty="0" err="1"/>
              <a:t>purisassa</a:t>
            </a:r>
            <a:r>
              <a:rPr lang="en-US" sz="4800" b="1" dirty="0"/>
              <a:t> </a:t>
            </a:r>
            <a:r>
              <a:rPr lang="en-US" sz="4800" b="1" dirty="0" err="1"/>
              <a:t>cittaṃ</a:t>
            </a:r>
            <a:r>
              <a:rPr lang="en-US" sz="4800" b="1" dirty="0"/>
              <a:t> </a:t>
            </a:r>
            <a:r>
              <a:rPr lang="en-US" sz="4800" b="1" dirty="0" err="1"/>
              <a:t>pariyādāya</a:t>
            </a:r>
            <a:r>
              <a:rPr lang="en-US" sz="4800" dirty="0"/>
              <a:t> </a:t>
            </a:r>
            <a:r>
              <a:rPr lang="en-US" sz="4800" dirty="0" err="1"/>
              <a:t>tiṭṭhati</a:t>
            </a:r>
            <a:endParaRPr lang="en-US" sz="4800" dirty="0"/>
          </a:p>
        </p:txBody>
      </p:sp>
    </p:spTree>
    <p:extLst>
      <p:ext uri="{BB962C8B-B14F-4D97-AF65-F5344CB8AC3E}">
        <p14:creationId xmlns:p14="http://schemas.microsoft.com/office/powerpoint/2010/main" val="3816179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7 (UD)</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04480" y="2008503"/>
            <a:ext cx="9426033"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600" dirty="0" err="1"/>
              <a:t>Một</a:t>
            </a:r>
            <a:r>
              <a:rPr lang="en-US" sz="3600" dirty="0"/>
              <a:t> </a:t>
            </a:r>
            <a:r>
              <a:rPr lang="en-US" sz="3600" dirty="0" err="1"/>
              <a:t>dịp</a:t>
            </a:r>
            <a:r>
              <a:rPr lang="en-US" sz="3600" dirty="0"/>
              <a:t> </a:t>
            </a:r>
            <a:r>
              <a:rPr lang="en-US" sz="3600" dirty="0" err="1"/>
              <a:t>nọ</a:t>
            </a:r>
            <a:r>
              <a:rPr lang="en-US" sz="3600" dirty="0"/>
              <a:t>, </a:t>
            </a:r>
            <a:r>
              <a:rPr lang="en-US" sz="3600" dirty="0" err="1"/>
              <a:t>bà</a:t>
            </a:r>
            <a:r>
              <a:rPr lang="en-US" sz="3600" dirty="0"/>
              <a:t> </a:t>
            </a:r>
            <a:r>
              <a:rPr lang="en-US" sz="3600" dirty="0" err="1"/>
              <a:t>Visākhā</a:t>
            </a:r>
            <a:r>
              <a:rPr lang="en-US" sz="3600" dirty="0"/>
              <a:t> </a:t>
            </a:r>
            <a:r>
              <a:rPr lang="en-US" sz="3600" dirty="0" err="1"/>
              <a:t>có</a:t>
            </a:r>
            <a:r>
              <a:rPr lang="en-US" sz="3600" dirty="0"/>
              <a:t> </a:t>
            </a:r>
            <a:r>
              <a:rPr lang="en-US" sz="3600" dirty="0" err="1"/>
              <a:t>việc</a:t>
            </a:r>
            <a:r>
              <a:rPr lang="en-US" sz="3600" dirty="0"/>
              <a:t> </a:t>
            </a:r>
            <a:r>
              <a:rPr lang="en-US" sz="3600" dirty="0" err="1"/>
              <a:t>bàn</a:t>
            </a:r>
            <a:r>
              <a:rPr lang="en-US" sz="3600" dirty="0"/>
              <a:t> </a:t>
            </a:r>
            <a:r>
              <a:rPr lang="en-US" sz="3600" dirty="0" err="1"/>
              <a:t>bạc</a:t>
            </a:r>
            <a:r>
              <a:rPr lang="en-US" sz="3600" dirty="0"/>
              <a:t> </a:t>
            </a:r>
            <a:r>
              <a:rPr lang="en-US" sz="3600" dirty="0" err="1"/>
              <a:t>cùng</a:t>
            </a:r>
            <a:r>
              <a:rPr lang="en-US" sz="3600" dirty="0"/>
              <a:t> </a:t>
            </a:r>
            <a:r>
              <a:rPr lang="en-US" sz="3600" dirty="0" err="1"/>
              <a:t>vua</a:t>
            </a:r>
            <a:r>
              <a:rPr lang="en-US" sz="3600" dirty="0"/>
              <a:t> </a:t>
            </a:r>
            <a:r>
              <a:rPr lang="en-US" sz="3600" dirty="0" err="1"/>
              <a:t>Pasenadi</a:t>
            </a:r>
            <a:r>
              <a:rPr lang="en-US" sz="3600" dirty="0"/>
              <a:t>, </a:t>
            </a:r>
            <a:r>
              <a:rPr lang="en-US" sz="3600" dirty="0" err="1"/>
              <a:t>nhưng</a:t>
            </a:r>
            <a:r>
              <a:rPr lang="en-US" sz="3600" dirty="0"/>
              <a:t> </a:t>
            </a:r>
            <a:r>
              <a:rPr lang="en-US" sz="3600" dirty="0" err="1"/>
              <a:t>nhà</a:t>
            </a:r>
            <a:r>
              <a:rPr lang="en-US" sz="3600" dirty="0"/>
              <a:t> </a:t>
            </a:r>
            <a:r>
              <a:rPr lang="en-US" sz="3600" dirty="0" err="1"/>
              <a:t>vua</a:t>
            </a:r>
            <a:r>
              <a:rPr lang="en-US" sz="3600" dirty="0"/>
              <a:t> </a:t>
            </a:r>
            <a:r>
              <a:rPr lang="en-US" sz="3600" dirty="0" err="1"/>
              <a:t>không</a:t>
            </a:r>
            <a:r>
              <a:rPr lang="en-US" sz="3600" dirty="0"/>
              <a:t> </a:t>
            </a:r>
            <a:r>
              <a:rPr lang="en-US" sz="3600" dirty="0" err="1"/>
              <a:t>thể</a:t>
            </a:r>
            <a:r>
              <a:rPr lang="en-US" sz="3600" dirty="0"/>
              <a:t> </a:t>
            </a:r>
            <a:r>
              <a:rPr lang="en-US" sz="3600" dirty="0" err="1"/>
              <a:t>giải</a:t>
            </a:r>
            <a:r>
              <a:rPr lang="en-US" sz="3600" dirty="0"/>
              <a:t> </a:t>
            </a:r>
            <a:r>
              <a:rPr lang="en-US" sz="3600" dirty="0" err="1"/>
              <a:t>quyết</a:t>
            </a:r>
            <a:r>
              <a:rPr lang="en-US" sz="3600" dirty="0"/>
              <a:t> </a:t>
            </a:r>
            <a:r>
              <a:rPr lang="en-US" sz="3600" dirty="0" err="1"/>
              <a:t>sự</a:t>
            </a:r>
            <a:r>
              <a:rPr lang="en-US" sz="3600" dirty="0"/>
              <a:t> </a:t>
            </a:r>
            <a:r>
              <a:rPr lang="en-US" sz="3600" dirty="0" err="1"/>
              <a:t>việc</a:t>
            </a:r>
            <a:r>
              <a:rPr lang="en-US" sz="3600" dirty="0"/>
              <a:t> </a:t>
            </a:r>
            <a:r>
              <a:rPr lang="en-US" sz="3600" dirty="0" err="1"/>
              <a:t>theo</a:t>
            </a:r>
            <a:r>
              <a:rPr lang="en-US" sz="3600" dirty="0"/>
              <a:t> ý </a:t>
            </a:r>
            <a:r>
              <a:rPr lang="en-US" sz="3600" dirty="0" err="1"/>
              <a:t>muốn</a:t>
            </a:r>
            <a:r>
              <a:rPr lang="en-US" sz="3600" dirty="0"/>
              <a:t> </a:t>
            </a:r>
            <a:r>
              <a:rPr lang="en-US" sz="3600" dirty="0" err="1"/>
              <a:t>của</a:t>
            </a:r>
            <a:r>
              <a:rPr lang="en-US" sz="3600" dirty="0"/>
              <a:t> </a:t>
            </a:r>
            <a:r>
              <a:rPr lang="en-US" sz="3600" dirty="0" err="1"/>
              <a:t>bà</a:t>
            </a:r>
            <a:r>
              <a:rPr lang="en-US" sz="3600" dirty="0"/>
              <a:t>. </a:t>
            </a:r>
            <a:r>
              <a:rPr lang="en-US" sz="3600" dirty="0" err="1"/>
              <a:t>Bà</a:t>
            </a:r>
            <a:r>
              <a:rPr lang="en-US" sz="3600" dirty="0"/>
              <a:t> </a:t>
            </a:r>
            <a:r>
              <a:rPr lang="en-US" sz="3600" dirty="0" err="1"/>
              <a:t>đến</a:t>
            </a:r>
            <a:r>
              <a:rPr lang="en-US" sz="3600" dirty="0"/>
              <a:t> Đông </a:t>
            </a:r>
            <a:r>
              <a:rPr lang="en-US" sz="3600" dirty="0" err="1"/>
              <a:t>Tự</a:t>
            </a:r>
            <a:r>
              <a:rPr lang="en-US" sz="3600" dirty="0"/>
              <a:t> </a:t>
            </a:r>
            <a:r>
              <a:rPr lang="en-US" sz="3600" dirty="0" err="1"/>
              <a:t>thăm</a:t>
            </a:r>
            <a:r>
              <a:rPr lang="en-US" sz="3600" dirty="0"/>
              <a:t> </a:t>
            </a:r>
            <a:r>
              <a:rPr lang="en-US" sz="3600" dirty="0" err="1"/>
              <a:t>vấn</a:t>
            </a:r>
            <a:r>
              <a:rPr lang="en-US" sz="3600" dirty="0"/>
              <a:t> </a:t>
            </a:r>
            <a:r>
              <a:rPr lang="en-US" sz="3600" dirty="0" err="1"/>
              <a:t>Đức</a:t>
            </a:r>
            <a:r>
              <a:rPr lang="en-US" sz="3600" dirty="0"/>
              <a:t> </a:t>
            </a:r>
            <a:r>
              <a:rPr lang="en-US" sz="3600" dirty="0" err="1"/>
              <a:t>Phật</a:t>
            </a:r>
            <a:r>
              <a:rPr lang="en-US" sz="3600" dirty="0"/>
              <a:t> </a:t>
            </a:r>
            <a:r>
              <a:rPr lang="en-US" sz="3600" dirty="0" err="1"/>
              <a:t>và</a:t>
            </a:r>
            <a:r>
              <a:rPr lang="en-US" sz="3600" dirty="0"/>
              <a:t> </a:t>
            </a:r>
            <a:r>
              <a:rPr lang="en-US" sz="3600" dirty="0" err="1"/>
              <a:t>thuật</a:t>
            </a:r>
            <a:r>
              <a:rPr lang="en-US" sz="3600" dirty="0"/>
              <a:t> </a:t>
            </a:r>
            <a:r>
              <a:rPr lang="en-US" sz="3600" dirty="0" err="1"/>
              <a:t>lại</a:t>
            </a:r>
            <a:r>
              <a:rPr lang="en-US" sz="3600" dirty="0"/>
              <a:t> </a:t>
            </a:r>
            <a:r>
              <a:rPr lang="en-US" sz="3600" dirty="0" err="1"/>
              <a:t>chuyện</a:t>
            </a:r>
            <a:r>
              <a:rPr lang="en-US" sz="3600" dirty="0"/>
              <a:t> </a:t>
            </a:r>
            <a:r>
              <a:rPr lang="en-US" sz="3600" dirty="0" err="1"/>
              <a:t>trên</a:t>
            </a:r>
            <a:r>
              <a:rPr lang="en-US" sz="3600" dirty="0"/>
              <a:t>, </a:t>
            </a:r>
            <a:r>
              <a:rPr lang="en-US" sz="3600" dirty="0" err="1"/>
              <a:t>Đức</a:t>
            </a:r>
            <a:r>
              <a:rPr lang="en-US" sz="3600" dirty="0"/>
              <a:t> </a:t>
            </a:r>
            <a:r>
              <a:rPr lang="en-US" sz="3600" dirty="0" err="1"/>
              <a:t>Phật</a:t>
            </a:r>
            <a:r>
              <a:rPr lang="en-US" sz="3600" dirty="0"/>
              <a:t> </a:t>
            </a:r>
            <a:r>
              <a:rPr lang="en-US" sz="3600" dirty="0" err="1"/>
              <a:t>nghe</a:t>
            </a:r>
            <a:r>
              <a:rPr lang="en-US" sz="3600" dirty="0"/>
              <a:t> </a:t>
            </a:r>
            <a:r>
              <a:rPr lang="en-US" sz="3600" dirty="0" err="1"/>
              <a:t>xong</a:t>
            </a:r>
            <a:r>
              <a:rPr lang="en-US" sz="3600" dirty="0"/>
              <a:t> </a:t>
            </a:r>
            <a:r>
              <a:rPr lang="en-US" sz="3600" dirty="0" err="1"/>
              <a:t>bèn</a:t>
            </a:r>
            <a:r>
              <a:rPr lang="en-US" sz="3600" dirty="0"/>
              <a:t> </a:t>
            </a:r>
            <a:r>
              <a:rPr lang="en-US" sz="3600" dirty="0" err="1"/>
              <a:t>nói</a:t>
            </a:r>
            <a:r>
              <a:rPr lang="en-US" sz="3600" dirty="0"/>
              <a:t> 2 </a:t>
            </a:r>
            <a:r>
              <a:rPr lang="en-US" sz="3600" dirty="0" err="1"/>
              <a:t>câu</a:t>
            </a:r>
            <a:r>
              <a:rPr lang="en-US" sz="3600" dirty="0"/>
              <a:t> </a:t>
            </a:r>
            <a:r>
              <a:rPr lang="en-US" sz="3600" dirty="0" err="1"/>
              <a:t>kệ</a:t>
            </a:r>
            <a:r>
              <a:rPr lang="en-US" sz="3600" dirty="0"/>
              <a:t> </a:t>
            </a:r>
            <a:r>
              <a:rPr lang="en-US" sz="3600" dirty="0" err="1"/>
              <a:t>sau</a:t>
            </a:r>
            <a:r>
              <a:rPr lang="en-US" sz="3600" dirty="0"/>
              <a:t>:</a:t>
            </a:r>
          </a:p>
          <a:p>
            <a:pPr algn="ctr"/>
            <a:r>
              <a:rPr lang="en-US" sz="3600" dirty="0"/>
              <a:t> </a:t>
            </a:r>
            <a:r>
              <a:rPr lang="en-US" sz="3600" dirty="0">
                <a:sym typeface="Wingdings" panose="05000000000000000000" pitchFamily="2" charset="2"/>
              </a:rPr>
              <a:t></a:t>
            </a:r>
            <a:endParaRPr lang="en-US" sz="3600" dirty="0"/>
          </a:p>
          <a:p>
            <a:pPr algn="ctr"/>
            <a:r>
              <a:rPr lang="en-US" sz="3000" b="1" dirty="0" err="1"/>
              <a:t>sabbaṃ</a:t>
            </a:r>
            <a:r>
              <a:rPr lang="en-US" sz="3000" b="1" dirty="0"/>
              <a:t> </a:t>
            </a:r>
            <a:r>
              <a:rPr lang="en-US" sz="3000" b="1" dirty="0" err="1"/>
              <a:t>paravasaṃ</a:t>
            </a:r>
            <a:r>
              <a:rPr lang="en-US" sz="3000" b="1" dirty="0"/>
              <a:t> </a:t>
            </a:r>
            <a:r>
              <a:rPr lang="en-US" sz="3000" b="1" dirty="0" err="1"/>
              <a:t>dukkhaṃ</a:t>
            </a:r>
            <a:r>
              <a:rPr lang="en-US" sz="3000" b="1" dirty="0"/>
              <a:t>, </a:t>
            </a:r>
            <a:r>
              <a:rPr lang="en-US" sz="3000" b="1" dirty="0" err="1"/>
              <a:t>sabbaṃ</a:t>
            </a:r>
            <a:r>
              <a:rPr lang="en-US" sz="3000" b="1" dirty="0"/>
              <a:t> </a:t>
            </a:r>
            <a:r>
              <a:rPr lang="en-US" sz="3000" b="1" dirty="0" err="1"/>
              <a:t>issariyaṃ</a:t>
            </a:r>
            <a:r>
              <a:rPr lang="en-US" sz="3000" b="1" dirty="0"/>
              <a:t> </a:t>
            </a:r>
            <a:r>
              <a:rPr lang="en-US" sz="3000" b="1" dirty="0" err="1"/>
              <a:t>sukhaṃ</a:t>
            </a:r>
            <a:r>
              <a:rPr lang="en-US" sz="3000" b="1" dirty="0"/>
              <a:t>. </a:t>
            </a:r>
          </a:p>
          <a:p>
            <a:pPr algn="ctr"/>
            <a:r>
              <a:rPr lang="en-US" sz="3000" b="1" dirty="0" err="1"/>
              <a:t>sādhāraṇe</a:t>
            </a:r>
            <a:r>
              <a:rPr lang="en-US" sz="3000" b="1" dirty="0"/>
              <a:t> </a:t>
            </a:r>
            <a:r>
              <a:rPr lang="en-US" sz="3000" b="1" dirty="0" err="1"/>
              <a:t>vihaññanti</a:t>
            </a:r>
            <a:r>
              <a:rPr lang="en-US" sz="3000" b="1" dirty="0"/>
              <a:t>, </a:t>
            </a:r>
            <a:r>
              <a:rPr lang="en-US" sz="3000" b="1" dirty="0" err="1"/>
              <a:t>yogā</a:t>
            </a:r>
            <a:r>
              <a:rPr lang="en-US" sz="3000" b="1" dirty="0"/>
              <a:t> hi </a:t>
            </a:r>
            <a:r>
              <a:rPr lang="en-US" sz="3000" b="1" dirty="0" err="1"/>
              <a:t>duratikkamā</a:t>
            </a:r>
            <a:r>
              <a:rPr lang="en-US" sz="3000" b="1" dirty="0"/>
              <a:t>.</a:t>
            </a:r>
            <a:endParaRPr lang="en-US" sz="4800" b="1" dirty="0"/>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1006764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7 (UD)</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3875343"/>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790219">
                  <a:extLst>
                    <a:ext uri="{9D8B030D-6E8A-4147-A177-3AD203B41FA5}">
                      <a16:colId xmlns:a16="http://schemas.microsoft.com/office/drawing/2014/main" val="1520808955"/>
                    </a:ext>
                  </a:extLst>
                </a:gridCol>
                <a:gridCol w="6518366">
                  <a:extLst>
                    <a:ext uri="{9D8B030D-6E8A-4147-A177-3AD203B41FA5}">
                      <a16:colId xmlns:a16="http://schemas.microsoft.com/office/drawing/2014/main" val="460886320"/>
                    </a:ext>
                  </a:extLst>
                </a:gridCol>
                <a:gridCol w="1556657">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nchor="ct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nchor="ct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nchor="ctr">
                    <a:solidFill>
                      <a:srgbClr val="471200"/>
                    </a:solidFill>
                  </a:tcPr>
                </a:tc>
                <a:extLst>
                  <a:ext uri="{0D108BD9-81ED-4DB2-BD59-A6C34878D82A}">
                    <a16:rowId xmlns:a16="http://schemas.microsoft.com/office/drawing/2014/main" val="2201248160"/>
                  </a:ext>
                </a:extLst>
              </a:tr>
              <a:tr h="37084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1</a:t>
                      </a:r>
                    </a:p>
                  </a:txBody>
                  <a:tcPr marL="68580" marR="68580" marT="0" marB="0" anchor="ctr"/>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Sabba</a:t>
                      </a:r>
                      <a:endParaRPr lang="en-US" sz="2400" b="1"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Tất</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cả</a:t>
                      </a:r>
                      <a:endParaRPr lang="en-US" sz="2400" b="0"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Tính</a:t>
                      </a:r>
                    </a:p>
                  </a:txBody>
                  <a:tcPr marL="68580" marR="68580" marT="0" marB="0" anchor="ctr"/>
                </a:tc>
                <a:extLst>
                  <a:ext uri="{0D108BD9-81ED-4DB2-BD59-A6C34878D82A}">
                    <a16:rowId xmlns:a16="http://schemas.microsoft.com/office/drawing/2014/main" val="1720334486"/>
                  </a:ext>
                </a:extLst>
              </a:tr>
              <a:tr h="57901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2</a:t>
                      </a:r>
                    </a:p>
                  </a:txBody>
                  <a:tcPr marL="68580" marR="68580" marT="0" marB="0" anchor="ctr"/>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Paravaso</a:t>
                      </a:r>
                      <a:endParaRPr lang="en-US" sz="2400" b="1" kern="1200" dirty="0">
                        <a:solidFill>
                          <a:schemeClr val="tx1"/>
                        </a:solidFill>
                        <a:latin typeface="+mn-lt"/>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2400" b="1" kern="1200" dirty="0" err="1">
                          <a:solidFill>
                            <a:schemeClr val="tx1"/>
                          </a:solidFill>
                          <a:latin typeface="+mn-lt"/>
                          <a:ea typeface="+mn-ea"/>
                          <a:cs typeface="+mn-cs"/>
                        </a:rPr>
                        <a:t>Paravasaṃ</a:t>
                      </a:r>
                      <a:endParaRPr lang="en-US" sz="2400" b="1"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Cái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gì</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sự</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việc</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sự</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vật</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thuộc</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thẩm</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quyền</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của</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người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khác</a:t>
                      </a:r>
                      <a:endParaRPr lang="en-US" sz="2400" b="0"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Danh</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nam</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trung</a:t>
                      </a:r>
                      <a:endParaRPr lang="en-US" sz="2400" b="1"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3399634165"/>
                  </a:ext>
                </a:extLst>
              </a:tr>
              <a:tr h="37084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3</a:t>
                      </a:r>
                    </a:p>
                  </a:txBody>
                  <a:tcPr marL="68580" marR="68580" marT="0" marB="0" anchor="ctr"/>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Dukkha</a:t>
                      </a:r>
                    </a:p>
                  </a:txBody>
                  <a:tcPr marL="68580" marR="68580" marT="0" marB="0" anchor="ctr"/>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Khổ</a:t>
                      </a:r>
                      <a:endParaRPr lang="en-US" sz="2400" b="0"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Tính</a:t>
                      </a:r>
                    </a:p>
                  </a:txBody>
                  <a:tcPr marL="68580" marR="68580" marT="0" marB="0" anchor="ctr"/>
                </a:tc>
                <a:extLst>
                  <a:ext uri="{0D108BD9-81ED-4DB2-BD59-A6C34878D82A}">
                    <a16:rowId xmlns:a16="http://schemas.microsoft.com/office/drawing/2014/main" val="1954270747"/>
                  </a:ext>
                </a:extLst>
              </a:tr>
              <a:tr h="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4</a:t>
                      </a:r>
                    </a:p>
                  </a:txBody>
                  <a:tcPr marL="68580" marR="68580" marT="0" marB="0" anchor="ctr"/>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Issariyaṃ</a:t>
                      </a:r>
                      <a:endParaRPr lang="en-US" sz="2400" b="1"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Cái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gì</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sự</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việc</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sự</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vật</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thuộc</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thẩm</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quyền</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của</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mình</a:t>
                      </a:r>
                      <a:endParaRPr lang="en-US" sz="2400" b="0" kern="1200" dirty="0">
                        <a:solidFill>
                          <a:schemeClr val="tx1"/>
                        </a:solidFill>
                        <a:latin typeface="+mn-lt"/>
                        <a:ea typeface="+mn-ea"/>
                        <a:cs typeface="+mn-cs"/>
                      </a:endParaRPr>
                    </a:p>
                    <a:p>
                      <a:pPr marL="0" marR="0">
                        <a:lnSpc>
                          <a:spcPct val="107000"/>
                        </a:lnSpc>
                        <a:spcBef>
                          <a:spcPts val="0"/>
                        </a:spcBef>
                        <a:spcAft>
                          <a:spcPts val="0"/>
                        </a:spcAft>
                      </a:pPr>
                      <a:r>
                        <a:rPr lang="en-US" sz="2400" b="0" kern="1200" dirty="0" err="1">
                          <a:solidFill>
                            <a:schemeClr val="tx1"/>
                          </a:solidFill>
                          <a:latin typeface="+mn-lt"/>
                          <a:ea typeface="+mn-ea"/>
                          <a:cs typeface="+mn-cs"/>
                        </a:rPr>
                        <a:t>Cái</a:t>
                      </a:r>
                      <a:r>
                        <a:rPr lang="en-US" sz="2400" b="0" kern="1200" baseline="0" dirty="0">
                          <a:solidFill>
                            <a:schemeClr val="tx1"/>
                          </a:solidFill>
                          <a:latin typeface="+mn-lt"/>
                          <a:ea typeface="+mn-ea"/>
                          <a:cs typeface="+mn-cs"/>
                        </a:rPr>
                        <a:t> </a:t>
                      </a:r>
                      <a:r>
                        <a:rPr lang="en-US" sz="2400" b="0" kern="1200" baseline="0" dirty="0" err="1">
                          <a:solidFill>
                            <a:schemeClr val="tx1"/>
                          </a:solidFill>
                          <a:latin typeface="+mn-lt"/>
                          <a:ea typeface="+mn-ea"/>
                          <a:cs typeface="+mn-cs"/>
                        </a:rPr>
                        <a:t>vượt</a:t>
                      </a:r>
                      <a:r>
                        <a:rPr lang="en-US" sz="2400" b="0" kern="1200" baseline="0" dirty="0">
                          <a:solidFill>
                            <a:schemeClr val="tx1"/>
                          </a:solidFill>
                          <a:latin typeface="+mn-lt"/>
                          <a:ea typeface="+mn-ea"/>
                          <a:cs typeface="+mn-cs"/>
                        </a:rPr>
                        <a:t> </a:t>
                      </a:r>
                      <a:r>
                        <a:rPr lang="en-US" sz="2400" b="0" kern="1200" baseline="0" dirty="0" err="1">
                          <a:solidFill>
                            <a:schemeClr val="tx1"/>
                          </a:solidFill>
                          <a:latin typeface="+mn-lt"/>
                          <a:ea typeface="+mn-ea"/>
                          <a:cs typeface="+mn-cs"/>
                        </a:rPr>
                        <a:t>lên</a:t>
                      </a:r>
                      <a:r>
                        <a:rPr lang="en-US" sz="2400" b="0" kern="1200" baseline="0" dirty="0">
                          <a:solidFill>
                            <a:schemeClr val="tx1"/>
                          </a:solidFill>
                          <a:latin typeface="+mn-lt"/>
                          <a:ea typeface="+mn-ea"/>
                          <a:cs typeface="+mn-cs"/>
                        </a:rPr>
                        <a:t> </a:t>
                      </a:r>
                      <a:r>
                        <a:rPr lang="en-US" sz="2400" b="0" kern="1200" baseline="0" dirty="0" err="1">
                          <a:solidFill>
                            <a:schemeClr val="tx1"/>
                          </a:solidFill>
                          <a:latin typeface="+mn-lt"/>
                          <a:ea typeface="+mn-ea"/>
                          <a:cs typeface="+mn-cs"/>
                        </a:rPr>
                        <a:t>trên</a:t>
                      </a:r>
                      <a:endParaRPr lang="en-US" sz="2400" b="0"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Danh, trung</a:t>
                      </a:r>
                    </a:p>
                  </a:txBody>
                  <a:tcPr marL="68580" marR="68580" marT="0" marB="0" anchor="ctr"/>
                </a:tc>
                <a:extLst>
                  <a:ext uri="{0D108BD9-81ED-4DB2-BD59-A6C34878D82A}">
                    <a16:rowId xmlns:a16="http://schemas.microsoft.com/office/drawing/2014/main" val="2151744862"/>
                  </a:ext>
                </a:extLst>
              </a:tr>
              <a:tr h="37084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5</a:t>
                      </a:r>
                    </a:p>
                  </a:txBody>
                  <a:tcPr marL="68580" marR="68580" marT="0" marB="0" anchor="ctr"/>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Sukha</a:t>
                      </a:r>
                    </a:p>
                  </a:txBody>
                  <a:tcPr marL="68580" marR="68580" marT="0" marB="0" anchor="ctr"/>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Lạc</a:t>
                      </a:r>
                      <a:endParaRPr lang="en-US" sz="2400" b="0"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Tính</a:t>
                      </a:r>
                    </a:p>
                  </a:txBody>
                  <a:tcPr marL="68580" marR="68580" marT="0" marB="0" anchor="ctr"/>
                </a:tc>
                <a:extLst>
                  <a:ext uri="{0D108BD9-81ED-4DB2-BD59-A6C34878D82A}">
                    <a16:rowId xmlns:a16="http://schemas.microsoft.com/office/drawing/2014/main" val="3642912385"/>
                  </a:ext>
                </a:extLst>
              </a:tr>
              <a:tr h="37084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6</a:t>
                      </a:r>
                    </a:p>
                  </a:txBody>
                  <a:tcPr marL="68580" marR="68580" marT="0" marB="0" anchor="ctr"/>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Sādhāraṇaṃ</a:t>
                      </a:r>
                      <a:endParaRPr lang="en-US" sz="2400" b="1"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Cái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gì</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sự</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việc</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sự</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vật</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chung</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đụng</a:t>
                      </a:r>
                      <a:r>
                        <a:rPr lang="en-US" sz="2400" b="0" kern="1200" dirty="0">
                          <a:solidFill>
                            <a:schemeClr val="tx1"/>
                          </a:solidFill>
                          <a:latin typeface="+mn-lt"/>
                          <a:ea typeface="+mn-ea"/>
                          <a:cs typeface="+mn-cs"/>
                        </a:rPr>
                        <a:t>, chia </a:t>
                      </a:r>
                      <a:r>
                        <a:rPr lang="en-US" sz="2400" b="0" kern="1200" dirty="0" err="1">
                          <a:solidFill>
                            <a:schemeClr val="tx1"/>
                          </a:solidFill>
                          <a:latin typeface="+mn-lt"/>
                          <a:ea typeface="+mn-ea"/>
                          <a:cs typeface="+mn-cs"/>
                        </a:rPr>
                        <a:t>sẻ</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cùng</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chung</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với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người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khác</a:t>
                      </a:r>
                      <a:endParaRPr lang="en-US" sz="2400" b="0"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1" kern="1200" dirty="0">
                          <a:solidFill>
                            <a:schemeClr val="tx1"/>
                          </a:solidFill>
                          <a:latin typeface="+mn-lt"/>
                          <a:ea typeface="+mn-ea"/>
                          <a:cs typeface="+mn-cs"/>
                        </a:rPr>
                        <a:t>Danh, </a:t>
                      </a:r>
                      <a:r>
                        <a:rPr lang="en-US" sz="2400" b="1" kern="1200" dirty="0" err="1">
                          <a:solidFill>
                            <a:schemeClr val="tx1"/>
                          </a:solidFill>
                          <a:latin typeface="+mn-lt"/>
                          <a:ea typeface="+mn-ea"/>
                          <a:cs typeface="+mn-cs"/>
                        </a:rPr>
                        <a:t>trung</a:t>
                      </a:r>
                      <a:endParaRPr lang="en-US" sz="2400" b="1"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2871846622"/>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4331324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7 (UD)</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239929"/>
          <a:ext cx="10515600" cy="2022604"/>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790219">
                  <a:extLst>
                    <a:ext uri="{9D8B030D-6E8A-4147-A177-3AD203B41FA5}">
                      <a16:colId xmlns:a16="http://schemas.microsoft.com/office/drawing/2014/main" val="1520808955"/>
                    </a:ext>
                  </a:extLst>
                </a:gridCol>
                <a:gridCol w="4663440">
                  <a:extLst>
                    <a:ext uri="{9D8B030D-6E8A-4147-A177-3AD203B41FA5}">
                      <a16:colId xmlns:a16="http://schemas.microsoft.com/office/drawing/2014/main" val="460886320"/>
                    </a:ext>
                  </a:extLst>
                </a:gridCol>
                <a:gridCol w="3411583">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nchor="ct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nchor="ct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nchor="ctr">
                    <a:solidFill>
                      <a:srgbClr val="471200"/>
                    </a:solidFill>
                  </a:tcPr>
                </a:tc>
                <a:extLst>
                  <a:ext uri="{0D108BD9-81ED-4DB2-BD59-A6C34878D82A}">
                    <a16:rowId xmlns:a16="http://schemas.microsoft.com/office/drawing/2014/main" val="2201248160"/>
                  </a:ext>
                </a:extLst>
              </a:tr>
              <a:tr h="37084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7</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Vihaññati</a:t>
                      </a:r>
                    </a:p>
                  </a:txBody>
                  <a:tcPr marL="68580" marR="68580" marT="0" marB="0"/>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Đau</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khổ</a:t>
                      </a:r>
                      <a:endParaRPr lang="en-US" sz="24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Động, hiện tại, chủ động</a:t>
                      </a:r>
                    </a:p>
                  </a:txBody>
                  <a:tcPr marL="68580" marR="68580" marT="0" marB="0"/>
                </a:tc>
                <a:extLst>
                  <a:ext uri="{0D108BD9-81ED-4DB2-BD59-A6C34878D82A}">
                    <a16:rowId xmlns:a16="http://schemas.microsoft.com/office/drawing/2014/main" val="1720334486"/>
                  </a:ext>
                </a:extLst>
              </a:tr>
              <a:tr h="90069">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8</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Yogo</a:t>
                      </a:r>
                    </a:p>
                  </a:txBody>
                  <a:tcPr marL="68580" marR="68580" marT="0" marB="0"/>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Trói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buộc</a:t>
                      </a:r>
                      <a:endParaRPr lang="en-US" sz="24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3399634165"/>
                  </a:ext>
                </a:extLst>
              </a:tr>
              <a:tr h="37084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9</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Hi</a:t>
                      </a:r>
                    </a:p>
                  </a:txBody>
                  <a:tcPr marL="68580" marR="68580" marT="0" marB="0"/>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Quả</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thực</a:t>
                      </a:r>
                      <a:endParaRPr lang="en-US" sz="24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Phụ</a:t>
                      </a:r>
                    </a:p>
                  </a:txBody>
                  <a:tcPr marL="68580" marR="68580" marT="0" marB="0"/>
                </a:tc>
                <a:extLst>
                  <a:ext uri="{0D108BD9-81ED-4DB2-BD59-A6C34878D82A}">
                    <a16:rowId xmlns:a16="http://schemas.microsoft.com/office/drawing/2014/main" val="1954270747"/>
                  </a:ext>
                </a:extLst>
              </a:tr>
              <a:tr h="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10</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Duratikkama</a:t>
                      </a:r>
                    </a:p>
                  </a:txBody>
                  <a:tcPr marL="68580" marR="68580" marT="0" marB="0"/>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Khó</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vượt</a:t>
                      </a:r>
                      <a:r>
                        <a:rPr lang="en-US" sz="2400" b="0" kern="1200" dirty="0">
                          <a:solidFill>
                            <a:schemeClr val="tx1"/>
                          </a:solidFill>
                          <a:latin typeface="+mn-lt"/>
                          <a:ea typeface="+mn-ea"/>
                          <a:cs typeface="+mn-cs"/>
                        </a:rPr>
                        <a:t> qua</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Tính</a:t>
                      </a:r>
                      <a:endParaRPr lang="en-US" sz="2400" b="1"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2151744862"/>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12503766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 VỊ TRÍ CÁCH</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lgn="just">
              <a:buNone/>
              <a:tabLst>
                <a:tab pos="2006600" algn="l"/>
              </a:tabLst>
            </a:pPr>
            <a:r>
              <a:rPr lang="en-US" b="1" dirty="0"/>
              <a:t>TỔNG QUÁT:</a:t>
            </a:r>
          </a:p>
          <a:p>
            <a:pPr algn="just"/>
            <a:r>
              <a:rPr lang="en-US" sz="3200" dirty="0" err="1"/>
              <a:t>Vị</a:t>
            </a:r>
            <a:r>
              <a:rPr lang="en-US" sz="3200" dirty="0"/>
              <a:t> </a:t>
            </a:r>
            <a:r>
              <a:rPr lang="en-US" sz="3200" dirty="0" err="1"/>
              <a:t>trí</a:t>
            </a:r>
            <a:r>
              <a:rPr lang="en-US" sz="3200" dirty="0"/>
              <a:t> </a:t>
            </a:r>
            <a:r>
              <a:rPr lang="en-US" sz="3200" dirty="0" err="1"/>
              <a:t>cách</a:t>
            </a:r>
            <a:r>
              <a:rPr lang="en-US" sz="3200" dirty="0"/>
              <a:t> </a:t>
            </a:r>
            <a:r>
              <a:rPr lang="en-US" sz="3200" dirty="0" err="1"/>
              <a:t>có</a:t>
            </a:r>
            <a:r>
              <a:rPr lang="en-US" sz="3200" dirty="0"/>
              <a:t> </a:t>
            </a:r>
            <a:r>
              <a:rPr lang="en-US" sz="3200" dirty="0" err="1"/>
              <a:t>chức</a:t>
            </a:r>
            <a:r>
              <a:rPr lang="en-US" sz="3200" dirty="0"/>
              <a:t> </a:t>
            </a:r>
            <a:r>
              <a:rPr lang="en-US" sz="3200" dirty="0" err="1"/>
              <a:t>năng</a:t>
            </a:r>
            <a:r>
              <a:rPr lang="en-US" sz="3200" dirty="0"/>
              <a:t> </a:t>
            </a:r>
            <a:r>
              <a:rPr lang="en-US" sz="3200" dirty="0" err="1"/>
              <a:t>cơ</a:t>
            </a:r>
            <a:r>
              <a:rPr lang="en-US" sz="3200" dirty="0"/>
              <a:t> </a:t>
            </a:r>
            <a:r>
              <a:rPr lang="en-US" sz="3200" dirty="0" err="1"/>
              <a:t>bản</a:t>
            </a:r>
            <a:r>
              <a:rPr lang="en-US" sz="3200" dirty="0"/>
              <a:t> </a:t>
            </a:r>
            <a:r>
              <a:rPr lang="en-US" sz="3200" dirty="0" err="1"/>
              <a:t>là</a:t>
            </a:r>
            <a:r>
              <a:rPr lang="en-US" sz="3200" dirty="0"/>
              <a:t> </a:t>
            </a:r>
            <a:r>
              <a:rPr lang="en-US" sz="3200" dirty="0" err="1"/>
              <a:t>chỉ</a:t>
            </a:r>
            <a:r>
              <a:rPr lang="en-US" sz="3200" dirty="0"/>
              <a:t> </a:t>
            </a:r>
            <a:r>
              <a:rPr lang="en-US" sz="3200" dirty="0" err="1"/>
              <a:t>vị</a:t>
            </a:r>
            <a:r>
              <a:rPr lang="en-US" sz="3200" dirty="0"/>
              <a:t> </a:t>
            </a:r>
            <a:r>
              <a:rPr lang="en-US" sz="3200" dirty="0" err="1"/>
              <a:t>trí</a:t>
            </a:r>
            <a:r>
              <a:rPr lang="en-US" sz="3200" dirty="0"/>
              <a:t>, </a:t>
            </a:r>
            <a:r>
              <a:rPr lang="en-US" sz="3200" dirty="0" err="1"/>
              <a:t>chẳng</a:t>
            </a:r>
            <a:r>
              <a:rPr lang="en-US" sz="3200" dirty="0"/>
              <a:t> </a:t>
            </a:r>
            <a:r>
              <a:rPr lang="en-US" sz="3200" dirty="0" err="1"/>
              <a:t>hạn</a:t>
            </a:r>
            <a:r>
              <a:rPr lang="en-US" sz="3200" dirty="0"/>
              <a:t>: </a:t>
            </a:r>
            <a:r>
              <a:rPr lang="en-US" sz="3200" b="1" dirty="0" err="1"/>
              <a:t>pubbārāme</a:t>
            </a:r>
            <a:r>
              <a:rPr lang="en-US" sz="3200" b="1" dirty="0"/>
              <a:t> </a:t>
            </a:r>
            <a:r>
              <a:rPr lang="en-US" sz="3200" dirty="0" err="1"/>
              <a:t>là</a:t>
            </a:r>
            <a:r>
              <a:rPr lang="en-US" sz="3200" dirty="0"/>
              <a:t> </a:t>
            </a:r>
            <a:r>
              <a:rPr lang="en-US" sz="3200" dirty="0" err="1"/>
              <a:t>danh</a:t>
            </a:r>
            <a:r>
              <a:rPr lang="en-US" sz="3200" dirty="0"/>
              <a:t> </a:t>
            </a:r>
            <a:r>
              <a:rPr lang="en-US" sz="3200" dirty="0" err="1"/>
              <a:t>từ</a:t>
            </a:r>
            <a:r>
              <a:rPr lang="en-US" sz="3200" dirty="0"/>
              <a:t> </a:t>
            </a:r>
            <a:r>
              <a:rPr lang="en-US" sz="3200" dirty="0" err="1"/>
              <a:t>vị</a:t>
            </a:r>
            <a:r>
              <a:rPr lang="en-US" sz="3200" dirty="0"/>
              <a:t> </a:t>
            </a:r>
            <a:r>
              <a:rPr lang="en-US" sz="3200" dirty="0" err="1"/>
              <a:t>trí</a:t>
            </a:r>
            <a:r>
              <a:rPr lang="en-US" sz="3200" dirty="0"/>
              <a:t> </a:t>
            </a:r>
            <a:r>
              <a:rPr lang="en-US" sz="3200" dirty="0" err="1"/>
              <a:t>cách</a:t>
            </a:r>
            <a:r>
              <a:rPr lang="en-US" sz="3200" dirty="0"/>
              <a:t>, </a:t>
            </a:r>
            <a:r>
              <a:rPr lang="en-US" sz="3200" dirty="0" err="1"/>
              <a:t>nguyên</a:t>
            </a:r>
            <a:r>
              <a:rPr lang="en-US" sz="3200" dirty="0"/>
              <a:t> </a:t>
            </a:r>
            <a:r>
              <a:rPr lang="en-US" sz="3200" dirty="0" err="1"/>
              <a:t>mẫu</a:t>
            </a:r>
            <a:r>
              <a:rPr lang="en-US" sz="3200" dirty="0"/>
              <a:t> </a:t>
            </a:r>
            <a:r>
              <a:rPr lang="en-US" sz="3200" dirty="0" err="1"/>
              <a:t>là</a:t>
            </a:r>
            <a:r>
              <a:rPr lang="en-US" sz="3200" dirty="0"/>
              <a:t> </a:t>
            </a:r>
            <a:r>
              <a:rPr lang="en-US" sz="3200" dirty="0" err="1"/>
              <a:t>pubbārāma</a:t>
            </a:r>
            <a:r>
              <a:rPr lang="en-US" sz="3200" dirty="0"/>
              <a:t> </a:t>
            </a:r>
            <a:r>
              <a:rPr lang="en-US" sz="3200" dirty="0" err="1"/>
              <a:t>có</a:t>
            </a:r>
            <a:r>
              <a:rPr lang="en-US" sz="3200" dirty="0"/>
              <a:t> </a:t>
            </a:r>
            <a:r>
              <a:rPr lang="en-US" sz="3200" dirty="0" err="1"/>
              <a:t>nghĩa</a:t>
            </a:r>
            <a:r>
              <a:rPr lang="en-US" sz="3200" dirty="0"/>
              <a:t> “Đông </a:t>
            </a:r>
            <a:r>
              <a:rPr lang="en-US" sz="3200" dirty="0" err="1"/>
              <a:t>Tự</a:t>
            </a:r>
            <a:r>
              <a:rPr lang="en-US" sz="3200" dirty="0"/>
              <a:t>”. </a:t>
            </a:r>
            <a:r>
              <a:rPr lang="en-US" sz="3200" dirty="0" err="1"/>
              <a:t>Pubbārāme</a:t>
            </a:r>
            <a:r>
              <a:rPr lang="en-US" sz="3200" dirty="0"/>
              <a:t> </a:t>
            </a:r>
            <a:r>
              <a:rPr lang="en-US" sz="3200" dirty="0" err="1"/>
              <a:t>có</a:t>
            </a:r>
            <a:r>
              <a:rPr lang="en-US" sz="3200" dirty="0"/>
              <a:t> </a:t>
            </a:r>
            <a:r>
              <a:rPr lang="en-US" sz="3200" dirty="0" err="1"/>
              <a:t>nghĩa</a:t>
            </a:r>
            <a:r>
              <a:rPr lang="en-US" sz="3200" dirty="0"/>
              <a:t> “ở </a:t>
            </a:r>
            <a:r>
              <a:rPr lang="en-US" sz="3200" dirty="0" err="1"/>
              <a:t>tại</a:t>
            </a:r>
            <a:r>
              <a:rPr lang="en-US" sz="3200" dirty="0"/>
              <a:t> Đông </a:t>
            </a:r>
            <a:r>
              <a:rPr lang="en-US" sz="3200" dirty="0" err="1"/>
              <a:t>Tự</a:t>
            </a:r>
            <a:r>
              <a:rPr lang="en-US" sz="3200" dirty="0"/>
              <a:t>”, </a:t>
            </a:r>
            <a:r>
              <a:rPr lang="en-US" sz="3200" dirty="0" err="1"/>
              <a:t>hoặc</a:t>
            </a:r>
            <a:r>
              <a:rPr lang="en-US" sz="3200" dirty="0"/>
              <a:t> “ở </a:t>
            </a:r>
            <a:r>
              <a:rPr lang="en-US" sz="3200" dirty="0" err="1"/>
              <a:t>gần</a:t>
            </a:r>
            <a:r>
              <a:rPr lang="en-US" sz="3200" dirty="0"/>
              <a:t> Đông </a:t>
            </a:r>
            <a:r>
              <a:rPr lang="en-US" sz="3200" dirty="0" err="1"/>
              <a:t>Tự</a:t>
            </a:r>
            <a:r>
              <a:rPr lang="en-US" sz="3200" dirty="0"/>
              <a:t>”.</a:t>
            </a:r>
          </a:p>
          <a:p>
            <a:pPr algn="just"/>
            <a:endParaRPr lang="en-US" sz="3200" dirty="0"/>
          </a:p>
          <a:p>
            <a:pPr algn="just"/>
            <a:r>
              <a:rPr lang="en-US" sz="3200" dirty="0" err="1"/>
              <a:t>Vị</a:t>
            </a:r>
            <a:r>
              <a:rPr lang="en-US" sz="3200" dirty="0"/>
              <a:t> </a:t>
            </a:r>
            <a:r>
              <a:rPr lang="en-US" sz="3200" dirty="0" err="1"/>
              <a:t>trí</a:t>
            </a:r>
            <a:r>
              <a:rPr lang="en-US" sz="3200" dirty="0"/>
              <a:t> </a:t>
            </a:r>
            <a:r>
              <a:rPr lang="en-US" sz="3200" dirty="0" err="1"/>
              <a:t>cách</a:t>
            </a:r>
            <a:r>
              <a:rPr lang="en-US" sz="3200" dirty="0"/>
              <a:t> </a:t>
            </a:r>
            <a:r>
              <a:rPr lang="en-US" sz="3200" dirty="0" err="1"/>
              <a:t>chỉ</a:t>
            </a:r>
            <a:r>
              <a:rPr lang="en-US" sz="3200" dirty="0"/>
              <a:t> </a:t>
            </a:r>
            <a:r>
              <a:rPr lang="en-US" sz="3200" dirty="0" err="1"/>
              <a:t>Bối</a:t>
            </a:r>
            <a:r>
              <a:rPr lang="en-US" sz="3200" dirty="0"/>
              <a:t> </a:t>
            </a:r>
            <a:r>
              <a:rPr lang="en-US" sz="3200" dirty="0" err="1"/>
              <a:t>Cảnh</a:t>
            </a:r>
            <a:r>
              <a:rPr lang="en-US" sz="3200" dirty="0"/>
              <a:t> (Locative of circumstance), </a:t>
            </a:r>
            <a:r>
              <a:rPr lang="en-US" sz="3200" dirty="0" err="1"/>
              <a:t>chỉ</a:t>
            </a:r>
            <a:r>
              <a:rPr lang="en-US" sz="3200" dirty="0"/>
              <a:t> </a:t>
            </a:r>
            <a:r>
              <a:rPr lang="en-US" sz="3200" dirty="0" err="1"/>
              <a:t>đến</a:t>
            </a:r>
            <a:r>
              <a:rPr lang="en-US" sz="3200" dirty="0"/>
              <a:t> </a:t>
            </a:r>
            <a:r>
              <a:rPr lang="en-US" sz="3200" dirty="0" err="1"/>
              <a:t>bối</a:t>
            </a:r>
            <a:r>
              <a:rPr lang="en-US" sz="3200" dirty="0"/>
              <a:t> </a:t>
            </a:r>
            <a:r>
              <a:rPr lang="en-US" sz="3200" dirty="0" err="1"/>
              <a:t>cảnh</a:t>
            </a:r>
            <a:r>
              <a:rPr lang="en-US" sz="3200" dirty="0"/>
              <a:t> </a:t>
            </a:r>
            <a:r>
              <a:rPr lang="en-US" sz="3200" dirty="0" err="1"/>
              <a:t>của</a:t>
            </a:r>
            <a:r>
              <a:rPr lang="en-US" sz="3200" dirty="0"/>
              <a:t> </a:t>
            </a:r>
            <a:r>
              <a:rPr lang="en-US" sz="3200" dirty="0" err="1"/>
              <a:t>hành</a:t>
            </a:r>
            <a:r>
              <a:rPr lang="en-US" sz="3200" dirty="0"/>
              <a:t> </a:t>
            </a:r>
            <a:r>
              <a:rPr lang="en-US" sz="3200" dirty="0" err="1"/>
              <a:t>động</a:t>
            </a:r>
            <a:r>
              <a:rPr lang="en-US" sz="3200" dirty="0"/>
              <a:t>, </a:t>
            </a:r>
            <a:r>
              <a:rPr lang="en-US" sz="3200" dirty="0" err="1"/>
              <a:t>sự</a:t>
            </a:r>
            <a:r>
              <a:rPr lang="en-US" sz="3200" dirty="0"/>
              <a:t> </a:t>
            </a:r>
            <a:r>
              <a:rPr lang="en-US" sz="3200" dirty="0" err="1"/>
              <a:t>việc</a:t>
            </a:r>
            <a:r>
              <a:rPr lang="en-US" sz="3200" dirty="0"/>
              <a:t> </a:t>
            </a:r>
            <a:r>
              <a:rPr lang="en-US" sz="3200" dirty="0" err="1"/>
              <a:t>trong</a:t>
            </a:r>
            <a:r>
              <a:rPr lang="en-US" sz="3200" dirty="0"/>
              <a:t> </a:t>
            </a:r>
            <a:r>
              <a:rPr lang="en-US" sz="3200" dirty="0" err="1"/>
              <a:t>câu</a:t>
            </a:r>
            <a:r>
              <a:rPr lang="en-US" sz="3200" dirty="0"/>
              <a:t>. </a:t>
            </a:r>
            <a:r>
              <a:rPr lang="en-US" sz="3200" dirty="0" err="1"/>
              <a:t>Từ</a:t>
            </a:r>
            <a:r>
              <a:rPr lang="en-US" sz="3200" dirty="0"/>
              <a:t> </a:t>
            </a:r>
            <a:r>
              <a:rPr lang="en-US" sz="3200" dirty="0" err="1"/>
              <a:t>bối</a:t>
            </a:r>
            <a:r>
              <a:rPr lang="en-US" sz="3200" dirty="0"/>
              <a:t> </a:t>
            </a:r>
            <a:r>
              <a:rPr lang="en-US" sz="3200" dirty="0" err="1"/>
              <a:t>cảnh</a:t>
            </a:r>
            <a:r>
              <a:rPr lang="en-US" sz="3200" dirty="0"/>
              <a:t> </a:t>
            </a:r>
            <a:r>
              <a:rPr lang="en-US" sz="3200" dirty="0" err="1"/>
              <a:t>đó</a:t>
            </a:r>
            <a:r>
              <a:rPr lang="en-US" sz="3200" dirty="0"/>
              <a:t>, </a:t>
            </a:r>
            <a:r>
              <a:rPr lang="en-US" sz="3200" dirty="0" err="1"/>
              <a:t>nó</a:t>
            </a:r>
            <a:r>
              <a:rPr lang="en-US" sz="3200" dirty="0"/>
              <a:t> </a:t>
            </a:r>
            <a:r>
              <a:rPr lang="en-US" sz="3200" dirty="0" err="1"/>
              <a:t>có</a:t>
            </a:r>
            <a:r>
              <a:rPr lang="en-US" sz="3200" dirty="0"/>
              <a:t> </a:t>
            </a:r>
            <a:r>
              <a:rPr lang="en-US" sz="3200" dirty="0" err="1"/>
              <a:t>thể</a:t>
            </a:r>
            <a:r>
              <a:rPr lang="en-US" sz="3200" dirty="0"/>
              <a:t> </a:t>
            </a:r>
            <a:r>
              <a:rPr lang="en-US" sz="3200" dirty="0" err="1"/>
              <a:t>hàm</a:t>
            </a:r>
            <a:r>
              <a:rPr lang="en-US" sz="3200" dirty="0"/>
              <a:t> ý </a:t>
            </a:r>
            <a:r>
              <a:rPr lang="en-US" sz="3200" dirty="0" err="1"/>
              <a:t>nguyên</a:t>
            </a:r>
            <a:r>
              <a:rPr lang="en-US" sz="3200" dirty="0"/>
              <a:t> </a:t>
            </a:r>
            <a:r>
              <a:rPr lang="en-US" sz="3200" dirty="0" err="1"/>
              <a:t>nhân</a:t>
            </a:r>
            <a:r>
              <a:rPr lang="en-US" sz="3200" dirty="0"/>
              <a:t>, </a:t>
            </a:r>
            <a:r>
              <a:rPr lang="en-US" sz="3200" dirty="0" err="1"/>
              <a:t>động</a:t>
            </a:r>
            <a:r>
              <a:rPr lang="en-US" sz="3200" dirty="0"/>
              <a:t> </a:t>
            </a:r>
            <a:r>
              <a:rPr lang="en-US" sz="3200" dirty="0" err="1"/>
              <a:t>cơ</a:t>
            </a:r>
            <a:r>
              <a:rPr lang="en-US" sz="3200" dirty="0"/>
              <a:t>, </a:t>
            </a:r>
            <a:r>
              <a:rPr lang="en-US" sz="3200" dirty="0" err="1"/>
              <a:t>lý</a:t>
            </a:r>
            <a:r>
              <a:rPr lang="en-US" sz="3200" dirty="0"/>
              <a:t> do…</a:t>
            </a:r>
          </a:p>
          <a:p>
            <a:pPr algn="just"/>
            <a:endParaRPr lang="en-US" sz="3200" dirty="0"/>
          </a:p>
          <a:p>
            <a:pPr marL="0" indent="0" algn="just">
              <a:buNone/>
            </a:pPr>
            <a:endParaRPr lang="en-US" dirty="0"/>
          </a:p>
        </p:txBody>
      </p:sp>
      <p:sp>
        <p:nvSpPr>
          <p:cNvPr id="7" name="Rectangle 6">
            <a:extLst>
              <a:ext uri="{FF2B5EF4-FFF2-40B4-BE49-F238E27FC236}">
                <a16:creationId xmlns:a16="http://schemas.microsoft.com/office/drawing/2014/main" id="{10CF2FDC-316D-4347-9913-FB62E45B5588}"/>
              </a:ext>
            </a:extLst>
          </p:cNvPr>
          <p:cNvSpPr/>
          <p:nvPr/>
        </p:nvSpPr>
        <p:spPr>
          <a:xfrm>
            <a:off x="823575" y="4498551"/>
            <a:ext cx="10530225" cy="461665"/>
          </a:xfrm>
          <a:prstGeom prst="rect">
            <a:avLst/>
          </a:prstGeom>
          <a:solidFill>
            <a:srgbClr val="FBC25D"/>
          </a:solidFill>
        </p:spPr>
        <p:txBody>
          <a:bodyPr wrap="square">
            <a:spAutoFit/>
          </a:bodyPr>
          <a:lstStyle/>
          <a:p>
            <a:pPr marL="231775" indent="-58738"/>
            <a:r>
              <a:rPr lang="en-US" sz="2400" dirty="0">
                <a:solidFill>
                  <a:schemeClr val="dk1"/>
                </a:solidFill>
                <a:latin typeface="Calibri" panose="020F0502020204030204" pitchFamily="34" charset="0"/>
              </a:rPr>
              <a:t>(*) </a:t>
            </a:r>
            <a:r>
              <a:rPr lang="en-US" sz="2400" dirty="0" err="1"/>
              <a:t>Tuy</a:t>
            </a:r>
            <a:r>
              <a:rPr lang="en-US" sz="2400" dirty="0"/>
              <a:t> </a:t>
            </a:r>
            <a:r>
              <a:rPr lang="en-US" sz="2400" dirty="0" err="1"/>
              <a:t>nhiên</a:t>
            </a:r>
            <a:r>
              <a:rPr lang="en-US" sz="2400" dirty="0"/>
              <a:t>, </a:t>
            </a:r>
            <a:r>
              <a:rPr lang="en-US" sz="2400" dirty="0" err="1"/>
              <a:t>ngoài</a:t>
            </a:r>
            <a:r>
              <a:rPr lang="en-US" sz="2400" dirty="0"/>
              <a:t> </a:t>
            </a:r>
            <a:r>
              <a:rPr lang="en-US" sz="2400" dirty="0" err="1"/>
              <a:t>chức</a:t>
            </a:r>
            <a:r>
              <a:rPr lang="en-US" sz="2400" dirty="0"/>
              <a:t> </a:t>
            </a:r>
            <a:r>
              <a:rPr lang="en-US" sz="2400" dirty="0" err="1"/>
              <a:t>năng</a:t>
            </a:r>
            <a:r>
              <a:rPr lang="en-US" sz="2400" dirty="0"/>
              <a:t> </a:t>
            </a:r>
            <a:r>
              <a:rPr lang="en-US" sz="2400" dirty="0" err="1"/>
              <a:t>cơ</a:t>
            </a:r>
            <a:r>
              <a:rPr lang="en-US" sz="2400" dirty="0"/>
              <a:t> </a:t>
            </a:r>
            <a:r>
              <a:rPr lang="en-US" sz="2400" dirty="0" err="1"/>
              <a:t>bản</a:t>
            </a:r>
            <a:r>
              <a:rPr lang="en-US" sz="2400" dirty="0"/>
              <a:t> </a:t>
            </a:r>
            <a:r>
              <a:rPr lang="en-US" sz="2400" dirty="0" err="1"/>
              <a:t>đó</a:t>
            </a:r>
            <a:r>
              <a:rPr lang="en-US" sz="2400" dirty="0"/>
              <a:t>, </a:t>
            </a:r>
            <a:r>
              <a:rPr lang="en-US" sz="2400" dirty="0" err="1"/>
              <a:t>vị</a:t>
            </a:r>
            <a:r>
              <a:rPr lang="en-US" sz="2400" dirty="0"/>
              <a:t> </a:t>
            </a:r>
            <a:r>
              <a:rPr lang="en-US" sz="2400" dirty="0" err="1"/>
              <a:t>trí</a:t>
            </a:r>
            <a:r>
              <a:rPr lang="en-US" sz="2400" dirty="0"/>
              <a:t> </a:t>
            </a:r>
            <a:r>
              <a:rPr lang="en-US" sz="2400" dirty="0" err="1"/>
              <a:t>cách</a:t>
            </a:r>
            <a:r>
              <a:rPr lang="en-US" sz="2400" dirty="0"/>
              <a:t> </a:t>
            </a:r>
            <a:r>
              <a:rPr lang="en-US" sz="2400" dirty="0" err="1"/>
              <a:t>còn</a:t>
            </a:r>
            <a:r>
              <a:rPr lang="en-US" sz="2400" dirty="0"/>
              <a:t> </a:t>
            </a:r>
            <a:r>
              <a:rPr lang="en-US" sz="2400" dirty="0" err="1"/>
              <a:t>nhiều</a:t>
            </a:r>
            <a:r>
              <a:rPr lang="en-US" sz="2400" dirty="0"/>
              <a:t> </a:t>
            </a:r>
            <a:r>
              <a:rPr lang="en-US" sz="2400" dirty="0" err="1"/>
              <a:t>chức</a:t>
            </a:r>
            <a:r>
              <a:rPr lang="en-US" sz="2400" dirty="0"/>
              <a:t> </a:t>
            </a:r>
            <a:r>
              <a:rPr lang="en-US" sz="2400" dirty="0" err="1"/>
              <a:t>năng</a:t>
            </a:r>
            <a:r>
              <a:rPr lang="en-US" sz="2400" dirty="0"/>
              <a:t> </a:t>
            </a:r>
            <a:r>
              <a:rPr lang="en-US" sz="2400" dirty="0" err="1"/>
              <a:t>khác</a:t>
            </a:r>
            <a:r>
              <a:rPr lang="en-US" sz="2400" dirty="0"/>
              <a:t>. </a:t>
            </a:r>
          </a:p>
        </p:txBody>
      </p:sp>
    </p:spTree>
    <p:extLst>
      <p:ext uri="{BB962C8B-B14F-4D97-AF65-F5344CB8AC3E}">
        <p14:creationId xmlns:p14="http://schemas.microsoft.com/office/powerpoint/2010/main" val="2781561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TỪ VỰNG</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r>
              <a:rPr lang="en-US" b="1" dirty="0">
                <a:solidFill>
                  <a:srgbClr val="471200"/>
                </a:solidFill>
              </a:rPr>
              <a:t>[1] </a:t>
            </a:r>
            <a:r>
              <a:rPr lang="en-US" b="1" dirty="0" err="1">
                <a:solidFill>
                  <a:srgbClr val="471200"/>
                </a:solidFill>
              </a:rPr>
              <a:t>Rūpaṃ</a:t>
            </a:r>
            <a:r>
              <a:rPr lang="en-US" b="1" dirty="0">
                <a:solidFill>
                  <a:srgbClr val="471200"/>
                </a:solidFill>
              </a:rPr>
              <a:t> </a:t>
            </a:r>
          </a:p>
          <a:p>
            <a:pPr algn="just"/>
            <a:r>
              <a:rPr lang="en-US" sz="2200" b="1" i="1" dirty="0" err="1"/>
              <a:t>Rūpaṃ</a:t>
            </a:r>
            <a:r>
              <a:rPr lang="en-US" sz="2200" b="1" i="1" dirty="0"/>
              <a:t> </a:t>
            </a:r>
            <a:r>
              <a:rPr lang="en-US" sz="2200" b="1" i="1" dirty="0" err="1"/>
              <a:t>là</a:t>
            </a:r>
            <a:r>
              <a:rPr lang="en-US" sz="2200" b="1" i="1" dirty="0"/>
              <a:t> </a:t>
            </a:r>
            <a:r>
              <a:rPr lang="en-US" sz="2200" b="1" i="1" dirty="0" err="1"/>
              <a:t>sắc</a:t>
            </a:r>
            <a:r>
              <a:rPr lang="en-US" sz="2200" b="1" i="1" dirty="0"/>
              <a:t> </a:t>
            </a:r>
            <a:r>
              <a:rPr lang="en-US" sz="2200" b="1" i="1" dirty="0" err="1"/>
              <a:t>đẹp</a:t>
            </a:r>
            <a:r>
              <a:rPr lang="en-US" sz="2200" i="1" dirty="0"/>
              <a:t>, </a:t>
            </a:r>
            <a:r>
              <a:rPr lang="en-US" sz="2200" i="1" dirty="0" err="1"/>
              <a:t>đối</a:t>
            </a:r>
            <a:r>
              <a:rPr lang="en-US" sz="2200" i="1" dirty="0"/>
              <a:t> </a:t>
            </a:r>
            <a:r>
              <a:rPr lang="en-US" sz="2200" i="1" dirty="0" err="1"/>
              <a:t>lập</a:t>
            </a:r>
            <a:r>
              <a:rPr lang="en-US" sz="2200" i="1" dirty="0"/>
              <a:t> </a:t>
            </a:r>
            <a:r>
              <a:rPr lang="en-US" sz="2200" i="1" dirty="0" err="1"/>
              <a:t>với</a:t>
            </a:r>
            <a:r>
              <a:rPr lang="en-US" sz="2200" i="1" dirty="0"/>
              <a:t> </a:t>
            </a:r>
            <a:r>
              <a:rPr lang="en-US" sz="2200" i="1" dirty="0" err="1"/>
              <a:t>Xấu</a:t>
            </a:r>
            <a:r>
              <a:rPr lang="en-US" sz="2200" dirty="0"/>
              <a:t>. </a:t>
            </a:r>
            <a:r>
              <a:rPr lang="en-US" sz="2200" dirty="0" err="1"/>
              <a:t>Rūpa-māninī</a:t>
            </a:r>
            <a:r>
              <a:rPr lang="en-US" sz="2200" dirty="0"/>
              <a:t> </a:t>
            </a:r>
            <a:r>
              <a:rPr lang="en-US" sz="2200" dirty="0" err="1"/>
              <a:t>là</a:t>
            </a:r>
            <a:r>
              <a:rPr lang="en-US" sz="2200" dirty="0"/>
              <a:t> </a:t>
            </a:r>
            <a:r>
              <a:rPr lang="en-US" sz="2200" dirty="0" err="1"/>
              <a:t>tính</a:t>
            </a:r>
            <a:r>
              <a:rPr lang="en-US" sz="2200" dirty="0"/>
              <a:t> </a:t>
            </a:r>
            <a:r>
              <a:rPr lang="en-US" sz="2200" dirty="0" err="1"/>
              <a:t>từ</a:t>
            </a:r>
            <a:r>
              <a:rPr lang="en-US" sz="2200" dirty="0"/>
              <a:t> </a:t>
            </a:r>
            <a:r>
              <a:rPr lang="en-US" sz="2200" dirty="0" err="1"/>
              <a:t>nữ</a:t>
            </a:r>
            <a:r>
              <a:rPr lang="en-US" sz="2200" dirty="0"/>
              <a:t> </a:t>
            </a:r>
            <a:r>
              <a:rPr lang="en-US" sz="2200" dirty="0" err="1"/>
              <a:t>tính</a:t>
            </a:r>
            <a:r>
              <a:rPr lang="en-US" sz="2200" dirty="0"/>
              <a:t>, </a:t>
            </a:r>
            <a:r>
              <a:rPr lang="en-US" sz="2200" dirty="0" err="1"/>
              <a:t>có</a:t>
            </a:r>
            <a:r>
              <a:rPr lang="en-US" sz="2200" dirty="0"/>
              <a:t> </a:t>
            </a:r>
            <a:r>
              <a:rPr lang="en-US" sz="2200" dirty="0" err="1"/>
              <a:t>nghĩa</a:t>
            </a:r>
            <a:r>
              <a:rPr lang="en-US" sz="2200" dirty="0"/>
              <a:t> “</a:t>
            </a:r>
            <a:r>
              <a:rPr lang="en-US" sz="2200" dirty="0" err="1"/>
              <a:t>tự</a:t>
            </a:r>
            <a:r>
              <a:rPr lang="en-US" sz="2200" dirty="0"/>
              <a:t> </a:t>
            </a:r>
            <a:r>
              <a:rPr lang="en-US" sz="2200" dirty="0" err="1"/>
              <a:t>hào</a:t>
            </a:r>
            <a:r>
              <a:rPr lang="en-US" sz="2200" dirty="0"/>
              <a:t> </a:t>
            </a:r>
            <a:r>
              <a:rPr lang="en-US" sz="2200" dirty="0" err="1"/>
              <a:t>về</a:t>
            </a:r>
            <a:r>
              <a:rPr lang="en-US" sz="2200" dirty="0"/>
              <a:t> </a:t>
            </a:r>
            <a:r>
              <a:rPr lang="en-US" sz="2200" dirty="0" err="1"/>
              <a:t>sắc</a:t>
            </a:r>
            <a:r>
              <a:rPr lang="en-US" sz="2200" dirty="0"/>
              <a:t> </a:t>
            </a:r>
            <a:r>
              <a:rPr lang="en-US" sz="2200" dirty="0" err="1"/>
              <a:t>đẹp</a:t>
            </a:r>
            <a:r>
              <a:rPr lang="en-US" sz="2200" dirty="0"/>
              <a:t> </a:t>
            </a:r>
            <a:r>
              <a:rPr lang="en-US" sz="2200" dirty="0" err="1"/>
              <a:t>của</a:t>
            </a:r>
            <a:r>
              <a:rPr lang="en-US" sz="2200" dirty="0"/>
              <a:t> </a:t>
            </a:r>
            <a:r>
              <a:rPr lang="en-US" sz="2200" dirty="0" err="1"/>
              <a:t>mình</a:t>
            </a:r>
            <a:r>
              <a:rPr lang="en-US" sz="2200" dirty="0"/>
              <a:t>”, </a:t>
            </a:r>
            <a:r>
              <a:rPr lang="en-US" sz="2200" dirty="0" err="1"/>
              <a:t>trong</a:t>
            </a:r>
            <a:r>
              <a:rPr lang="en-US" sz="2200" dirty="0"/>
              <a:t> </a:t>
            </a:r>
            <a:r>
              <a:rPr lang="en-US" sz="2200" dirty="0" err="1"/>
              <a:t>đó</a:t>
            </a:r>
            <a:r>
              <a:rPr lang="en-US" sz="2200" dirty="0"/>
              <a:t> </a:t>
            </a:r>
            <a:r>
              <a:rPr lang="en-US" sz="2200" dirty="0" err="1"/>
              <a:t>māninī</a:t>
            </a:r>
            <a:r>
              <a:rPr lang="en-US" sz="2200" dirty="0"/>
              <a:t> </a:t>
            </a:r>
            <a:r>
              <a:rPr lang="en-US" sz="2200" dirty="0" err="1"/>
              <a:t>xuất</a:t>
            </a:r>
            <a:r>
              <a:rPr lang="en-US" sz="2200" dirty="0"/>
              <a:t> </a:t>
            </a:r>
            <a:r>
              <a:rPr lang="en-US" sz="2200" dirty="0" err="1"/>
              <a:t>phát</a:t>
            </a:r>
            <a:r>
              <a:rPr lang="en-US" sz="2200" dirty="0"/>
              <a:t> </a:t>
            </a:r>
            <a:r>
              <a:rPr lang="en-US" sz="2200" dirty="0" err="1"/>
              <a:t>từ</a:t>
            </a:r>
            <a:r>
              <a:rPr lang="en-US" sz="2200" dirty="0"/>
              <a:t> </a:t>
            </a:r>
            <a:r>
              <a:rPr lang="en-US" sz="2200" dirty="0" err="1"/>
              <a:t>danh</a:t>
            </a:r>
            <a:r>
              <a:rPr lang="en-US" sz="2200" dirty="0"/>
              <a:t> </a:t>
            </a:r>
            <a:r>
              <a:rPr lang="en-US" sz="2200" dirty="0" err="1"/>
              <a:t>từ</a:t>
            </a:r>
            <a:r>
              <a:rPr lang="en-US" sz="2200" dirty="0"/>
              <a:t> “mana”, </a:t>
            </a:r>
            <a:r>
              <a:rPr lang="en-US" sz="2200" dirty="0" err="1"/>
              <a:t>tức</a:t>
            </a:r>
            <a:r>
              <a:rPr lang="en-US" sz="2200" dirty="0"/>
              <a:t> “</a:t>
            </a:r>
            <a:r>
              <a:rPr lang="en-US" sz="2200" dirty="0" err="1"/>
              <a:t>ngã</a:t>
            </a:r>
            <a:r>
              <a:rPr lang="en-US" sz="2200" dirty="0"/>
              <a:t> </a:t>
            </a:r>
            <a:r>
              <a:rPr lang="en-US" sz="2200" dirty="0" err="1"/>
              <a:t>mạn</a:t>
            </a:r>
            <a:r>
              <a:rPr lang="en-US" sz="2200" dirty="0"/>
              <a:t>”. Danh </a:t>
            </a:r>
            <a:r>
              <a:rPr lang="en-US" sz="2200" dirty="0" err="1"/>
              <a:t>từ</a:t>
            </a:r>
            <a:r>
              <a:rPr lang="en-US" sz="2200" dirty="0"/>
              <a:t> </a:t>
            </a:r>
            <a:r>
              <a:rPr lang="en-US" sz="2200" b="1" dirty="0" err="1"/>
              <a:t>Surūpaṃ</a:t>
            </a:r>
            <a:r>
              <a:rPr lang="en-US" sz="2200" dirty="0"/>
              <a:t> </a:t>
            </a:r>
            <a:r>
              <a:rPr lang="en-US" sz="2200" dirty="0" err="1"/>
              <a:t>nghĩa</a:t>
            </a:r>
            <a:r>
              <a:rPr lang="en-US" sz="2200" dirty="0"/>
              <a:t> </a:t>
            </a:r>
            <a:r>
              <a:rPr lang="en-US" sz="2200" dirty="0" err="1"/>
              <a:t>là</a:t>
            </a:r>
            <a:r>
              <a:rPr lang="en-US" sz="2200" dirty="0"/>
              <a:t> “</a:t>
            </a:r>
            <a:r>
              <a:rPr lang="en-US" sz="2200" dirty="0" err="1"/>
              <a:t>vẻ</a:t>
            </a:r>
            <a:r>
              <a:rPr lang="en-US" sz="2200" dirty="0"/>
              <a:t> </a:t>
            </a:r>
            <a:r>
              <a:rPr lang="en-US" sz="2200" dirty="0" err="1"/>
              <a:t>đẹp</a:t>
            </a:r>
            <a:r>
              <a:rPr lang="en-US" sz="2200" dirty="0"/>
              <a:t> </a:t>
            </a:r>
            <a:r>
              <a:rPr lang="en-US" sz="2200" dirty="0" err="1"/>
              <a:t>tuyệt</a:t>
            </a:r>
            <a:r>
              <a:rPr lang="en-US" sz="2200" dirty="0"/>
              <a:t>” (do </a:t>
            </a:r>
            <a:r>
              <a:rPr lang="en-US" sz="2200" dirty="0" err="1"/>
              <a:t>tiền</a:t>
            </a:r>
            <a:r>
              <a:rPr lang="en-US" sz="2200" dirty="0"/>
              <a:t> </a:t>
            </a:r>
            <a:r>
              <a:rPr lang="en-US" sz="2200" dirty="0" err="1"/>
              <a:t>tố</a:t>
            </a:r>
            <a:r>
              <a:rPr lang="en-US" sz="2200" dirty="0"/>
              <a:t> “</a:t>
            </a:r>
            <a:r>
              <a:rPr lang="en-US" sz="2200" dirty="0" err="1"/>
              <a:t>su</a:t>
            </a:r>
            <a:r>
              <a:rPr lang="en-US" sz="2200" dirty="0"/>
              <a:t>-” </a:t>
            </a:r>
            <a:r>
              <a:rPr lang="en-US" sz="2200" dirty="0" err="1"/>
              <a:t>có</a:t>
            </a:r>
            <a:r>
              <a:rPr lang="en-US" sz="2200" dirty="0"/>
              <a:t> </a:t>
            </a:r>
            <a:r>
              <a:rPr lang="en-US" sz="2200" dirty="0" err="1"/>
              <a:t>nghĩa</a:t>
            </a:r>
            <a:r>
              <a:rPr lang="en-US" sz="2200" dirty="0"/>
              <a:t> “hay, </a:t>
            </a:r>
            <a:r>
              <a:rPr lang="en-US" sz="2200" dirty="0" err="1"/>
              <a:t>tốt</a:t>
            </a:r>
            <a:r>
              <a:rPr lang="en-US" sz="2200" dirty="0"/>
              <a:t>, </a:t>
            </a:r>
            <a:r>
              <a:rPr lang="en-US" sz="2200" dirty="0" err="1"/>
              <a:t>tuyệt</a:t>
            </a:r>
            <a:r>
              <a:rPr lang="en-US" sz="2200" dirty="0"/>
              <a:t>”). Danh </a:t>
            </a:r>
            <a:r>
              <a:rPr lang="en-US" sz="2200" dirty="0" err="1"/>
              <a:t>từ</a:t>
            </a:r>
            <a:r>
              <a:rPr lang="en-US" sz="2200" dirty="0"/>
              <a:t> </a:t>
            </a:r>
            <a:r>
              <a:rPr lang="en-US" sz="2200" dirty="0" err="1"/>
              <a:t>Durūpaṃ</a:t>
            </a:r>
            <a:r>
              <a:rPr lang="en-US" sz="2200" dirty="0"/>
              <a:t> </a:t>
            </a:r>
            <a:r>
              <a:rPr lang="en-US" sz="2200" dirty="0" err="1"/>
              <a:t>nghĩa</a:t>
            </a:r>
            <a:r>
              <a:rPr lang="en-US" sz="2200" dirty="0"/>
              <a:t> </a:t>
            </a:r>
            <a:r>
              <a:rPr lang="en-US" sz="2200" dirty="0" err="1"/>
              <a:t>là</a:t>
            </a:r>
            <a:r>
              <a:rPr lang="en-US" sz="2200" dirty="0"/>
              <a:t> “</a:t>
            </a:r>
            <a:r>
              <a:rPr lang="en-US" sz="2200" dirty="0" err="1"/>
              <a:t>vẻ</a:t>
            </a:r>
            <a:r>
              <a:rPr lang="en-US" sz="2200" dirty="0"/>
              <a:t> </a:t>
            </a:r>
            <a:r>
              <a:rPr lang="en-US" sz="2200" dirty="0" err="1"/>
              <a:t>đẹp</a:t>
            </a:r>
            <a:r>
              <a:rPr lang="en-US" sz="2200" dirty="0"/>
              <a:t> </a:t>
            </a:r>
            <a:r>
              <a:rPr lang="en-US" sz="2200" dirty="0" err="1"/>
              <a:t>kém</a:t>
            </a:r>
            <a:r>
              <a:rPr lang="en-US" sz="2200" dirty="0"/>
              <a:t>” – </a:t>
            </a:r>
            <a:r>
              <a:rPr lang="en-US" sz="2200" dirty="0" err="1"/>
              <a:t>tức</a:t>
            </a:r>
            <a:r>
              <a:rPr lang="en-US" sz="2200" dirty="0"/>
              <a:t> “</a:t>
            </a:r>
            <a:r>
              <a:rPr lang="en-US" sz="2200" dirty="0" err="1"/>
              <a:t>xấu</a:t>
            </a:r>
            <a:r>
              <a:rPr lang="en-US" sz="2200" dirty="0"/>
              <a:t>, </a:t>
            </a:r>
            <a:r>
              <a:rPr lang="en-US" sz="2200" dirty="0" err="1"/>
              <a:t>không</a:t>
            </a:r>
            <a:r>
              <a:rPr lang="en-US" sz="2200" dirty="0"/>
              <a:t> </a:t>
            </a:r>
            <a:r>
              <a:rPr lang="en-US" sz="2200" dirty="0" err="1"/>
              <a:t>đẹp</a:t>
            </a:r>
            <a:r>
              <a:rPr lang="en-US" sz="2200" dirty="0"/>
              <a:t>” (do </a:t>
            </a:r>
            <a:r>
              <a:rPr lang="en-US" sz="2200" dirty="0" err="1"/>
              <a:t>tiền</a:t>
            </a:r>
            <a:r>
              <a:rPr lang="en-US" sz="2200" dirty="0"/>
              <a:t> </a:t>
            </a:r>
            <a:r>
              <a:rPr lang="en-US" sz="2200" dirty="0" err="1"/>
              <a:t>tố</a:t>
            </a:r>
            <a:r>
              <a:rPr lang="en-US" sz="2200" dirty="0"/>
              <a:t> “du-” </a:t>
            </a:r>
            <a:r>
              <a:rPr lang="en-US" sz="2200" dirty="0" err="1"/>
              <a:t>có</a:t>
            </a:r>
            <a:r>
              <a:rPr lang="en-US" sz="2200" dirty="0"/>
              <a:t> </a:t>
            </a:r>
            <a:r>
              <a:rPr lang="en-US" sz="2200" dirty="0" err="1"/>
              <a:t>nghĩa</a:t>
            </a:r>
            <a:r>
              <a:rPr lang="en-US" sz="2200" dirty="0"/>
              <a:t> “</a:t>
            </a:r>
            <a:r>
              <a:rPr lang="en-US" sz="2200" dirty="0" err="1"/>
              <a:t>dở</a:t>
            </a:r>
            <a:r>
              <a:rPr lang="en-US" sz="2200" dirty="0"/>
              <a:t>, </a:t>
            </a:r>
            <a:r>
              <a:rPr lang="en-US" sz="2200" dirty="0" err="1"/>
              <a:t>kém</a:t>
            </a:r>
            <a:r>
              <a:rPr lang="en-US" sz="2200" dirty="0"/>
              <a:t>”).</a:t>
            </a:r>
          </a:p>
          <a:p>
            <a:pPr algn="just"/>
            <a:r>
              <a:rPr lang="en-US" sz="2200" b="1" i="1" dirty="0" err="1"/>
              <a:t>Rūpaṃ</a:t>
            </a:r>
            <a:r>
              <a:rPr lang="en-US" sz="2200" b="1" i="1" dirty="0"/>
              <a:t> </a:t>
            </a:r>
            <a:r>
              <a:rPr lang="en-US" sz="2200" b="1" i="1" dirty="0" err="1"/>
              <a:t>là</a:t>
            </a:r>
            <a:r>
              <a:rPr lang="en-US" sz="2200" b="1" i="1" dirty="0"/>
              <a:t> </a:t>
            </a:r>
            <a:r>
              <a:rPr lang="en-US" sz="2200" b="1" i="1" dirty="0" err="1"/>
              <a:t>hình</a:t>
            </a:r>
            <a:r>
              <a:rPr lang="en-US" sz="2200" b="1" i="1" dirty="0"/>
              <a:t> </a:t>
            </a:r>
            <a:r>
              <a:rPr lang="en-US" sz="2200" b="1" i="1" dirty="0" err="1"/>
              <a:t>sắc</a:t>
            </a:r>
            <a:r>
              <a:rPr lang="en-US" sz="2200" i="1" dirty="0"/>
              <a:t>, </a:t>
            </a:r>
            <a:r>
              <a:rPr lang="en-US" sz="2200" i="1" dirty="0" err="1"/>
              <a:t>tức</a:t>
            </a:r>
            <a:r>
              <a:rPr lang="en-US" sz="2200" i="1" dirty="0"/>
              <a:t> </a:t>
            </a:r>
            <a:r>
              <a:rPr lang="en-US" sz="2200" i="1" dirty="0" err="1"/>
              <a:t>đối</a:t>
            </a:r>
            <a:r>
              <a:rPr lang="en-US" sz="2200" i="1" dirty="0"/>
              <a:t> </a:t>
            </a:r>
            <a:r>
              <a:rPr lang="en-US" sz="2200" i="1" dirty="0" err="1"/>
              <a:t>tượng</a:t>
            </a:r>
            <a:r>
              <a:rPr lang="en-US" sz="2200" i="1" dirty="0"/>
              <a:t> </a:t>
            </a:r>
            <a:r>
              <a:rPr lang="en-US" sz="2200" i="1" dirty="0" err="1"/>
              <a:t>của</a:t>
            </a:r>
            <a:r>
              <a:rPr lang="en-US" sz="2200" i="1" dirty="0"/>
              <a:t> </a:t>
            </a:r>
            <a:r>
              <a:rPr lang="en-US" sz="2200" i="1" dirty="0" err="1"/>
              <a:t>nhãn</a:t>
            </a:r>
            <a:r>
              <a:rPr lang="en-US" sz="2200" i="1" dirty="0"/>
              <a:t> </a:t>
            </a:r>
            <a:r>
              <a:rPr lang="en-US" sz="2200" i="1" dirty="0" err="1"/>
              <a:t>thức</a:t>
            </a:r>
            <a:r>
              <a:rPr lang="en-US" sz="2200" i="1" dirty="0"/>
              <a:t>.</a:t>
            </a:r>
            <a:r>
              <a:rPr lang="en-US" sz="2200" dirty="0"/>
              <a:t> Như </a:t>
            </a:r>
            <a:r>
              <a:rPr lang="en-US" sz="2200" dirty="0" err="1"/>
              <a:t>trong</a:t>
            </a:r>
            <a:r>
              <a:rPr lang="en-US" sz="2200" dirty="0"/>
              <a:t> </a:t>
            </a:r>
            <a:r>
              <a:rPr lang="en-US" sz="2200" dirty="0" err="1"/>
              <a:t>công</a:t>
            </a:r>
            <a:r>
              <a:rPr lang="en-US" sz="2200" dirty="0"/>
              <a:t> </a:t>
            </a:r>
            <a:r>
              <a:rPr lang="en-US" sz="2200" dirty="0" err="1"/>
              <a:t>thức</a:t>
            </a:r>
            <a:r>
              <a:rPr lang="en-US" sz="2200" dirty="0"/>
              <a:t> </a:t>
            </a:r>
            <a:r>
              <a:rPr lang="en-US" sz="2200" dirty="0" err="1"/>
              <a:t>phổ</a:t>
            </a:r>
            <a:r>
              <a:rPr lang="en-US" sz="2200" dirty="0"/>
              <a:t> </a:t>
            </a:r>
            <a:r>
              <a:rPr lang="en-US" sz="2200" dirty="0" err="1"/>
              <a:t>biến</a:t>
            </a:r>
            <a:r>
              <a:rPr lang="en-US" sz="2200" dirty="0"/>
              <a:t> </a:t>
            </a:r>
            <a:r>
              <a:rPr lang="en-US" sz="2200" dirty="0" err="1"/>
              <a:t>nói</a:t>
            </a:r>
            <a:r>
              <a:rPr lang="en-US" sz="2200" dirty="0"/>
              <a:t> </a:t>
            </a:r>
            <a:r>
              <a:rPr lang="en-US" sz="2200" dirty="0" err="1"/>
              <a:t>về</a:t>
            </a:r>
            <a:r>
              <a:rPr lang="en-US" sz="2200" dirty="0"/>
              <a:t> </a:t>
            </a:r>
            <a:r>
              <a:rPr lang="en-US" sz="2200" dirty="0" err="1"/>
              <a:t>sự</a:t>
            </a:r>
            <a:r>
              <a:rPr lang="en-US" sz="2200" dirty="0"/>
              <a:t> thu </a:t>
            </a:r>
            <a:r>
              <a:rPr lang="en-US" sz="2200" dirty="0" err="1"/>
              <a:t>thúc</a:t>
            </a:r>
            <a:r>
              <a:rPr lang="en-US" sz="2200" dirty="0"/>
              <a:t>: “…</a:t>
            </a:r>
            <a:r>
              <a:rPr lang="en-US" sz="2200" dirty="0" err="1"/>
              <a:t>cakkhunā</a:t>
            </a:r>
            <a:r>
              <a:rPr lang="en-US" sz="2200" dirty="0"/>
              <a:t> </a:t>
            </a:r>
            <a:r>
              <a:rPr lang="en-US" sz="2200" dirty="0" err="1"/>
              <a:t>rūpaṃ</a:t>
            </a:r>
            <a:r>
              <a:rPr lang="en-US" sz="2200" dirty="0"/>
              <a:t> </a:t>
            </a:r>
            <a:r>
              <a:rPr lang="en-US" sz="2200" dirty="0" err="1"/>
              <a:t>disvā</a:t>
            </a:r>
            <a:r>
              <a:rPr lang="en-US" sz="2200" dirty="0"/>
              <a:t> </a:t>
            </a:r>
            <a:r>
              <a:rPr lang="en-US" sz="2200" dirty="0" err="1"/>
              <a:t>neva</a:t>
            </a:r>
            <a:r>
              <a:rPr lang="en-US" sz="2200" dirty="0"/>
              <a:t> </a:t>
            </a:r>
            <a:r>
              <a:rPr lang="en-US" sz="2200" dirty="0" err="1"/>
              <a:t>sumano</a:t>
            </a:r>
            <a:r>
              <a:rPr lang="en-US" sz="2200" dirty="0"/>
              <a:t> </a:t>
            </a:r>
            <a:r>
              <a:rPr lang="en-US" sz="2200" dirty="0" err="1"/>
              <a:t>hoti</a:t>
            </a:r>
            <a:r>
              <a:rPr lang="en-US" sz="2200" dirty="0"/>
              <a:t> </a:t>
            </a:r>
            <a:r>
              <a:rPr lang="en-US" sz="2200" dirty="0" err="1"/>
              <a:t>na</a:t>
            </a:r>
            <a:r>
              <a:rPr lang="en-US" sz="2200" dirty="0"/>
              <a:t> </a:t>
            </a:r>
            <a:r>
              <a:rPr lang="en-US" sz="2200" dirty="0" err="1"/>
              <a:t>dummano</a:t>
            </a:r>
            <a:r>
              <a:rPr lang="en-US" sz="2200" dirty="0"/>
              <a:t>, </a:t>
            </a:r>
            <a:r>
              <a:rPr lang="en-US" sz="2200" u="sng" dirty="0" err="1"/>
              <a:t>upekkhako</a:t>
            </a:r>
            <a:r>
              <a:rPr lang="en-US" sz="2200" dirty="0"/>
              <a:t> </a:t>
            </a:r>
            <a:r>
              <a:rPr lang="en-US" sz="2200" dirty="0" err="1"/>
              <a:t>viharati</a:t>
            </a:r>
            <a:r>
              <a:rPr lang="en-US" sz="2200" dirty="0"/>
              <a:t> </a:t>
            </a:r>
            <a:r>
              <a:rPr lang="en-US" sz="2200" dirty="0" err="1"/>
              <a:t>sato</a:t>
            </a:r>
            <a:r>
              <a:rPr lang="en-US" sz="2200" dirty="0"/>
              <a:t> </a:t>
            </a:r>
            <a:r>
              <a:rPr lang="en-US" sz="2200" dirty="0" err="1"/>
              <a:t>sampajāno</a:t>
            </a:r>
            <a:r>
              <a:rPr lang="en-US" sz="2200" dirty="0"/>
              <a:t>.” = “…</a:t>
            </a:r>
            <a:r>
              <a:rPr lang="en-US" sz="2200" dirty="0" err="1"/>
              <a:t>sau</a:t>
            </a:r>
            <a:r>
              <a:rPr lang="en-US" sz="2200" dirty="0"/>
              <a:t> </a:t>
            </a:r>
            <a:r>
              <a:rPr lang="en-US" sz="2200" dirty="0" err="1"/>
              <a:t>khi</a:t>
            </a:r>
            <a:r>
              <a:rPr lang="en-US" sz="2200" dirty="0"/>
              <a:t> </a:t>
            </a:r>
            <a:r>
              <a:rPr lang="en-US" sz="2200" dirty="0" err="1"/>
              <a:t>thấy</a:t>
            </a:r>
            <a:r>
              <a:rPr lang="en-US" sz="2200" dirty="0"/>
              <a:t> </a:t>
            </a:r>
            <a:r>
              <a:rPr lang="en-US" sz="2200" dirty="0" err="1"/>
              <a:t>sắc</a:t>
            </a:r>
            <a:r>
              <a:rPr lang="en-US" sz="2200" dirty="0"/>
              <a:t> </a:t>
            </a:r>
            <a:r>
              <a:rPr lang="en-US" sz="2200" dirty="0" err="1"/>
              <a:t>bằng</a:t>
            </a:r>
            <a:r>
              <a:rPr lang="en-US" sz="2200" dirty="0"/>
              <a:t> con </a:t>
            </a:r>
            <a:r>
              <a:rPr lang="en-US" sz="2200" dirty="0" err="1"/>
              <a:t>mắt</a:t>
            </a:r>
            <a:r>
              <a:rPr lang="en-US" sz="2200" dirty="0"/>
              <a:t>, </a:t>
            </a:r>
            <a:r>
              <a:rPr lang="en-US" sz="2200" dirty="0" err="1"/>
              <a:t>vị</a:t>
            </a:r>
            <a:r>
              <a:rPr lang="en-US" sz="2200" dirty="0"/>
              <a:t> </a:t>
            </a:r>
            <a:r>
              <a:rPr lang="en-US" sz="2200" dirty="0" err="1"/>
              <a:t>Tỳ</a:t>
            </a:r>
            <a:r>
              <a:rPr lang="en-US" sz="2200" dirty="0"/>
              <a:t> </a:t>
            </a:r>
            <a:r>
              <a:rPr lang="en-US" sz="2200" dirty="0" err="1"/>
              <a:t>Kheo</a:t>
            </a:r>
            <a:r>
              <a:rPr lang="en-US" sz="2200" dirty="0"/>
              <a:t> </a:t>
            </a:r>
            <a:r>
              <a:rPr lang="en-US" sz="2200" dirty="0" err="1"/>
              <a:t>không</a:t>
            </a:r>
            <a:r>
              <a:rPr lang="en-US" sz="2200" dirty="0"/>
              <a:t> </a:t>
            </a:r>
            <a:r>
              <a:rPr lang="en-US" sz="2200" dirty="0" err="1"/>
              <a:t>vui</a:t>
            </a:r>
            <a:r>
              <a:rPr lang="en-US" sz="2200" dirty="0"/>
              <a:t> </a:t>
            </a:r>
            <a:r>
              <a:rPr lang="en-US" sz="2200" dirty="0" err="1"/>
              <a:t>cũng</a:t>
            </a:r>
            <a:r>
              <a:rPr lang="en-US" sz="2200" dirty="0"/>
              <a:t> </a:t>
            </a:r>
            <a:r>
              <a:rPr lang="en-US" sz="2200" dirty="0" err="1"/>
              <a:t>không</a:t>
            </a:r>
            <a:r>
              <a:rPr lang="en-US" sz="2200" dirty="0"/>
              <a:t> </a:t>
            </a:r>
            <a:r>
              <a:rPr lang="en-US" sz="2200" dirty="0" err="1"/>
              <a:t>buồn</a:t>
            </a:r>
            <a:r>
              <a:rPr lang="en-US" sz="2200" dirty="0"/>
              <a:t>, </a:t>
            </a:r>
            <a:r>
              <a:rPr lang="en-US" sz="2200" dirty="0" err="1"/>
              <a:t>vị</a:t>
            </a:r>
            <a:r>
              <a:rPr lang="en-US" sz="2200" dirty="0"/>
              <a:t> </a:t>
            </a:r>
            <a:r>
              <a:rPr lang="en-US" sz="2200" dirty="0" err="1"/>
              <a:t>ấy</a:t>
            </a:r>
            <a:r>
              <a:rPr lang="en-US" sz="2200" dirty="0"/>
              <a:t> </a:t>
            </a:r>
            <a:r>
              <a:rPr lang="en-US" sz="2200" dirty="0" err="1"/>
              <a:t>sống</a:t>
            </a:r>
            <a:r>
              <a:rPr lang="en-US" sz="2200" dirty="0"/>
              <a:t> </a:t>
            </a:r>
            <a:r>
              <a:rPr lang="en-US" sz="2200" dirty="0" err="1"/>
              <a:t>buông</a:t>
            </a:r>
            <a:r>
              <a:rPr lang="en-US" sz="2200" dirty="0"/>
              <a:t> </a:t>
            </a:r>
            <a:r>
              <a:rPr lang="en-US" sz="2200" dirty="0" err="1"/>
              <a:t>xả</a:t>
            </a:r>
            <a:r>
              <a:rPr lang="en-US" sz="2200" dirty="0"/>
              <a:t>, </a:t>
            </a:r>
            <a:r>
              <a:rPr lang="en-US" sz="2200" dirty="0" err="1"/>
              <a:t>chánh</a:t>
            </a:r>
            <a:r>
              <a:rPr lang="en-US" sz="2200" dirty="0"/>
              <a:t> </a:t>
            </a:r>
            <a:r>
              <a:rPr lang="en-US" sz="2200" dirty="0" err="1"/>
              <a:t>niệm</a:t>
            </a:r>
            <a:r>
              <a:rPr lang="en-US" sz="2200" dirty="0"/>
              <a:t>, </a:t>
            </a:r>
            <a:r>
              <a:rPr lang="en-US" sz="2200" dirty="0" err="1"/>
              <a:t>tỉnh</a:t>
            </a:r>
            <a:r>
              <a:rPr lang="en-US" sz="2200" dirty="0"/>
              <a:t> </a:t>
            </a:r>
            <a:r>
              <a:rPr lang="en-US" sz="2200" dirty="0" err="1"/>
              <a:t>giác</a:t>
            </a:r>
            <a:r>
              <a:rPr lang="en-US" sz="2200" dirty="0"/>
              <a:t>.” </a:t>
            </a:r>
            <a:r>
              <a:rPr lang="en-US" sz="2200" dirty="0" err="1"/>
              <a:t>Trong</a:t>
            </a:r>
            <a:r>
              <a:rPr lang="en-US" sz="2200" dirty="0"/>
              <a:t> </a:t>
            </a:r>
            <a:r>
              <a:rPr lang="en-US" sz="2200" dirty="0" err="1"/>
              <a:t>công</a:t>
            </a:r>
            <a:r>
              <a:rPr lang="en-US" sz="2200" dirty="0"/>
              <a:t> </a:t>
            </a:r>
            <a:r>
              <a:rPr lang="en-US" sz="2200" dirty="0" err="1"/>
              <a:t>thức</a:t>
            </a:r>
            <a:r>
              <a:rPr lang="en-US" sz="2200" dirty="0"/>
              <a:t> </a:t>
            </a:r>
            <a:r>
              <a:rPr lang="en-US" sz="2200" dirty="0" err="1"/>
              <a:t>này</a:t>
            </a:r>
            <a:r>
              <a:rPr lang="en-US" sz="2200" dirty="0"/>
              <a:t>, </a:t>
            </a:r>
            <a:r>
              <a:rPr lang="en-US" sz="2200" dirty="0" err="1"/>
              <a:t>disvā</a:t>
            </a:r>
            <a:r>
              <a:rPr lang="en-US" sz="2200" dirty="0"/>
              <a:t> </a:t>
            </a:r>
            <a:r>
              <a:rPr lang="en-US" sz="2200" dirty="0" err="1"/>
              <a:t>là</a:t>
            </a:r>
            <a:r>
              <a:rPr lang="en-US" sz="2200" dirty="0"/>
              <a:t> </a:t>
            </a:r>
            <a:r>
              <a:rPr lang="en-US" sz="2200" dirty="0" err="1"/>
              <a:t>động</a:t>
            </a:r>
            <a:r>
              <a:rPr lang="en-US" sz="2200" dirty="0"/>
              <a:t> </a:t>
            </a:r>
            <a:r>
              <a:rPr lang="en-US" sz="2200" dirty="0" err="1"/>
              <a:t>từ</a:t>
            </a:r>
            <a:r>
              <a:rPr lang="en-US" sz="2200" dirty="0"/>
              <a:t> </a:t>
            </a:r>
            <a:r>
              <a:rPr lang="en-US" sz="2200" dirty="0" err="1"/>
              <a:t>bất</a:t>
            </a:r>
            <a:r>
              <a:rPr lang="en-US" sz="2200" dirty="0"/>
              <a:t> </a:t>
            </a:r>
            <a:r>
              <a:rPr lang="en-US" sz="2200" dirty="0" err="1"/>
              <a:t>biến</a:t>
            </a:r>
            <a:r>
              <a:rPr lang="en-US" sz="2200" dirty="0"/>
              <a:t> (</a:t>
            </a:r>
            <a:r>
              <a:rPr lang="en-US" sz="2200" dirty="0" err="1"/>
              <a:t>sau</a:t>
            </a:r>
            <a:r>
              <a:rPr lang="en-US" sz="2200" dirty="0"/>
              <a:t> </a:t>
            </a:r>
            <a:r>
              <a:rPr lang="en-US" sz="2200" dirty="0" err="1"/>
              <a:t>khi</a:t>
            </a:r>
            <a:r>
              <a:rPr lang="en-US" sz="2200" dirty="0"/>
              <a:t> </a:t>
            </a:r>
            <a:r>
              <a:rPr lang="en-US" sz="2200" dirty="0" err="1"/>
              <a:t>đã</a:t>
            </a:r>
            <a:r>
              <a:rPr lang="en-US" sz="2200" dirty="0"/>
              <a:t> </a:t>
            </a:r>
            <a:r>
              <a:rPr lang="en-US" sz="2200" dirty="0" err="1"/>
              <a:t>thấy</a:t>
            </a:r>
            <a:r>
              <a:rPr lang="en-US" sz="2200" dirty="0"/>
              <a:t>).</a:t>
            </a:r>
          </a:p>
          <a:p>
            <a:pPr algn="just"/>
            <a:r>
              <a:rPr lang="en-US" sz="2200" b="1" i="1" dirty="0" err="1"/>
              <a:t>Rūpaṃ</a:t>
            </a:r>
            <a:r>
              <a:rPr lang="en-US" sz="2200" b="1" i="1" dirty="0"/>
              <a:t> </a:t>
            </a:r>
            <a:r>
              <a:rPr lang="en-US" sz="2200" b="1" i="1" dirty="0" err="1"/>
              <a:t>là</a:t>
            </a:r>
            <a:r>
              <a:rPr lang="en-US" sz="2200" b="1" i="1" dirty="0"/>
              <a:t> </a:t>
            </a:r>
            <a:r>
              <a:rPr lang="en-US" sz="2200" b="1" i="1" dirty="0" err="1"/>
              <a:t>vật</a:t>
            </a:r>
            <a:r>
              <a:rPr lang="en-US" sz="2200" b="1" i="1" dirty="0"/>
              <a:t> </a:t>
            </a:r>
            <a:r>
              <a:rPr lang="en-US" sz="2200" b="1" i="1" dirty="0" err="1"/>
              <a:t>chất</a:t>
            </a:r>
            <a:r>
              <a:rPr lang="en-US" sz="2200" b="1" i="1" dirty="0"/>
              <a:t> </a:t>
            </a:r>
            <a:r>
              <a:rPr lang="en-US" sz="2200" b="1" i="1" dirty="0" err="1"/>
              <a:t>nói</a:t>
            </a:r>
            <a:r>
              <a:rPr lang="en-US" sz="2200" b="1" i="1" dirty="0"/>
              <a:t> </a:t>
            </a:r>
            <a:r>
              <a:rPr lang="en-US" sz="2200" b="1" i="1" dirty="0" err="1"/>
              <a:t>chung</a:t>
            </a:r>
            <a:r>
              <a:rPr lang="en-US" sz="2200" i="1" dirty="0"/>
              <a:t>, </a:t>
            </a:r>
            <a:r>
              <a:rPr lang="en-US" sz="2200" i="1" dirty="0" err="1"/>
              <a:t>đối</a:t>
            </a:r>
            <a:r>
              <a:rPr lang="en-US" sz="2200" i="1" dirty="0"/>
              <a:t> </a:t>
            </a:r>
            <a:r>
              <a:rPr lang="en-US" sz="2200" i="1" dirty="0" err="1"/>
              <a:t>lập</a:t>
            </a:r>
            <a:r>
              <a:rPr lang="en-US" sz="2200" i="1" dirty="0"/>
              <a:t> </a:t>
            </a:r>
            <a:r>
              <a:rPr lang="en-US" sz="2200" i="1" dirty="0" err="1"/>
              <a:t>với</a:t>
            </a:r>
            <a:r>
              <a:rPr lang="en-US" sz="2200" i="1" dirty="0"/>
              <a:t> </a:t>
            </a:r>
            <a:r>
              <a:rPr lang="en-US" sz="2200" i="1" dirty="0" err="1"/>
              <a:t>Nāma</a:t>
            </a:r>
            <a:r>
              <a:rPr lang="en-US" sz="2200" dirty="0"/>
              <a:t>. Ta hay </a:t>
            </a:r>
            <a:r>
              <a:rPr lang="en-US" sz="2200" dirty="0" err="1"/>
              <a:t>gọi</a:t>
            </a:r>
            <a:r>
              <a:rPr lang="en-US" sz="2200" dirty="0"/>
              <a:t> Danh &amp; </a:t>
            </a:r>
            <a:r>
              <a:rPr lang="en-US" sz="2200" dirty="0" err="1"/>
              <a:t>Sắc</a:t>
            </a:r>
            <a:r>
              <a:rPr lang="en-US" sz="2200" dirty="0"/>
              <a:t> </a:t>
            </a:r>
            <a:r>
              <a:rPr lang="en-US" sz="2200" dirty="0" err="1"/>
              <a:t>tức</a:t>
            </a:r>
            <a:r>
              <a:rPr lang="en-US" sz="2200" dirty="0"/>
              <a:t> </a:t>
            </a:r>
            <a:r>
              <a:rPr lang="en-US" sz="2200" dirty="0" err="1"/>
              <a:t>là</a:t>
            </a:r>
            <a:r>
              <a:rPr lang="en-US" sz="2200" dirty="0"/>
              <a:t> </a:t>
            </a:r>
            <a:r>
              <a:rPr lang="en-US" sz="2200" dirty="0" err="1"/>
              <a:t>Nāma</a:t>
            </a:r>
            <a:r>
              <a:rPr lang="en-US" sz="2200" dirty="0"/>
              <a:t> &amp; </a:t>
            </a:r>
            <a:r>
              <a:rPr lang="en-US" sz="2200" dirty="0" err="1"/>
              <a:t>Rūpa</a:t>
            </a:r>
            <a:r>
              <a:rPr lang="en-US" sz="2200" dirty="0"/>
              <a:t>, </a:t>
            </a:r>
            <a:r>
              <a:rPr lang="en-US" sz="2200" dirty="0" err="1"/>
              <a:t>hoặc</a:t>
            </a:r>
            <a:r>
              <a:rPr lang="en-US" sz="2200" dirty="0"/>
              <a:t> </a:t>
            </a:r>
            <a:r>
              <a:rPr lang="en-US" sz="2200" dirty="0" err="1"/>
              <a:t>Sắc</a:t>
            </a:r>
            <a:r>
              <a:rPr lang="en-US" sz="2200" dirty="0"/>
              <a:t> </a:t>
            </a:r>
            <a:r>
              <a:rPr lang="en-US" sz="2200" dirty="0" err="1"/>
              <a:t>Thọ</a:t>
            </a:r>
            <a:r>
              <a:rPr lang="en-US" sz="2200" dirty="0"/>
              <a:t> </a:t>
            </a:r>
            <a:r>
              <a:rPr lang="en-US" sz="2200" dirty="0" err="1"/>
              <a:t>Tưởng</a:t>
            </a:r>
            <a:r>
              <a:rPr lang="en-US" sz="2200" dirty="0"/>
              <a:t> </a:t>
            </a:r>
            <a:r>
              <a:rPr lang="en-US" sz="2200" dirty="0" err="1"/>
              <a:t>Hành</a:t>
            </a:r>
            <a:r>
              <a:rPr lang="en-US" sz="2200" dirty="0"/>
              <a:t> </a:t>
            </a:r>
            <a:r>
              <a:rPr lang="en-US" sz="2200" dirty="0" err="1"/>
              <a:t>Thức</a:t>
            </a:r>
            <a:r>
              <a:rPr lang="en-US" sz="2200" dirty="0"/>
              <a:t> </a:t>
            </a:r>
            <a:r>
              <a:rPr lang="en-US" sz="2200" dirty="0" err="1"/>
              <a:t>tức</a:t>
            </a:r>
            <a:r>
              <a:rPr lang="en-US" sz="2200" dirty="0"/>
              <a:t> </a:t>
            </a:r>
            <a:r>
              <a:rPr lang="en-US" sz="2200" dirty="0" err="1"/>
              <a:t>Rūpa</a:t>
            </a:r>
            <a:r>
              <a:rPr lang="en-US" sz="2200" dirty="0"/>
              <a:t>, </a:t>
            </a:r>
            <a:r>
              <a:rPr lang="en-US" sz="2200" dirty="0" err="1"/>
              <a:t>Vedanā</a:t>
            </a:r>
            <a:r>
              <a:rPr lang="en-US" sz="2200" dirty="0"/>
              <a:t>, </a:t>
            </a:r>
            <a:r>
              <a:rPr lang="en-US" sz="2200" dirty="0" err="1"/>
              <a:t>Saññā</a:t>
            </a:r>
            <a:r>
              <a:rPr lang="en-US" sz="2200" dirty="0"/>
              <a:t>, </a:t>
            </a:r>
            <a:r>
              <a:rPr lang="en-US" sz="2200" dirty="0" err="1"/>
              <a:t>Saṅkhāra</a:t>
            </a:r>
            <a:r>
              <a:rPr lang="en-US" sz="2200" dirty="0"/>
              <a:t>, </a:t>
            </a:r>
            <a:r>
              <a:rPr lang="en-US" sz="2200" dirty="0" err="1"/>
              <a:t>Viññāna</a:t>
            </a:r>
            <a:endParaRPr lang="en-US" sz="2200" dirty="0"/>
          </a:p>
          <a:p>
            <a:pPr marL="0" indent="0" algn="just">
              <a:buNone/>
            </a:pPr>
            <a:endParaRPr lang="en-US" dirty="0"/>
          </a:p>
        </p:txBody>
      </p:sp>
      <p:sp>
        <p:nvSpPr>
          <p:cNvPr id="7" name="Rectangle 6">
            <a:extLst>
              <a:ext uri="{FF2B5EF4-FFF2-40B4-BE49-F238E27FC236}">
                <a16:creationId xmlns:a16="http://schemas.microsoft.com/office/drawing/2014/main" id="{10CF2FDC-316D-4347-9913-FB62E45B5588}"/>
              </a:ext>
            </a:extLst>
          </p:cNvPr>
          <p:cNvSpPr/>
          <p:nvPr/>
        </p:nvSpPr>
        <p:spPr>
          <a:xfrm>
            <a:off x="2810933" y="2111192"/>
            <a:ext cx="8542867" cy="461665"/>
          </a:xfrm>
          <a:prstGeom prst="rect">
            <a:avLst/>
          </a:prstGeom>
          <a:solidFill>
            <a:srgbClr val="FBC25D"/>
          </a:solidFill>
        </p:spPr>
        <p:txBody>
          <a:bodyPr wrap="square">
            <a:spAutoFit/>
          </a:bodyPr>
          <a:lstStyle/>
          <a:p>
            <a:pPr marL="119063" indent="53975"/>
            <a:r>
              <a:rPr lang="en-US" sz="2400" dirty="0" err="1">
                <a:solidFill>
                  <a:srgbClr val="471200"/>
                </a:solidFill>
                <a:latin typeface="Calibri" panose="020F0502020204030204" pitchFamily="34" charset="0"/>
              </a:rPr>
              <a:t>có</a:t>
            </a:r>
            <a:r>
              <a:rPr lang="en-US" sz="2400" dirty="0">
                <a:solidFill>
                  <a:srgbClr val="471200"/>
                </a:solidFill>
                <a:latin typeface="Calibri" panose="020F0502020204030204" pitchFamily="34" charset="0"/>
              </a:rPr>
              <a:t> </a:t>
            </a:r>
            <a:r>
              <a:rPr lang="en-US" sz="2400" dirty="0" err="1">
                <a:solidFill>
                  <a:srgbClr val="471200"/>
                </a:solidFill>
                <a:latin typeface="Calibri" panose="020F0502020204030204" pitchFamily="34" charset="0"/>
              </a:rPr>
              <a:t>nhiều</a:t>
            </a:r>
            <a:r>
              <a:rPr lang="en-US" sz="2400" dirty="0">
                <a:solidFill>
                  <a:srgbClr val="471200"/>
                </a:solidFill>
                <a:latin typeface="Calibri" panose="020F0502020204030204" pitchFamily="34" charset="0"/>
              </a:rPr>
              <a:t> </a:t>
            </a:r>
            <a:r>
              <a:rPr lang="en-US" sz="2400" dirty="0" err="1">
                <a:solidFill>
                  <a:srgbClr val="471200"/>
                </a:solidFill>
                <a:latin typeface="Calibri" panose="020F0502020204030204" pitchFamily="34" charset="0"/>
              </a:rPr>
              <a:t>nghĩa</a:t>
            </a:r>
            <a:r>
              <a:rPr lang="en-US" sz="2400" dirty="0">
                <a:solidFill>
                  <a:srgbClr val="471200"/>
                </a:solidFill>
                <a:latin typeface="Calibri" panose="020F0502020204030204" pitchFamily="34" charset="0"/>
              </a:rPr>
              <a:t>, </a:t>
            </a:r>
            <a:r>
              <a:rPr lang="en-US" sz="2400" dirty="0" err="1">
                <a:solidFill>
                  <a:srgbClr val="471200"/>
                </a:solidFill>
                <a:latin typeface="Calibri" panose="020F0502020204030204" pitchFamily="34" charset="0"/>
              </a:rPr>
              <a:t>ít</a:t>
            </a:r>
            <a:r>
              <a:rPr lang="en-US" sz="2400" dirty="0">
                <a:solidFill>
                  <a:srgbClr val="471200"/>
                </a:solidFill>
                <a:latin typeface="Calibri" panose="020F0502020204030204" pitchFamily="34" charset="0"/>
              </a:rPr>
              <a:t> </a:t>
            </a:r>
            <a:r>
              <a:rPr lang="en-US" sz="2400" dirty="0" err="1">
                <a:solidFill>
                  <a:srgbClr val="471200"/>
                </a:solidFill>
                <a:latin typeface="Calibri" panose="020F0502020204030204" pitchFamily="34" charset="0"/>
              </a:rPr>
              <a:t>nhất</a:t>
            </a:r>
            <a:r>
              <a:rPr lang="en-US" sz="2400" dirty="0">
                <a:solidFill>
                  <a:srgbClr val="471200"/>
                </a:solidFill>
                <a:latin typeface="Calibri" panose="020F0502020204030204" pitchFamily="34" charset="0"/>
              </a:rPr>
              <a:t> </a:t>
            </a:r>
            <a:r>
              <a:rPr lang="en-US" sz="2400" dirty="0" err="1">
                <a:solidFill>
                  <a:srgbClr val="471200"/>
                </a:solidFill>
                <a:latin typeface="Calibri" panose="020F0502020204030204" pitchFamily="34" charset="0"/>
              </a:rPr>
              <a:t>có</a:t>
            </a:r>
            <a:r>
              <a:rPr lang="en-US" sz="2400" dirty="0">
                <a:solidFill>
                  <a:srgbClr val="471200"/>
                </a:solidFill>
                <a:latin typeface="Calibri" panose="020F0502020204030204" pitchFamily="34" charset="0"/>
              </a:rPr>
              <a:t> 3 </a:t>
            </a:r>
            <a:r>
              <a:rPr lang="en-US" sz="2400" dirty="0" err="1">
                <a:solidFill>
                  <a:srgbClr val="471200"/>
                </a:solidFill>
                <a:latin typeface="Calibri" panose="020F0502020204030204" pitchFamily="34" charset="0"/>
              </a:rPr>
              <a:t>nghĩa</a:t>
            </a:r>
            <a:r>
              <a:rPr lang="en-US" sz="2400" dirty="0">
                <a:solidFill>
                  <a:srgbClr val="471200"/>
                </a:solidFill>
                <a:latin typeface="Calibri" panose="020F0502020204030204" pitchFamily="34" charset="0"/>
              </a:rPr>
              <a:t> </a:t>
            </a:r>
            <a:r>
              <a:rPr lang="en-US" sz="2400" dirty="0" err="1">
                <a:solidFill>
                  <a:srgbClr val="471200"/>
                </a:solidFill>
                <a:latin typeface="Calibri" panose="020F0502020204030204" pitchFamily="34" charset="0"/>
              </a:rPr>
              <a:t>phổ</a:t>
            </a:r>
            <a:r>
              <a:rPr lang="en-US" sz="2400" dirty="0">
                <a:solidFill>
                  <a:srgbClr val="471200"/>
                </a:solidFill>
                <a:latin typeface="Calibri" panose="020F0502020204030204" pitchFamily="34" charset="0"/>
              </a:rPr>
              <a:t> </a:t>
            </a:r>
            <a:r>
              <a:rPr lang="en-US" sz="2400" dirty="0" err="1">
                <a:solidFill>
                  <a:srgbClr val="471200"/>
                </a:solidFill>
                <a:latin typeface="Calibri" panose="020F0502020204030204" pitchFamily="34" charset="0"/>
              </a:rPr>
              <a:t>biến</a:t>
            </a:r>
            <a:r>
              <a:rPr lang="en-US" sz="2400" dirty="0">
                <a:solidFill>
                  <a:srgbClr val="471200"/>
                </a:solidFill>
                <a:latin typeface="Calibri" panose="020F0502020204030204" pitchFamily="34" charset="0"/>
              </a:rPr>
              <a:t>:</a:t>
            </a:r>
            <a:endParaRPr lang="en-US" sz="2400" dirty="0">
              <a:solidFill>
                <a:srgbClr val="471200"/>
              </a:solidFill>
            </a:endParaRPr>
          </a:p>
        </p:txBody>
      </p:sp>
    </p:spTree>
    <p:extLst>
      <p:ext uri="{BB962C8B-B14F-4D97-AF65-F5344CB8AC3E}">
        <p14:creationId xmlns:p14="http://schemas.microsoft.com/office/powerpoint/2010/main" val="34013062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TỪ VỰNG</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algn="just"/>
            <a:r>
              <a:rPr lang="en-US" b="1" dirty="0">
                <a:solidFill>
                  <a:srgbClr val="471200"/>
                </a:solidFill>
              </a:rPr>
              <a:t>[2] </a:t>
            </a:r>
            <a:r>
              <a:rPr lang="en-US" b="1" dirty="0" err="1">
                <a:solidFill>
                  <a:srgbClr val="471200"/>
                </a:solidFill>
              </a:rPr>
              <a:t>Pariyādāya</a:t>
            </a:r>
            <a:endParaRPr lang="en-US" b="1" dirty="0">
              <a:solidFill>
                <a:srgbClr val="471200"/>
              </a:solidFill>
            </a:endParaRPr>
          </a:p>
          <a:p>
            <a:pPr algn="just"/>
            <a:endParaRPr lang="en-US" b="1" dirty="0"/>
          </a:p>
          <a:p>
            <a:pPr algn="just"/>
            <a:r>
              <a:rPr lang="en-US" b="1" dirty="0" err="1"/>
              <a:t>Pariyādāya</a:t>
            </a:r>
            <a:r>
              <a:rPr lang="en-US" dirty="0"/>
              <a:t> </a:t>
            </a:r>
            <a:r>
              <a:rPr lang="en-US" dirty="0" err="1"/>
              <a:t>xuất</a:t>
            </a:r>
            <a:r>
              <a:rPr lang="en-US" dirty="0"/>
              <a:t> </a:t>
            </a:r>
            <a:r>
              <a:rPr lang="en-US" dirty="0" err="1"/>
              <a:t>phát</a:t>
            </a:r>
            <a:r>
              <a:rPr lang="en-US" dirty="0"/>
              <a:t> </a:t>
            </a:r>
            <a:r>
              <a:rPr lang="en-US" dirty="0" err="1"/>
              <a:t>từ</a:t>
            </a:r>
            <a:r>
              <a:rPr lang="en-US" dirty="0"/>
              <a:t> </a:t>
            </a:r>
            <a:r>
              <a:rPr lang="en-US" dirty="0" err="1"/>
              <a:t>động</a:t>
            </a:r>
            <a:r>
              <a:rPr lang="en-US" dirty="0"/>
              <a:t> </a:t>
            </a:r>
            <a:r>
              <a:rPr lang="en-US" dirty="0" err="1"/>
              <a:t>từ</a:t>
            </a:r>
            <a:r>
              <a:rPr lang="en-US" dirty="0"/>
              <a:t> </a:t>
            </a:r>
            <a:r>
              <a:rPr lang="en-US" b="1" dirty="0" err="1"/>
              <a:t>Pariyādāti</a:t>
            </a:r>
            <a:r>
              <a:rPr lang="en-US" dirty="0"/>
              <a:t> </a:t>
            </a:r>
          </a:p>
          <a:p>
            <a:pPr marL="234950" indent="0" algn="just">
              <a:buNone/>
            </a:pPr>
            <a:r>
              <a:rPr lang="en-US" dirty="0"/>
              <a:t>= </a:t>
            </a:r>
            <a:r>
              <a:rPr lang="en-US" dirty="0" err="1"/>
              <a:t>pari</a:t>
            </a:r>
            <a:r>
              <a:rPr lang="en-US" dirty="0"/>
              <a:t> (</a:t>
            </a:r>
            <a:r>
              <a:rPr lang="en-US" dirty="0" err="1"/>
              <a:t>tiền</a:t>
            </a:r>
            <a:r>
              <a:rPr lang="en-US" dirty="0"/>
              <a:t> </a:t>
            </a:r>
            <a:r>
              <a:rPr lang="en-US" dirty="0" err="1"/>
              <a:t>tố</a:t>
            </a:r>
            <a:r>
              <a:rPr lang="en-US" dirty="0"/>
              <a:t>) + </a:t>
            </a:r>
            <a:r>
              <a:rPr lang="en-US" dirty="0" err="1"/>
              <a:t>ādāti</a:t>
            </a:r>
            <a:r>
              <a:rPr lang="en-US" dirty="0"/>
              <a:t> (</a:t>
            </a:r>
            <a:r>
              <a:rPr lang="en-US" dirty="0" err="1"/>
              <a:t>động</a:t>
            </a:r>
            <a:r>
              <a:rPr lang="en-US" dirty="0"/>
              <a:t> </a:t>
            </a:r>
            <a:r>
              <a:rPr lang="en-US" dirty="0" err="1"/>
              <a:t>từ</a:t>
            </a:r>
            <a:r>
              <a:rPr lang="en-US" dirty="0"/>
              <a:t>). </a:t>
            </a:r>
            <a:r>
              <a:rPr lang="en-US" dirty="0" err="1"/>
              <a:t>ādāti</a:t>
            </a:r>
            <a:r>
              <a:rPr lang="en-US" dirty="0"/>
              <a:t> </a:t>
            </a:r>
            <a:r>
              <a:rPr lang="en-US" dirty="0" err="1"/>
              <a:t>xuất</a:t>
            </a:r>
            <a:r>
              <a:rPr lang="en-US" dirty="0"/>
              <a:t> </a:t>
            </a:r>
            <a:r>
              <a:rPr lang="en-US" dirty="0" err="1"/>
              <a:t>phát</a:t>
            </a:r>
            <a:r>
              <a:rPr lang="en-US" dirty="0"/>
              <a:t> </a:t>
            </a:r>
            <a:r>
              <a:rPr lang="en-US" dirty="0" err="1"/>
              <a:t>từ</a:t>
            </a:r>
            <a:r>
              <a:rPr lang="en-US" dirty="0"/>
              <a:t> </a:t>
            </a:r>
            <a:r>
              <a:rPr lang="en-US" dirty="0" err="1"/>
              <a:t>căn</a:t>
            </a:r>
            <a:r>
              <a:rPr lang="en-US" dirty="0"/>
              <a:t> (</a:t>
            </a:r>
            <a:r>
              <a:rPr lang="en-US" dirty="0" err="1"/>
              <a:t>dā</a:t>
            </a:r>
            <a:r>
              <a:rPr lang="en-US" dirty="0"/>
              <a:t>). </a:t>
            </a:r>
            <a:br>
              <a:rPr lang="en-US" dirty="0"/>
            </a:br>
            <a:r>
              <a:rPr lang="en-US" dirty="0" err="1"/>
              <a:t>Vậy</a:t>
            </a:r>
            <a:r>
              <a:rPr lang="en-US" dirty="0"/>
              <a:t> 2 </a:t>
            </a:r>
            <a:r>
              <a:rPr lang="en-US" dirty="0" err="1"/>
              <a:t>thành</a:t>
            </a:r>
            <a:r>
              <a:rPr lang="en-US" dirty="0"/>
              <a:t> </a:t>
            </a:r>
            <a:r>
              <a:rPr lang="en-US" dirty="0" err="1"/>
              <a:t>phần</a:t>
            </a:r>
            <a:r>
              <a:rPr lang="en-US" dirty="0"/>
              <a:t> </a:t>
            </a:r>
            <a:r>
              <a:rPr lang="en-US" dirty="0" err="1"/>
              <a:t>nền</a:t>
            </a:r>
            <a:r>
              <a:rPr lang="en-US" dirty="0"/>
              <a:t> </a:t>
            </a:r>
            <a:r>
              <a:rPr lang="en-US" dirty="0" err="1"/>
              <a:t>tảng</a:t>
            </a:r>
            <a:r>
              <a:rPr lang="en-US" dirty="0"/>
              <a:t> </a:t>
            </a:r>
            <a:r>
              <a:rPr lang="en-US" dirty="0" err="1"/>
              <a:t>tạo</a:t>
            </a:r>
            <a:r>
              <a:rPr lang="en-US" dirty="0"/>
              <a:t> </a:t>
            </a:r>
            <a:r>
              <a:rPr lang="en-US" dirty="0" err="1"/>
              <a:t>nên</a:t>
            </a:r>
            <a:r>
              <a:rPr lang="en-US" dirty="0"/>
              <a:t> </a:t>
            </a:r>
            <a:r>
              <a:rPr lang="en-US" dirty="0" err="1"/>
              <a:t>pariyādāya</a:t>
            </a:r>
            <a:r>
              <a:rPr lang="en-US" dirty="0"/>
              <a:t> </a:t>
            </a:r>
            <a:r>
              <a:rPr lang="en-US" dirty="0" err="1"/>
              <a:t>là</a:t>
            </a:r>
            <a:r>
              <a:rPr lang="en-US" dirty="0"/>
              <a:t> </a:t>
            </a:r>
            <a:r>
              <a:rPr lang="en-US" dirty="0" err="1"/>
              <a:t>tiền</a:t>
            </a:r>
            <a:r>
              <a:rPr lang="en-US" dirty="0"/>
              <a:t> </a:t>
            </a:r>
            <a:r>
              <a:rPr lang="en-US" dirty="0" err="1"/>
              <a:t>tố</a:t>
            </a:r>
            <a:r>
              <a:rPr lang="en-US" dirty="0"/>
              <a:t> </a:t>
            </a:r>
            <a:r>
              <a:rPr lang="en-US" dirty="0" err="1"/>
              <a:t>pari</a:t>
            </a:r>
            <a:r>
              <a:rPr lang="en-US" dirty="0"/>
              <a:t> &amp; </a:t>
            </a:r>
            <a:r>
              <a:rPr lang="en-US" dirty="0" err="1"/>
              <a:t>căn</a:t>
            </a:r>
            <a:r>
              <a:rPr lang="en-US" dirty="0"/>
              <a:t> (</a:t>
            </a:r>
            <a:r>
              <a:rPr lang="en-US" dirty="0" err="1"/>
              <a:t>dā</a:t>
            </a:r>
            <a:r>
              <a:rPr lang="en-US" dirty="0"/>
              <a:t>). Pari </a:t>
            </a:r>
            <a:r>
              <a:rPr lang="en-US" dirty="0" err="1"/>
              <a:t>có</a:t>
            </a:r>
            <a:r>
              <a:rPr lang="en-US" dirty="0"/>
              <a:t> </a:t>
            </a:r>
            <a:r>
              <a:rPr lang="en-US" dirty="0" err="1"/>
              <a:t>nghĩa</a:t>
            </a:r>
            <a:r>
              <a:rPr lang="en-US" dirty="0"/>
              <a:t> “</a:t>
            </a:r>
            <a:r>
              <a:rPr lang="en-US" dirty="0" err="1"/>
              <a:t>trọn</a:t>
            </a:r>
            <a:r>
              <a:rPr lang="en-US" dirty="0"/>
              <a:t> </a:t>
            </a:r>
            <a:r>
              <a:rPr lang="en-US" dirty="0" err="1"/>
              <a:t>vẹn</a:t>
            </a:r>
            <a:r>
              <a:rPr lang="en-US" dirty="0"/>
              <a:t>, </a:t>
            </a:r>
            <a:r>
              <a:rPr lang="en-US" dirty="0" err="1"/>
              <a:t>hoàn</a:t>
            </a:r>
            <a:r>
              <a:rPr lang="en-US" dirty="0"/>
              <a:t> </a:t>
            </a:r>
            <a:r>
              <a:rPr lang="en-US" dirty="0" err="1"/>
              <a:t>toàn</a:t>
            </a:r>
            <a:r>
              <a:rPr lang="en-US" dirty="0"/>
              <a:t>”, </a:t>
            </a:r>
            <a:r>
              <a:rPr lang="en-US" dirty="0" err="1"/>
              <a:t>còn</a:t>
            </a:r>
            <a:r>
              <a:rPr lang="en-US" dirty="0"/>
              <a:t> </a:t>
            </a:r>
            <a:r>
              <a:rPr lang="en-US" dirty="0" err="1"/>
              <a:t>căn</a:t>
            </a:r>
            <a:r>
              <a:rPr lang="en-US" dirty="0"/>
              <a:t> (</a:t>
            </a:r>
            <a:r>
              <a:rPr lang="en-US" dirty="0" err="1"/>
              <a:t>dā</a:t>
            </a:r>
            <a:r>
              <a:rPr lang="en-US" dirty="0"/>
              <a:t>) </a:t>
            </a:r>
            <a:r>
              <a:rPr lang="en-US" dirty="0" err="1"/>
              <a:t>có</a:t>
            </a:r>
            <a:r>
              <a:rPr lang="en-US" dirty="0"/>
              <a:t> </a:t>
            </a:r>
            <a:r>
              <a:rPr lang="en-US" dirty="0" err="1"/>
              <a:t>nghĩa</a:t>
            </a:r>
            <a:r>
              <a:rPr lang="en-US" dirty="0"/>
              <a:t> “</a:t>
            </a:r>
            <a:r>
              <a:rPr lang="en-US" dirty="0" err="1"/>
              <a:t>lấy</a:t>
            </a:r>
            <a:r>
              <a:rPr lang="en-US" dirty="0"/>
              <a:t>, </a:t>
            </a:r>
            <a:r>
              <a:rPr lang="en-US" dirty="0" err="1"/>
              <a:t>bắt</a:t>
            </a:r>
            <a:r>
              <a:rPr lang="en-US" dirty="0"/>
              <a:t> </a:t>
            </a:r>
            <a:r>
              <a:rPr lang="en-US" dirty="0" err="1"/>
              <a:t>lấy</a:t>
            </a:r>
            <a:r>
              <a:rPr lang="en-US" dirty="0"/>
              <a:t>, </a:t>
            </a:r>
            <a:r>
              <a:rPr lang="en-US" dirty="0" err="1"/>
              <a:t>nắm</a:t>
            </a:r>
            <a:r>
              <a:rPr lang="en-US" dirty="0"/>
              <a:t> </a:t>
            </a:r>
            <a:r>
              <a:rPr lang="en-US" dirty="0" err="1"/>
              <a:t>lấy</a:t>
            </a:r>
            <a:r>
              <a:rPr lang="en-US" dirty="0"/>
              <a:t>”. </a:t>
            </a:r>
          </a:p>
          <a:p>
            <a:pPr marL="0" indent="0" algn="just">
              <a:buNone/>
            </a:pPr>
            <a:endParaRPr lang="en-US" dirty="0"/>
          </a:p>
        </p:txBody>
      </p:sp>
      <p:sp>
        <p:nvSpPr>
          <p:cNvPr id="7" name="Rectangle 6">
            <a:extLst>
              <a:ext uri="{FF2B5EF4-FFF2-40B4-BE49-F238E27FC236}">
                <a16:creationId xmlns:a16="http://schemas.microsoft.com/office/drawing/2014/main" id="{10CF2FDC-316D-4347-9913-FB62E45B5588}"/>
              </a:ext>
            </a:extLst>
          </p:cNvPr>
          <p:cNvSpPr/>
          <p:nvPr/>
        </p:nvSpPr>
        <p:spPr>
          <a:xfrm>
            <a:off x="3431033" y="2111192"/>
            <a:ext cx="7922767" cy="461665"/>
          </a:xfrm>
          <a:prstGeom prst="rect">
            <a:avLst/>
          </a:prstGeom>
          <a:solidFill>
            <a:srgbClr val="FBC25D"/>
          </a:solidFill>
        </p:spPr>
        <p:txBody>
          <a:bodyPr wrap="square">
            <a:spAutoFit/>
          </a:bodyPr>
          <a:lstStyle/>
          <a:p>
            <a:pPr marL="119063" indent="53975"/>
            <a:endParaRPr lang="en-US" sz="2400" dirty="0">
              <a:solidFill>
                <a:srgbClr val="471200"/>
              </a:solidFill>
            </a:endParaRPr>
          </a:p>
        </p:txBody>
      </p:sp>
    </p:spTree>
    <p:extLst>
      <p:ext uri="{BB962C8B-B14F-4D97-AF65-F5344CB8AC3E}">
        <p14:creationId xmlns:p14="http://schemas.microsoft.com/office/powerpoint/2010/main" val="13167073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TỪ VỰNG</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algn="just"/>
            <a:r>
              <a:rPr lang="en-US" b="1" dirty="0">
                <a:solidFill>
                  <a:srgbClr val="471200"/>
                </a:solidFill>
              </a:rPr>
              <a:t>[3] </a:t>
            </a:r>
            <a:r>
              <a:rPr lang="en-US" b="1" dirty="0" err="1">
                <a:solidFill>
                  <a:srgbClr val="471200"/>
                </a:solidFill>
              </a:rPr>
              <a:t>Purisa</a:t>
            </a:r>
            <a:endParaRPr lang="en-US" b="1" dirty="0">
              <a:solidFill>
                <a:srgbClr val="471200"/>
              </a:solidFill>
            </a:endParaRPr>
          </a:p>
          <a:p>
            <a:pPr algn="just"/>
            <a:r>
              <a:rPr lang="en-US" dirty="0" err="1"/>
              <a:t>Giống</a:t>
            </a:r>
            <a:r>
              <a:rPr lang="en-US" dirty="0"/>
              <a:t> </a:t>
            </a:r>
            <a:r>
              <a:rPr lang="en-US" dirty="0" err="1"/>
              <a:t>với</a:t>
            </a:r>
            <a:r>
              <a:rPr lang="en-US" dirty="0"/>
              <a:t> </a:t>
            </a:r>
            <a:r>
              <a:rPr lang="en-US" dirty="0" err="1"/>
              <a:t>từ</a:t>
            </a:r>
            <a:r>
              <a:rPr lang="en-US" dirty="0"/>
              <a:t> Man </a:t>
            </a:r>
            <a:r>
              <a:rPr lang="en-US" dirty="0" err="1"/>
              <a:t>của</a:t>
            </a:r>
            <a:r>
              <a:rPr lang="en-US" dirty="0"/>
              <a:t> </a:t>
            </a:r>
            <a:r>
              <a:rPr lang="en-US" dirty="0" err="1"/>
              <a:t>tiếng</a:t>
            </a:r>
            <a:r>
              <a:rPr lang="en-US" dirty="0"/>
              <a:t> Anh:</a:t>
            </a:r>
          </a:p>
          <a:p>
            <a:pPr indent="0" algn="just">
              <a:buNone/>
            </a:pPr>
            <a:r>
              <a:rPr lang="en-US" b="1" i="1" dirty="0" err="1"/>
              <a:t>Purisa</a:t>
            </a:r>
            <a:r>
              <a:rPr lang="en-US" i="1" dirty="0"/>
              <a:t> </a:t>
            </a:r>
            <a:r>
              <a:rPr lang="en-US" i="1" dirty="0" err="1"/>
              <a:t>chỉ</a:t>
            </a:r>
            <a:r>
              <a:rPr lang="en-US" i="1" dirty="0"/>
              <a:t> </a:t>
            </a:r>
            <a:r>
              <a:rPr lang="en-US" i="1" dirty="0" err="1"/>
              <a:t>đàn</a:t>
            </a:r>
            <a:r>
              <a:rPr lang="en-US" i="1" dirty="0"/>
              <a:t> </a:t>
            </a:r>
            <a:r>
              <a:rPr lang="en-US" i="1" dirty="0" err="1"/>
              <a:t>ông</a:t>
            </a:r>
            <a:r>
              <a:rPr lang="en-US" i="1" dirty="0"/>
              <a:t> – </a:t>
            </a:r>
            <a:r>
              <a:rPr lang="en-US" i="1" dirty="0" err="1"/>
              <a:t>đối</a:t>
            </a:r>
            <a:r>
              <a:rPr lang="en-US" i="1" dirty="0"/>
              <a:t> </a:t>
            </a:r>
            <a:r>
              <a:rPr lang="en-US" i="1" dirty="0" err="1"/>
              <a:t>lập</a:t>
            </a:r>
            <a:r>
              <a:rPr lang="en-US" i="1" dirty="0"/>
              <a:t> </a:t>
            </a:r>
            <a:r>
              <a:rPr lang="en-US" i="1" dirty="0" err="1"/>
              <a:t>với</a:t>
            </a:r>
            <a:r>
              <a:rPr lang="en-US" i="1" dirty="0"/>
              <a:t> </a:t>
            </a:r>
            <a:r>
              <a:rPr lang="en-US" i="1" dirty="0" err="1"/>
              <a:t>đàn</a:t>
            </a:r>
            <a:r>
              <a:rPr lang="en-US" i="1" dirty="0"/>
              <a:t> </a:t>
            </a:r>
            <a:r>
              <a:rPr lang="en-US" i="1" dirty="0" err="1"/>
              <a:t>bà</a:t>
            </a:r>
            <a:r>
              <a:rPr lang="en-US" dirty="0"/>
              <a:t>. </a:t>
            </a:r>
          </a:p>
          <a:p>
            <a:pPr algn="just"/>
            <a:r>
              <a:rPr lang="en-US" b="1" i="1" dirty="0" err="1"/>
              <a:t>Purisa</a:t>
            </a:r>
            <a:r>
              <a:rPr lang="en-US" i="1" dirty="0"/>
              <a:t> </a:t>
            </a:r>
            <a:r>
              <a:rPr lang="en-US" i="1" dirty="0" err="1"/>
              <a:t>chỉ</a:t>
            </a:r>
            <a:r>
              <a:rPr lang="en-US" i="1" dirty="0"/>
              <a:t> con </a:t>
            </a:r>
            <a:r>
              <a:rPr lang="en-US" i="1" dirty="0" err="1"/>
              <a:t>người</a:t>
            </a:r>
            <a:r>
              <a:rPr lang="en-US" i="1" dirty="0"/>
              <a:t> </a:t>
            </a:r>
            <a:r>
              <a:rPr lang="en-US" i="1" dirty="0" err="1"/>
              <a:t>nói</a:t>
            </a:r>
            <a:r>
              <a:rPr lang="en-US" i="1" dirty="0"/>
              <a:t> </a:t>
            </a:r>
            <a:r>
              <a:rPr lang="en-US" i="1" dirty="0" err="1"/>
              <a:t>chung</a:t>
            </a:r>
            <a:r>
              <a:rPr lang="en-US" dirty="0"/>
              <a:t>. Ta </a:t>
            </a:r>
            <a:r>
              <a:rPr lang="en-US" dirty="0" err="1"/>
              <a:t>có</a:t>
            </a:r>
            <a:r>
              <a:rPr lang="en-US" dirty="0"/>
              <a:t> </a:t>
            </a:r>
            <a:r>
              <a:rPr lang="en-US" b="1" dirty="0" err="1"/>
              <a:t>mahāpurisa</a:t>
            </a:r>
            <a:r>
              <a:rPr lang="en-US" dirty="0"/>
              <a:t> = </a:t>
            </a:r>
            <a:r>
              <a:rPr lang="en-US" dirty="0" err="1"/>
              <a:t>đại</a:t>
            </a:r>
            <a:r>
              <a:rPr lang="en-US" dirty="0"/>
              <a:t> </a:t>
            </a:r>
            <a:r>
              <a:rPr lang="en-US" dirty="0" err="1"/>
              <a:t>nhân</a:t>
            </a:r>
            <a:r>
              <a:rPr lang="en-US" dirty="0"/>
              <a:t>, do </a:t>
            </a:r>
            <a:r>
              <a:rPr lang="en-US" dirty="0" err="1"/>
              <a:t>mahā</a:t>
            </a:r>
            <a:r>
              <a:rPr lang="en-US" dirty="0"/>
              <a:t> (</a:t>
            </a:r>
            <a:r>
              <a:rPr lang="en-US" dirty="0" err="1"/>
              <a:t>tiền</a:t>
            </a:r>
            <a:r>
              <a:rPr lang="en-US" dirty="0"/>
              <a:t> </a:t>
            </a:r>
            <a:r>
              <a:rPr lang="en-US" dirty="0" err="1"/>
              <a:t>tố</a:t>
            </a:r>
            <a:r>
              <a:rPr lang="en-US" dirty="0"/>
              <a:t>) + </a:t>
            </a:r>
            <a:r>
              <a:rPr lang="en-US" b="1" dirty="0" err="1"/>
              <a:t>purisa</a:t>
            </a:r>
            <a:r>
              <a:rPr lang="en-US" dirty="0"/>
              <a:t>, </a:t>
            </a:r>
            <a:r>
              <a:rPr lang="en-US" b="1" dirty="0" err="1"/>
              <a:t>mahā</a:t>
            </a:r>
            <a:r>
              <a:rPr lang="en-US" dirty="0"/>
              <a:t> </a:t>
            </a:r>
            <a:r>
              <a:rPr lang="en-US" dirty="0" err="1"/>
              <a:t>có</a:t>
            </a:r>
            <a:r>
              <a:rPr lang="en-US" dirty="0"/>
              <a:t> </a:t>
            </a:r>
            <a:r>
              <a:rPr lang="en-US" dirty="0" err="1"/>
              <a:t>nghĩa</a:t>
            </a:r>
            <a:r>
              <a:rPr lang="en-US" dirty="0"/>
              <a:t> to </a:t>
            </a:r>
            <a:r>
              <a:rPr lang="en-US" dirty="0" err="1"/>
              <a:t>lớn</a:t>
            </a:r>
            <a:r>
              <a:rPr lang="en-US" dirty="0"/>
              <a:t>, </a:t>
            </a:r>
            <a:r>
              <a:rPr lang="en-US" dirty="0" err="1"/>
              <a:t>vĩ</a:t>
            </a:r>
            <a:r>
              <a:rPr lang="en-US" dirty="0"/>
              <a:t> </a:t>
            </a:r>
            <a:r>
              <a:rPr lang="en-US" dirty="0" err="1"/>
              <a:t>đại</a:t>
            </a:r>
            <a:r>
              <a:rPr lang="en-US" dirty="0"/>
              <a:t>.</a:t>
            </a:r>
          </a:p>
          <a:p>
            <a:pPr algn="just"/>
            <a:endParaRPr lang="en-US" dirty="0"/>
          </a:p>
          <a:p>
            <a:pPr algn="just"/>
            <a:r>
              <a:rPr lang="en-US" sz="2400" b="1" dirty="0" err="1"/>
              <a:t>Sappurisa</a:t>
            </a:r>
            <a:r>
              <a:rPr lang="en-US" sz="2400" dirty="0"/>
              <a:t> = </a:t>
            </a:r>
            <a:r>
              <a:rPr lang="en-US" sz="2400" dirty="0" err="1"/>
              <a:t>thiện</a:t>
            </a:r>
            <a:r>
              <a:rPr lang="en-US" sz="2400" dirty="0"/>
              <a:t> </a:t>
            </a:r>
            <a:r>
              <a:rPr lang="en-US" sz="2400" dirty="0" err="1"/>
              <a:t>nhân</a:t>
            </a:r>
            <a:r>
              <a:rPr lang="en-US" sz="2400" dirty="0"/>
              <a:t>, </a:t>
            </a:r>
            <a:r>
              <a:rPr lang="en-US" sz="2400" dirty="0" err="1"/>
              <a:t>chân</a:t>
            </a:r>
            <a:r>
              <a:rPr lang="en-US" sz="2400" dirty="0"/>
              <a:t> </a:t>
            </a:r>
            <a:r>
              <a:rPr lang="en-US" sz="2400" dirty="0" err="1"/>
              <a:t>nhân</a:t>
            </a:r>
            <a:r>
              <a:rPr lang="en-US" sz="2400" dirty="0"/>
              <a:t>, do sat (</a:t>
            </a:r>
            <a:r>
              <a:rPr lang="en-US" sz="2400" dirty="0" err="1"/>
              <a:t>tiền</a:t>
            </a:r>
            <a:r>
              <a:rPr lang="en-US" sz="2400" dirty="0"/>
              <a:t> </a:t>
            </a:r>
            <a:r>
              <a:rPr lang="en-US" sz="2400" dirty="0" err="1"/>
              <a:t>tố</a:t>
            </a:r>
            <a:r>
              <a:rPr lang="en-US" sz="2400" dirty="0"/>
              <a:t>) + </a:t>
            </a:r>
            <a:r>
              <a:rPr lang="en-US" sz="2400" dirty="0" err="1"/>
              <a:t>purisa</a:t>
            </a:r>
            <a:r>
              <a:rPr lang="en-US" sz="2400" dirty="0"/>
              <a:t>, sat </a:t>
            </a:r>
            <a:r>
              <a:rPr lang="en-US" sz="2400" dirty="0" err="1"/>
              <a:t>có</a:t>
            </a:r>
            <a:r>
              <a:rPr lang="en-US" sz="2400" dirty="0"/>
              <a:t> </a:t>
            </a:r>
            <a:r>
              <a:rPr lang="en-US" sz="2400" dirty="0" err="1"/>
              <a:t>nghĩa</a:t>
            </a:r>
            <a:r>
              <a:rPr lang="en-US" sz="2400" dirty="0"/>
              <a:t> </a:t>
            </a:r>
            <a:r>
              <a:rPr lang="en-US" sz="2400" dirty="0" err="1"/>
              <a:t>tốt</a:t>
            </a:r>
            <a:r>
              <a:rPr lang="en-US" sz="2400" dirty="0"/>
              <a:t>, </a:t>
            </a:r>
            <a:r>
              <a:rPr lang="en-US" sz="2400" dirty="0" err="1"/>
              <a:t>thiện</a:t>
            </a:r>
            <a:r>
              <a:rPr lang="en-US" sz="2400" dirty="0"/>
              <a:t>, </a:t>
            </a:r>
            <a:r>
              <a:rPr lang="en-US" sz="2400" dirty="0" err="1"/>
              <a:t>chân</a:t>
            </a:r>
            <a:r>
              <a:rPr lang="en-US" sz="2400" dirty="0"/>
              <a:t> </a:t>
            </a:r>
            <a:r>
              <a:rPr lang="en-US" sz="2400" dirty="0" err="1"/>
              <a:t>chính</a:t>
            </a:r>
            <a:r>
              <a:rPr lang="en-US" sz="2400" dirty="0"/>
              <a:t>. </a:t>
            </a:r>
            <a:r>
              <a:rPr lang="en-US" sz="2400" b="1" dirty="0" err="1"/>
              <a:t>Sappurisa</a:t>
            </a:r>
            <a:r>
              <a:rPr lang="en-US" sz="2400" dirty="0"/>
              <a:t> </a:t>
            </a:r>
            <a:r>
              <a:rPr lang="en-US" sz="2400" dirty="0" err="1"/>
              <a:t>là</a:t>
            </a:r>
            <a:r>
              <a:rPr lang="en-US" sz="2400" dirty="0"/>
              <a:t> </a:t>
            </a:r>
            <a:r>
              <a:rPr lang="en-US" sz="2400" dirty="0" err="1"/>
              <a:t>một</a:t>
            </a:r>
            <a:r>
              <a:rPr lang="en-US" sz="2400" dirty="0"/>
              <a:t> </a:t>
            </a:r>
            <a:r>
              <a:rPr lang="en-US" sz="2400" dirty="0" err="1"/>
              <a:t>phẩm</a:t>
            </a:r>
            <a:r>
              <a:rPr lang="en-US" sz="2400" dirty="0"/>
              <a:t> </a:t>
            </a:r>
            <a:r>
              <a:rPr lang="en-US" sz="2400" dirty="0" err="1"/>
              <a:t>tính</a:t>
            </a:r>
            <a:r>
              <a:rPr lang="en-US" sz="2400" dirty="0"/>
              <a:t> </a:t>
            </a:r>
            <a:r>
              <a:rPr lang="en-US" sz="2400" dirty="0" err="1"/>
              <a:t>của</a:t>
            </a:r>
            <a:r>
              <a:rPr lang="en-US" sz="2400" dirty="0"/>
              <a:t> </a:t>
            </a:r>
            <a:r>
              <a:rPr lang="en-US" sz="2400" dirty="0" err="1"/>
              <a:t>Đức</a:t>
            </a:r>
            <a:r>
              <a:rPr lang="en-US" sz="2400" dirty="0"/>
              <a:t> </a:t>
            </a:r>
            <a:r>
              <a:rPr lang="en-US" sz="2400" dirty="0" err="1"/>
              <a:t>Phật</a:t>
            </a:r>
            <a:r>
              <a:rPr lang="en-US" sz="2400" dirty="0"/>
              <a:t> – “</a:t>
            </a:r>
            <a:r>
              <a:rPr lang="en-US" sz="2400" dirty="0" err="1"/>
              <a:t>Đức</a:t>
            </a:r>
            <a:r>
              <a:rPr lang="en-US" sz="2400" dirty="0"/>
              <a:t> </a:t>
            </a:r>
            <a:r>
              <a:rPr lang="en-US" sz="2400" dirty="0" err="1"/>
              <a:t>Phật</a:t>
            </a:r>
            <a:r>
              <a:rPr lang="en-US" sz="2400" dirty="0"/>
              <a:t>, </a:t>
            </a:r>
            <a:r>
              <a:rPr lang="en-US" sz="2400" dirty="0" err="1"/>
              <a:t>bậc</a:t>
            </a:r>
            <a:r>
              <a:rPr lang="en-US" sz="2400" dirty="0"/>
              <a:t> </a:t>
            </a:r>
            <a:r>
              <a:rPr lang="en-US" sz="2400" dirty="0" err="1"/>
              <a:t>chân</a:t>
            </a:r>
            <a:r>
              <a:rPr lang="en-US" sz="2400" dirty="0"/>
              <a:t> </a:t>
            </a:r>
            <a:r>
              <a:rPr lang="en-US" sz="2400" dirty="0" err="1"/>
              <a:t>nhân</a:t>
            </a:r>
            <a:r>
              <a:rPr lang="en-US" sz="2400" dirty="0"/>
              <a:t>”.</a:t>
            </a:r>
          </a:p>
          <a:p>
            <a:pPr marL="0" indent="0" algn="just">
              <a:buNone/>
            </a:pPr>
            <a:endParaRPr lang="en-US" dirty="0"/>
          </a:p>
        </p:txBody>
      </p:sp>
      <p:sp>
        <p:nvSpPr>
          <p:cNvPr id="7" name="Rectangle 6">
            <a:extLst>
              <a:ext uri="{FF2B5EF4-FFF2-40B4-BE49-F238E27FC236}">
                <a16:creationId xmlns:a16="http://schemas.microsoft.com/office/drawing/2014/main" id="{10CF2FDC-316D-4347-9913-FB62E45B5588}"/>
              </a:ext>
            </a:extLst>
          </p:cNvPr>
          <p:cNvSpPr/>
          <p:nvPr/>
        </p:nvSpPr>
        <p:spPr>
          <a:xfrm>
            <a:off x="3431033" y="2111192"/>
            <a:ext cx="7922767" cy="461665"/>
          </a:xfrm>
          <a:prstGeom prst="rect">
            <a:avLst/>
          </a:prstGeom>
          <a:solidFill>
            <a:srgbClr val="FBC25D"/>
          </a:solidFill>
        </p:spPr>
        <p:txBody>
          <a:bodyPr wrap="square">
            <a:spAutoFit/>
          </a:bodyPr>
          <a:lstStyle/>
          <a:p>
            <a:pPr marL="119063" indent="53975"/>
            <a:endParaRPr lang="en-US" sz="2400" dirty="0">
              <a:solidFill>
                <a:srgbClr val="471200"/>
              </a:solidFill>
            </a:endParaRPr>
          </a:p>
        </p:txBody>
      </p:sp>
    </p:spTree>
    <p:extLst>
      <p:ext uri="{BB962C8B-B14F-4D97-AF65-F5344CB8AC3E}">
        <p14:creationId xmlns:p14="http://schemas.microsoft.com/office/powerpoint/2010/main" val="874058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VĂN HÓA</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algn="just"/>
            <a:r>
              <a:rPr lang="en-US" b="1" dirty="0" err="1">
                <a:solidFill>
                  <a:srgbClr val="471200"/>
                </a:solidFill>
              </a:rPr>
              <a:t>Tăng</a:t>
            </a:r>
            <a:r>
              <a:rPr lang="en-US" b="1" dirty="0">
                <a:solidFill>
                  <a:srgbClr val="471200"/>
                </a:solidFill>
              </a:rPr>
              <a:t> Chi </a:t>
            </a:r>
            <a:r>
              <a:rPr lang="en-US" b="1" dirty="0" err="1">
                <a:solidFill>
                  <a:srgbClr val="471200"/>
                </a:solidFill>
              </a:rPr>
              <a:t>Bộ</a:t>
            </a:r>
            <a:r>
              <a:rPr lang="en-US" b="1" dirty="0">
                <a:solidFill>
                  <a:srgbClr val="471200"/>
                </a:solidFill>
              </a:rPr>
              <a:t> </a:t>
            </a:r>
            <a:r>
              <a:rPr lang="en-US" b="1" dirty="0" err="1">
                <a:solidFill>
                  <a:srgbClr val="471200"/>
                </a:solidFill>
              </a:rPr>
              <a:t>Kinh</a:t>
            </a:r>
            <a:r>
              <a:rPr lang="en-US" b="1" dirty="0">
                <a:solidFill>
                  <a:srgbClr val="471200"/>
                </a:solidFill>
              </a:rPr>
              <a:t> – </a:t>
            </a:r>
            <a:r>
              <a:rPr lang="en-US" b="1" dirty="0" err="1">
                <a:solidFill>
                  <a:srgbClr val="471200"/>
                </a:solidFill>
              </a:rPr>
              <a:t>Aṅguttara</a:t>
            </a:r>
            <a:r>
              <a:rPr lang="en-US" b="1" dirty="0">
                <a:solidFill>
                  <a:srgbClr val="471200"/>
                </a:solidFill>
              </a:rPr>
              <a:t> </a:t>
            </a:r>
            <a:r>
              <a:rPr lang="en-US" b="1" dirty="0" err="1">
                <a:solidFill>
                  <a:srgbClr val="471200"/>
                </a:solidFill>
              </a:rPr>
              <a:t>Nikāya</a:t>
            </a:r>
            <a:r>
              <a:rPr lang="en-US" b="1" dirty="0">
                <a:solidFill>
                  <a:srgbClr val="471200"/>
                </a:solidFill>
              </a:rPr>
              <a:t> (AN) </a:t>
            </a:r>
          </a:p>
          <a:p>
            <a:pPr algn="just"/>
            <a:r>
              <a:rPr lang="en-US" dirty="0" err="1">
                <a:solidFill>
                  <a:srgbClr val="471200"/>
                </a:solidFill>
              </a:rPr>
              <a:t>L</a:t>
            </a:r>
            <a:r>
              <a:rPr lang="en-US" dirty="0" err="1"/>
              <a:t>à</a:t>
            </a:r>
            <a:r>
              <a:rPr lang="en-US" dirty="0"/>
              <a:t> </a:t>
            </a:r>
            <a:r>
              <a:rPr lang="en-US" dirty="0" err="1"/>
              <a:t>bộ</a:t>
            </a:r>
            <a:r>
              <a:rPr lang="en-US" dirty="0"/>
              <a:t> </a:t>
            </a:r>
            <a:r>
              <a:rPr lang="en-US" dirty="0" err="1"/>
              <a:t>kinh</a:t>
            </a:r>
            <a:r>
              <a:rPr lang="en-US" dirty="0"/>
              <a:t> </a:t>
            </a:r>
            <a:r>
              <a:rPr lang="en-US" dirty="0" err="1"/>
              <a:t>thứ</a:t>
            </a:r>
            <a:r>
              <a:rPr lang="en-US" dirty="0"/>
              <a:t> 4 </a:t>
            </a:r>
            <a:r>
              <a:rPr lang="en-US" dirty="0" err="1"/>
              <a:t>trong</a:t>
            </a:r>
            <a:r>
              <a:rPr lang="en-US" dirty="0"/>
              <a:t> 5 </a:t>
            </a:r>
            <a:r>
              <a:rPr lang="en-US" dirty="0" err="1"/>
              <a:t>bộ</a:t>
            </a:r>
            <a:r>
              <a:rPr lang="en-US" dirty="0"/>
              <a:t> </a:t>
            </a:r>
            <a:r>
              <a:rPr lang="en-US" dirty="0" err="1"/>
              <a:t>kinh</a:t>
            </a:r>
            <a:r>
              <a:rPr lang="en-US" dirty="0"/>
              <a:t> </a:t>
            </a:r>
            <a:r>
              <a:rPr lang="en-US" dirty="0" err="1"/>
              <a:t>thuộc</a:t>
            </a:r>
            <a:r>
              <a:rPr lang="en-US" dirty="0"/>
              <a:t> </a:t>
            </a:r>
            <a:r>
              <a:rPr lang="en-US" b="1" dirty="0" err="1"/>
              <a:t>Tạng</a:t>
            </a:r>
            <a:r>
              <a:rPr lang="en-US" b="1" dirty="0"/>
              <a:t> </a:t>
            </a:r>
            <a:r>
              <a:rPr lang="en-US" b="1" dirty="0" err="1"/>
              <a:t>Kinh</a:t>
            </a:r>
            <a:r>
              <a:rPr lang="en-US" b="1" dirty="0"/>
              <a:t> – Sutta </a:t>
            </a:r>
            <a:r>
              <a:rPr lang="en-US" b="1" dirty="0" err="1"/>
              <a:t>Piṭaka</a:t>
            </a:r>
            <a:r>
              <a:rPr lang="en-US" dirty="0"/>
              <a:t>, </a:t>
            </a:r>
            <a:r>
              <a:rPr lang="en-US" dirty="0" err="1"/>
              <a:t>của</a:t>
            </a:r>
            <a:r>
              <a:rPr lang="en-US" dirty="0"/>
              <a:t> </a:t>
            </a:r>
            <a:r>
              <a:rPr lang="en-US" dirty="0" err="1"/>
              <a:t>Phật</a:t>
            </a:r>
            <a:r>
              <a:rPr lang="en-US" dirty="0"/>
              <a:t> </a:t>
            </a:r>
            <a:r>
              <a:rPr lang="en-US" dirty="0" err="1"/>
              <a:t>Giáo</a:t>
            </a:r>
            <a:r>
              <a:rPr lang="en-US" dirty="0"/>
              <a:t> Nam </a:t>
            </a:r>
            <a:r>
              <a:rPr lang="en-US" dirty="0" err="1"/>
              <a:t>Tông</a:t>
            </a:r>
            <a:r>
              <a:rPr lang="en-US" dirty="0"/>
              <a:t>, </a:t>
            </a:r>
            <a:r>
              <a:rPr lang="en-US" dirty="0" err="1"/>
              <a:t>gồm</a:t>
            </a:r>
            <a:r>
              <a:rPr lang="en-US" dirty="0"/>
              <a:t> </a:t>
            </a:r>
            <a:r>
              <a:rPr lang="en-US" dirty="0" err="1"/>
              <a:t>khoản</a:t>
            </a:r>
            <a:r>
              <a:rPr lang="en-US" dirty="0"/>
              <a:t> </a:t>
            </a:r>
            <a:r>
              <a:rPr lang="en-US" dirty="0" err="1"/>
              <a:t>hơn</a:t>
            </a:r>
            <a:r>
              <a:rPr lang="en-US" dirty="0"/>
              <a:t> 8.000 </a:t>
            </a:r>
            <a:r>
              <a:rPr lang="en-US" dirty="0" err="1"/>
              <a:t>bài</a:t>
            </a:r>
            <a:r>
              <a:rPr lang="en-US" dirty="0"/>
              <a:t> </a:t>
            </a:r>
            <a:r>
              <a:rPr lang="en-US" dirty="0" err="1"/>
              <a:t>kinh</a:t>
            </a:r>
            <a:r>
              <a:rPr lang="en-US" dirty="0"/>
              <a:t>. </a:t>
            </a:r>
            <a:r>
              <a:rPr lang="en-US" dirty="0" err="1"/>
              <a:t>Các</a:t>
            </a:r>
            <a:r>
              <a:rPr lang="en-US" dirty="0"/>
              <a:t> </a:t>
            </a:r>
            <a:r>
              <a:rPr lang="en-US" dirty="0" err="1"/>
              <a:t>bài</a:t>
            </a:r>
            <a:r>
              <a:rPr lang="en-US" dirty="0"/>
              <a:t> </a:t>
            </a:r>
            <a:r>
              <a:rPr lang="en-US" dirty="0" err="1"/>
              <a:t>kinh</a:t>
            </a:r>
            <a:r>
              <a:rPr lang="en-US" dirty="0"/>
              <a:t> </a:t>
            </a:r>
            <a:r>
              <a:rPr lang="en-US" dirty="0" err="1"/>
              <a:t>thuộc</a:t>
            </a:r>
            <a:r>
              <a:rPr lang="en-US" dirty="0"/>
              <a:t> </a:t>
            </a:r>
            <a:r>
              <a:rPr lang="en-US" dirty="0" err="1"/>
              <a:t>Tăng</a:t>
            </a:r>
            <a:r>
              <a:rPr lang="en-US" dirty="0"/>
              <a:t> Chi </a:t>
            </a:r>
            <a:r>
              <a:rPr lang="en-US" dirty="0" err="1"/>
              <a:t>Bộ</a:t>
            </a:r>
            <a:r>
              <a:rPr lang="en-US" dirty="0"/>
              <a:t> </a:t>
            </a:r>
            <a:r>
              <a:rPr lang="en-US" dirty="0" err="1"/>
              <a:t>được</a:t>
            </a:r>
            <a:r>
              <a:rPr lang="en-US" dirty="0"/>
              <a:t> </a:t>
            </a:r>
            <a:r>
              <a:rPr lang="en-US" dirty="0" err="1"/>
              <a:t>sắp</a:t>
            </a:r>
            <a:r>
              <a:rPr lang="en-US" dirty="0"/>
              <a:t> </a:t>
            </a:r>
            <a:r>
              <a:rPr lang="en-US" dirty="0" err="1"/>
              <a:t>xếp</a:t>
            </a:r>
            <a:r>
              <a:rPr lang="en-US" dirty="0"/>
              <a:t> </a:t>
            </a:r>
            <a:r>
              <a:rPr lang="en-US" dirty="0" err="1"/>
              <a:t>thành</a:t>
            </a:r>
            <a:r>
              <a:rPr lang="en-US" dirty="0"/>
              <a:t> </a:t>
            </a:r>
            <a:r>
              <a:rPr lang="en-US" dirty="0" err="1"/>
              <a:t>các</a:t>
            </a:r>
            <a:r>
              <a:rPr lang="en-US" dirty="0"/>
              <a:t> </a:t>
            </a:r>
            <a:r>
              <a:rPr lang="en-US" dirty="0" err="1"/>
              <a:t>chương</a:t>
            </a:r>
            <a:r>
              <a:rPr lang="en-US" dirty="0"/>
              <a:t> </a:t>
            </a:r>
            <a:r>
              <a:rPr lang="en-US" dirty="0" err="1"/>
              <a:t>theo</a:t>
            </a:r>
            <a:r>
              <a:rPr lang="en-US" dirty="0"/>
              <a:t> </a:t>
            </a:r>
            <a:r>
              <a:rPr lang="en-US" dirty="0" err="1"/>
              <a:t>số</a:t>
            </a:r>
            <a:r>
              <a:rPr lang="en-US" dirty="0"/>
              <a:t> </a:t>
            </a:r>
            <a:r>
              <a:rPr lang="en-US" dirty="0" err="1"/>
              <a:t>thứ</a:t>
            </a:r>
            <a:r>
              <a:rPr lang="en-US" dirty="0"/>
              <a:t> </a:t>
            </a:r>
            <a:r>
              <a:rPr lang="en-US" dirty="0" err="1"/>
              <a:t>tự</a:t>
            </a:r>
            <a:r>
              <a:rPr lang="en-US" dirty="0"/>
              <a:t> </a:t>
            </a:r>
            <a:r>
              <a:rPr lang="en-US" dirty="0" err="1"/>
              <a:t>tăng</a:t>
            </a:r>
            <a:r>
              <a:rPr lang="en-US" dirty="0"/>
              <a:t> </a:t>
            </a:r>
            <a:r>
              <a:rPr lang="en-US" dirty="0" err="1"/>
              <a:t>dần</a:t>
            </a:r>
            <a:r>
              <a:rPr lang="en-US" dirty="0"/>
              <a:t>, </a:t>
            </a:r>
          </a:p>
          <a:p>
            <a:pPr algn="just"/>
            <a:r>
              <a:rPr lang="en-US" dirty="0" err="1"/>
              <a:t>Ví</a:t>
            </a:r>
            <a:r>
              <a:rPr lang="en-US" dirty="0"/>
              <a:t> </a:t>
            </a:r>
            <a:r>
              <a:rPr lang="en-US" dirty="0" err="1"/>
              <a:t>dụ</a:t>
            </a:r>
            <a:r>
              <a:rPr lang="en-US" dirty="0"/>
              <a:t>: </a:t>
            </a:r>
            <a:r>
              <a:rPr lang="en-US" dirty="0" err="1"/>
              <a:t>Chương</a:t>
            </a:r>
            <a:r>
              <a:rPr lang="en-US" dirty="0"/>
              <a:t> </a:t>
            </a:r>
            <a:r>
              <a:rPr lang="en-US" dirty="0" err="1"/>
              <a:t>Một</a:t>
            </a:r>
            <a:r>
              <a:rPr lang="en-US" dirty="0"/>
              <a:t> </a:t>
            </a:r>
            <a:r>
              <a:rPr lang="en-US" dirty="0" err="1"/>
              <a:t>Pháp</a:t>
            </a:r>
            <a:r>
              <a:rPr lang="en-US" dirty="0"/>
              <a:t>, </a:t>
            </a:r>
            <a:r>
              <a:rPr lang="en-US" dirty="0" err="1"/>
              <a:t>Chương</a:t>
            </a:r>
            <a:r>
              <a:rPr lang="en-US" dirty="0"/>
              <a:t> Hai </a:t>
            </a:r>
            <a:r>
              <a:rPr lang="en-US" dirty="0" err="1"/>
              <a:t>Pháp</a:t>
            </a:r>
            <a:r>
              <a:rPr lang="en-US" dirty="0"/>
              <a:t>, </a:t>
            </a:r>
            <a:r>
              <a:rPr lang="en-US" dirty="0" err="1"/>
              <a:t>Chương</a:t>
            </a:r>
            <a:r>
              <a:rPr lang="en-US" dirty="0"/>
              <a:t> Ba </a:t>
            </a:r>
            <a:r>
              <a:rPr lang="en-US" dirty="0" err="1"/>
              <a:t>Pháp</a:t>
            </a:r>
            <a:r>
              <a:rPr lang="en-US" dirty="0"/>
              <a:t>… </a:t>
            </a:r>
            <a:r>
              <a:rPr lang="en-US" dirty="0" err="1"/>
              <a:t>Pháp</a:t>
            </a:r>
            <a:r>
              <a:rPr lang="en-US" dirty="0"/>
              <a:t> ở </a:t>
            </a:r>
            <a:r>
              <a:rPr lang="en-US" dirty="0" err="1"/>
              <a:t>đây</a:t>
            </a:r>
            <a:r>
              <a:rPr lang="en-US" dirty="0"/>
              <a:t> </a:t>
            </a:r>
            <a:r>
              <a:rPr lang="en-US" dirty="0" err="1"/>
              <a:t>là</a:t>
            </a:r>
            <a:r>
              <a:rPr lang="en-US" dirty="0"/>
              <a:t> </a:t>
            </a:r>
            <a:r>
              <a:rPr lang="en-US" dirty="0" err="1"/>
              <a:t>chủ</a:t>
            </a:r>
            <a:r>
              <a:rPr lang="en-US" dirty="0"/>
              <a:t> </a:t>
            </a:r>
            <a:r>
              <a:rPr lang="en-US" dirty="0" err="1"/>
              <a:t>đề</a:t>
            </a:r>
            <a:r>
              <a:rPr lang="en-US" dirty="0"/>
              <a:t>, </a:t>
            </a:r>
            <a:r>
              <a:rPr lang="en-US" dirty="0" err="1"/>
              <a:t>đối</a:t>
            </a:r>
            <a:r>
              <a:rPr lang="en-US" dirty="0"/>
              <a:t> </a:t>
            </a:r>
            <a:r>
              <a:rPr lang="en-US" dirty="0" err="1"/>
              <a:t>tượng</a:t>
            </a:r>
            <a:r>
              <a:rPr lang="en-US" dirty="0"/>
              <a:t>, hay </a:t>
            </a:r>
            <a:r>
              <a:rPr lang="en-US" dirty="0" err="1"/>
              <a:t>thành</a:t>
            </a:r>
            <a:r>
              <a:rPr lang="en-US" dirty="0"/>
              <a:t> </a:t>
            </a:r>
            <a:r>
              <a:rPr lang="en-US" dirty="0" err="1"/>
              <a:t>phần</a:t>
            </a:r>
            <a:r>
              <a:rPr lang="en-US" dirty="0"/>
              <a:t> </a:t>
            </a:r>
            <a:r>
              <a:rPr lang="en-US" dirty="0" err="1"/>
              <a:t>của</a:t>
            </a:r>
            <a:r>
              <a:rPr lang="en-US" dirty="0"/>
              <a:t> </a:t>
            </a:r>
            <a:r>
              <a:rPr lang="en-US" dirty="0" err="1"/>
              <a:t>chủ</a:t>
            </a:r>
            <a:r>
              <a:rPr lang="en-US" dirty="0"/>
              <a:t> </a:t>
            </a:r>
            <a:r>
              <a:rPr lang="en-US" dirty="0" err="1"/>
              <a:t>đề</a:t>
            </a:r>
            <a:r>
              <a:rPr lang="en-US" dirty="0"/>
              <a:t> </a:t>
            </a:r>
            <a:r>
              <a:rPr lang="en-US" dirty="0" err="1"/>
              <a:t>được</a:t>
            </a:r>
            <a:r>
              <a:rPr lang="en-US" dirty="0"/>
              <a:t> </a:t>
            </a:r>
            <a:r>
              <a:rPr lang="en-US" dirty="0" err="1"/>
              <a:t>Đức</a:t>
            </a:r>
            <a:r>
              <a:rPr lang="en-US" dirty="0"/>
              <a:t> </a:t>
            </a:r>
            <a:r>
              <a:rPr lang="en-US" dirty="0" err="1"/>
              <a:t>Phật</a:t>
            </a:r>
            <a:r>
              <a:rPr lang="en-US" dirty="0"/>
              <a:t> </a:t>
            </a:r>
            <a:r>
              <a:rPr lang="en-US" dirty="0" err="1"/>
              <a:t>thuyết</a:t>
            </a:r>
            <a:r>
              <a:rPr lang="en-US" dirty="0"/>
              <a:t> </a:t>
            </a:r>
            <a:r>
              <a:rPr lang="en-US" dirty="0" err="1"/>
              <a:t>giảng</a:t>
            </a:r>
            <a:r>
              <a:rPr lang="en-US" dirty="0"/>
              <a:t> </a:t>
            </a:r>
            <a:r>
              <a:rPr lang="en-US" dirty="0" err="1"/>
              <a:t>trong</a:t>
            </a:r>
            <a:r>
              <a:rPr lang="en-US" dirty="0"/>
              <a:t> </a:t>
            </a:r>
            <a:r>
              <a:rPr lang="en-US" dirty="0" err="1"/>
              <a:t>bài</a:t>
            </a:r>
            <a:r>
              <a:rPr lang="en-US" dirty="0"/>
              <a:t> </a:t>
            </a:r>
            <a:r>
              <a:rPr lang="en-US" dirty="0" err="1"/>
              <a:t>kinh</a:t>
            </a:r>
            <a:r>
              <a:rPr lang="en-US" dirty="0"/>
              <a:t>. </a:t>
            </a:r>
            <a:r>
              <a:rPr lang="en-US" dirty="0" err="1"/>
              <a:t>Tên</a:t>
            </a:r>
            <a:r>
              <a:rPr lang="en-US" dirty="0"/>
              <a:t> </a:t>
            </a:r>
            <a:r>
              <a:rPr lang="en-US" dirty="0" err="1"/>
              <a:t>gọi</a:t>
            </a:r>
            <a:r>
              <a:rPr lang="en-US" dirty="0"/>
              <a:t> </a:t>
            </a:r>
            <a:r>
              <a:rPr lang="en-US" b="1" dirty="0" err="1"/>
              <a:t>Aṅguttara</a:t>
            </a:r>
            <a:r>
              <a:rPr lang="en-US" dirty="0"/>
              <a:t> </a:t>
            </a:r>
            <a:r>
              <a:rPr lang="en-US" dirty="0" err="1"/>
              <a:t>phản</a:t>
            </a:r>
            <a:r>
              <a:rPr lang="en-US" dirty="0"/>
              <a:t> </a:t>
            </a:r>
            <a:r>
              <a:rPr lang="en-US" dirty="0" err="1"/>
              <a:t>ánh</a:t>
            </a:r>
            <a:r>
              <a:rPr lang="en-US" dirty="0"/>
              <a:t> </a:t>
            </a:r>
            <a:r>
              <a:rPr lang="en-US" dirty="0" err="1"/>
              <a:t>đường</a:t>
            </a:r>
            <a:r>
              <a:rPr lang="en-US" dirty="0"/>
              <a:t> </a:t>
            </a:r>
            <a:r>
              <a:rPr lang="en-US" dirty="0" err="1"/>
              <a:t>lối</a:t>
            </a:r>
            <a:r>
              <a:rPr lang="en-US" dirty="0"/>
              <a:t> </a:t>
            </a:r>
            <a:r>
              <a:rPr lang="en-US" dirty="0" err="1"/>
              <a:t>sắp</a:t>
            </a:r>
            <a:r>
              <a:rPr lang="en-US" dirty="0"/>
              <a:t> </a:t>
            </a:r>
            <a:r>
              <a:rPr lang="en-US" dirty="0" err="1"/>
              <a:t>xếp</a:t>
            </a:r>
            <a:r>
              <a:rPr lang="en-US" dirty="0"/>
              <a:t> </a:t>
            </a:r>
            <a:r>
              <a:rPr lang="en-US" dirty="0" err="1"/>
              <a:t>này</a:t>
            </a:r>
            <a:r>
              <a:rPr lang="en-US" dirty="0"/>
              <a:t>: </a:t>
            </a:r>
            <a:r>
              <a:rPr lang="en-US" b="1" dirty="0" err="1"/>
              <a:t>Aṅguttara</a:t>
            </a:r>
            <a:r>
              <a:rPr lang="en-US" dirty="0"/>
              <a:t> = </a:t>
            </a:r>
            <a:r>
              <a:rPr lang="en-US" b="1" dirty="0" err="1"/>
              <a:t>Aṅga</a:t>
            </a:r>
            <a:r>
              <a:rPr lang="en-US" dirty="0"/>
              <a:t> (</a:t>
            </a:r>
            <a:r>
              <a:rPr lang="en-US" dirty="0" err="1"/>
              <a:t>thành</a:t>
            </a:r>
            <a:r>
              <a:rPr lang="en-US" dirty="0"/>
              <a:t> </a:t>
            </a:r>
            <a:r>
              <a:rPr lang="en-US" dirty="0" err="1"/>
              <a:t>phần</a:t>
            </a:r>
            <a:r>
              <a:rPr lang="en-US" dirty="0"/>
              <a:t>, </a:t>
            </a:r>
            <a:r>
              <a:rPr lang="en-US" dirty="0" err="1"/>
              <a:t>bộ</a:t>
            </a:r>
            <a:r>
              <a:rPr lang="en-US" dirty="0"/>
              <a:t> </a:t>
            </a:r>
            <a:r>
              <a:rPr lang="en-US" dirty="0" err="1"/>
              <a:t>phận</a:t>
            </a:r>
            <a:r>
              <a:rPr lang="en-US" dirty="0"/>
              <a:t>) + </a:t>
            </a:r>
            <a:r>
              <a:rPr lang="en-US" b="1" dirty="0" err="1"/>
              <a:t>uttara</a:t>
            </a:r>
            <a:r>
              <a:rPr lang="en-US" dirty="0"/>
              <a:t> (</a:t>
            </a:r>
            <a:r>
              <a:rPr lang="en-US" dirty="0" err="1"/>
              <a:t>tăng</a:t>
            </a:r>
            <a:r>
              <a:rPr lang="en-US" dirty="0"/>
              <a:t> </a:t>
            </a:r>
            <a:r>
              <a:rPr lang="en-US" dirty="0" err="1"/>
              <a:t>lên</a:t>
            </a:r>
            <a:r>
              <a:rPr lang="en-US" dirty="0"/>
              <a:t>), </a:t>
            </a:r>
            <a:r>
              <a:rPr lang="en-US" b="1" dirty="0" err="1"/>
              <a:t>Aṅguttara</a:t>
            </a:r>
            <a:r>
              <a:rPr lang="en-US" dirty="0"/>
              <a:t> = </a:t>
            </a:r>
            <a:r>
              <a:rPr lang="en-US" dirty="0" err="1"/>
              <a:t>tăng</a:t>
            </a:r>
            <a:r>
              <a:rPr lang="en-US" dirty="0"/>
              <a:t> </a:t>
            </a:r>
            <a:r>
              <a:rPr lang="en-US" dirty="0" err="1"/>
              <a:t>lên</a:t>
            </a:r>
            <a:r>
              <a:rPr lang="en-US" dirty="0"/>
              <a:t> </a:t>
            </a:r>
            <a:r>
              <a:rPr lang="en-US" dirty="0" err="1"/>
              <a:t>theo</a:t>
            </a:r>
            <a:r>
              <a:rPr lang="en-US" dirty="0"/>
              <a:t> </a:t>
            </a:r>
            <a:r>
              <a:rPr lang="en-US" dirty="0" err="1"/>
              <a:t>thành</a:t>
            </a:r>
            <a:r>
              <a:rPr lang="en-US" dirty="0"/>
              <a:t> </a:t>
            </a:r>
            <a:r>
              <a:rPr lang="en-US" dirty="0" err="1"/>
              <a:t>phần</a:t>
            </a:r>
            <a:r>
              <a:rPr lang="en-US" dirty="0"/>
              <a:t>.</a:t>
            </a:r>
          </a:p>
          <a:p>
            <a:pPr marL="0" indent="0" algn="just">
              <a:buNone/>
            </a:pPr>
            <a:endParaRPr lang="en-US" b="1" dirty="0"/>
          </a:p>
        </p:txBody>
      </p:sp>
      <p:sp>
        <p:nvSpPr>
          <p:cNvPr id="7" name="Rectangle 6">
            <a:extLst>
              <a:ext uri="{FF2B5EF4-FFF2-40B4-BE49-F238E27FC236}">
                <a16:creationId xmlns:a16="http://schemas.microsoft.com/office/drawing/2014/main" id="{10CF2FDC-316D-4347-9913-FB62E45B5588}"/>
              </a:ext>
            </a:extLst>
          </p:cNvPr>
          <p:cNvSpPr/>
          <p:nvPr/>
        </p:nvSpPr>
        <p:spPr>
          <a:xfrm>
            <a:off x="7374467" y="2111192"/>
            <a:ext cx="3979333" cy="461665"/>
          </a:xfrm>
          <a:prstGeom prst="rect">
            <a:avLst/>
          </a:prstGeom>
          <a:solidFill>
            <a:srgbClr val="FBC25D"/>
          </a:solidFill>
        </p:spPr>
        <p:txBody>
          <a:bodyPr wrap="square">
            <a:spAutoFit/>
          </a:bodyPr>
          <a:lstStyle/>
          <a:p>
            <a:pPr marL="119063" indent="53975"/>
            <a:endParaRPr lang="en-US" sz="2400" dirty="0">
              <a:solidFill>
                <a:srgbClr val="471200"/>
              </a:solidFill>
            </a:endParaRPr>
          </a:p>
        </p:txBody>
      </p:sp>
    </p:spTree>
    <p:extLst>
      <p:ext uri="{BB962C8B-B14F-4D97-AF65-F5344CB8AC3E}">
        <p14:creationId xmlns:p14="http://schemas.microsoft.com/office/powerpoint/2010/main" val="381186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DANH TỪ PALI</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a:tabLst>
                <a:tab pos="2006600" algn="l"/>
              </a:tabLst>
            </a:pPr>
            <a:r>
              <a:rPr lang="en-US" dirty="0" err="1"/>
              <a:t>Danh</a:t>
            </a:r>
            <a:r>
              <a:rPr lang="en-US" dirty="0"/>
              <a:t> </a:t>
            </a:r>
            <a:r>
              <a:rPr lang="en-US" dirty="0" err="1"/>
              <a:t>từ</a:t>
            </a:r>
            <a:r>
              <a:rPr lang="en-US" dirty="0"/>
              <a:t> </a:t>
            </a:r>
            <a:r>
              <a:rPr lang="en-US" dirty="0" err="1"/>
              <a:t>là</a:t>
            </a:r>
            <a:r>
              <a:rPr lang="en-US" dirty="0"/>
              <a:t> </a:t>
            </a:r>
            <a:r>
              <a:rPr lang="en-US" dirty="0" err="1"/>
              <a:t>từ</a:t>
            </a:r>
            <a:r>
              <a:rPr lang="en-US" dirty="0"/>
              <a:t> </a:t>
            </a:r>
            <a:r>
              <a:rPr lang="en-US" dirty="0" err="1"/>
              <a:t>dùng</a:t>
            </a:r>
            <a:r>
              <a:rPr lang="en-US" dirty="0"/>
              <a:t> </a:t>
            </a:r>
            <a:r>
              <a:rPr lang="en-US" dirty="0" err="1"/>
              <a:t>để</a:t>
            </a:r>
            <a:r>
              <a:rPr lang="en-US" dirty="0"/>
              <a:t> </a:t>
            </a:r>
            <a:r>
              <a:rPr lang="en-US" dirty="0" err="1"/>
              <a:t>chỉ</a:t>
            </a:r>
            <a:r>
              <a:rPr lang="en-US" dirty="0"/>
              <a:t> </a:t>
            </a:r>
            <a:r>
              <a:rPr lang="en-US" dirty="0" err="1"/>
              <a:t>sự</a:t>
            </a:r>
            <a:r>
              <a:rPr lang="en-US" dirty="0"/>
              <a:t> </a:t>
            </a:r>
            <a:r>
              <a:rPr lang="en-US" dirty="0" err="1"/>
              <a:t>vật</a:t>
            </a:r>
            <a:r>
              <a:rPr lang="en-US" dirty="0"/>
              <a:t>, </a:t>
            </a:r>
            <a:r>
              <a:rPr lang="en-US" dirty="0" err="1"/>
              <a:t>sự</a:t>
            </a:r>
            <a:r>
              <a:rPr lang="en-US" dirty="0"/>
              <a:t> </a:t>
            </a:r>
            <a:r>
              <a:rPr lang="en-US" dirty="0" err="1"/>
              <a:t>việc</a:t>
            </a:r>
            <a:r>
              <a:rPr lang="en-US" dirty="0"/>
              <a:t>: </a:t>
            </a:r>
            <a:r>
              <a:rPr lang="en-US" dirty="0" err="1"/>
              <a:t>ngôi</a:t>
            </a:r>
            <a:r>
              <a:rPr lang="en-US" dirty="0"/>
              <a:t> </a:t>
            </a:r>
            <a:r>
              <a:rPr lang="en-US" dirty="0" err="1"/>
              <a:t>nhà</a:t>
            </a:r>
            <a:r>
              <a:rPr lang="en-US" dirty="0"/>
              <a:t>, </a:t>
            </a:r>
            <a:r>
              <a:rPr lang="en-US" dirty="0" err="1"/>
              <a:t>cái</a:t>
            </a:r>
            <a:r>
              <a:rPr lang="en-US" dirty="0"/>
              <a:t> </a:t>
            </a:r>
            <a:r>
              <a:rPr lang="en-US" dirty="0" err="1"/>
              <a:t>chén</a:t>
            </a:r>
            <a:r>
              <a:rPr lang="en-US" dirty="0"/>
              <a:t>, </a:t>
            </a:r>
            <a:r>
              <a:rPr lang="en-US" dirty="0" err="1"/>
              <a:t>Đức</a:t>
            </a:r>
            <a:r>
              <a:rPr lang="en-US" dirty="0"/>
              <a:t> </a:t>
            </a:r>
            <a:r>
              <a:rPr lang="en-US" dirty="0" err="1"/>
              <a:t>Phật</a:t>
            </a:r>
            <a:r>
              <a:rPr lang="en-US" dirty="0"/>
              <a:t>…</a:t>
            </a:r>
          </a:p>
          <a:p>
            <a:pPr>
              <a:tabLst>
                <a:tab pos="2006600" algn="l"/>
              </a:tabLst>
            </a:pPr>
            <a:r>
              <a:rPr lang="en-US" dirty="0" err="1"/>
              <a:t>Danh</a:t>
            </a:r>
            <a:r>
              <a:rPr lang="en-US" dirty="0"/>
              <a:t> </a:t>
            </a:r>
            <a:r>
              <a:rPr lang="en-US" dirty="0" err="1"/>
              <a:t>từ</a:t>
            </a:r>
            <a:r>
              <a:rPr lang="en-US" dirty="0"/>
              <a:t> </a:t>
            </a:r>
            <a:r>
              <a:rPr lang="en-US" dirty="0" err="1"/>
              <a:t>Pali</a:t>
            </a:r>
            <a:r>
              <a:rPr lang="en-US" dirty="0"/>
              <a:t> </a:t>
            </a:r>
            <a:r>
              <a:rPr lang="en-US" dirty="0" err="1"/>
              <a:t>nguyên</a:t>
            </a:r>
            <a:r>
              <a:rPr lang="en-US" dirty="0"/>
              <a:t> </a:t>
            </a:r>
            <a:r>
              <a:rPr lang="en-US" dirty="0" err="1"/>
              <a:t>mẫu</a:t>
            </a:r>
            <a:r>
              <a:rPr lang="en-US" dirty="0"/>
              <a:t> – </a:t>
            </a:r>
            <a:r>
              <a:rPr lang="en-US" dirty="0" err="1"/>
              <a:t>dạng</a:t>
            </a:r>
            <a:r>
              <a:rPr lang="en-US" dirty="0"/>
              <a:t> </a:t>
            </a:r>
            <a:r>
              <a:rPr lang="en-US" dirty="0" err="1"/>
              <a:t>danh</a:t>
            </a:r>
            <a:r>
              <a:rPr lang="en-US" dirty="0"/>
              <a:t> </a:t>
            </a:r>
            <a:r>
              <a:rPr lang="en-US" dirty="0" err="1"/>
              <a:t>từ</a:t>
            </a:r>
            <a:r>
              <a:rPr lang="en-US" dirty="0"/>
              <a:t> </a:t>
            </a:r>
            <a:r>
              <a:rPr lang="en-US" dirty="0" err="1"/>
              <a:t>chưa</a:t>
            </a:r>
            <a:r>
              <a:rPr lang="en-US" dirty="0"/>
              <a:t> </a:t>
            </a:r>
            <a:r>
              <a:rPr lang="en-US" dirty="0" err="1"/>
              <a:t>biến</a:t>
            </a:r>
            <a:r>
              <a:rPr lang="en-US" dirty="0"/>
              <a:t> </a:t>
            </a:r>
            <a:r>
              <a:rPr lang="en-US" dirty="0" err="1"/>
              <a:t>đuôi</a:t>
            </a:r>
            <a:r>
              <a:rPr lang="en-US" dirty="0"/>
              <a:t>, </a:t>
            </a:r>
            <a:r>
              <a:rPr lang="en-US" dirty="0" err="1"/>
              <a:t>thông</a:t>
            </a:r>
            <a:r>
              <a:rPr lang="en-US" dirty="0"/>
              <a:t> </a:t>
            </a:r>
            <a:r>
              <a:rPr lang="en-US" dirty="0" err="1"/>
              <a:t>thường</a:t>
            </a:r>
            <a:r>
              <a:rPr lang="en-US" dirty="0"/>
              <a:t> </a:t>
            </a:r>
            <a:r>
              <a:rPr lang="en-US" dirty="0" err="1"/>
              <a:t>khi</a:t>
            </a:r>
            <a:r>
              <a:rPr lang="en-US" dirty="0"/>
              <a:t> </a:t>
            </a:r>
            <a:r>
              <a:rPr lang="en-US" dirty="0" err="1"/>
              <a:t>nói</a:t>
            </a:r>
            <a:r>
              <a:rPr lang="en-US" dirty="0"/>
              <a:t> </a:t>
            </a:r>
            <a:r>
              <a:rPr lang="en-US" dirty="0" err="1"/>
              <a:t>đến</a:t>
            </a:r>
            <a:r>
              <a:rPr lang="en-US" dirty="0"/>
              <a:t> 1 </a:t>
            </a:r>
            <a:r>
              <a:rPr lang="en-US" dirty="0" err="1"/>
              <a:t>danh</a:t>
            </a:r>
            <a:r>
              <a:rPr lang="en-US" dirty="0"/>
              <a:t> </a:t>
            </a:r>
            <a:r>
              <a:rPr lang="en-US" dirty="0" err="1"/>
              <a:t>từ</a:t>
            </a:r>
            <a:r>
              <a:rPr lang="en-US" dirty="0"/>
              <a:t> </a:t>
            </a:r>
            <a:r>
              <a:rPr lang="en-US" dirty="0" err="1"/>
              <a:t>Pali</a:t>
            </a:r>
            <a:r>
              <a:rPr lang="en-US" dirty="0"/>
              <a:t> ta </a:t>
            </a:r>
            <a:r>
              <a:rPr lang="en-US" dirty="0" err="1"/>
              <a:t>dùng</a:t>
            </a:r>
            <a:r>
              <a:rPr lang="en-US" dirty="0"/>
              <a:t> </a:t>
            </a:r>
            <a:r>
              <a:rPr lang="en-US" dirty="0" err="1"/>
              <a:t>dạng</a:t>
            </a:r>
            <a:r>
              <a:rPr lang="en-US" dirty="0"/>
              <a:t> </a:t>
            </a:r>
            <a:r>
              <a:rPr lang="en-US" dirty="0" err="1"/>
              <a:t>này</a:t>
            </a:r>
            <a:r>
              <a:rPr lang="en-US" dirty="0"/>
              <a:t>. </a:t>
            </a:r>
            <a:r>
              <a:rPr lang="en-US" dirty="0" err="1"/>
              <a:t>Ví</a:t>
            </a:r>
            <a:r>
              <a:rPr lang="en-US" dirty="0"/>
              <a:t> </a:t>
            </a:r>
            <a:r>
              <a:rPr lang="en-US" dirty="0" err="1"/>
              <a:t>dụ</a:t>
            </a:r>
            <a:r>
              <a:rPr lang="en-US" dirty="0"/>
              <a:t>: “</a:t>
            </a:r>
            <a:r>
              <a:rPr lang="en-US" dirty="0" err="1"/>
              <a:t>Đức</a:t>
            </a:r>
            <a:r>
              <a:rPr lang="en-US" dirty="0"/>
              <a:t> </a:t>
            </a:r>
            <a:r>
              <a:rPr lang="en-US" dirty="0" err="1"/>
              <a:t>Phật</a:t>
            </a:r>
            <a:r>
              <a:rPr lang="en-US" dirty="0"/>
              <a:t>” </a:t>
            </a:r>
            <a:r>
              <a:rPr lang="en-US" dirty="0" err="1"/>
              <a:t>là</a:t>
            </a:r>
            <a:r>
              <a:rPr lang="en-US" dirty="0"/>
              <a:t> “Buddha”, “</a:t>
            </a:r>
            <a:r>
              <a:rPr lang="en-US" dirty="0" err="1"/>
              <a:t>Giáo</a:t>
            </a:r>
            <a:r>
              <a:rPr lang="en-US" dirty="0"/>
              <a:t> </a:t>
            </a:r>
            <a:r>
              <a:rPr lang="en-US" dirty="0" err="1"/>
              <a:t>Pháp</a:t>
            </a:r>
            <a:r>
              <a:rPr lang="en-US" dirty="0"/>
              <a:t>” </a:t>
            </a:r>
            <a:r>
              <a:rPr lang="en-US" dirty="0" err="1"/>
              <a:t>là</a:t>
            </a:r>
            <a:r>
              <a:rPr lang="en-US" dirty="0"/>
              <a:t> “</a:t>
            </a:r>
            <a:r>
              <a:rPr lang="en-US" dirty="0" err="1"/>
              <a:t>Dhamma</a:t>
            </a:r>
            <a:r>
              <a:rPr lang="en-US" dirty="0"/>
              <a:t>”</a:t>
            </a:r>
          </a:p>
          <a:p>
            <a:pPr>
              <a:tabLst>
                <a:tab pos="2006600" algn="l"/>
              </a:tabLst>
            </a:pPr>
            <a:r>
              <a:rPr lang="en-US" dirty="0" err="1"/>
              <a:t>Danh</a:t>
            </a:r>
            <a:r>
              <a:rPr lang="en-US" dirty="0"/>
              <a:t> </a:t>
            </a:r>
            <a:r>
              <a:rPr lang="en-US" dirty="0" err="1"/>
              <a:t>từ</a:t>
            </a:r>
            <a:r>
              <a:rPr lang="en-US" dirty="0"/>
              <a:t> </a:t>
            </a:r>
            <a:r>
              <a:rPr lang="en-US" dirty="0" err="1"/>
              <a:t>Pali</a:t>
            </a:r>
            <a:r>
              <a:rPr lang="en-US" dirty="0"/>
              <a:t> </a:t>
            </a:r>
            <a:r>
              <a:rPr lang="en-US" dirty="0" err="1"/>
              <a:t>có</a:t>
            </a:r>
            <a:r>
              <a:rPr lang="en-US" dirty="0"/>
              <a:t> </a:t>
            </a:r>
            <a:r>
              <a:rPr lang="en-US" dirty="0" err="1"/>
              <a:t>số</a:t>
            </a:r>
            <a:r>
              <a:rPr lang="en-US" dirty="0"/>
              <a:t> </a:t>
            </a:r>
            <a:r>
              <a:rPr lang="en-US" dirty="0" err="1"/>
              <a:t>Ít</a:t>
            </a:r>
            <a:r>
              <a:rPr lang="en-US" dirty="0"/>
              <a:t>, </a:t>
            </a:r>
            <a:r>
              <a:rPr lang="en-US" dirty="0" err="1"/>
              <a:t>số</a:t>
            </a:r>
            <a:r>
              <a:rPr lang="en-US" dirty="0"/>
              <a:t> </a:t>
            </a:r>
            <a:r>
              <a:rPr lang="en-US" dirty="0" err="1"/>
              <a:t>Nhiều</a:t>
            </a:r>
            <a:endParaRPr lang="en-US" dirty="0"/>
          </a:p>
          <a:p>
            <a:pPr>
              <a:tabLst>
                <a:tab pos="2006600" algn="l"/>
              </a:tabLst>
            </a:pPr>
            <a:r>
              <a:rPr lang="en-US" dirty="0" err="1"/>
              <a:t>Danh</a:t>
            </a:r>
            <a:r>
              <a:rPr lang="en-US" dirty="0"/>
              <a:t> </a:t>
            </a:r>
            <a:r>
              <a:rPr lang="en-US" dirty="0" err="1"/>
              <a:t>từ</a:t>
            </a:r>
            <a:r>
              <a:rPr lang="en-US" dirty="0"/>
              <a:t> </a:t>
            </a:r>
            <a:r>
              <a:rPr lang="en-US" dirty="0" err="1"/>
              <a:t>Pali</a:t>
            </a:r>
            <a:r>
              <a:rPr lang="en-US" dirty="0"/>
              <a:t> </a:t>
            </a:r>
            <a:r>
              <a:rPr lang="en-US" dirty="0" err="1"/>
              <a:t>phân</a:t>
            </a:r>
            <a:r>
              <a:rPr lang="en-US" dirty="0"/>
              <a:t> </a:t>
            </a:r>
            <a:r>
              <a:rPr lang="en-US" dirty="0" err="1"/>
              <a:t>loại</a:t>
            </a:r>
            <a:r>
              <a:rPr lang="en-US" dirty="0"/>
              <a:t> </a:t>
            </a:r>
            <a:r>
              <a:rPr lang="en-US" dirty="0" err="1"/>
              <a:t>thành</a:t>
            </a:r>
            <a:r>
              <a:rPr lang="en-US" dirty="0"/>
              <a:t>: Nam </a:t>
            </a:r>
            <a:r>
              <a:rPr lang="en-US" dirty="0" err="1"/>
              <a:t>Tính</a:t>
            </a:r>
            <a:r>
              <a:rPr lang="en-US" dirty="0"/>
              <a:t>, </a:t>
            </a:r>
            <a:r>
              <a:rPr lang="en-US" dirty="0" err="1"/>
              <a:t>Nữ</a:t>
            </a:r>
            <a:r>
              <a:rPr lang="en-US" dirty="0"/>
              <a:t> </a:t>
            </a:r>
            <a:r>
              <a:rPr lang="en-US" dirty="0" err="1"/>
              <a:t>Tính</a:t>
            </a:r>
            <a:r>
              <a:rPr lang="en-US" dirty="0"/>
              <a:t>, </a:t>
            </a:r>
            <a:r>
              <a:rPr lang="en-US" dirty="0" err="1"/>
              <a:t>Trung</a:t>
            </a:r>
            <a:r>
              <a:rPr lang="en-US" dirty="0"/>
              <a:t> </a:t>
            </a:r>
            <a:r>
              <a:rPr lang="en-US" dirty="0" err="1"/>
              <a:t>Tính</a:t>
            </a:r>
            <a:endParaRPr lang="en-US" dirty="0"/>
          </a:p>
          <a:p>
            <a:pPr>
              <a:tabLst>
                <a:tab pos="2006600" algn="l"/>
              </a:tabLst>
            </a:pPr>
            <a:r>
              <a:rPr lang="en-US" dirty="0" err="1"/>
              <a:t>Danh</a:t>
            </a:r>
            <a:r>
              <a:rPr lang="en-US" dirty="0"/>
              <a:t> </a:t>
            </a:r>
            <a:r>
              <a:rPr lang="en-US" dirty="0" err="1"/>
              <a:t>từ</a:t>
            </a:r>
            <a:r>
              <a:rPr lang="en-US" dirty="0"/>
              <a:t> </a:t>
            </a:r>
            <a:r>
              <a:rPr lang="en-US" dirty="0" err="1"/>
              <a:t>Pali</a:t>
            </a:r>
            <a:r>
              <a:rPr lang="en-US" dirty="0"/>
              <a:t> </a:t>
            </a:r>
            <a:r>
              <a:rPr lang="en-US" dirty="0" err="1"/>
              <a:t>có</a:t>
            </a:r>
            <a:r>
              <a:rPr lang="en-US" dirty="0"/>
              <a:t> 8 </a:t>
            </a:r>
            <a:r>
              <a:rPr lang="en-US" dirty="0" err="1"/>
              <a:t>cách</a:t>
            </a:r>
            <a:r>
              <a:rPr lang="en-US" dirty="0"/>
              <a:t> </a:t>
            </a:r>
            <a:r>
              <a:rPr lang="en-US" dirty="0" err="1"/>
              <a:t>biến</a:t>
            </a:r>
            <a:r>
              <a:rPr lang="en-US" dirty="0"/>
              <a:t> </a:t>
            </a:r>
            <a:r>
              <a:rPr lang="en-US" dirty="0" err="1"/>
              <a:t>đuôi</a:t>
            </a:r>
            <a:r>
              <a:rPr lang="en-US" dirty="0"/>
              <a:t> – </a:t>
            </a:r>
            <a:r>
              <a:rPr lang="en-US" dirty="0" err="1"/>
              <a:t>tức</a:t>
            </a:r>
            <a:r>
              <a:rPr lang="en-US" dirty="0"/>
              <a:t> 8 </a:t>
            </a:r>
            <a:r>
              <a:rPr lang="en-US" dirty="0" err="1"/>
              <a:t>biến</a:t>
            </a:r>
            <a:r>
              <a:rPr lang="en-US" dirty="0"/>
              <a:t> </a:t>
            </a:r>
            <a:r>
              <a:rPr lang="en-US" dirty="0" err="1"/>
              <a:t>cách</a:t>
            </a:r>
            <a:endParaRPr lang="en-US" dirty="0"/>
          </a:p>
          <a:p>
            <a:pPr marL="0" indent="0">
              <a:buNone/>
              <a:tabLst>
                <a:tab pos="2006600" algn="l"/>
              </a:tabLst>
            </a:pPr>
            <a:r>
              <a:rPr lang="en-US" dirty="0"/>
              <a:t>	</a:t>
            </a:r>
            <a:br>
              <a:rPr lang="en-US" dirty="0"/>
            </a:br>
            <a:endParaRPr lang="en-US" dirty="0"/>
          </a:p>
        </p:txBody>
      </p:sp>
    </p:spTree>
    <p:extLst>
      <p:ext uri="{BB962C8B-B14F-4D97-AF65-F5344CB8AC3E}">
        <p14:creationId xmlns:p14="http://schemas.microsoft.com/office/powerpoint/2010/main" val="25650425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VĂN HÓA</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algn="just"/>
            <a:r>
              <a:rPr lang="en-US" b="1" dirty="0" err="1">
                <a:solidFill>
                  <a:srgbClr val="471200"/>
                </a:solidFill>
              </a:rPr>
              <a:t>Tăng</a:t>
            </a:r>
            <a:r>
              <a:rPr lang="en-US" b="1" dirty="0">
                <a:solidFill>
                  <a:srgbClr val="471200"/>
                </a:solidFill>
              </a:rPr>
              <a:t> Chi </a:t>
            </a:r>
            <a:r>
              <a:rPr lang="en-US" b="1" dirty="0" err="1">
                <a:solidFill>
                  <a:srgbClr val="471200"/>
                </a:solidFill>
              </a:rPr>
              <a:t>Bộ</a:t>
            </a:r>
            <a:r>
              <a:rPr lang="en-US" b="1" dirty="0">
                <a:solidFill>
                  <a:srgbClr val="471200"/>
                </a:solidFill>
              </a:rPr>
              <a:t> </a:t>
            </a:r>
            <a:r>
              <a:rPr lang="en-US" b="1" dirty="0" err="1">
                <a:solidFill>
                  <a:srgbClr val="471200"/>
                </a:solidFill>
              </a:rPr>
              <a:t>Kinh</a:t>
            </a:r>
            <a:r>
              <a:rPr lang="en-US" b="1" dirty="0">
                <a:solidFill>
                  <a:srgbClr val="471200"/>
                </a:solidFill>
              </a:rPr>
              <a:t> – </a:t>
            </a:r>
            <a:r>
              <a:rPr lang="en-US" b="1" dirty="0" err="1">
                <a:solidFill>
                  <a:srgbClr val="471200"/>
                </a:solidFill>
              </a:rPr>
              <a:t>Aṅguttara</a:t>
            </a:r>
            <a:r>
              <a:rPr lang="en-US" b="1" dirty="0">
                <a:solidFill>
                  <a:srgbClr val="471200"/>
                </a:solidFill>
              </a:rPr>
              <a:t> </a:t>
            </a:r>
            <a:r>
              <a:rPr lang="en-US" b="1" dirty="0" err="1">
                <a:solidFill>
                  <a:srgbClr val="471200"/>
                </a:solidFill>
              </a:rPr>
              <a:t>Nikāya</a:t>
            </a:r>
            <a:r>
              <a:rPr lang="en-US" b="1" dirty="0">
                <a:solidFill>
                  <a:srgbClr val="471200"/>
                </a:solidFill>
              </a:rPr>
              <a:t> (AN) </a:t>
            </a:r>
          </a:p>
          <a:p>
            <a:pPr algn="just"/>
            <a:endParaRPr lang="en-US" dirty="0"/>
          </a:p>
          <a:p>
            <a:pPr algn="just"/>
            <a:r>
              <a:rPr lang="en-US" dirty="0" err="1"/>
              <a:t>Sự</a:t>
            </a:r>
            <a:r>
              <a:rPr lang="en-US" dirty="0"/>
              <a:t> </a:t>
            </a:r>
            <a:r>
              <a:rPr lang="en-US" dirty="0" err="1"/>
              <a:t>phân</a:t>
            </a:r>
            <a:r>
              <a:rPr lang="en-US" dirty="0"/>
              <a:t> chia </a:t>
            </a:r>
            <a:r>
              <a:rPr lang="en-US" dirty="0" err="1"/>
              <a:t>theo</a:t>
            </a:r>
            <a:r>
              <a:rPr lang="en-US" dirty="0"/>
              <a:t> </a:t>
            </a:r>
            <a:r>
              <a:rPr lang="en-US" dirty="0" err="1"/>
              <a:t>thứ</a:t>
            </a:r>
            <a:r>
              <a:rPr lang="en-US" dirty="0"/>
              <a:t> </a:t>
            </a:r>
            <a:r>
              <a:rPr lang="en-US" dirty="0" err="1"/>
              <a:t>tự</a:t>
            </a:r>
            <a:r>
              <a:rPr lang="en-US" dirty="0"/>
              <a:t> </a:t>
            </a:r>
            <a:r>
              <a:rPr lang="en-US" dirty="0" err="1"/>
              <a:t>như</a:t>
            </a:r>
            <a:r>
              <a:rPr lang="en-US" dirty="0"/>
              <a:t> </a:t>
            </a:r>
            <a:r>
              <a:rPr lang="en-US" dirty="0" err="1"/>
              <a:t>trên</a:t>
            </a:r>
            <a:r>
              <a:rPr lang="en-US" dirty="0"/>
              <a:t> </a:t>
            </a:r>
            <a:r>
              <a:rPr lang="en-US" dirty="0" err="1"/>
              <a:t>là</a:t>
            </a:r>
            <a:r>
              <a:rPr lang="en-US" dirty="0"/>
              <a:t> </a:t>
            </a:r>
            <a:r>
              <a:rPr lang="en-US" dirty="0" err="1"/>
              <a:t>một</a:t>
            </a:r>
            <a:r>
              <a:rPr lang="en-US" dirty="0"/>
              <a:t> </a:t>
            </a:r>
            <a:r>
              <a:rPr lang="en-US" dirty="0" err="1"/>
              <a:t>phương</a:t>
            </a:r>
            <a:r>
              <a:rPr lang="en-US" dirty="0"/>
              <a:t> </a:t>
            </a:r>
            <a:r>
              <a:rPr lang="en-US" dirty="0" err="1"/>
              <a:t>pháp</a:t>
            </a:r>
            <a:r>
              <a:rPr lang="en-US" dirty="0"/>
              <a:t> </a:t>
            </a:r>
            <a:r>
              <a:rPr lang="en-US" dirty="0" err="1"/>
              <a:t>sư</a:t>
            </a:r>
            <a:r>
              <a:rPr lang="en-US" dirty="0"/>
              <a:t> </a:t>
            </a:r>
            <a:r>
              <a:rPr lang="en-US" dirty="0" err="1"/>
              <a:t>phạm</a:t>
            </a:r>
            <a:r>
              <a:rPr lang="en-US" dirty="0"/>
              <a:t>, </a:t>
            </a:r>
            <a:r>
              <a:rPr lang="en-US" dirty="0" err="1"/>
              <a:t>giúp</a:t>
            </a:r>
            <a:r>
              <a:rPr lang="en-US" dirty="0"/>
              <a:t> </a:t>
            </a:r>
            <a:r>
              <a:rPr lang="en-US" dirty="0" err="1"/>
              <a:t>hệ</a:t>
            </a:r>
            <a:r>
              <a:rPr lang="en-US" dirty="0"/>
              <a:t> </a:t>
            </a:r>
            <a:r>
              <a:rPr lang="en-US" dirty="0" err="1"/>
              <a:t>thống</a:t>
            </a:r>
            <a:r>
              <a:rPr lang="en-US" dirty="0"/>
              <a:t> </a:t>
            </a:r>
            <a:r>
              <a:rPr lang="en-US" dirty="0" err="1"/>
              <a:t>hóa</a:t>
            </a:r>
            <a:r>
              <a:rPr lang="en-US" dirty="0"/>
              <a:t> </a:t>
            </a:r>
            <a:r>
              <a:rPr lang="en-US" dirty="0" err="1"/>
              <a:t>kiến</a:t>
            </a:r>
            <a:r>
              <a:rPr lang="en-US" dirty="0"/>
              <a:t> </a:t>
            </a:r>
            <a:r>
              <a:rPr lang="en-US" dirty="0" err="1"/>
              <a:t>thức</a:t>
            </a:r>
            <a:r>
              <a:rPr lang="en-US" dirty="0"/>
              <a:t> </a:t>
            </a:r>
            <a:r>
              <a:rPr lang="en-US" dirty="0" err="1"/>
              <a:t>và</a:t>
            </a:r>
            <a:r>
              <a:rPr lang="en-US" dirty="0"/>
              <a:t> </a:t>
            </a:r>
            <a:r>
              <a:rPr lang="en-US" dirty="0" err="1"/>
              <a:t>dễ</a:t>
            </a:r>
            <a:r>
              <a:rPr lang="en-US" dirty="0"/>
              <a:t> </a:t>
            </a:r>
            <a:r>
              <a:rPr lang="en-US" dirty="0" err="1"/>
              <a:t>nhớ</a:t>
            </a:r>
            <a:r>
              <a:rPr lang="en-US" dirty="0"/>
              <a:t>, </a:t>
            </a:r>
            <a:r>
              <a:rPr lang="en-US" dirty="0" err="1"/>
              <a:t>dễ</a:t>
            </a:r>
            <a:r>
              <a:rPr lang="en-US" dirty="0"/>
              <a:t> </a:t>
            </a:r>
            <a:r>
              <a:rPr lang="en-US" dirty="0" err="1"/>
              <a:t>thuộc</a:t>
            </a:r>
            <a:r>
              <a:rPr lang="en-US" dirty="0"/>
              <a:t> do </a:t>
            </a:r>
            <a:r>
              <a:rPr lang="en-US" dirty="0" err="1"/>
              <a:t>thời</a:t>
            </a:r>
            <a:r>
              <a:rPr lang="en-US" dirty="0"/>
              <a:t> </a:t>
            </a:r>
            <a:r>
              <a:rPr lang="en-US" dirty="0" err="1"/>
              <a:t>Đức</a:t>
            </a:r>
            <a:r>
              <a:rPr lang="en-US" dirty="0"/>
              <a:t> </a:t>
            </a:r>
            <a:r>
              <a:rPr lang="en-US" dirty="0" err="1"/>
              <a:t>Phật</a:t>
            </a:r>
            <a:r>
              <a:rPr lang="en-US" dirty="0"/>
              <a:t>, </a:t>
            </a:r>
            <a:r>
              <a:rPr lang="en-US" dirty="0" err="1"/>
              <a:t>chữ</a:t>
            </a:r>
            <a:r>
              <a:rPr lang="en-US" dirty="0"/>
              <a:t> </a:t>
            </a:r>
            <a:r>
              <a:rPr lang="en-US" dirty="0" err="1"/>
              <a:t>viết</a:t>
            </a:r>
            <a:r>
              <a:rPr lang="en-US" dirty="0"/>
              <a:t> </a:t>
            </a:r>
            <a:r>
              <a:rPr lang="en-US" dirty="0" err="1"/>
              <a:t>tuy</a:t>
            </a:r>
            <a:r>
              <a:rPr lang="en-US" dirty="0"/>
              <a:t> </a:t>
            </a:r>
            <a:r>
              <a:rPr lang="en-US" dirty="0" err="1"/>
              <a:t>đã</a:t>
            </a:r>
            <a:r>
              <a:rPr lang="en-US" dirty="0"/>
              <a:t> </a:t>
            </a:r>
            <a:r>
              <a:rPr lang="en-US" dirty="0" err="1"/>
              <a:t>có</a:t>
            </a:r>
            <a:r>
              <a:rPr lang="en-US" dirty="0"/>
              <a:t> </a:t>
            </a:r>
            <a:r>
              <a:rPr lang="en-US" dirty="0" err="1"/>
              <a:t>nhưng</a:t>
            </a:r>
            <a:r>
              <a:rPr lang="en-US" dirty="0"/>
              <a:t> </a:t>
            </a:r>
            <a:r>
              <a:rPr lang="en-US" dirty="0" err="1"/>
              <a:t>chưa</a:t>
            </a:r>
            <a:r>
              <a:rPr lang="en-US" dirty="0"/>
              <a:t> </a:t>
            </a:r>
            <a:r>
              <a:rPr lang="en-US" dirty="0" err="1"/>
              <a:t>phổ</a:t>
            </a:r>
            <a:r>
              <a:rPr lang="en-US" dirty="0"/>
              <a:t> </a:t>
            </a:r>
            <a:r>
              <a:rPr lang="en-US" dirty="0" err="1"/>
              <a:t>biến</a:t>
            </a:r>
            <a:r>
              <a:rPr lang="en-US" dirty="0"/>
              <a:t>, </a:t>
            </a:r>
            <a:r>
              <a:rPr lang="en-US" dirty="0" err="1"/>
              <a:t>các</a:t>
            </a:r>
            <a:r>
              <a:rPr lang="en-US" dirty="0"/>
              <a:t> </a:t>
            </a:r>
            <a:r>
              <a:rPr lang="en-US" dirty="0" err="1"/>
              <a:t>lĩnh</a:t>
            </a:r>
            <a:r>
              <a:rPr lang="en-US" dirty="0"/>
              <a:t> </a:t>
            </a:r>
            <a:r>
              <a:rPr lang="en-US" dirty="0" err="1"/>
              <a:t>vực</a:t>
            </a:r>
            <a:r>
              <a:rPr lang="en-US" dirty="0"/>
              <a:t> </a:t>
            </a:r>
            <a:r>
              <a:rPr lang="en-US" dirty="0" err="1"/>
              <a:t>nghề</a:t>
            </a:r>
            <a:r>
              <a:rPr lang="en-US" dirty="0"/>
              <a:t> </a:t>
            </a:r>
            <a:r>
              <a:rPr lang="en-US" dirty="0" err="1"/>
              <a:t>nghiệp</a:t>
            </a:r>
            <a:r>
              <a:rPr lang="en-US" dirty="0"/>
              <a:t>, tri </a:t>
            </a:r>
            <a:r>
              <a:rPr lang="en-US" dirty="0" err="1"/>
              <a:t>thức</a:t>
            </a:r>
            <a:r>
              <a:rPr lang="en-US" dirty="0"/>
              <a:t> </a:t>
            </a:r>
            <a:r>
              <a:rPr lang="en-US" dirty="0" err="1"/>
              <a:t>đều</a:t>
            </a:r>
            <a:r>
              <a:rPr lang="en-US" dirty="0"/>
              <a:t> </a:t>
            </a:r>
            <a:r>
              <a:rPr lang="en-US" dirty="0" err="1"/>
              <a:t>lưu</a:t>
            </a:r>
            <a:r>
              <a:rPr lang="en-US" dirty="0"/>
              <a:t> </a:t>
            </a:r>
            <a:r>
              <a:rPr lang="en-US" dirty="0" err="1"/>
              <a:t>truyền</a:t>
            </a:r>
            <a:r>
              <a:rPr lang="en-US" dirty="0"/>
              <a:t> </a:t>
            </a:r>
            <a:r>
              <a:rPr lang="en-US" dirty="0" err="1"/>
              <a:t>dựa</a:t>
            </a:r>
            <a:r>
              <a:rPr lang="en-US" dirty="0"/>
              <a:t> </a:t>
            </a:r>
            <a:r>
              <a:rPr lang="en-US" dirty="0" err="1"/>
              <a:t>vào</a:t>
            </a:r>
            <a:r>
              <a:rPr lang="en-US" dirty="0"/>
              <a:t> </a:t>
            </a:r>
            <a:r>
              <a:rPr lang="en-US" dirty="0" err="1"/>
              <a:t>tụng</a:t>
            </a:r>
            <a:r>
              <a:rPr lang="en-US" dirty="0"/>
              <a:t> </a:t>
            </a:r>
            <a:r>
              <a:rPr lang="en-US" dirty="0" err="1"/>
              <a:t>đọc</a:t>
            </a:r>
            <a:r>
              <a:rPr lang="en-US" dirty="0"/>
              <a:t> &amp; </a:t>
            </a:r>
            <a:r>
              <a:rPr lang="en-US" dirty="0" err="1"/>
              <a:t>trí</a:t>
            </a:r>
            <a:r>
              <a:rPr lang="en-US" dirty="0"/>
              <a:t> </a:t>
            </a:r>
            <a:r>
              <a:rPr lang="en-US" dirty="0" err="1"/>
              <a:t>nhớ</a:t>
            </a:r>
            <a:r>
              <a:rPr lang="en-US" dirty="0"/>
              <a:t>. </a:t>
            </a:r>
            <a:r>
              <a:rPr lang="en-US" dirty="0" err="1"/>
              <a:t>Đối</a:t>
            </a:r>
            <a:r>
              <a:rPr lang="en-US" dirty="0"/>
              <a:t> </a:t>
            </a:r>
            <a:r>
              <a:rPr lang="en-US" dirty="0" err="1"/>
              <a:t>với</a:t>
            </a:r>
            <a:r>
              <a:rPr lang="en-US" dirty="0"/>
              <a:t> </a:t>
            </a:r>
            <a:r>
              <a:rPr lang="en-US" dirty="0" err="1"/>
              <a:t>Phật</a:t>
            </a:r>
            <a:r>
              <a:rPr lang="en-US" dirty="0"/>
              <a:t> </a:t>
            </a:r>
            <a:r>
              <a:rPr lang="en-US" dirty="0" err="1"/>
              <a:t>tử</a:t>
            </a:r>
            <a:r>
              <a:rPr lang="en-US" dirty="0"/>
              <a:t> </a:t>
            </a:r>
            <a:r>
              <a:rPr lang="en-US" dirty="0" err="1"/>
              <a:t>ngày</a:t>
            </a:r>
            <a:r>
              <a:rPr lang="en-US" dirty="0"/>
              <a:t> nay, </a:t>
            </a:r>
            <a:r>
              <a:rPr lang="en-US" dirty="0" err="1"/>
              <a:t>Tăng</a:t>
            </a:r>
            <a:r>
              <a:rPr lang="en-US" dirty="0"/>
              <a:t> Chi </a:t>
            </a:r>
            <a:r>
              <a:rPr lang="en-US" dirty="0" err="1"/>
              <a:t>Bộ</a:t>
            </a:r>
            <a:r>
              <a:rPr lang="en-US" dirty="0"/>
              <a:t> </a:t>
            </a:r>
            <a:r>
              <a:rPr lang="en-US" dirty="0" err="1"/>
              <a:t>Kinh</a:t>
            </a:r>
            <a:r>
              <a:rPr lang="en-US" dirty="0"/>
              <a:t> </a:t>
            </a:r>
            <a:r>
              <a:rPr lang="en-US" dirty="0" err="1"/>
              <a:t>là</a:t>
            </a:r>
            <a:r>
              <a:rPr lang="en-US" dirty="0"/>
              <a:t> </a:t>
            </a:r>
            <a:r>
              <a:rPr lang="en-US" dirty="0" err="1"/>
              <a:t>một</a:t>
            </a:r>
            <a:r>
              <a:rPr lang="en-US" dirty="0"/>
              <a:t> </a:t>
            </a:r>
            <a:r>
              <a:rPr lang="en-US" dirty="0" err="1"/>
              <a:t>bộ</a:t>
            </a:r>
            <a:r>
              <a:rPr lang="en-US" dirty="0"/>
              <a:t> </a:t>
            </a:r>
            <a:r>
              <a:rPr lang="en-US" dirty="0" err="1"/>
              <a:t>kinh</a:t>
            </a:r>
            <a:r>
              <a:rPr lang="en-US" dirty="0"/>
              <a:t> </a:t>
            </a:r>
            <a:r>
              <a:rPr lang="en-US" dirty="0" err="1"/>
              <a:t>nhập</a:t>
            </a:r>
            <a:r>
              <a:rPr lang="en-US" dirty="0"/>
              <a:t> </a:t>
            </a:r>
            <a:r>
              <a:rPr lang="en-US" dirty="0" err="1"/>
              <a:t>môn</a:t>
            </a:r>
            <a:r>
              <a:rPr lang="en-US" dirty="0"/>
              <a:t> “</a:t>
            </a:r>
            <a:r>
              <a:rPr lang="en-US" dirty="0" err="1"/>
              <a:t>lý</a:t>
            </a:r>
            <a:r>
              <a:rPr lang="en-US" dirty="0"/>
              <a:t> </a:t>
            </a:r>
            <a:r>
              <a:rPr lang="en-US" dirty="0" err="1"/>
              <a:t>tưởng</a:t>
            </a:r>
            <a:r>
              <a:rPr lang="en-US" dirty="0"/>
              <a:t>”, </a:t>
            </a:r>
            <a:r>
              <a:rPr lang="en-US" dirty="0" err="1"/>
              <a:t>bởi</a:t>
            </a:r>
            <a:r>
              <a:rPr lang="en-US" dirty="0"/>
              <a:t> </a:t>
            </a:r>
            <a:r>
              <a:rPr lang="en-US" dirty="0" err="1"/>
              <a:t>sự</a:t>
            </a:r>
            <a:r>
              <a:rPr lang="en-US" dirty="0"/>
              <a:t> </a:t>
            </a:r>
            <a:r>
              <a:rPr lang="en-US" dirty="0" err="1"/>
              <a:t>phân</a:t>
            </a:r>
            <a:r>
              <a:rPr lang="en-US" dirty="0"/>
              <a:t> chia </a:t>
            </a:r>
            <a:r>
              <a:rPr lang="en-US" dirty="0" err="1"/>
              <a:t>theo</a:t>
            </a:r>
            <a:r>
              <a:rPr lang="en-US" dirty="0"/>
              <a:t> </a:t>
            </a:r>
            <a:r>
              <a:rPr lang="en-US" dirty="0" err="1"/>
              <a:t>thứ</a:t>
            </a:r>
            <a:r>
              <a:rPr lang="en-US" dirty="0"/>
              <a:t> </a:t>
            </a:r>
            <a:r>
              <a:rPr lang="en-US" dirty="0" err="1"/>
              <a:t>tự</a:t>
            </a:r>
            <a:r>
              <a:rPr lang="en-US" dirty="0"/>
              <a:t> </a:t>
            </a:r>
            <a:r>
              <a:rPr lang="en-US" dirty="0" err="1"/>
              <a:t>số</a:t>
            </a:r>
            <a:r>
              <a:rPr lang="en-US" dirty="0"/>
              <a:t> </a:t>
            </a:r>
            <a:r>
              <a:rPr lang="en-US" dirty="0" err="1"/>
              <a:t>Pháp</a:t>
            </a:r>
            <a:r>
              <a:rPr lang="en-US" dirty="0"/>
              <a:t> </a:t>
            </a:r>
            <a:r>
              <a:rPr lang="en-US" dirty="0" err="1"/>
              <a:t>hàm</a:t>
            </a:r>
            <a:r>
              <a:rPr lang="en-US" dirty="0"/>
              <a:t> ý </a:t>
            </a:r>
            <a:r>
              <a:rPr lang="en-US" dirty="0" err="1"/>
              <a:t>từ</a:t>
            </a:r>
            <a:r>
              <a:rPr lang="en-US" dirty="0"/>
              <a:t> </a:t>
            </a:r>
            <a:r>
              <a:rPr lang="en-US" dirty="0" err="1"/>
              <a:t>dễ</a:t>
            </a:r>
            <a:r>
              <a:rPr lang="en-US" dirty="0"/>
              <a:t> </a:t>
            </a:r>
            <a:r>
              <a:rPr lang="en-US" dirty="0" err="1"/>
              <a:t>đến</a:t>
            </a:r>
            <a:r>
              <a:rPr lang="en-US" dirty="0"/>
              <a:t> </a:t>
            </a:r>
            <a:r>
              <a:rPr lang="en-US" dirty="0" err="1"/>
              <a:t>khó</a:t>
            </a:r>
            <a:r>
              <a:rPr lang="en-US" dirty="0"/>
              <a:t>: </a:t>
            </a:r>
            <a:r>
              <a:rPr lang="en-US" dirty="0" err="1"/>
              <a:t>ít</a:t>
            </a:r>
            <a:r>
              <a:rPr lang="en-US" dirty="0"/>
              <a:t> </a:t>
            </a:r>
            <a:r>
              <a:rPr lang="en-US" dirty="0" err="1"/>
              <a:t>Pháp</a:t>
            </a:r>
            <a:r>
              <a:rPr lang="en-US" dirty="0"/>
              <a:t> </a:t>
            </a:r>
            <a:r>
              <a:rPr lang="en-US" dirty="0" err="1"/>
              <a:t>thì</a:t>
            </a:r>
            <a:r>
              <a:rPr lang="en-US" dirty="0"/>
              <a:t> </a:t>
            </a:r>
            <a:r>
              <a:rPr lang="en-US" dirty="0" err="1"/>
              <a:t>dễ</a:t>
            </a:r>
            <a:r>
              <a:rPr lang="en-US" dirty="0"/>
              <a:t>, </a:t>
            </a:r>
            <a:r>
              <a:rPr lang="en-US" dirty="0" err="1"/>
              <a:t>nhiều</a:t>
            </a:r>
            <a:r>
              <a:rPr lang="en-US" dirty="0"/>
              <a:t> </a:t>
            </a:r>
            <a:r>
              <a:rPr lang="en-US" dirty="0" err="1"/>
              <a:t>Pháp</a:t>
            </a:r>
            <a:r>
              <a:rPr lang="en-US" dirty="0"/>
              <a:t> </a:t>
            </a:r>
            <a:r>
              <a:rPr lang="en-US" dirty="0" err="1"/>
              <a:t>thì</a:t>
            </a:r>
            <a:r>
              <a:rPr lang="en-US" dirty="0"/>
              <a:t> </a:t>
            </a:r>
            <a:r>
              <a:rPr lang="en-US" dirty="0" err="1"/>
              <a:t>khó</a:t>
            </a:r>
            <a:r>
              <a:rPr lang="en-US" dirty="0"/>
              <a:t>.</a:t>
            </a:r>
          </a:p>
          <a:p>
            <a:pPr marL="0" indent="0" algn="just">
              <a:buNone/>
            </a:pPr>
            <a:endParaRPr lang="en-US" b="1" dirty="0"/>
          </a:p>
        </p:txBody>
      </p:sp>
      <p:sp>
        <p:nvSpPr>
          <p:cNvPr id="7" name="Rectangle 6">
            <a:extLst>
              <a:ext uri="{FF2B5EF4-FFF2-40B4-BE49-F238E27FC236}">
                <a16:creationId xmlns:a16="http://schemas.microsoft.com/office/drawing/2014/main" id="{10CF2FDC-316D-4347-9913-FB62E45B5588}"/>
              </a:ext>
            </a:extLst>
          </p:cNvPr>
          <p:cNvSpPr/>
          <p:nvPr/>
        </p:nvSpPr>
        <p:spPr>
          <a:xfrm>
            <a:off x="7374467" y="2111192"/>
            <a:ext cx="3979333" cy="461665"/>
          </a:xfrm>
          <a:prstGeom prst="rect">
            <a:avLst/>
          </a:prstGeom>
          <a:solidFill>
            <a:srgbClr val="FBC25D"/>
          </a:solidFill>
        </p:spPr>
        <p:txBody>
          <a:bodyPr wrap="square">
            <a:spAutoFit/>
          </a:bodyPr>
          <a:lstStyle/>
          <a:p>
            <a:pPr marL="119063" indent="53975"/>
            <a:endParaRPr lang="en-US" sz="2400" dirty="0">
              <a:solidFill>
                <a:srgbClr val="471200"/>
              </a:solidFill>
            </a:endParaRPr>
          </a:p>
        </p:txBody>
      </p:sp>
    </p:spTree>
    <p:extLst>
      <p:ext uri="{BB962C8B-B14F-4D97-AF65-F5344CB8AC3E}">
        <p14:creationId xmlns:p14="http://schemas.microsoft.com/office/powerpoint/2010/main" val="37293557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VĂN HÓA</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algn="just"/>
            <a:r>
              <a:rPr lang="en-US" b="1" dirty="0" err="1">
                <a:solidFill>
                  <a:srgbClr val="471200"/>
                </a:solidFill>
              </a:rPr>
              <a:t>Tăng</a:t>
            </a:r>
            <a:r>
              <a:rPr lang="en-US" b="1" dirty="0">
                <a:solidFill>
                  <a:srgbClr val="471200"/>
                </a:solidFill>
              </a:rPr>
              <a:t> Chi </a:t>
            </a:r>
            <a:r>
              <a:rPr lang="en-US" b="1" dirty="0" err="1">
                <a:solidFill>
                  <a:srgbClr val="471200"/>
                </a:solidFill>
              </a:rPr>
              <a:t>Bộ</a:t>
            </a:r>
            <a:r>
              <a:rPr lang="en-US" b="1" dirty="0">
                <a:solidFill>
                  <a:srgbClr val="471200"/>
                </a:solidFill>
              </a:rPr>
              <a:t> </a:t>
            </a:r>
            <a:r>
              <a:rPr lang="en-US" b="1" dirty="0" err="1">
                <a:solidFill>
                  <a:srgbClr val="471200"/>
                </a:solidFill>
              </a:rPr>
              <a:t>Kinh</a:t>
            </a:r>
            <a:r>
              <a:rPr lang="en-US" b="1" dirty="0">
                <a:solidFill>
                  <a:srgbClr val="471200"/>
                </a:solidFill>
              </a:rPr>
              <a:t> – </a:t>
            </a:r>
            <a:r>
              <a:rPr lang="en-US" b="1" dirty="0" err="1">
                <a:solidFill>
                  <a:srgbClr val="471200"/>
                </a:solidFill>
              </a:rPr>
              <a:t>Aṅguttara</a:t>
            </a:r>
            <a:r>
              <a:rPr lang="en-US" b="1" dirty="0">
                <a:solidFill>
                  <a:srgbClr val="471200"/>
                </a:solidFill>
              </a:rPr>
              <a:t> </a:t>
            </a:r>
            <a:r>
              <a:rPr lang="en-US" b="1" dirty="0" err="1">
                <a:solidFill>
                  <a:srgbClr val="471200"/>
                </a:solidFill>
              </a:rPr>
              <a:t>Nikāya</a:t>
            </a:r>
            <a:r>
              <a:rPr lang="en-US" b="1" dirty="0">
                <a:solidFill>
                  <a:srgbClr val="471200"/>
                </a:solidFill>
              </a:rPr>
              <a:t> (AN) </a:t>
            </a:r>
          </a:p>
          <a:p>
            <a:pPr algn="just"/>
            <a:endParaRPr lang="en-US" dirty="0"/>
          </a:p>
          <a:p>
            <a:pPr algn="just"/>
            <a:r>
              <a:rPr lang="en-US" dirty="0" err="1"/>
              <a:t>Về</a:t>
            </a:r>
            <a:r>
              <a:rPr lang="en-US" dirty="0"/>
              <a:t> </a:t>
            </a:r>
            <a:r>
              <a:rPr lang="en-US" dirty="0" err="1"/>
              <a:t>phương</a:t>
            </a:r>
            <a:r>
              <a:rPr lang="en-US" dirty="0"/>
              <a:t> </a:t>
            </a:r>
            <a:r>
              <a:rPr lang="en-US" dirty="0" err="1"/>
              <a:t>diện</a:t>
            </a:r>
            <a:r>
              <a:rPr lang="en-US" dirty="0"/>
              <a:t> </a:t>
            </a:r>
            <a:r>
              <a:rPr lang="en-US" dirty="0" err="1"/>
              <a:t>ngôn</a:t>
            </a:r>
            <a:r>
              <a:rPr lang="en-US" dirty="0"/>
              <a:t> </a:t>
            </a:r>
            <a:r>
              <a:rPr lang="en-US" dirty="0" err="1"/>
              <a:t>ngữ</a:t>
            </a:r>
            <a:r>
              <a:rPr lang="en-US" dirty="0"/>
              <a:t> Pali, </a:t>
            </a:r>
            <a:r>
              <a:rPr lang="en-US" dirty="0" err="1"/>
              <a:t>Tăng</a:t>
            </a:r>
            <a:r>
              <a:rPr lang="en-US" dirty="0"/>
              <a:t> Chi </a:t>
            </a:r>
            <a:r>
              <a:rPr lang="en-US" dirty="0" err="1"/>
              <a:t>Bộ</a:t>
            </a:r>
            <a:r>
              <a:rPr lang="en-US" dirty="0"/>
              <a:t> </a:t>
            </a:r>
            <a:r>
              <a:rPr lang="en-US" dirty="0" err="1"/>
              <a:t>Kinh</a:t>
            </a:r>
            <a:r>
              <a:rPr lang="en-US" dirty="0"/>
              <a:t> </a:t>
            </a:r>
            <a:r>
              <a:rPr lang="en-US" dirty="0" err="1"/>
              <a:t>cũng</a:t>
            </a:r>
            <a:r>
              <a:rPr lang="en-US" dirty="0"/>
              <a:t> </a:t>
            </a:r>
            <a:r>
              <a:rPr lang="en-US" dirty="0" err="1"/>
              <a:t>đi</a:t>
            </a:r>
            <a:r>
              <a:rPr lang="en-US" dirty="0"/>
              <a:t> </a:t>
            </a:r>
            <a:r>
              <a:rPr lang="en-US" dirty="0" err="1"/>
              <a:t>theo</a:t>
            </a:r>
            <a:r>
              <a:rPr lang="en-US" dirty="0"/>
              <a:t> </a:t>
            </a:r>
            <a:r>
              <a:rPr lang="en-US" dirty="0" err="1"/>
              <a:t>trình</a:t>
            </a:r>
            <a:r>
              <a:rPr lang="en-US" dirty="0"/>
              <a:t> </a:t>
            </a:r>
            <a:r>
              <a:rPr lang="en-US" dirty="0" err="1"/>
              <a:t>tự</a:t>
            </a:r>
            <a:r>
              <a:rPr lang="en-US" dirty="0"/>
              <a:t> </a:t>
            </a:r>
            <a:r>
              <a:rPr lang="en-US" dirty="0" err="1"/>
              <a:t>tăng</a:t>
            </a:r>
            <a:r>
              <a:rPr lang="en-US" dirty="0"/>
              <a:t> </a:t>
            </a:r>
            <a:r>
              <a:rPr lang="en-US" dirty="0" err="1"/>
              <a:t>tiến</a:t>
            </a:r>
            <a:r>
              <a:rPr lang="en-US" dirty="0"/>
              <a:t> </a:t>
            </a:r>
            <a:r>
              <a:rPr lang="en-US" dirty="0" err="1"/>
              <a:t>độ</a:t>
            </a:r>
            <a:r>
              <a:rPr lang="en-US" dirty="0"/>
              <a:t> </a:t>
            </a:r>
            <a:r>
              <a:rPr lang="en-US" dirty="0" err="1"/>
              <a:t>khó</a:t>
            </a:r>
            <a:r>
              <a:rPr lang="en-US" dirty="0"/>
              <a:t>. </a:t>
            </a:r>
            <a:r>
              <a:rPr lang="en-US" dirty="0" err="1"/>
              <a:t>Bởi</a:t>
            </a:r>
            <a:r>
              <a:rPr lang="en-US" dirty="0"/>
              <a:t> </a:t>
            </a:r>
            <a:r>
              <a:rPr lang="en-US" dirty="0" err="1"/>
              <a:t>để</a:t>
            </a:r>
            <a:r>
              <a:rPr lang="en-US" dirty="0"/>
              <a:t> </a:t>
            </a:r>
            <a:r>
              <a:rPr lang="en-US" dirty="0" err="1"/>
              <a:t>diễn</a:t>
            </a:r>
            <a:r>
              <a:rPr lang="en-US" dirty="0"/>
              <a:t> </a:t>
            </a:r>
            <a:r>
              <a:rPr lang="en-US" dirty="0" err="1"/>
              <a:t>đạt</a:t>
            </a:r>
            <a:r>
              <a:rPr lang="en-US" dirty="0"/>
              <a:t> </a:t>
            </a:r>
            <a:r>
              <a:rPr lang="en-US" dirty="0" err="1"/>
              <a:t>một</a:t>
            </a:r>
            <a:r>
              <a:rPr lang="en-US" dirty="0"/>
              <a:t> </a:t>
            </a:r>
            <a:r>
              <a:rPr lang="en-US" dirty="0" err="1"/>
              <a:t>số</a:t>
            </a:r>
            <a:r>
              <a:rPr lang="en-US" dirty="0"/>
              <a:t> </a:t>
            </a:r>
            <a:r>
              <a:rPr lang="en-US" dirty="0" err="1"/>
              <a:t>lượng</a:t>
            </a:r>
            <a:r>
              <a:rPr lang="en-US" dirty="0"/>
              <a:t> </a:t>
            </a:r>
            <a:r>
              <a:rPr lang="en-US" dirty="0" err="1"/>
              <a:t>ít</a:t>
            </a:r>
            <a:r>
              <a:rPr lang="en-US" dirty="0"/>
              <a:t> </a:t>
            </a:r>
            <a:r>
              <a:rPr lang="en-US" dirty="0" err="1"/>
              <a:t>Pháp</a:t>
            </a:r>
            <a:r>
              <a:rPr lang="en-US" dirty="0"/>
              <a:t> </a:t>
            </a:r>
            <a:r>
              <a:rPr lang="en-US" dirty="0" err="1"/>
              <a:t>thì</a:t>
            </a:r>
            <a:r>
              <a:rPr lang="en-US" dirty="0"/>
              <a:t> </a:t>
            </a:r>
            <a:r>
              <a:rPr lang="en-US" dirty="0" err="1"/>
              <a:t>chỉ</a:t>
            </a:r>
            <a:r>
              <a:rPr lang="en-US" dirty="0"/>
              <a:t> </a:t>
            </a:r>
            <a:r>
              <a:rPr lang="en-US" dirty="0" err="1"/>
              <a:t>cần</a:t>
            </a:r>
            <a:r>
              <a:rPr lang="en-US" dirty="0"/>
              <a:t> </a:t>
            </a:r>
            <a:r>
              <a:rPr lang="en-US" dirty="0" err="1"/>
              <a:t>những</a:t>
            </a:r>
            <a:r>
              <a:rPr lang="en-US" dirty="0"/>
              <a:t> </a:t>
            </a:r>
            <a:r>
              <a:rPr lang="en-US" dirty="0" err="1"/>
              <a:t>câu</a:t>
            </a:r>
            <a:r>
              <a:rPr lang="en-US" dirty="0"/>
              <a:t> </a:t>
            </a:r>
            <a:r>
              <a:rPr lang="en-US" dirty="0" err="1"/>
              <a:t>ngắn</a:t>
            </a:r>
            <a:r>
              <a:rPr lang="en-US" dirty="0"/>
              <a:t>, </a:t>
            </a:r>
            <a:r>
              <a:rPr lang="en-US" dirty="0" err="1"/>
              <a:t>cấu</a:t>
            </a:r>
            <a:r>
              <a:rPr lang="en-US" dirty="0"/>
              <a:t> </a:t>
            </a:r>
            <a:r>
              <a:rPr lang="en-US" dirty="0" err="1"/>
              <a:t>trúc</a:t>
            </a:r>
            <a:r>
              <a:rPr lang="en-US" dirty="0"/>
              <a:t> </a:t>
            </a:r>
            <a:r>
              <a:rPr lang="en-US" dirty="0" err="1"/>
              <a:t>tương</a:t>
            </a:r>
            <a:r>
              <a:rPr lang="en-US" dirty="0"/>
              <a:t> </a:t>
            </a:r>
            <a:r>
              <a:rPr lang="en-US" dirty="0" err="1"/>
              <a:t>đối</a:t>
            </a:r>
            <a:r>
              <a:rPr lang="en-US" dirty="0"/>
              <a:t> </a:t>
            </a:r>
            <a:r>
              <a:rPr lang="en-US" dirty="0" err="1"/>
              <a:t>đơn</a:t>
            </a:r>
            <a:r>
              <a:rPr lang="en-US" dirty="0"/>
              <a:t> </a:t>
            </a:r>
            <a:r>
              <a:rPr lang="en-US" dirty="0" err="1"/>
              <a:t>giản</a:t>
            </a:r>
            <a:r>
              <a:rPr lang="en-US" dirty="0"/>
              <a:t>. </a:t>
            </a:r>
            <a:r>
              <a:rPr lang="en-US" dirty="0" err="1"/>
              <a:t>Khi</a:t>
            </a:r>
            <a:r>
              <a:rPr lang="en-US" dirty="0"/>
              <a:t> </a:t>
            </a:r>
            <a:r>
              <a:rPr lang="en-US" dirty="0" err="1"/>
              <a:t>diễn</a:t>
            </a:r>
            <a:r>
              <a:rPr lang="en-US" dirty="0"/>
              <a:t> </a:t>
            </a:r>
            <a:r>
              <a:rPr lang="en-US" dirty="0" err="1"/>
              <a:t>đạt</a:t>
            </a:r>
            <a:r>
              <a:rPr lang="en-US" dirty="0"/>
              <a:t> </a:t>
            </a:r>
            <a:r>
              <a:rPr lang="en-US" dirty="0" err="1"/>
              <a:t>nhiều</a:t>
            </a:r>
            <a:r>
              <a:rPr lang="en-US" dirty="0"/>
              <a:t> </a:t>
            </a:r>
            <a:r>
              <a:rPr lang="en-US" dirty="0" err="1"/>
              <a:t>Pháp</a:t>
            </a:r>
            <a:r>
              <a:rPr lang="en-US" dirty="0"/>
              <a:t> </a:t>
            </a:r>
            <a:r>
              <a:rPr lang="en-US" dirty="0" err="1"/>
              <a:t>hơn</a:t>
            </a:r>
            <a:r>
              <a:rPr lang="en-US" dirty="0"/>
              <a:t> </a:t>
            </a:r>
            <a:r>
              <a:rPr lang="en-US" dirty="0" err="1"/>
              <a:t>thì</a:t>
            </a:r>
            <a:r>
              <a:rPr lang="en-US" dirty="0"/>
              <a:t> </a:t>
            </a:r>
            <a:r>
              <a:rPr lang="en-US" dirty="0" err="1"/>
              <a:t>phải</a:t>
            </a:r>
            <a:r>
              <a:rPr lang="en-US" dirty="0"/>
              <a:t> </a:t>
            </a:r>
            <a:r>
              <a:rPr lang="en-US" dirty="0" err="1"/>
              <a:t>dùng</a:t>
            </a:r>
            <a:r>
              <a:rPr lang="en-US" dirty="0"/>
              <a:t> </a:t>
            </a:r>
            <a:r>
              <a:rPr lang="en-US" dirty="0" err="1"/>
              <a:t>những</a:t>
            </a:r>
            <a:r>
              <a:rPr lang="en-US" dirty="0"/>
              <a:t> </a:t>
            </a:r>
            <a:r>
              <a:rPr lang="en-US" dirty="0" err="1"/>
              <a:t>câu</a:t>
            </a:r>
            <a:r>
              <a:rPr lang="en-US" dirty="0"/>
              <a:t> </a:t>
            </a:r>
            <a:r>
              <a:rPr lang="en-US" dirty="0" err="1"/>
              <a:t>dài</a:t>
            </a:r>
            <a:r>
              <a:rPr lang="en-US" dirty="0"/>
              <a:t>, </a:t>
            </a:r>
            <a:r>
              <a:rPr lang="en-US" dirty="0" err="1"/>
              <a:t>cấu</a:t>
            </a:r>
            <a:r>
              <a:rPr lang="en-US" dirty="0"/>
              <a:t> </a:t>
            </a:r>
            <a:r>
              <a:rPr lang="en-US" dirty="0" err="1"/>
              <a:t>trúc</a:t>
            </a:r>
            <a:r>
              <a:rPr lang="en-US" dirty="0"/>
              <a:t> </a:t>
            </a:r>
            <a:r>
              <a:rPr lang="en-US" dirty="0" err="1"/>
              <a:t>phức</a:t>
            </a:r>
            <a:r>
              <a:rPr lang="en-US" dirty="0"/>
              <a:t> </a:t>
            </a:r>
            <a:r>
              <a:rPr lang="en-US" dirty="0" err="1"/>
              <a:t>tạp</a:t>
            </a:r>
            <a:r>
              <a:rPr lang="en-US" dirty="0"/>
              <a:t> </a:t>
            </a:r>
            <a:r>
              <a:rPr lang="en-US" dirty="0" err="1"/>
              <a:t>hơn</a:t>
            </a:r>
            <a:r>
              <a:rPr lang="en-US" dirty="0"/>
              <a:t>. Do </a:t>
            </a:r>
            <a:r>
              <a:rPr lang="en-US" dirty="0" err="1"/>
              <a:t>đó</a:t>
            </a:r>
            <a:r>
              <a:rPr lang="en-US" dirty="0"/>
              <a:t>, </a:t>
            </a:r>
            <a:r>
              <a:rPr lang="en-US" dirty="0" err="1"/>
              <a:t>bộ</a:t>
            </a:r>
            <a:r>
              <a:rPr lang="en-US" dirty="0"/>
              <a:t> </a:t>
            </a:r>
            <a:r>
              <a:rPr lang="en-US" dirty="0" err="1"/>
              <a:t>kinh</a:t>
            </a:r>
            <a:r>
              <a:rPr lang="en-US" dirty="0"/>
              <a:t> </a:t>
            </a:r>
            <a:r>
              <a:rPr lang="en-US" dirty="0" err="1"/>
              <a:t>này</a:t>
            </a:r>
            <a:r>
              <a:rPr lang="en-US" dirty="0"/>
              <a:t> </a:t>
            </a:r>
            <a:r>
              <a:rPr lang="en-US" dirty="0" err="1"/>
              <a:t>cũng</a:t>
            </a:r>
            <a:r>
              <a:rPr lang="en-US" dirty="0"/>
              <a:t> </a:t>
            </a:r>
            <a:r>
              <a:rPr lang="en-US" dirty="0" err="1"/>
              <a:t>hết</a:t>
            </a:r>
            <a:r>
              <a:rPr lang="en-US" dirty="0"/>
              <a:t> </a:t>
            </a:r>
            <a:r>
              <a:rPr lang="en-US" dirty="0" err="1"/>
              <a:t>sức</a:t>
            </a:r>
            <a:r>
              <a:rPr lang="en-US" dirty="0"/>
              <a:t> </a:t>
            </a:r>
            <a:r>
              <a:rPr lang="en-US" dirty="0" err="1"/>
              <a:t>hữu</a:t>
            </a:r>
            <a:r>
              <a:rPr lang="en-US" dirty="0"/>
              <a:t> </a:t>
            </a:r>
            <a:r>
              <a:rPr lang="en-US" dirty="0" err="1"/>
              <a:t>ích</a:t>
            </a:r>
            <a:r>
              <a:rPr lang="en-US" dirty="0"/>
              <a:t> </a:t>
            </a:r>
            <a:r>
              <a:rPr lang="en-US" dirty="0" err="1"/>
              <a:t>cho</a:t>
            </a:r>
            <a:r>
              <a:rPr lang="en-US" dirty="0"/>
              <a:t> </a:t>
            </a:r>
            <a:r>
              <a:rPr lang="en-US" dirty="0" err="1"/>
              <a:t>việc</a:t>
            </a:r>
            <a:r>
              <a:rPr lang="en-US" dirty="0"/>
              <a:t> </a:t>
            </a:r>
            <a:r>
              <a:rPr lang="en-US" dirty="0" err="1"/>
              <a:t>nghiên</a:t>
            </a:r>
            <a:r>
              <a:rPr lang="en-US" dirty="0"/>
              <a:t> </a:t>
            </a:r>
            <a:r>
              <a:rPr lang="en-US" dirty="0" err="1"/>
              <a:t>cứu</a:t>
            </a:r>
            <a:r>
              <a:rPr lang="en-US" dirty="0"/>
              <a:t> Pali.</a:t>
            </a:r>
          </a:p>
          <a:p>
            <a:pPr marL="0" indent="0" algn="just">
              <a:buNone/>
            </a:pPr>
            <a:endParaRPr lang="en-US" b="1" dirty="0"/>
          </a:p>
        </p:txBody>
      </p:sp>
      <p:sp>
        <p:nvSpPr>
          <p:cNvPr id="7" name="Rectangle 6">
            <a:extLst>
              <a:ext uri="{FF2B5EF4-FFF2-40B4-BE49-F238E27FC236}">
                <a16:creationId xmlns:a16="http://schemas.microsoft.com/office/drawing/2014/main" id="{10CF2FDC-316D-4347-9913-FB62E45B5588}"/>
              </a:ext>
            </a:extLst>
          </p:cNvPr>
          <p:cNvSpPr/>
          <p:nvPr/>
        </p:nvSpPr>
        <p:spPr>
          <a:xfrm>
            <a:off x="7374467" y="2111192"/>
            <a:ext cx="3979333" cy="461665"/>
          </a:xfrm>
          <a:prstGeom prst="rect">
            <a:avLst/>
          </a:prstGeom>
          <a:solidFill>
            <a:srgbClr val="FBC25D"/>
          </a:solidFill>
        </p:spPr>
        <p:txBody>
          <a:bodyPr wrap="square">
            <a:spAutoFit/>
          </a:bodyPr>
          <a:lstStyle/>
          <a:p>
            <a:pPr marL="119063" indent="53975"/>
            <a:endParaRPr lang="en-US" sz="2400" dirty="0">
              <a:solidFill>
                <a:srgbClr val="471200"/>
              </a:solidFill>
            </a:endParaRPr>
          </a:p>
        </p:txBody>
      </p:sp>
    </p:spTree>
    <p:extLst>
      <p:ext uri="{BB962C8B-B14F-4D97-AF65-F5344CB8AC3E}">
        <p14:creationId xmlns:p14="http://schemas.microsoft.com/office/powerpoint/2010/main" val="14525162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VĂN HÓA</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algn="just"/>
            <a:r>
              <a:rPr lang="en-US" b="1" dirty="0" err="1">
                <a:solidFill>
                  <a:srgbClr val="471200"/>
                </a:solidFill>
              </a:rPr>
              <a:t>Tăng</a:t>
            </a:r>
            <a:r>
              <a:rPr lang="en-US" b="1" dirty="0">
                <a:solidFill>
                  <a:srgbClr val="471200"/>
                </a:solidFill>
              </a:rPr>
              <a:t> Chi </a:t>
            </a:r>
            <a:r>
              <a:rPr lang="en-US" b="1" dirty="0" err="1">
                <a:solidFill>
                  <a:srgbClr val="471200"/>
                </a:solidFill>
              </a:rPr>
              <a:t>Bộ</a:t>
            </a:r>
            <a:r>
              <a:rPr lang="en-US" b="1" dirty="0">
                <a:solidFill>
                  <a:srgbClr val="471200"/>
                </a:solidFill>
              </a:rPr>
              <a:t> </a:t>
            </a:r>
            <a:r>
              <a:rPr lang="en-US" b="1" dirty="0" err="1">
                <a:solidFill>
                  <a:srgbClr val="471200"/>
                </a:solidFill>
              </a:rPr>
              <a:t>Kinh</a:t>
            </a:r>
            <a:r>
              <a:rPr lang="en-US" b="1" dirty="0">
                <a:solidFill>
                  <a:srgbClr val="471200"/>
                </a:solidFill>
              </a:rPr>
              <a:t> – </a:t>
            </a:r>
            <a:r>
              <a:rPr lang="en-US" b="1" dirty="0" err="1">
                <a:solidFill>
                  <a:srgbClr val="471200"/>
                </a:solidFill>
              </a:rPr>
              <a:t>Aṅguttara</a:t>
            </a:r>
            <a:r>
              <a:rPr lang="en-US" b="1" dirty="0">
                <a:solidFill>
                  <a:srgbClr val="471200"/>
                </a:solidFill>
              </a:rPr>
              <a:t> </a:t>
            </a:r>
            <a:r>
              <a:rPr lang="en-US" b="1" dirty="0" err="1">
                <a:solidFill>
                  <a:srgbClr val="471200"/>
                </a:solidFill>
              </a:rPr>
              <a:t>Nikāya</a:t>
            </a:r>
            <a:r>
              <a:rPr lang="en-US" b="1" dirty="0">
                <a:solidFill>
                  <a:srgbClr val="471200"/>
                </a:solidFill>
              </a:rPr>
              <a:t> (AN) </a:t>
            </a:r>
          </a:p>
          <a:p>
            <a:pPr marL="0" indent="0">
              <a:buNone/>
            </a:pPr>
            <a:r>
              <a:rPr lang="en-US" dirty="0"/>
              <a:t>Hai </a:t>
            </a:r>
            <a:r>
              <a:rPr lang="en-US" dirty="0" err="1"/>
              <a:t>điểm</a:t>
            </a:r>
            <a:r>
              <a:rPr lang="en-US" dirty="0"/>
              <a:t> </a:t>
            </a:r>
            <a:r>
              <a:rPr lang="en-US" dirty="0" err="1"/>
              <a:t>đặc</a:t>
            </a:r>
            <a:r>
              <a:rPr lang="en-US" dirty="0"/>
              <a:t> </a:t>
            </a:r>
            <a:r>
              <a:rPr lang="en-US" dirty="0" err="1"/>
              <a:t>trưng</a:t>
            </a:r>
            <a:r>
              <a:rPr lang="en-US" dirty="0"/>
              <a:t> </a:t>
            </a:r>
            <a:r>
              <a:rPr lang="en-US" dirty="0" err="1"/>
              <a:t>của</a:t>
            </a:r>
            <a:r>
              <a:rPr lang="en-US" dirty="0"/>
              <a:t> </a:t>
            </a:r>
            <a:r>
              <a:rPr lang="en-US" dirty="0" err="1"/>
              <a:t>Tăng</a:t>
            </a:r>
            <a:r>
              <a:rPr lang="en-US" dirty="0"/>
              <a:t> Chi </a:t>
            </a:r>
            <a:r>
              <a:rPr lang="en-US" dirty="0" err="1"/>
              <a:t>Bộ</a:t>
            </a:r>
            <a:r>
              <a:rPr lang="en-US" dirty="0"/>
              <a:t> so </a:t>
            </a:r>
            <a:r>
              <a:rPr lang="en-US" dirty="0" err="1"/>
              <a:t>với</a:t>
            </a:r>
            <a:r>
              <a:rPr lang="en-US" dirty="0"/>
              <a:t> </a:t>
            </a:r>
            <a:r>
              <a:rPr lang="en-US" dirty="0" err="1"/>
              <a:t>các</a:t>
            </a:r>
            <a:r>
              <a:rPr lang="en-US" dirty="0"/>
              <a:t> </a:t>
            </a:r>
            <a:r>
              <a:rPr lang="en-US" dirty="0" err="1"/>
              <a:t>bộ</a:t>
            </a:r>
            <a:r>
              <a:rPr lang="en-US" dirty="0"/>
              <a:t> </a:t>
            </a:r>
            <a:r>
              <a:rPr lang="en-US" dirty="0" err="1"/>
              <a:t>kinh</a:t>
            </a:r>
            <a:r>
              <a:rPr lang="en-US" dirty="0"/>
              <a:t> </a:t>
            </a:r>
            <a:r>
              <a:rPr lang="en-US" dirty="0" err="1"/>
              <a:t>khác</a:t>
            </a:r>
            <a:r>
              <a:rPr lang="en-US" dirty="0"/>
              <a:t>: </a:t>
            </a:r>
            <a:br>
              <a:rPr lang="en-US" dirty="0"/>
            </a:br>
            <a:endParaRPr lang="en-US" dirty="0"/>
          </a:p>
          <a:p>
            <a:pPr marL="514350" indent="-514350">
              <a:buFont typeface="+mj-lt"/>
              <a:buAutoNum type="arabicPeriod"/>
            </a:pPr>
            <a:r>
              <a:rPr lang="en-US" dirty="0" err="1"/>
              <a:t>Các</a:t>
            </a:r>
            <a:r>
              <a:rPr lang="en-US" dirty="0"/>
              <a:t> </a:t>
            </a:r>
            <a:r>
              <a:rPr lang="en-US" dirty="0" err="1"/>
              <a:t>bài</a:t>
            </a:r>
            <a:r>
              <a:rPr lang="en-US" dirty="0"/>
              <a:t> </a:t>
            </a:r>
            <a:r>
              <a:rPr lang="en-US" dirty="0" err="1"/>
              <a:t>kinh</a:t>
            </a:r>
            <a:r>
              <a:rPr lang="en-US" dirty="0"/>
              <a:t> </a:t>
            </a:r>
            <a:r>
              <a:rPr lang="en-US" dirty="0" err="1"/>
              <a:t>đi</a:t>
            </a:r>
            <a:r>
              <a:rPr lang="en-US" dirty="0"/>
              <a:t> </a:t>
            </a:r>
            <a:r>
              <a:rPr lang="en-US" dirty="0" err="1"/>
              <a:t>thẳng</a:t>
            </a:r>
            <a:r>
              <a:rPr lang="en-US" dirty="0"/>
              <a:t> </a:t>
            </a:r>
            <a:r>
              <a:rPr lang="en-US" dirty="0" err="1"/>
              <a:t>vào</a:t>
            </a:r>
            <a:r>
              <a:rPr lang="en-US" dirty="0"/>
              <a:t> </a:t>
            </a:r>
            <a:r>
              <a:rPr lang="en-US" dirty="0" err="1"/>
              <a:t>nội</a:t>
            </a:r>
            <a:r>
              <a:rPr lang="en-US" dirty="0"/>
              <a:t> dung </a:t>
            </a:r>
            <a:r>
              <a:rPr lang="en-US" dirty="0" err="1"/>
              <a:t>Đức</a:t>
            </a:r>
            <a:r>
              <a:rPr lang="en-US" dirty="0"/>
              <a:t> </a:t>
            </a:r>
            <a:r>
              <a:rPr lang="en-US" dirty="0" err="1"/>
              <a:t>Phật</a:t>
            </a:r>
            <a:r>
              <a:rPr lang="en-US" dirty="0"/>
              <a:t> </a:t>
            </a:r>
            <a:r>
              <a:rPr lang="en-US" dirty="0" err="1"/>
              <a:t>thuyết</a:t>
            </a:r>
            <a:r>
              <a:rPr lang="en-US" dirty="0"/>
              <a:t> </a:t>
            </a:r>
            <a:r>
              <a:rPr lang="en-US" dirty="0" err="1"/>
              <a:t>chứ</a:t>
            </a:r>
            <a:r>
              <a:rPr lang="en-US" dirty="0"/>
              <a:t> </a:t>
            </a:r>
            <a:r>
              <a:rPr lang="en-US" dirty="0" err="1"/>
              <a:t>không</a:t>
            </a:r>
            <a:r>
              <a:rPr lang="en-US" dirty="0"/>
              <a:t> </a:t>
            </a:r>
            <a:r>
              <a:rPr lang="en-US" dirty="0" err="1"/>
              <a:t>trình</a:t>
            </a:r>
            <a:r>
              <a:rPr lang="en-US" dirty="0"/>
              <a:t> </a:t>
            </a:r>
            <a:r>
              <a:rPr lang="en-US" dirty="0" err="1"/>
              <a:t>bày</a:t>
            </a:r>
            <a:r>
              <a:rPr lang="en-US" dirty="0"/>
              <a:t> </a:t>
            </a:r>
            <a:r>
              <a:rPr lang="en-US" dirty="0" err="1"/>
              <a:t>bối</a:t>
            </a:r>
            <a:r>
              <a:rPr lang="en-US" dirty="0"/>
              <a:t> </a:t>
            </a:r>
            <a:r>
              <a:rPr lang="en-US" dirty="0" err="1"/>
              <a:t>cảnh</a:t>
            </a:r>
            <a:r>
              <a:rPr lang="en-US" dirty="0"/>
              <a:t>, </a:t>
            </a:r>
            <a:r>
              <a:rPr lang="en-US" dirty="0" err="1"/>
              <a:t>nhân</a:t>
            </a:r>
            <a:r>
              <a:rPr lang="en-US" dirty="0"/>
              <a:t> </a:t>
            </a:r>
            <a:r>
              <a:rPr lang="en-US" dirty="0" err="1"/>
              <a:t>duyên</a:t>
            </a:r>
            <a:r>
              <a:rPr lang="en-US" dirty="0"/>
              <a:t> </a:t>
            </a:r>
            <a:r>
              <a:rPr lang="en-US" dirty="0" err="1"/>
              <a:t>dẫn</a:t>
            </a:r>
            <a:r>
              <a:rPr lang="en-US" dirty="0"/>
              <a:t> </a:t>
            </a:r>
            <a:r>
              <a:rPr lang="en-US" dirty="0" err="1"/>
              <a:t>tới</a:t>
            </a:r>
            <a:r>
              <a:rPr lang="en-US" dirty="0"/>
              <a:t> </a:t>
            </a:r>
            <a:r>
              <a:rPr lang="en-US" dirty="0" err="1"/>
              <a:t>bài</a:t>
            </a:r>
            <a:r>
              <a:rPr lang="en-US" dirty="0"/>
              <a:t> </a:t>
            </a:r>
            <a:r>
              <a:rPr lang="en-US" dirty="0" err="1"/>
              <a:t>kinh</a:t>
            </a:r>
            <a:r>
              <a:rPr lang="en-US" dirty="0"/>
              <a:t> </a:t>
            </a:r>
            <a:r>
              <a:rPr lang="en-US" dirty="0" err="1"/>
              <a:t>đó</a:t>
            </a:r>
            <a:r>
              <a:rPr lang="en-US" dirty="0"/>
              <a:t> </a:t>
            </a:r>
            <a:r>
              <a:rPr lang="en-US" dirty="0" err="1"/>
              <a:t>như</a:t>
            </a:r>
            <a:r>
              <a:rPr lang="en-US" dirty="0"/>
              <a:t> </a:t>
            </a:r>
            <a:r>
              <a:rPr lang="en-US" dirty="0" err="1"/>
              <a:t>Trường</a:t>
            </a:r>
            <a:r>
              <a:rPr lang="en-US" dirty="0"/>
              <a:t> </a:t>
            </a:r>
            <a:r>
              <a:rPr lang="en-US" dirty="0" err="1"/>
              <a:t>Bộ</a:t>
            </a:r>
            <a:r>
              <a:rPr lang="en-US" dirty="0"/>
              <a:t>, Trung </a:t>
            </a:r>
            <a:r>
              <a:rPr lang="en-US" dirty="0" err="1"/>
              <a:t>Bộ</a:t>
            </a:r>
            <a:r>
              <a:rPr lang="en-US" dirty="0"/>
              <a:t>…, </a:t>
            </a:r>
          </a:p>
          <a:p>
            <a:pPr marL="514350" indent="-514350">
              <a:buFont typeface="+mj-lt"/>
              <a:buAutoNum type="arabicPeriod"/>
            </a:pPr>
            <a:r>
              <a:rPr lang="en-US" dirty="0" err="1"/>
              <a:t>Nội</a:t>
            </a:r>
            <a:r>
              <a:rPr lang="en-US" dirty="0"/>
              <a:t> dung </a:t>
            </a:r>
            <a:r>
              <a:rPr lang="en-US" dirty="0" err="1"/>
              <a:t>đa</a:t>
            </a:r>
            <a:r>
              <a:rPr lang="en-US" dirty="0"/>
              <a:t> </a:t>
            </a:r>
            <a:r>
              <a:rPr lang="en-US" dirty="0" err="1"/>
              <a:t>dạng</a:t>
            </a:r>
            <a:r>
              <a:rPr lang="en-US" dirty="0"/>
              <a:t>, </a:t>
            </a:r>
            <a:r>
              <a:rPr lang="en-US" dirty="0" err="1"/>
              <a:t>nhưng</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các</a:t>
            </a:r>
            <a:r>
              <a:rPr lang="en-US" dirty="0"/>
              <a:t> </a:t>
            </a:r>
            <a:r>
              <a:rPr lang="en-US" dirty="0" err="1"/>
              <a:t>khía</a:t>
            </a:r>
            <a:r>
              <a:rPr lang="en-US" dirty="0"/>
              <a:t> </a:t>
            </a:r>
            <a:r>
              <a:rPr lang="en-US" dirty="0" err="1"/>
              <a:t>cạnh</a:t>
            </a:r>
            <a:r>
              <a:rPr lang="en-US" dirty="0"/>
              <a:t> </a:t>
            </a:r>
            <a:r>
              <a:rPr lang="en-US" dirty="0" err="1"/>
              <a:t>thực</a:t>
            </a:r>
            <a:r>
              <a:rPr lang="en-US" dirty="0"/>
              <a:t> </a:t>
            </a:r>
            <a:r>
              <a:rPr lang="en-US" dirty="0" err="1"/>
              <a:t>hành</a:t>
            </a:r>
            <a:r>
              <a:rPr lang="en-US" dirty="0"/>
              <a:t> </a:t>
            </a:r>
            <a:r>
              <a:rPr lang="en-US" dirty="0" err="1"/>
              <a:t>Pháp</a:t>
            </a:r>
            <a:r>
              <a:rPr lang="en-US" dirty="0"/>
              <a:t>: </a:t>
            </a:r>
            <a:r>
              <a:rPr lang="en-US" dirty="0" err="1"/>
              <a:t>từ</a:t>
            </a:r>
            <a:r>
              <a:rPr lang="en-US" dirty="0"/>
              <a:t> </a:t>
            </a:r>
            <a:r>
              <a:rPr lang="en-US" dirty="0" err="1"/>
              <a:t>giữ</a:t>
            </a:r>
            <a:r>
              <a:rPr lang="en-US" dirty="0"/>
              <a:t> </a:t>
            </a:r>
            <a:r>
              <a:rPr lang="en-US" dirty="0" err="1"/>
              <a:t>giới</a:t>
            </a:r>
            <a:r>
              <a:rPr lang="en-US" dirty="0"/>
              <a:t> </a:t>
            </a:r>
            <a:r>
              <a:rPr lang="en-US" dirty="0" err="1"/>
              <a:t>của</a:t>
            </a:r>
            <a:r>
              <a:rPr lang="en-US" dirty="0"/>
              <a:t> </a:t>
            </a:r>
            <a:r>
              <a:rPr lang="en-US" dirty="0" err="1"/>
              <a:t>người</a:t>
            </a:r>
            <a:r>
              <a:rPr lang="en-US" dirty="0"/>
              <a:t> </a:t>
            </a:r>
            <a:r>
              <a:rPr lang="en-US" dirty="0" err="1"/>
              <a:t>cư</a:t>
            </a:r>
            <a:r>
              <a:rPr lang="en-US" dirty="0"/>
              <a:t> </a:t>
            </a:r>
            <a:r>
              <a:rPr lang="en-US" dirty="0" err="1"/>
              <a:t>sĩ</a:t>
            </a:r>
            <a:r>
              <a:rPr lang="en-US" dirty="0"/>
              <a:t> </a:t>
            </a:r>
            <a:r>
              <a:rPr lang="en-US" dirty="0" err="1"/>
              <a:t>cho</a:t>
            </a:r>
            <a:r>
              <a:rPr lang="en-US" dirty="0"/>
              <a:t> </a:t>
            </a:r>
            <a:r>
              <a:rPr lang="en-US" dirty="0" err="1"/>
              <a:t>đến</a:t>
            </a:r>
            <a:r>
              <a:rPr lang="en-US" dirty="0"/>
              <a:t> </a:t>
            </a:r>
            <a:r>
              <a:rPr lang="en-US" dirty="0" err="1"/>
              <a:t>trạng</a:t>
            </a:r>
            <a:r>
              <a:rPr lang="en-US" dirty="0"/>
              <a:t> </a:t>
            </a:r>
            <a:r>
              <a:rPr lang="en-US" dirty="0" err="1"/>
              <a:t>thái</a:t>
            </a:r>
            <a:r>
              <a:rPr lang="en-US" dirty="0"/>
              <a:t> </a:t>
            </a:r>
            <a:r>
              <a:rPr lang="en-US" dirty="0" err="1"/>
              <a:t>chứng</a:t>
            </a:r>
            <a:r>
              <a:rPr lang="en-US" dirty="0"/>
              <a:t> </a:t>
            </a:r>
            <a:r>
              <a:rPr lang="en-US" dirty="0" err="1"/>
              <a:t>thiền</a:t>
            </a:r>
            <a:r>
              <a:rPr lang="en-US" dirty="0"/>
              <a:t> </a:t>
            </a:r>
            <a:r>
              <a:rPr lang="en-US" dirty="0" err="1"/>
              <a:t>của</a:t>
            </a:r>
            <a:r>
              <a:rPr lang="en-US" dirty="0"/>
              <a:t> </a:t>
            </a:r>
            <a:r>
              <a:rPr lang="en-US" dirty="0" err="1"/>
              <a:t>vị</a:t>
            </a:r>
            <a:r>
              <a:rPr lang="en-US" dirty="0"/>
              <a:t> A La </a:t>
            </a:r>
            <a:r>
              <a:rPr lang="en-US" dirty="0" err="1"/>
              <a:t>Hán</a:t>
            </a:r>
            <a:r>
              <a:rPr lang="en-US" dirty="0"/>
              <a:t>. </a:t>
            </a:r>
          </a:p>
          <a:p>
            <a:pPr marL="0" indent="0" algn="just">
              <a:buNone/>
            </a:pPr>
            <a:endParaRPr lang="en-US" b="1" dirty="0"/>
          </a:p>
        </p:txBody>
      </p:sp>
      <p:sp>
        <p:nvSpPr>
          <p:cNvPr id="7" name="Rectangle 6">
            <a:extLst>
              <a:ext uri="{FF2B5EF4-FFF2-40B4-BE49-F238E27FC236}">
                <a16:creationId xmlns:a16="http://schemas.microsoft.com/office/drawing/2014/main" id="{10CF2FDC-316D-4347-9913-FB62E45B5588}"/>
              </a:ext>
            </a:extLst>
          </p:cNvPr>
          <p:cNvSpPr/>
          <p:nvPr/>
        </p:nvSpPr>
        <p:spPr>
          <a:xfrm>
            <a:off x="7374467" y="2111192"/>
            <a:ext cx="3979333" cy="461665"/>
          </a:xfrm>
          <a:prstGeom prst="rect">
            <a:avLst/>
          </a:prstGeom>
          <a:solidFill>
            <a:srgbClr val="FBC25D"/>
          </a:solidFill>
        </p:spPr>
        <p:txBody>
          <a:bodyPr wrap="square">
            <a:spAutoFit/>
          </a:bodyPr>
          <a:lstStyle/>
          <a:p>
            <a:pPr marL="119063" indent="53975"/>
            <a:endParaRPr lang="en-US" sz="2400" dirty="0">
              <a:solidFill>
                <a:srgbClr val="471200"/>
              </a:solidFill>
            </a:endParaRPr>
          </a:p>
        </p:txBody>
      </p:sp>
    </p:spTree>
    <p:extLst>
      <p:ext uri="{BB962C8B-B14F-4D97-AF65-F5344CB8AC3E}">
        <p14:creationId xmlns:p14="http://schemas.microsoft.com/office/powerpoint/2010/main" val="2026099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1.3 – ĐOẠN KINH 3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1000" dirty="0">
              <a:sym typeface="Wingdings" panose="05000000000000000000" pitchFamily="2" charset="2"/>
            </a:endParaRPr>
          </a:p>
          <a:p>
            <a:pPr algn="ctr"/>
            <a:r>
              <a:rPr lang="en-US" sz="7200" dirty="0">
                <a:sym typeface="Wingdings" panose="05000000000000000000" pitchFamily="2" charset="2"/>
              </a:rPr>
              <a:t></a:t>
            </a:r>
            <a:endParaRPr lang="en-US" sz="7200" dirty="0"/>
          </a:p>
          <a:p>
            <a:r>
              <a:rPr lang="en-US" sz="3600" dirty="0" err="1"/>
              <a:t>Micchādiṭṭhikassa</a:t>
            </a:r>
            <a:r>
              <a:rPr lang="en-US" sz="3600" dirty="0"/>
              <a:t>, </a:t>
            </a:r>
            <a:r>
              <a:rPr lang="en-US" sz="3600" dirty="0" err="1"/>
              <a:t>bhikkhave</a:t>
            </a:r>
            <a:r>
              <a:rPr lang="en-US" sz="3600" dirty="0"/>
              <a:t>, </a:t>
            </a:r>
            <a:r>
              <a:rPr lang="en-US" sz="3600" dirty="0" err="1"/>
              <a:t>anuppannā</a:t>
            </a:r>
            <a:r>
              <a:rPr lang="en-US" sz="3600" dirty="0"/>
              <a:t> </a:t>
            </a:r>
            <a:r>
              <a:rPr lang="en-US" sz="3600" dirty="0" err="1"/>
              <a:t>ceva</a:t>
            </a:r>
            <a:r>
              <a:rPr lang="en-US" sz="3600" dirty="0"/>
              <a:t> </a:t>
            </a:r>
            <a:r>
              <a:rPr lang="en-US" sz="3600" dirty="0" err="1"/>
              <a:t>akusalā</a:t>
            </a:r>
            <a:r>
              <a:rPr lang="en-US" sz="3600" dirty="0"/>
              <a:t> </a:t>
            </a:r>
            <a:r>
              <a:rPr lang="en-US" sz="3600" dirty="0" err="1"/>
              <a:t>dhammā</a:t>
            </a:r>
            <a:r>
              <a:rPr lang="en-US" sz="3600" dirty="0"/>
              <a:t> </a:t>
            </a:r>
            <a:r>
              <a:rPr lang="en-US" sz="3600" dirty="0" err="1"/>
              <a:t>uppajjanti</a:t>
            </a:r>
            <a:r>
              <a:rPr lang="en-US" sz="3600" dirty="0"/>
              <a:t>, </a:t>
            </a:r>
            <a:r>
              <a:rPr lang="en-US" sz="3600" dirty="0" err="1"/>
              <a:t>uppannā</a:t>
            </a:r>
            <a:r>
              <a:rPr lang="en-US" sz="3600" dirty="0"/>
              <a:t> ca </a:t>
            </a:r>
            <a:r>
              <a:rPr lang="en-US" sz="3600" dirty="0" err="1"/>
              <a:t>akusalā</a:t>
            </a:r>
            <a:r>
              <a:rPr lang="en-US" sz="3600" dirty="0"/>
              <a:t> </a:t>
            </a:r>
            <a:r>
              <a:rPr lang="en-US" sz="3600" dirty="0" err="1"/>
              <a:t>dhammā</a:t>
            </a:r>
            <a:r>
              <a:rPr lang="en-US" sz="3600" dirty="0"/>
              <a:t> </a:t>
            </a:r>
            <a:r>
              <a:rPr lang="en-US" sz="3600" dirty="0" err="1"/>
              <a:t>bhiyyobhāvāya</a:t>
            </a:r>
            <a:r>
              <a:rPr lang="en-US" sz="3600" dirty="0"/>
              <a:t> </a:t>
            </a:r>
            <a:r>
              <a:rPr lang="en-US" sz="3600" dirty="0" err="1"/>
              <a:t>vepullāya</a:t>
            </a:r>
            <a:r>
              <a:rPr lang="en-US" sz="3600" dirty="0"/>
              <a:t> </a:t>
            </a:r>
            <a:r>
              <a:rPr lang="en-US" sz="3600" dirty="0" err="1"/>
              <a:t>saṃvattanti</a:t>
            </a:r>
            <a:r>
              <a:rPr lang="en-US" sz="36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8401389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1.3 – ĐOẠN KINH 3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err="1"/>
              <a:t>Nâhaṃ</a:t>
            </a:r>
            <a:r>
              <a:rPr lang="en-US" sz="3600" dirty="0"/>
              <a:t>, </a:t>
            </a:r>
            <a:r>
              <a:rPr lang="en-US" sz="3600" dirty="0" err="1"/>
              <a:t>bhikkhave</a:t>
            </a:r>
            <a:r>
              <a:rPr lang="en-US" sz="3600" dirty="0"/>
              <a:t>, </a:t>
            </a:r>
            <a:r>
              <a:rPr lang="en-US" sz="3600" dirty="0" err="1"/>
              <a:t>aññaṃ</a:t>
            </a:r>
            <a:r>
              <a:rPr lang="en-US" sz="3600" dirty="0"/>
              <a:t> </a:t>
            </a:r>
            <a:r>
              <a:rPr lang="en-US" sz="3600" dirty="0" err="1"/>
              <a:t>ekadhammaṃ</a:t>
            </a:r>
            <a:r>
              <a:rPr lang="en-US" sz="3600" dirty="0"/>
              <a:t> pi </a:t>
            </a:r>
            <a:r>
              <a:rPr lang="en-US" sz="3600" dirty="0" err="1"/>
              <a:t>samanupassāmi</a:t>
            </a:r>
            <a:r>
              <a:rPr lang="en-US" sz="3600" dirty="0"/>
              <a:t>, </a:t>
            </a:r>
            <a:r>
              <a:rPr lang="en-US" sz="3600" dirty="0" err="1"/>
              <a:t>yena</a:t>
            </a:r>
            <a:r>
              <a:rPr lang="en-US" sz="3600" dirty="0"/>
              <a:t> </a:t>
            </a:r>
            <a:r>
              <a:rPr lang="en-US" sz="3600" dirty="0" err="1"/>
              <a:t>anuppannā</a:t>
            </a:r>
            <a:r>
              <a:rPr lang="en-US" sz="3600" dirty="0"/>
              <a:t> </a:t>
            </a:r>
            <a:r>
              <a:rPr lang="en-US" sz="3600" dirty="0" err="1"/>
              <a:t>vā</a:t>
            </a:r>
            <a:r>
              <a:rPr lang="en-US" sz="3600" dirty="0"/>
              <a:t> </a:t>
            </a:r>
            <a:r>
              <a:rPr lang="en-US" sz="3600" b="1" dirty="0" err="1"/>
              <a:t>kusalā</a:t>
            </a:r>
            <a:r>
              <a:rPr lang="en-US" sz="3600" dirty="0"/>
              <a:t> </a:t>
            </a:r>
            <a:r>
              <a:rPr lang="en-US" sz="3600" dirty="0" err="1"/>
              <a:t>dhammā</a:t>
            </a:r>
            <a:r>
              <a:rPr lang="en-US" sz="3600" dirty="0"/>
              <a:t> </a:t>
            </a:r>
            <a:r>
              <a:rPr lang="en-US" sz="3600" dirty="0" err="1"/>
              <a:t>uppajjanti</a:t>
            </a:r>
            <a:r>
              <a:rPr lang="en-US" sz="3600" dirty="0"/>
              <a:t>, </a:t>
            </a:r>
            <a:r>
              <a:rPr lang="en-US" sz="3600" dirty="0" err="1"/>
              <a:t>uppannā</a:t>
            </a:r>
            <a:r>
              <a:rPr lang="en-US" sz="3600" dirty="0"/>
              <a:t> </a:t>
            </a:r>
            <a:r>
              <a:rPr lang="en-US" sz="3600" dirty="0" err="1"/>
              <a:t>vā</a:t>
            </a:r>
            <a:r>
              <a:rPr lang="en-US" sz="3600" dirty="0"/>
              <a:t> </a:t>
            </a:r>
            <a:r>
              <a:rPr lang="en-US" sz="3600" b="1" dirty="0" err="1"/>
              <a:t>kusalā</a:t>
            </a:r>
            <a:r>
              <a:rPr lang="en-US" sz="3600" dirty="0"/>
              <a:t> </a:t>
            </a:r>
            <a:r>
              <a:rPr lang="en-US" sz="3600" dirty="0" err="1"/>
              <a:t>dhammā</a:t>
            </a:r>
            <a:r>
              <a:rPr lang="en-US" sz="3600" dirty="0"/>
              <a:t> </a:t>
            </a:r>
            <a:r>
              <a:rPr lang="en-US" sz="3600" dirty="0" err="1"/>
              <a:t>bhiyyobhāvāya</a:t>
            </a:r>
            <a:r>
              <a:rPr lang="en-US" sz="3600" dirty="0"/>
              <a:t> </a:t>
            </a:r>
            <a:r>
              <a:rPr lang="en-US" sz="3600" dirty="0" err="1"/>
              <a:t>vepullāya</a:t>
            </a:r>
            <a:r>
              <a:rPr lang="en-US" sz="3600" dirty="0"/>
              <a:t> </a:t>
            </a:r>
            <a:r>
              <a:rPr lang="en-US" sz="3600" dirty="0" err="1"/>
              <a:t>saṃvattanti</a:t>
            </a:r>
            <a:r>
              <a:rPr lang="en-US" sz="3600" dirty="0"/>
              <a:t>, </a:t>
            </a:r>
            <a:r>
              <a:rPr lang="en-US" sz="3600" dirty="0" err="1"/>
              <a:t>yathayidaṃ</a:t>
            </a:r>
            <a:r>
              <a:rPr lang="en-US" sz="3600" dirty="0"/>
              <a:t>, </a:t>
            </a:r>
            <a:r>
              <a:rPr lang="en-US" sz="3600" dirty="0" err="1"/>
              <a:t>bhikkhave</a:t>
            </a:r>
            <a:r>
              <a:rPr lang="en-US" sz="3600" dirty="0"/>
              <a:t>, </a:t>
            </a:r>
            <a:r>
              <a:rPr lang="en-US" sz="3600" b="1" dirty="0" err="1"/>
              <a:t>sammādiṭṭhi</a:t>
            </a:r>
            <a:r>
              <a:rPr lang="en-US" sz="3600" dirty="0"/>
              <a:t>. </a:t>
            </a:r>
            <a:r>
              <a:rPr lang="en-US" sz="3600" b="1" dirty="0" err="1"/>
              <a:t>Sammādiṭṭhikassa</a:t>
            </a:r>
            <a:r>
              <a:rPr lang="en-US" sz="3600" dirty="0"/>
              <a:t>, </a:t>
            </a:r>
            <a:r>
              <a:rPr lang="en-US" sz="3600" dirty="0" err="1"/>
              <a:t>bhikkhave</a:t>
            </a:r>
            <a:r>
              <a:rPr lang="en-US" sz="3600" dirty="0"/>
              <a:t>, </a:t>
            </a:r>
            <a:r>
              <a:rPr lang="en-US" sz="3600" dirty="0" err="1"/>
              <a:t>anuppannā</a:t>
            </a:r>
            <a:r>
              <a:rPr lang="en-US" sz="3600" dirty="0"/>
              <a:t> </a:t>
            </a:r>
            <a:r>
              <a:rPr lang="en-US" sz="3600" dirty="0" err="1"/>
              <a:t>ceva</a:t>
            </a:r>
            <a:r>
              <a:rPr lang="en-US" sz="3600" dirty="0"/>
              <a:t> </a:t>
            </a:r>
            <a:r>
              <a:rPr lang="en-US" sz="3600" b="1" dirty="0" err="1"/>
              <a:t>kusalā</a:t>
            </a:r>
            <a:r>
              <a:rPr lang="en-US" sz="3600" dirty="0"/>
              <a:t> </a:t>
            </a:r>
            <a:r>
              <a:rPr lang="en-US" sz="3600" dirty="0" err="1"/>
              <a:t>dhammā</a:t>
            </a:r>
            <a:r>
              <a:rPr lang="en-US" sz="3600" dirty="0"/>
              <a:t> </a:t>
            </a:r>
            <a:r>
              <a:rPr lang="en-US" sz="3600" dirty="0" err="1"/>
              <a:t>uppajjanti</a:t>
            </a:r>
            <a:r>
              <a:rPr lang="en-US" sz="3600" dirty="0"/>
              <a:t>, </a:t>
            </a:r>
            <a:r>
              <a:rPr lang="en-US" sz="3600" dirty="0" err="1"/>
              <a:t>uppannā</a:t>
            </a:r>
            <a:r>
              <a:rPr lang="en-US" sz="3600" dirty="0"/>
              <a:t> ca </a:t>
            </a:r>
            <a:r>
              <a:rPr lang="en-US" sz="3600" b="1" dirty="0" err="1"/>
              <a:t>kusalā</a:t>
            </a:r>
            <a:r>
              <a:rPr lang="en-US" sz="3600" dirty="0"/>
              <a:t> </a:t>
            </a:r>
            <a:r>
              <a:rPr lang="en-US" sz="3600" dirty="0" err="1"/>
              <a:t>dhammā</a:t>
            </a:r>
            <a:r>
              <a:rPr lang="en-US" sz="3600" dirty="0"/>
              <a:t> </a:t>
            </a:r>
            <a:r>
              <a:rPr lang="en-US" sz="3600" dirty="0" err="1"/>
              <a:t>bhiyyobhāvāya</a:t>
            </a:r>
            <a:r>
              <a:rPr lang="en-US" sz="3600" dirty="0"/>
              <a:t> </a:t>
            </a:r>
            <a:r>
              <a:rPr lang="en-US" sz="3600" dirty="0" err="1"/>
              <a:t>vepullāya</a:t>
            </a:r>
            <a:r>
              <a:rPr lang="en-US" sz="3600" dirty="0"/>
              <a:t> </a:t>
            </a:r>
            <a:r>
              <a:rPr lang="en-US" sz="3600" dirty="0" err="1"/>
              <a:t>saṃvattanti</a:t>
            </a:r>
            <a:r>
              <a:rPr lang="en-US" sz="3600" dirty="0"/>
              <a:t>. </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26010234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1.3 – ĐOẠN KINH 3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err="1"/>
              <a:t>Nâhaṃ</a:t>
            </a:r>
            <a:r>
              <a:rPr lang="en-US" sz="3600" dirty="0"/>
              <a:t>, </a:t>
            </a:r>
            <a:r>
              <a:rPr lang="en-US" sz="3600" dirty="0" err="1"/>
              <a:t>bhikkhave</a:t>
            </a:r>
            <a:r>
              <a:rPr lang="en-US" sz="3600" dirty="0"/>
              <a:t>, </a:t>
            </a:r>
            <a:r>
              <a:rPr lang="en-US" sz="3600" dirty="0" err="1"/>
              <a:t>aññaṃ</a:t>
            </a:r>
            <a:r>
              <a:rPr lang="en-US" sz="3600" dirty="0"/>
              <a:t> </a:t>
            </a:r>
            <a:r>
              <a:rPr lang="en-US" sz="3600" dirty="0" err="1"/>
              <a:t>ekadhammaṃ</a:t>
            </a:r>
            <a:r>
              <a:rPr lang="en-US" sz="3600" dirty="0"/>
              <a:t> pi </a:t>
            </a:r>
            <a:r>
              <a:rPr lang="en-US" sz="3600" dirty="0" err="1"/>
              <a:t>samanupassāmi</a:t>
            </a:r>
            <a:r>
              <a:rPr lang="en-US" sz="3600" dirty="0"/>
              <a:t>, </a:t>
            </a:r>
            <a:r>
              <a:rPr lang="en-US" sz="3600" dirty="0" err="1"/>
              <a:t>yena</a:t>
            </a:r>
            <a:r>
              <a:rPr lang="en-US" sz="3600" dirty="0"/>
              <a:t> </a:t>
            </a:r>
            <a:r>
              <a:rPr lang="en-US" sz="3600" dirty="0" err="1"/>
              <a:t>anuppannā</a:t>
            </a:r>
            <a:r>
              <a:rPr lang="en-US" sz="3600" dirty="0"/>
              <a:t> </a:t>
            </a:r>
            <a:r>
              <a:rPr lang="en-US" sz="3600" dirty="0" err="1"/>
              <a:t>vā</a:t>
            </a:r>
            <a:r>
              <a:rPr lang="en-US" sz="3600" dirty="0"/>
              <a:t> </a:t>
            </a:r>
            <a:r>
              <a:rPr lang="en-US" sz="3600" b="1" dirty="0" err="1"/>
              <a:t>kusalā</a:t>
            </a:r>
            <a:r>
              <a:rPr lang="en-US" sz="3600" dirty="0"/>
              <a:t> </a:t>
            </a:r>
            <a:r>
              <a:rPr lang="en-US" sz="3600" dirty="0" err="1"/>
              <a:t>dhammā</a:t>
            </a:r>
            <a:r>
              <a:rPr lang="en-US" sz="3600" dirty="0"/>
              <a:t> </a:t>
            </a:r>
            <a:r>
              <a:rPr lang="en-US" sz="3600" dirty="0" err="1"/>
              <a:t>nūppajjanti</a:t>
            </a:r>
            <a:r>
              <a:rPr lang="en-US" sz="3600" dirty="0"/>
              <a:t>, </a:t>
            </a:r>
            <a:r>
              <a:rPr lang="en-US" sz="3600" dirty="0" err="1"/>
              <a:t>uppannā</a:t>
            </a:r>
            <a:r>
              <a:rPr lang="en-US" sz="3600" dirty="0"/>
              <a:t> </a:t>
            </a:r>
            <a:r>
              <a:rPr lang="en-US" sz="3600" dirty="0" err="1"/>
              <a:t>vā</a:t>
            </a:r>
            <a:r>
              <a:rPr lang="en-US" sz="3600" dirty="0"/>
              <a:t> </a:t>
            </a:r>
            <a:r>
              <a:rPr lang="en-US" sz="3600" b="1" dirty="0" err="1"/>
              <a:t>kusalā</a:t>
            </a:r>
            <a:r>
              <a:rPr lang="en-US" sz="3600" dirty="0"/>
              <a:t> </a:t>
            </a:r>
            <a:r>
              <a:rPr lang="en-US" sz="3600" dirty="0" err="1"/>
              <a:t>dhammā</a:t>
            </a:r>
            <a:r>
              <a:rPr lang="en-US" sz="3600" dirty="0"/>
              <a:t> </a:t>
            </a:r>
            <a:r>
              <a:rPr lang="en-US" sz="3600" dirty="0" err="1"/>
              <a:t>parihāyanti</a:t>
            </a:r>
            <a:r>
              <a:rPr lang="en-US" sz="3600" dirty="0"/>
              <a:t>, </a:t>
            </a:r>
            <a:r>
              <a:rPr lang="en-US" sz="3600" dirty="0" err="1"/>
              <a:t>yathayidaṃ</a:t>
            </a:r>
            <a:r>
              <a:rPr lang="en-US" sz="3600" dirty="0"/>
              <a:t>, </a:t>
            </a:r>
            <a:r>
              <a:rPr lang="en-US" sz="3600" dirty="0" err="1"/>
              <a:t>bhikkhave</a:t>
            </a:r>
            <a:r>
              <a:rPr lang="en-US" sz="3600" dirty="0"/>
              <a:t>, </a:t>
            </a:r>
            <a:r>
              <a:rPr lang="en-US" sz="3600" b="1" dirty="0" err="1"/>
              <a:t>micchādiṭṭhi</a:t>
            </a:r>
            <a:r>
              <a:rPr lang="en-US" sz="3600" dirty="0"/>
              <a:t>. </a:t>
            </a:r>
            <a:r>
              <a:rPr lang="en-US" sz="3600" b="1" dirty="0" err="1"/>
              <a:t>Micchādiṭṭhikassa</a:t>
            </a:r>
            <a:r>
              <a:rPr lang="en-US" sz="3600" dirty="0"/>
              <a:t>, </a:t>
            </a:r>
            <a:r>
              <a:rPr lang="en-US" sz="3600" dirty="0" err="1"/>
              <a:t>bhikkhave</a:t>
            </a:r>
            <a:r>
              <a:rPr lang="en-US" sz="3600" dirty="0"/>
              <a:t>, </a:t>
            </a:r>
            <a:r>
              <a:rPr lang="en-US" sz="3600" dirty="0" err="1"/>
              <a:t>anuppannā</a:t>
            </a:r>
            <a:r>
              <a:rPr lang="en-US" sz="3600" dirty="0"/>
              <a:t> </a:t>
            </a:r>
            <a:r>
              <a:rPr lang="en-US" sz="3600" dirty="0" err="1"/>
              <a:t>ceva</a:t>
            </a:r>
            <a:r>
              <a:rPr lang="en-US" sz="3600" dirty="0"/>
              <a:t> </a:t>
            </a:r>
            <a:r>
              <a:rPr lang="en-US" sz="3600" b="1" dirty="0" err="1"/>
              <a:t>kusalā</a:t>
            </a:r>
            <a:r>
              <a:rPr lang="en-US" sz="3600" dirty="0"/>
              <a:t> </a:t>
            </a:r>
            <a:r>
              <a:rPr lang="en-US" sz="3600" dirty="0" err="1"/>
              <a:t>dhammā</a:t>
            </a:r>
            <a:r>
              <a:rPr lang="en-US" sz="3600" dirty="0"/>
              <a:t> </a:t>
            </a:r>
            <a:r>
              <a:rPr lang="en-US" sz="3600" dirty="0" err="1"/>
              <a:t>n’uppajjanti</a:t>
            </a:r>
            <a:r>
              <a:rPr lang="en-US" sz="3600" dirty="0"/>
              <a:t>, </a:t>
            </a:r>
            <a:r>
              <a:rPr lang="en-US" sz="3600" dirty="0" err="1"/>
              <a:t>uppannā</a:t>
            </a:r>
            <a:r>
              <a:rPr lang="en-US" sz="3600" dirty="0"/>
              <a:t> ca </a:t>
            </a:r>
            <a:r>
              <a:rPr lang="en-US" sz="3600" b="1" dirty="0" err="1"/>
              <a:t>kusalā</a:t>
            </a:r>
            <a:r>
              <a:rPr lang="en-US" sz="3600" dirty="0"/>
              <a:t> </a:t>
            </a:r>
            <a:r>
              <a:rPr lang="en-US" sz="3600" dirty="0" err="1"/>
              <a:t>dhammā</a:t>
            </a:r>
            <a:r>
              <a:rPr lang="en-US" sz="3600" dirty="0"/>
              <a:t> </a:t>
            </a:r>
            <a:r>
              <a:rPr lang="en-US" sz="3600" dirty="0" err="1"/>
              <a:t>parihāyanti</a:t>
            </a:r>
            <a:r>
              <a:rPr lang="en-US" sz="3600" dirty="0"/>
              <a:t>. </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24955030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1.3 – ĐOẠN KINH 3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err="1"/>
              <a:t>Nâhaṃ</a:t>
            </a:r>
            <a:r>
              <a:rPr lang="en-US" sz="3600" dirty="0"/>
              <a:t>, </a:t>
            </a:r>
            <a:r>
              <a:rPr lang="en-US" sz="3600" dirty="0" err="1"/>
              <a:t>bhikkhave</a:t>
            </a:r>
            <a:r>
              <a:rPr lang="en-US" sz="3600" dirty="0"/>
              <a:t>, </a:t>
            </a:r>
            <a:r>
              <a:rPr lang="en-US" sz="3600" dirty="0" err="1"/>
              <a:t>aññaṃ</a:t>
            </a:r>
            <a:r>
              <a:rPr lang="en-US" sz="3600" dirty="0"/>
              <a:t> </a:t>
            </a:r>
            <a:r>
              <a:rPr lang="en-US" sz="3600" dirty="0" err="1"/>
              <a:t>ekadhammaṃ</a:t>
            </a:r>
            <a:r>
              <a:rPr lang="en-US" sz="3600" dirty="0"/>
              <a:t> pi </a:t>
            </a:r>
            <a:r>
              <a:rPr lang="en-US" sz="3600" dirty="0" err="1"/>
              <a:t>samanupassāmi</a:t>
            </a:r>
            <a:r>
              <a:rPr lang="en-US" sz="3600" dirty="0"/>
              <a:t>, </a:t>
            </a:r>
            <a:r>
              <a:rPr lang="en-US" sz="3600" dirty="0" err="1"/>
              <a:t>yena</a:t>
            </a:r>
            <a:r>
              <a:rPr lang="en-US" sz="3600" dirty="0"/>
              <a:t> </a:t>
            </a:r>
            <a:r>
              <a:rPr lang="en-US" sz="3600" dirty="0" err="1"/>
              <a:t>anuppannā</a:t>
            </a:r>
            <a:r>
              <a:rPr lang="en-US" sz="3600" dirty="0"/>
              <a:t> </a:t>
            </a:r>
            <a:r>
              <a:rPr lang="en-US" sz="3600" dirty="0" err="1"/>
              <a:t>vā</a:t>
            </a:r>
            <a:r>
              <a:rPr lang="en-US" sz="3600" dirty="0"/>
              <a:t> </a:t>
            </a:r>
            <a:r>
              <a:rPr lang="en-US" sz="3600" b="1" dirty="0" err="1"/>
              <a:t>akusalā</a:t>
            </a:r>
            <a:r>
              <a:rPr lang="en-US" sz="3600" dirty="0"/>
              <a:t> </a:t>
            </a:r>
            <a:r>
              <a:rPr lang="en-US" sz="3600" dirty="0" err="1"/>
              <a:t>dhammā</a:t>
            </a:r>
            <a:r>
              <a:rPr lang="en-US" sz="3600" dirty="0"/>
              <a:t> </a:t>
            </a:r>
            <a:r>
              <a:rPr lang="en-US" sz="3600" dirty="0" err="1"/>
              <a:t>n’uppajjanti</a:t>
            </a:r>
            <a:r>
              <a:rPr lang="en-US" sz="3600" dirty="0"/>
              <a:t>, </a:t>
            </a:r>
            <a:r>
              <a:rPr lang="en-US" sz="3600" dirty="0" err="1"/>
              <a:t>uppannā</a:t>
            </a:r>
            <a:r>
              <a:rPr lang="en-US" sz="3600" dirty="0"/>
              <a:t> </a:t>
            </a:r>
            <a:r>
              <a:rPr lang="en-US" sz="3600" dirty="0" err="1"/>
              <a:t>vā</a:t>
            </a:r>
            <a:r>
              <a:rPr lang="en-US" sz="3600" dirty="0"/>
              <a:t> </a:t>
            </a:r>
            <a:r>
              <a:rPr lang="en-US" sz="3600" b="1" dirty="0" err="1"/>
              <a:t>akusalā</a:t>
            </a:r>
            <a:r>
              <a:rPr lang="en-US" sz="3600" dirty="0"/>
              <a:t> </a:t>
            </a:r>
            <a:r>
              <a:rPr lang="en-US" sz="3600" dirty="0" err="1"/>
              <a:t>dhammā</a:t>
            </a:r>
            <a:r>
              <a:rPr lang="en-US" sz="3600" dirty="0"/>
              <a:t> </a:t>
            </a:r>
            <a:r>
              <a:rPr lang="en-US" sz="3600" dirty="0" err="1"/>
              <a:t>parihāyanti</a:t>
            </a:r>
            <a:r>
              <a:rPr lang="en-US" sz="3600" dirty="0"/>
              <a:t>, </a:t>
            </a:r>
            <a:r>
              <a:rPr lang="en-US" sz="3600" dirty="0" err="1"/>
              <a:t>yathayidaṃ</a:t>
            </a:r>
            <a:r>
              <a:rPr lang="en-US" sz="3600" dirty="0"/>
              <a:t>, </a:t>
            </a:r>
            <a:r>
              <a:rPr lang="en-US" sz="3600" dirty="0" err="1"/>
              <a:t>bhikkhave</a:t>
            </a:r>
            <a:r>
              <a:rPr lang="en-US" sz="3600" dirty="0"/>
              <a:t>, </a:t>
            </a:r>
            <a:r>
              <a:rPr lang="en-US" sz="3600" b="1" dirty="0" err="1"/>
              <a:t>sammādiṭṭhi</a:t>
            </a:r>
            <a:r>
              <a:rPr lang="en-US" sz="3600" dirty="0"/>
              <a:t>. </a:t>
            </a:r>
            <a:r>
              <a:rPr lang="en-US" sz="3600" b="1" dirty="0" err="1"/>
              <a:t>Sammādiṭṭhikassa</a:t>
            </a:r>
            <a:r>
              <a:rPr lang="en-US" sz="3600" dirty="0"/>
              <a:t>, </a:t>
            </a:r>
            <a:r>
              <a:rPr lang="en-US" sz="3600" dirty="0" err="1"/>
              <a:t>bhikkhave</a:t>
            </a:r>
            <a:r>
              <a:rPr lang="en-US" sz="3600" dirty="0"/>
              <a:t>, </a:t>
            </a:r>
            <a:r>
              <a:rPr lang="en-US" sz="3600" dirty="0" err="1"/>
              <a:t>anuppannā</a:t>
            </a:r>
            <a:r>
              <a:rPr lang="en-US" sz="3600" dirty="0"/>
              <a:t> </a:t>
            </a:r>
            <a:r>
              <a:rPr lang="en-US" sz="3600" dirty="0" err="1"/>
              <a:t>ceva</a:t>
            </a:r>
            <a:r>
              <a:rPr lang="en-US" sz="3600" dirty="0"/>
              <a:t> </a:t>
            </a:r>
            <a:r>
              <a:rPr lang="en-US" sz="3600" b="1" dirty="0" err="1"/>
              <a:t>akusalā</a:t>
            </a:r>
            <a:r>
              <a:rPr lang="en-US" sz="3600" dirty="0"/>
              <a:t> </a:t>
            </a:r>
            <a:r>
              <a:rPr lang="en-US" sz="3600" dirty="0" err="1"/>
              <a:t>dhammā</a:t>
            </a:r>
            <a:r>
              <a:rPr lang="en-US" sz="3600" dirty="0"/>
              <a:t> </a:t>
            </a:r>
            <a:r>
              <a:rPr lang="en-US" sz="3600" dirty="0" err="1"/>
              <a:t>n’uppajjanti</a:t>
            </a:r>
            <a:r>
              <a:rPr lang="en-US" sz="3600" dirty="0"/>
              <a:t>, </a:t>
            </a:r>
            <a:r>
              <a:rPr lang="en-US" sz="3600" dirty="0" err="1"/>
              <a:t>uppannā</a:t>
            </a:r>
            <a:r>
              <a:rPr lang="en-US" sz="3600" dirty="0"/>
              <a:t> ca </a:t>
            </a:r>
            <a:r>
              <a:rPr lang="en-US" sz="3600" b="1" dirty="0" err="1"/>
              <a:t>akusalā</a:t>
            </a:r>
            <a:r>
              <a:rPr lang="en-US" sz="3600" dirty="0"/>
              <a:t> </a:t>
            </a:r>
            <a:r>
              <a:rPr lang="en-US" sz="3600" dirty="0" err="1"/>
              <a:t>dhammā</a:t>
            </a:r>
            <a:r>
              <a:rPr lang="en-US" sz="3600" dirty="0"/>
              <a:t> </a:t>
            </a:r>
            <a:r>
              <a:rPr lang="en-US" sz="3600" dirty="0" err="1"/>
              <a:t>parihāyanti</a:t>
            </a:r>
            <a:r>
              <a:rPr lang="en-US" sz="36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19475565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3</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extLst>
              <p:ext uri="{D42A27DB-BD31-4B8C-83A1-F6EECF244321}">
                <p14:modId xmlns:p14="http://schemas.microsoft.com/office/powerpoint/2010/main" val="2661055222"/>
              </p:ext>
            </p:extLst>
          </p:nvPr>
        </p:nvGraphicFramePr>
        <p:xfrm>
          <a:off x="838200" y="2083173"/>
          <a:ext cx="10515600" cy="4165600"/>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780159">
                  <a:extLst>
                    <a:ext uri="{9D8B030D-6E8A-4147-A177-3AD203B41FA5}">
                      <a16:colId xmlns:a16="http://schemas.microsoft.com/office/drawing/2014/main" val="1520808955"/>
                    </a:ext>
                  </a:extLst>
                </a:gridCol>
                <a:gridCol w="4833883">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marL="0" marR="0" algn="ctr" defTabSz="914400" rtl="0" eaLnBrk="1" latinLnBrk="0" hangingPunct="1">
                        <a:lnSpc>
                          <a:spcPct val="107000"/>
                        </a:lnSpc>
                        <a:spcBef>
                          <a:spcPts val="0"/>
                        </a:spcBef>
                        <a:spcAft>
                          <a:spcPts val="0"/>
                        </a:spcAft>
                      </a:pPr>
                      <a:r>
                        <a:rPr lang="en-US" sz="2000" b="0" kern="1200" dirty="0">
                          <a:solidFill>
                            <a:schemeClr val="tx1"/>
                          </a:solidFill>
                          <a:latin typeface="+mn-lt"/>
                          <a:ea typeface="+mn-ea"/>
                          <a:cs typeface="+mn-cs"/>
                        </a:rPr>
                        <a:t>1</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err="1">
                          <a:solidFill>
                            <a:schemeClr val="tx1"/>
                          </a:solidFill>
                          <a:latin typeface="+mn-lt"/>
                          <a:ea typeface="+mn-ea"/>
                          <a:cs typeface="+mn-cs"/>
                        </a:rPr>
                        <a:t>Micchādiṭṭhiko</a:t>
                      </a:r>
                      <a:endParaRPr lang="en-US" sz="20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Người có Tà Kiến</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1720334486"/>
                  </a:ext>
                </a:extLst>
              </a:tr>
              <a:tr h="370840">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2</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a:solidFill>
                            <a:schemeClr val="tx1"/>
                          </a:solidFill>
                          <a:latin typeface="+mn-lt"/>
                          <a:ea typeface="+mn-ea"/>
                          <a:cs typeface="+mn-cs"/>
                        </a:rPr>
                        <a:t>Bhikkhu</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Tỳ Kheo</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3399634165"/>
                  </a:ext>
                </a:extLst>
              </a:tr>
              <a:tr h="370840">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3</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err="1">
                          <a:solidFill>
                            <a:schemeClr val="tx1"/>
                          </a:solidFill>
                          <a:latin typeface="+mn-lt"/>
                          <a:ea typeface="+mn-ea"/>
                          <a:cs typeface="+mn-cs"/>
                        </a:rPr>
                        <a:t>Uppanna</a:t>
                      </a:r>
                      <a:endParaRPr lang="en-US" sz="20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Được</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sinh</a:t>
                      </a:r>
                      <a:r>
                        <a:rPr lang="en-US" sz="2000" b="0" kern="1200" dirty="0">
                          <a:solidFill>
                            <a:schemeClr val="tx1"/>
                          </a:solidFill>
                          <a:latin typeface="+mn-lt"/>
                          <a:ea typeface="+mn-ea"/>
                          <a:cs typeface="+mn-cs"/>
                        </a:rPr>
                        <a:t> ra</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Tính</a:t>
                      </a:r>
                    </a:p>
                  </a:txBody>
                  <a:tcPr marL="68580" marR="68580" marT="0" marB="0"/>
                </a:tc>
                <a:extLst>
                  <a:ext uri="{0D108BD9-81ED-4DB2-BD59-A6C34878D82A}">
                    <a16:rowId xmlns:a16="http://schemas.microsoft.com/office/drawing/2014/main" val="1954270747"/>
                  </a:ext>
                </a:extLst>
              </a:tr>
              <a:tr h="370840">
                <a:tc>
                  <a:txBody>
                    <a:bodyPr/>
                    <a:lstStyle/>
                    <a:p>
                      <a:pPr marL="0" marR="0" algn="ctr" defTabSz="914400" rtl="0" eaLnBrk="1" latinLnBrk="0" hangingPunct="1">
                        <a:lnSpc>
                          <a:spcPct val="107000"/>
                        </a:lnSpc>
                        <a:spcBef>
                          <a:spcPts val="0"/>
                        </a:spcBef>
                        <a:spcAft>
                          <a:spcPts val="0"/>
                        </a:spcAft>
                      </a:pPr>
                      <a:r>
                        <a:rPr lang="en-US" sz="2000" b="0" kern="1200" dirty="0">
                          <a:solidFill>
                            <a:schemeClr val="tx1"/>
                          </a:solidFill>
                          <a:latin typeface="+mn-lt"/>
                          <a:ea typeface="+mn-ea"/>
                          <a:cs typeface="+mn-cs"/>
                        </a:rPr>
                        <a:t>4</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err="1">
                          <a:solidFill>
                            <a:schemeClr val="tx1"/>
                          </a:solidFill>
                          <a:latin typeface="+mn-lt"/>
                          <a:ea typeface="+mn-ea"/>
                          <a:cs typeface="+mn-cs"/>
                        </a:rPr>
                        <a:t>Ceva</a:t>
                      </a:r>
                      <a:endParaRPr lang="en-US" sz="20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a:solidFill>
                            <a:schemeClr val="tx1"/>
                          </a:solidFill>
                          <a:latin typeface="+mn-lt"/>
                          <a:ea typeface="+mn-ea"/>
                          <a:cs typeface="+mn-cs"/>
                        </a:rPr>
                        <a:t>Ca + Eva</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Phụ</a:t>
                      </a:r>
                    </a:p>
                  </a:txBody>
                  <a:tcPr marL="68580" marR="68580" marT="0" marB="0"/>
                </a:tc>
                <a:extLst>
                  <a:ext uri="{0D108BD9-81ED-4DB2-BD59-A6C34878D82A}">
                    <a16:rowId xmlns:a16="http://schemas.microsoft.com/office/drawing/2014/main" val="2151744862"/>
                  </a:ext>
                </a:extLst>
              </a:tr>
              <a:tr h="370840">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5</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err="1">
                          <a:solidFill>
                            <a:schemeClr val="tx1"/>
                          </a:solidFill>
                          <a:latin typeface="+mn-lt"/>
                          <a:ea typeface="+mn-ea"/>
                          <a:cs typeface="+mn-cs"/>
                        </a:rPr>
                        <a:t>Kusala</a:t>
                      </a:r>
                      <a:endParaRPr lang="en-US" sz="20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Thiện</a:t>
                      </a:r>
                      <a:endParaRPr lang="en-US" sz="2000" b="0"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Tính</a:t>
                      </a:r>
                    </a:p>
                  </a:txBody>
                  <a:tcPr marL="68580" marR="68580" marT="0" marB="0"/>
                </a:tc>
                <a:extLst>
                  <a:ext uri="{0D108BD9-81ED-4DB2-BD59-A6C34878D82A}">
                    <a16:rowId xmlns:a16="http://schemas.microsoft.com/office/drawing/2014/main" val="3642912385"/>
                  </a:ext>
                </a:extLst>
              </a:tr>
              <a:tr h="370840">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6</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a:solidFill>
                            <a:schemeClr val="tx1"/>
                          </a:solidFill>
                          <a:latin typeface="+mn-lt"/>
                          <a:ea typeface="+mn-ea"/>
                          <a:cs typeface="+mn-cs"/>
                        </a:rPr>
                        <a:t>Dhammo</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Pháp</a:t>
                      </a:r>
                      <a:endParaRPr lang="en-US" sz="2000" b="0"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2871846622"/>
                  </a:ext>
                </a:extLst>
              </a:tr>
              <a:tr h="370840">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7</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err="1">
                          <a:solidFill>
                            <a:schemeClr val="tx1"/>
                          </a:solidFill>
                          <a:latin typeface="+mn-lt"/>
                          <a:ea typeface="+mn-ea"/>
                          <a:cs typeface="+mn-cs"/>
                        </a:rPr>
                        <a:t>Uppajjati</a:t>
                      </a:r>
                      <a:endParaRPr lang="en-US" sz="20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Sinh</a:t>
                      </a:r>
                      <a:r>
                        <a:rPr lang="en-US" sz="2000" b="0" kern="1200" dirty="0">
                          <a:solidFill>
                            <a:schemeClr val="tx1"/>
                          </a:solidFill>
                          <a:latin typeface="+mn-lt"/>
                          <a:ea typeface="+mn-ea"/>
                          <a:cs typeface="+mn-cs"/>
                        </a:rPr>
                        <a:t> ra</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Động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từ</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hiện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tại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chủ</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động</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374167155"/>
                  </a:ext>
                </a:extLst>
              </a:tr>
              <a:tr h="370840">
                <a:tc>
                  <a:txBody>
                    <a:bodyPr/>
                    <a:lstStyle/>
                    <a:p>
                      <a:pPr marL="0" marR="0" algn="ctr" defTabSz="914400" rtl="0" eaLnBrk="1" latinLnBrk="0" hangingPunct="1">
                        <a:lnSpc>
                          <a:spcPct val="107000"/>
                        </a:lnSpc>
                        <a:spcBef>
                          <a:spcPts val="0"/>
                        </a:spcBef>
                        <a:spcAft>
                          <a:spcPts val="0"/>
                        </a:spcAft>
                      </a:pPr>
                      <a:r>
                        <a:rPr lang="en-US" sz="2000" b="0" kern="1200" dirty="0">
                          <a:solidFill>
                            <a:schemeClr val="tx1"/>
                          </a:solidFill>
                          <a:latin typeface="+mn-lt"/>
                          <a:ea typeface="+mn-ea"/>
                          <a:cs typeface="+mn-cs"/>
                        </a:rPr>
                        <a:t>8</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err="1">
                          <a:solidFill>
                            <a:schemeClr val="tx1"/>
                          </a:solidFill>
                          <a:latin typeface="+mn-lt"/>
                          <a:ea typeface="+mn-ea"/>
                          <a:cs typeface="+mn-cs"/>
                        </a:rPr>
                        <a:t>Bhiyyobhāvo</a:t>
                      </a:r>
                      <a:endParaRPr lang="en-US" sz="20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Trạng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thái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tăng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trưởng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Bhiyyo</a:t>
                      </a:r>
                      <a:r>
                        <a:rPr lang="en-US" sz="2000" b="0" kern="1200" dirty="0">
                          <a:solidFill>
                            <a:schemeClr val="tx1"/>
                          </a:solidFill>
                          <a:latin typeface="+mn-lt"/>
                          <a:ea typeface="+mn-ea"/>
                          <a:cs typeface="+mn-cs"/>
                        </a:rPr>
                        <a:t> + </a:t>
                      </a:r>
                      <a:r>
                        <a:rPr lang="en-US" sz="2000" b="0" kern="1200" dirty="0" err="1">
                          <a:solidFill>
                            <a:schemeClr val="tx1"/>
                          </a:solidFill>
                          <a:latin typeface="+mn-lt"/>
                          <a:ea typeface="+mn-ea"/>
                          <a:cs typeface="+mn-cs"/>
                        </a:rPr>
                        <a:t>bhāvo</a:t>
                      </a:r>
                      <a:r>
                        <a:rPr lang="en-US" sz="2000" b="0" kern="1200" dirty="0">
                          <a:solidFill>
                            <a:schemeClr val="tx1"/>
                          </a:solidFill>
                          <a:latin typeface="+mn-lt"/>
                          <a:ea typeface="+mn-ea"/>
                          <a:cs typeface="+mn-cs"/>
                        </a:rPr>
                        <a:t>)</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Danh</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nam</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từ</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ghép</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830318225"/>
                  </a:ext>
                </a:extLst>
              </a:tr>
              <a:tr h="370840">
                <a:tc>
                  <a:txBody>
                    <a:bodyPr/>
                    <a:lstStyle/>
                    <a:p>
                      <a:pPr marL="0" marR="0" algn="ctr" defTabSz="914400" rtl="0" eaLnBrk="1" latinLnBrk="0" hangingPunct="1">
                        <a:lnSpc>
                          <a:spcPct val="107000"/>
                        </a:lnSpc>
                        <a:spcBef>
                          <a:spcPts val="0"/>
                        </a:spcBef>
                        <a:spcAft>
                          <a:spcPts val="0"/>
                        </a:spcAft>
                      </a:pPr>
                      <a:r>
                        <a:rPr lang="en-US" sz="2000" b="0" kern="1200" dirty="0">
                          <a:solidFill>
                            <a:schemeClr val="tx1"/>
                          </a:solidFill>
                          <a:latin typeface="+mn-lt"/>
                          <a:ea typeface="+mn-ea"/>
                          <a:cs typeface="+mn-cs"/>
                        </a:rPr>
                        <a:t>9</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err="1">
                          <a:solidFill>
                            <a:schemeClr val="tx1"/>
                          </a:solidFill>
                          <a:latin typeface="+mn-lt"/>
                          <a:ea typeface="+mn-ea"/>
                          <a:cs typeface="+mn-cs"/>
                        </a:rPr>
                        <a:t>Vepullaṃ</a:t>
                      </a:r>
                      <a:endParaRPr lang="en-US" sz="20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sung </a:t>
                      </a:r>
                      <a:r>
                        <a:rPr lang="en-US" sz="2000" b="0" kern="1200" dirty="0" err="1">
                          <a:solidFill>
                            <a:schemeClr val="tx1"/>
                          </a:solidFill>
                          <a:latin typeface="+mn-lt"/>
                          <a:ea typeface="+mn-ea"/>
                          <a:cs typeface="+mn-cs"/>
                        </a:rPr>
                        <a:t>mãn</a:t>
                      </a:r>
                      <a:endParaRPr lang="en-US" sz="2000" b="0"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Danh</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trung</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045572545"/>
                  </a:ext>
                </a:extLst>
              </a:tr>
              <a:tr h="370840">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10</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err="1">
                          <a:solidFill>
                            <a:schemeClr val="tx1"/>
                          </a:solidFill>
                          <a:latin typeface="+mn-lt"/>
                          <a:ea typeface="+mn-ea"/>
                          <a:cs typeface="+mn-cs"/>
                        </a:rPr>
                        <a:t>Saṃvattati</a:t>
                      </a:r>
                      <a:endParaRPr lang="en-US" sz="20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Đưa đến</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Động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từ</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hiện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tại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chủ</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động</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950118646"/>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7636415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3</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extLst>
              <p:ext uri="{D42A27DB-BD31-4B8C-83A1-F6EECF244321}">
                <p14:modId xmlns:p14="http://schemas.microsoft.com/office/powerpoint/2010/main" val="3489595739"/>
              </p:ext>
            </p:extLst>
          </p:nvPr>
        </p:nvGraphicFramePr>
        <p:xfrm>
          <a:off x="838200" y="2083173"/>
          <a:ext cx="10515600" cy="3794760"/>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780159">
                  <a:extLst>
                    <a:ext uri="{9D8B030D-6E8A-4147-A177-3AD203B41FA5}">
                      <a16:colId xmlns:a16="http://schemas.microsoft.com/office/drawing/2014/main" val="1520808955"/>
                    </a:ext>
                  </a:extLst>
                </a:gridCol>
                <a:gridCol w="4833883">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marL="0" marR="0" algn="ctr">
                        <a:lnSpc>
                          <a:spcPct val="107000"/>
                        </a:lnSpc>
                        <a:spcBef>
                          <a:spcPts val="0"/>
                        </a:spcBef>
                        <a:spcAft>
                          <a:spcPts val="0"/>
                        </a:spcAft>
                      </a:pPr>
                      <a:r>
                        <a:rPr lang="en-US" sz="2000" b="0" kern="1200" dirty="0">
                          <a:solidFill>
                            <a:schemeClr val="tx1"/>
                          </a:solidFill>
                          <a:latin typeface="+mn-lt"/>
                          <a:ea typeface="+mn-ea"/>
                          <a:cs typeface="+mn-cs"/>
                        </a:rPr>
                        <a:t>11</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Añña</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Khác</a:t>
                      </a:r>
                      <a:endParaRPr lang="en-US" sz="2000" b="0"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Tính</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720334486"/>
                  </a:ext>
                </a:extLst>
              </a:tr>
              <a:tr h="370840">
                <a:tc>
                  <a:txBody>
                    <a:bodyPr/>
                    <a:lstStyle/>
                    <a:p>
                      <a:pPr marL="0" marR="0" algn="ctr">
                        <a:lnSpc>
                          <a:spcPct val="107000"/>
                        </a:lnSpc>
                        <a:spcBef>
                          <a:spcPts val="0"/>
                        </a:spcBef>
                        <a:spcAft>
                          <a:spcPts val="0"/>
                        </a:spcAft>
                      </a:pPr>
                      <a:r>
                        <a:rPr lang="en-US" sz="2000" b="0" kern="1200" dirty="0">
                          <a:solidFill>
                            <a:schemeClr val="tx1"/>
                          </a:solidFill>
                          <a:latin typeface="+mn-lt"/>
                          <a:ea typeface="+mn-ea"/>
                          <a:cs typeface="+mn-cs"/>
                        </a:rPr>
                        <a:t>12</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Eka</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Một</a:t>
                      </a:r>
                      <a:endParaRPr lang="en-US" sz="2000" b="0"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Tính</a:t>
                      </a:r>
                    </a:p>
                  </a:txBody>
                  <a:tcPr marL="68580" marR="68580" marT="0" marB="0"/>
                </a:tc>
                <a:extLst>
                  <a:ext uri="{0D108BD9-81ED-4DB2-BD59-A6C34878D82A}">
                    <a16:rowId xmlns:a16="http://schemas.microsoft.com/office/drawing/2014/main" val="3399634165"/>
                  </a:ext>
                </a:extLst>
              </a:tr>
              <a:tr h="370840">
                <a:tc>
                  <a:txBody>
                    <a:bodyPr/>
                    <a:lstStyle/>
                    <a:p>
                      <a:pPr marL="0" marR="0" algn="ctr">
                        <a:lnSpc>
                          <a:spcPct val="107000"/>
                        </a:lnSpc>
                        <a:spcBef>
                          <a:spcPts val="0"/>
                        </a:spcBef>
                        <a:spcAft>
                          <a:spcPts val="0"/>
                        </a:spcAft>
                      </a:pPr>
                      <a:r>
                        <a:rPr lang="en-US" sz="2000" b="0" kern="1200" dirty="0">
                          <a:solidFill>
                            <a:schemeClr val="tx1"/>
                          </a:solidFill>
                          <a:latin typeface="+mn-lt"/>
                          <a:ea typeface="+mn-ea"/>
                          <a:cs typeface="+mn-cs"/>
                        </a:rPr>
                        <a:t>13</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Samanupassati</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Thấy</a:t>
                      </a:r>
                      <a:endParaRPr lang="en-US" sz="2000" b="0"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Động từ, hiện tại, chủ động</a:t>
                      </a:r>
                    </a:p>
                  </a:txBody>
                  <a:tcPr marL="68580" marR="68580" marT="0" marB="0"/>
                </a:tc>
                <a:extLst>
                  <a:ext uri="{0D108BD9-81ED-4DB2-BD59-A6C34878D82A}">
                    <a16:rowId xmlns:a16="http://schemas.microsoft.com/office/drawing/2014/main" val="1954270747"/>
                  </a:ext>
                </a:extLst>
              </a:tr>
              <a:tr h="370840">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14</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Ya</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Cái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mà</a:t>
                      </a:r>
                      <a:endParaRPr lang="en-US" sz="2000" b="0"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Đại từ quan hệ</a:t>
                      </a:r>
                    </a:p>
                  </a:txBody>
                  <a:tcPr marL="68580" marR="68580" marT="0" marB="0"/>
                </a:tc>
                <a:extLst>
                  <a:ext uri="{0D108BD9-81ED-4DB2-BD59-A6C34878D82A}">
                    <a16:rowId xmlns:a16="http://schemas.microsoft.com/office/drawing/2014/main" val="2151744862"/>
                  </a:ext>
                </a:extLst>
              </a:tr>
              <a:tr h="370840">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15</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Yathayidaṃ</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Tức</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là</a:t>
                      </a:r>
                      <a:endParaRPr lang="en-US" sz="2000" b="0"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Đặc ngữ</a:t>
                      </a:r>
                    </a:p>
                  </a:txBody>
                  <a:tcPr marL="68580" marR="68580" marT="0" marB="0"/>
                </a:tc>
                <a:extLst>
                  <a:ext uri="{0D108BD9-81ED-4DB2-BD59-A6C34878D82A}">
                    <a16:rowId xmlns:a16="http://schemas.microsoft.com/office/drawing/2014/main" val="3642912385"/>
                  </a:ext>
                </a:extLst>
              </a:tr>
              <a:tr h="370840">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16</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Sammādiṭṭhi</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Chánh</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Kiến</a:t>
                      </a:r>
                      <a:endParaRPr lang="en-US" sz="2000" b="0"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Danh, nữ</a:t>
                      </a:r>
                    </a:p>
                  </a:txBody>
                  <a:tcPr marL="68580" marR="68580" marT="0" marB="0"/>
                </a:tc>
                <a:extLst>
                  <a:ext uri="{0D108BD9-81ED-4DB2-BD59-A6C34878D82A}">
                    <a16:rowId xmlns:a16="http://schemas.microsoft.com/office/drawing/2014/main" val="2871846622"/>
                  </a:ext>
                </a:extLst>
              </a:tr>
              <a:tr h="370840">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17</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Sammādiṭṭhiko</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Người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có</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Chánh</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Kiến</a:t>
                      </a:r>
                      <a:endParaRPr lang="en-US" sz="2000" b="0"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Danh</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nam</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374167155"/>
                  </a:ext>
                </a:extLst>
              </a:tr>
              <a:tr h="370840">
                <a:tc>
                  <a:txBody>
                    <a:bodyPr/>
                    <a:lstStyle/>
                    <a:p>
                      <a:pPr marL="0" marR="0" algn="ctr">
                        <a:lnSpc>
                          <a:spcPct val="107000"/>
                        </a:lnSpc>
                        <a:spcBef>
                          <a:spcPts val="0"/>
                        </a:spcBef>
                        <a:spcAft>
                          <a:spcPts val="0"/>
                        </a:spcAft>
                      </a:pPr>
                      <a:r>
                        <a:rPr lang="en-US" sz="2000" b="0" kern="1200" dirty="0">
                          <a:solidFill>
                            <a:schemeClr val="tx1"/>
                          </a:solidFill>
                          <a:latin typeface="+mn-lt"/>
                          <a:ea typeface="+mn-ea"/>
                          <a:cs typeface="+mn-cs"/>
                        </a:rPr>
                        <a:t>18</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Parihāyati</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Suy</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giảm</a:t>
                      </a:r>
                      <a:endParaRPr lang="en-US" sz="2000" b="0"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Động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từ</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hiện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tại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chủ</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động</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830318225"/>
                  </a:ext>
                </a:extLst>
              </a:tr>
              <a:tr h="370840">
                <a:tc>
                  <a:txBody>
                    <a:bodyPr/>
                    <a:lstStyle/>
                    <a:p>
                      <a:pPr marL="0" marR="0" algn="ctr">
                        <a:lnSpc>
                          <a:spcPct val="107000"/>
                        </a:lnSpc>
                        <a:spcBef>
                          <a:spcPts val="0"/>
                        </a:spcBef>
                        <a:spcAft>
                          <a:spcPts val="0"/>
                        </a:spcAft>
                      </a:pPr>
                      <a:r>
                        <a:rPr lang="en-US" sz="2000" b="0" kern="1200" dirty="0">
                          <a:solidFill>
                            <a:schemeClr val="tx1"/>
                          </a:solidFill>
                          <a:latin typeface="+mn-lt"/>
                          <a:ea typeface="+mn-ea"/>
                          <a:cs typeface="+mn-cs"/>
                        </a:rPr>
                        <a:t>19</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Micchādiṭṭhi</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Tà Kiến</a:t>
                      </a: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Danh</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nữ</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045572545"/>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13969553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 GIÁN BỔ CÁCH (DATIVE)</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10515600" cy="3764659"/>
          </a:xfrm>
        </p:spPr>
        <p:txBody>
          <a:bodyPr>
            <a:noAutofit/>
          </a:bodyPr>
          <a:lstStyle/>
          <a:p>
            <a:pPr marL="0" indent="0">
              <a:buNone/>
              <a:tabLst>
                <a:tab pos="2006600" algn="l"/>
              </a:tabLst>
            </a:pPr>
            <a:r>
              <a:rPr lang="en-US" b="1" dirty="0">
                <a:sym typeface="Wingdings" panose="05000000000000000000" pitchFamily="2" charset="2"/>
              </a:rPr>
              <a:t>TỔNG QUÁT</a:t>
            </a:r>
            <a:endParaRPr lang="en-US" b="1" dirty="0"/>
          </a:p>
          <a:p>
            <a:pPr marL="0" indent="0" algn="ctr">
              <a:buNone/>
            </a:pPr>
            <a:endParaRPr lang="en-US" sz="3200" dirty="0"/>
          </a:p>
          <a:p>
            <a:pPr marL="0" indent="0">
              <a:buNone/>
            </a:pPr>
            <a:r>
              <a:rPr lang="en-US" dirty="0" err="1"/>
              <a:t>Gián</a:t>
            </a:r>
            <a:r>
              <a:rPr lang="en-US" dirty="0"/>
              <a:t> </a:t>
            </a:r>
            <a:r>
              <a:rPr lang="en-US" dirty="0" err="1"/>
              <a:t>bổ</a:t>
            </a:r>
            <a:r>
              <a:rPr lang="en-US" dirty="0"/>
              <a:t> </a:t>
            </a:r>
            <a:r>
              <a:rPr lang="en-US" dirty="0" err="1"/>
              <a:t>cách</a:t>
            </a:r>
            <a:r>
              <a:rPr lang="en-US" dirty="0"/>
              <a:t> </a:t>
            </a:r>
            <a:r>
              <a:rPr lang="en-US" dirty="0" err="1"/>
              <a:t>có</a:t>
            </a:r>
            <a:r>
              <a:rPr lang="en-US" dirty="0"/>
              <a:t> </a:t>
            </a:r>
            <a:r>
              <a:rPr lang="en-US" dirty="0" err="1"/>
              <a:t>nhiều</a:t>
            </a:r>
            <a:r>
              <a:rPr lang="en-US" dirty="0"/>
              <a:t> </a:t>
            </a:r>
            <a:r>
              <a:rPr lang="en-US" dirty="0" err="1"/>
              <a:t>chức</a:t>
            </a:r>
            <a:r>
              <a:rPr lang="en-US" dirty="0"/>
              <a:t> </a:t>
            </a:r>
            <a:r>
              <a:rPr lang="en-US" dirty="0" err="1"/>
              <a:t>năng</a:t>
            </a:r>
            <a:r>
              <a:rPr lang="en-US" dirty="0"/>
              <a:t>. </a:t>
            </a:r>
            <a:r>
              <a:rPr lang="en-US" dirty="0" err="1"/>
              <a:t>Nhưng</a:t>
            </a:r>
            <a:r>
              <a:rPr lang="en-US" dirty="0"/>
              <a:t> ý </a:t>
            </a:r>
            <a:r>
              <a:rPr lang="en-US" dirty="0" err="1"/>
              <a:t>tưởng</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nó</a:t>
            </a:r>
            <a:r>
              <a:rPr lang="en-US" dirty="0"/>
              <a:t> </a:t>
            </a:r>
            <a:r>
              <a:rPr lang="en-US" dirty="0" err="1"/>
              <a:t>là</a:t>
            </a:r>
            <a:r>
              <a:rPr lang="en-US" dirty="0"/>
              <a:t> </a:t>
            </a:r>
            <a:r>
              <a:rPr lang="en-US" dirty="0" err="1"/>
              <a:t>để</a:t>
            </a:r>
            <a:r>
              <a:rPr lang="en-US" dirty="0"/>
              <a:t>:</a:t>
            </a:r>
          </a:p>
          <a:p>
            <a:pPr marL="0" indent="0">
              <a:buNone/>
            </a:pPr>
            <a:r>
              <a:rPr lang="en-US" b="1" i="1" dirty="0" err="1"/>
              <a:t>chỉ</a:t>
            </a:r>
            <a:r>
              <a:rPr lang="en-US" b="1" i="1" dirty="0"/>
              <a:t> </a:t>
            </a:r>
            <a:r>
              <a:rPr lang="en-US" b="1" i="1" dirty="0" err="1"/>
              <a:t>đối</a:t>
            </a:r>
            <a:r>
              <a:rPr lang="en-US" b="1" i="1" dirty="0"/>
              <a:t> </a:t>
            </a:r>
            <a:r>
              <a:rPr lang="en-US" b="1" i="1" dirty="0" err="1"/>
              <a:t>tượng</a:t>
            </a:r>
            <a:r>
              <a:rPr lang="en-US" b="1" i="1" dirty="0"/>
              <a:t> </a:t>
            </a:r>
            <a:r>
              <a:rPr lang="en-US" b="1" i="1" dirty="0" err="1"/>
              <a:t>thụ</a:t>
            </a:r>
            <a:r>
              <a:rPr lang="en-US" b="1" i="1" dirty="0"/>
              <a:t> </a:t>
            </a:r>
            <a:r>
              <a:rPr lang="en-US" b="1" i="1" dirty="0" err="1"/>
              <a:t>hưởng</a:t>
            </a:r>
            <a:r>
              <a:rPr lang="en-US" b="1" i="1" dirty="0"/>
              <a:t>, hay </a:t>
            </a:r>
            <a:r>
              <a:rPr lang="en-US" b="1" i="1" dirty="0" err="1"/>
              <a:t>chịu</a:t>
            </a:r>
            <a:r>
              <a:rPr lang="en-US" b="1" i="1" dirty="0"/>
              <a:t> </a:t>
            </a:r>
            <a:r>
              <a:rPr lang="en-US" b="1" i="1" dirty="0" err="1"/>
              <a:t>đựng</a:t>
            </a:r>
            <a:r>
              <a:rPr lang="en-US" b="1" i="1" dirty="0"/>
              <a:t> </a:t>
            </a:r>
            <a:r>
              <a:rPr lang="en-US" b="1" i="1" dirty="0" err="1"/>
              <a:t>một</a:t>
            </a:r>
            <a:r>
              <a:rPr lang="en-US" b="1" i="1" dirty="0"/>
              <a:t> </a:t>
            </a:r>
            <a:r>
              <a:rPr lang="en-US" b="1" i="1" dirty="0" err="1"/>
              <a:t>lợi</a:t>
            </a:r>
            <a:r>
              <a:rPr lang="en-US" b="1" i="1" dirty="0"/>
              <a:t> </a:t>
            </a:r>
            <a:r>
              <a:rPr lang="en-US" b="1" i="1" dirty="0" err="1"/>
              <a:t>ích</a:t>
            </a:r>
            <a:r>
              <a:rPr lang="en-US" b="1" i="1" dirty="0"/>
              <a:t>, </a:t>
            </a:r>
            <a:r>
              <a:rPr lang="en-US" b="1" i="1" dirty="0" err="1"/>
              <a:t>một</a:t>
            </a:r>
            <a:r>
              <a:rPr lang="en-US" b="1" i="1" dirty="0"/>
              <a:t> </a:t>
            </a:r>
            <a:r>
              <a:rPr lang="en-US" b="1" i="1" dirty="0" err="1"/>
              <a:t>hệ</a:t>
            </a:r>
            <a:r>
              <a:rPr lang="en-US" b="1" i="1" dirty="0"/>
              <a:t> </a:t>
            </a:r>
            <a:r>
              <a:rPr lang="en-US" b="1" i="1" dirty="0" err="1"/>
              <a:t>quả</a:t>
            </a:r>
            <a:r>
              <a:rPr lang="en-US" b="1" i="1" dirty="0"/>
              <a:t> </a:t>
            </a:r>
            <a:r>
              <a:rPr lang="en-US" b="1" i="1" dirty="0" err="1"/>
              <a:t>nào</a:t>
            </a:r>
            <a:r>
              <a:rPr lang="en-US" b="1" i="1" dirty="0"/>
              <a:t> </a:t>
            </a:r>
            <a:r>
              <a:rPr lang="en-US" b="1" i="1" dirty="0" err="1"/>
              <a:t>đó</a:t>
            </a:r>
            <a:r>
              <a:rPr lang="en-US" b="1" i="1" dirty="0"/>
              <a:t> </a:t>
            </a:r>
            <a:r>
              <a:rPr lang="en-US" b="1" i="1" dirty="0" err="1"/>
              <a:t>của</a:t>
            </a:r>
            <a:r>
              <a:rPr lang="en-US" b="1" i="1" dirty="0"/>
              <a:t> </a:t>
            </a:r>
            <a:r>
              <a:rPr lang="en-US" b="1" i="1" dirty="0" err="1"/>
              <a:t>hành</a:t>
            </a:r>
            <a:r>
              <a:rPr lang="en-US" b="1" i="1" dirty="0"/>
              <a:t> </a:t>
            </a:r>
            <a:r>
              <a:rPr lang="en-US" b="1" i="1" dirty="0" err="1"/>
              <a:t>động</a:t>
            </a:r>
            <a:r>
              <a:rPr lang="en-US" b="1" i="1" dirty="0"/>
              <a:t>. </a:t>
            </a:r>
          </a:p>
          <a:p>
            <a:pPr marL="0" indent="0">
              <a:buNone/>
            </a:pPr>
            <a:endParaRPr lang="en-US" dirty="0"/>
          </a:p>
          <a:p>
            <a:pPr marL="0" indent="0">
              <a:buNone/>
            </a:pPr>
            <a:r>
              <a:rPr lang="en-US" b="1" u="sng" dirty="0" err="1"/>
              <a:t>Ví</a:t>
            </a:r>
            <a:r>
              <a:rPr lang="en-US" b="1" u="sng" dirty="0"/>
              <a:t> </a:t>
            </a:r>
            <a:r>
              <a:rPr lang="en-US" b="1" u="sng" dirty="0" err="1"/>
              <a:t>dụ</a:t>
            </a:r>
            <a:r>
              <a:rPr lang="en-US" dirty="0"/>
              <a:t>: </a:t>
            </a:r>
            <a:r>
              <a:rPr lang="en-US" dirty="0" err="1"/>
              <a:t>Tôi</a:t>
            </a:r>
            <a:r>
              <a:rPr lang="en-US" dirty="0"/>
              <a:t> </a:t>
            </a:r>
            <a:r>
              <a:rPr lang="en-US" dirty="0" err="1"/>
              <a:t>mua</a:t>
            </a:r>
            <a:r>
              <a:rPr lang="en-US" dirty="0"/>
              <a:t> </a:t>
            </a:r>
            <a:r>
              <a:rPr lang="en-US" dirty="0" err="1"/>
              <a:t>chiếc</a:t>
            </a:r>
            <a:r>
              <a:rPr lang="en-US" dirty="0"/>
              <a:t> </a:t>
            </a:r>
            <a:r>
              <a:rPr lang="en-US" dirty="0" err="1"/>
              <a:t>áo</a:t>
            </a:r>
            <a:r>
              <a:rPr lang="en-US" dirty="0"/>
              <a:t> </a:t>
            </a:r>
            <a:r>
              <a:rPr lang="en-US" b="1" dirty="0" err="1"/>
              <a:t>cho</a:t>
            </a:r>
            <a:r>
              <a:rPr lang="en-US" b="1" dirty="0"/>
              <a:t> </a:t>
            </a:r>
            <a:r>
              <a:rPr lang="en-US" b="1" dirty="0" err="1"/>
              <a:t>mẹ</a:t>
            </a:r>
            <a:r>
              <a:rPr lang="en-US" b="1" dirty="0"/>
              <a:t> </a:t>
            </a:r>
            <a:r>
              <a:rPr lang="en-US" b="1" dirty="0" err="1"/>
              <a:t>tôi</a:t>
            </a:r>
            <a:r>
              <a:rPr lang="en-US" dirty="0"/>
              <a:t>. “</a:t>
            </a:r>
            <a:r>
              <a:rPr lang="en-US" i="1" dirty="0" err="1"/>
              <a:t>Mẹ</a:t>
            </a:r>
            <a:r>
              <a:rPr lang="en-US" i="1" dirty="0"/>
              <a:t> </a:t>
            </a:r>
            <a:r>
              <a:rPr lang="en-US" i="1" dirty="0" err="1"/>
              <a:t>tôi</a:t>
            </a:r>
            <a:r>
              <a:rPr lang="en-US" dirty="0"/>
              <a:t>” </a:t>
            </a:r>
            <a:r>
              <a:rPr lang="en-US" dirty="0" err="1"/>
              <a:t>là</a:t>
            </a:r>
            <a:r>
              <a:rPr lang="en-US" dirty="0"/>
              <a:t> </a:t>
            </a:r>
            <a:r>
              <a:rPr lang="en-US" dirty="0" err="1"/>
              <a:t>người</a:t>
            </a:r>
            <a:r>
              <a:rPr lang="en-US" dirty="0"/>
              <a:t> </a:t>
            </a:r>
            <a:r>
              <a:rPr lang="en-US" dirty="0" err="1"/>
              <a:t>nhận</a:t>
            </a:r>
            <a:r>
              <a:rPr lang="en-US" dirty="0"/>
              <a:t> </a:t>
            </a:r>
            <a:r>
              <a:rPr lang="en-US" dirty="0" err="1"/>
              <a:t>được</a:t>
            </a:r>
            <a:r>
              <a:rPr lang="en-US" dirty="0"/>
              <a:t> </a:t>
            </a:r>
            <a:r>
              <a:rPr lang="en-US" dirty="0" err="1"/>
              <a:t>chiếc</a:t>
            </a:r>
            <a:r>
              <a:rPr lang="en-US" dirty="0"/>
              <a:t> </a:t>
            </a:r>
            <a:r>
              <a:rPr lang="en-US" dirty="0" err="1"/>
              <a:t>áo</a:t>
            </a:r>
            <a:r>
              <a:rPr lang="en-US" dirty="0"/>
              <a:t> do </a:t>
            </a:r>
            <a:r>
              <a:rPr lang="en-US" dirty="0" err="1"/>
              <a:t>tôi</a:t>
            </a:r>
            <a:r>
              <a:rPr lang="en-US" dirty="0"/>
              <a:t> </a:t>
            </a:r>
            <a:r>
              <a:rPr lang="en-US" dirty="0" err="1"/>
              <a:t>mua</a:t>
            </a:r>
            <a:r>
              <a:rPr lang="en-US" dirty="0"/>
              <a:t>, </a:t>
            </a:r>
            <a:r>
              <a:rPr lang="en-US" dirty="0" err="1"/>
              <a:t>trong</a:t>
            </a:r>
            <a:r>
              <a:rPr lang="en-US" dirty="0"/>
              <a:t> Pali, “</a:t>
            </a:r>
            <a:r>
              <a:rPr lang="en-US" i="1" dirty="0" err="1"/>
              <a:t>mẹ</a:t>
            </a:r>
            <a:r>
              <a:rPr lang="en-US" i="1" dirty="0"/>
              <a:t> </a:t>
            </a:r>
            <a:r>
              <a:rPr lang="en-US" i="1" dirty="0" err="1"/>
              <a:t>tôi</a:t>
            </a:r>
            <a:r>
              <a:rPr lang="en-US" dirty="0"/>
              <a:t>” </a:t>
            </a:r>
            <a:r>
              <a:rPr lang="en-US" dirty="0" err="1"/>
              <a:t>sẽ</a:t>
            </a:r>
            <a:r>
              <a:rPr lang="en-US" dirty="0"/>
              <a:t> </a:t>
            </a:r>
            <a:r>
              <a:rPr lang="en-US" dirty="0" err="1"/>
              <a:t>được</a:t>
            </a:r>
            <a:r>
              <a:rPr lang="en-US" dirty="0"/>
              <a:t> </a:t>
            </a:r>
            <a:r>
              <a:rPr lang="en-US" dirty="0" err="1"/>
              <a:t>diễn</a:t>
            </a:r>
            <a:r>
              <a:rPr lang="en-US" dirty="0"/>
              <a:t> </a:t>
            </a:r>
            <a:r>
              <a:rPr lang="en-US" dirty="0" err="1"/>
              <a:t>đạt</a:t>
            </a:r>
            <a:r>
              <a:rPr lang="en-US" dirty="0"/>
              <a:t> </a:t>
            </a:r>
            <a:r>
              <a:rPr lang="en-US" dirty="0" err="1"/>
              <a:t>bằng</a:t>
            </a:r>
            <a:r>
              <a:rPr lang="en-US" dirty="0"/>
              <a:t> </a:t>
            </a:r>
            <a:r>
              <a:rPr lang="en-US" dirty="0" err="1"/>
              <a:t>gián</a:t>
            </a:r>
            <a:r>
              <a:rPr lang="en-US" dirty="0"/>
              <a:t> </a:t>
            </a:r>
            <a:r>
              <a:rPr lang="en-US" dirty="0" err="1"/>
              <a:t>bổ</a:t>
            </a:r>
            <a:r>
              <a:rPr lang="en-US" dirty="0"/>
              <a:t> </a:t>
            </a:r>
            <a:r>
              <a:rPr lang="en-US" dirty="0" err="1"/>
              <a:t>cách</a:t>
            </a:r>
            <a:r>
              <a:rPr lang="en-US" dirty="0"/>
              <a:t>.</a:t>
            </a:r>
            <a:endParaRPr lang="en-US" sz="3200" dirty="0"/>
          </a:p>
        </p:txBody>
      </p:sp>
    </p:spTree>
    <p:extLst>
      <p:ext uri="{BB962C8B-B14F-4D97-AF65-F5344CB8AC3E}">
        <p14:creationId xmlns:p14="http://schemas.microsoft.com/office/powerpoint/2010/main" val="32656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D9E45058-38A8-49CF-AB25-DAF063F21F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943" y="3819182"/>
            <a:ext cx="1865376" cy="1865376"/>
          </a:xfrm>
          <a:prstGeom prst="rect">
            <a:avLst/>
          </a:prstGeom>
        </p:spPr>
      </p:pic>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DANH TỪ PALI</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9"/>
            <a:ext cx="10515600" cy="4376996"/>
          </a:xfrm>
        </p:spPr>
        <p:txBody>
          <a:bodyPr>
            <a:normAutofit/>
          </a:bodyPr>
          <a:lstStyle/>
          <a:p>
            <a:pPr marL="0" indent="0" algn="just">
              <a:buNone/>
              <a:tabLst>
                <a:tab pos="2006600" algn="l"/>
              </a:tabLst>
            </a:pPr>
            <a:r>
              <a:rPr lang="en-US" dirty="0"/>
              <a:t>Danh </a:t>
            </a:r>
            <a:r>
              <a:rPr lang="en-US" dirty="0" err="1"/>
              <a:t>từ</a:t>
            </a:r>
            <a:r>
              <a:rPr lang="en-US" dirty="0"/>
              <a:t> Pali </a:t>
            </a:r>
            <a:r>
              <a:rPr lang="en-US" dirty="0" err="1"/>
              <a:t>biến</a:t>
            </a:r>
            <a:r>
              <a:rPr lang="en-US" dirty="0"/>
              <a:t> </a:t>
            </a:r>
            <a:r>
              <a:rPr lang="en-US" dirty="0" err="1"/>
              <a:t>đổi</a:t>
            </a:r>
            <a:r>
              <a:rPr lang="en-US" dirty="0"/>
              <a:t> “</a:t>
            </a:r>
            <a:r>
              <a:rPr lang="en-US" dirty="0" err="1"/>
              <a:t>đuôi</a:t>
            </a:r>
            <a:r>
              <a:rPr lang="en-US" dirty="0"/>
              <a:t>” </a:t>
            </a:r>
            <a:r>
              <a:rPr lang="en-US" dirty="0" err="1"/>
              <a:t>để</a:t>
            </a:r>
            <a:r>
              <a:rPr lang="en-US" dirty="0"/>
              <a:t> </a:t>
            </a:r>
            <a:r>
              <a:rPr lang="en-US" dirty="0" err="1"/>
              <a:t>biểu</a:t>
            </a:r>
            <a:r>
              <a:rPr lang="en-US" dirty="0"/>
              <a:t> </a:t>
            </a:r>
            <a:r>
              <a:rPr lang="en-US" dirty="0" err="1"/>
              <a:t>thị</a:t>
            </a:r>
            <a:r>
              <a:rPr lang="en-US" dirty="0"/>
              <a:t> </a:t>
            </a:r>
            <a:r>
              <a:rPr lang="en-US" dirty="0" err="1"/>
              <a:t>chức</a:t>
            </a:r>
            <a:r>
              <a:rPr lang="en-US" dirty="0"/>
              <a:t> </a:t>
            </a:r>
            <a:r>
              <a:rPr lang="en-US" dirty="0" err="1"/>
              <a:t>năng</a:t>
            </a:r>
            <a:r>
              <a:rPr lang="en-US" dirty="0"/>
              <a:t> ý </a:t>
            </a:r>
            <a:r>
              <a:rPr lang="en-US" dirty="0" err="1"/>
              <a:t>nghĩa</a:t>
            </a:r>
            <a:r>
              <a:rPr lang="en-US" dirty="0"/>
              <a:t> </a:t>
            </a:r>
            <a:r>
              <a:rPr lang="en-US" dirty="0" err="1"/>
              <a:t>trong</a:t>
            </a:r>
            <a:r>
              <a:rPr lang="en-US" dirty="0"/>
              <a:t> </a:t>
            </a:r>
            <a:r>
              <a:rPr lang="en-US" dirty="0" err="1"/>
              <a:t>câu</a:t>
            </a:r>
            <a:r>
              <a:rPr lang="en-US" dirty="0"/>
              <a:t>:	</a:t>
            </a:r>
            <a:br>
              <a:rPr lang="en-US" dirty="0"/>
            </a:br>
            <a:endParaRPr lang="en-US" dirty="0"/>
          </a:p>
        </p:txBody>
      </p:sp>
      <p:sp>
        <p:nvSpPr>
          <p:cNvPr id="9" name="Title 1">
            <a:extLst>
              <a:ext uri="{FF2B5EF4-FFF2-40B4-BE49-F238E27FC236}">
                <a16:creationId xmlns:a16="http://schemas.microsoft.com/office/drawing/2014/main" id="{B3553A56-0268-4C7A-8C2D-EE9C28C995EF}"/>
              </a:ext>
            </a:extLst>
          </p:cNvPr>
          <p:cNvSpPr txBox="1">
            <a:spLocks/>
          </p:cNvSpPr>
          <p:nvPr/>
        </p:nvSpPr>
        <p:spPr>
          <a:xfrm>
            <a:off x="7608194" y="3057344"/>
            <a:ext cx="2981234" cy="609379"/>
          </a:xfrm>
          <a:prstGeom prst="round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BC25D"/>
                </a:solidFill>
              </a:rPr>
              <a:t>❺</a:t>
            </a:r>
            <a:r>
              <a:rPr lang="en-US" sz="3200" dirty="0"/>
              <a:t> </a:t>
            </a:r>
            <a:r>
              <a:rPr lang="en-US" sz="3200" dirty="0" err="1">
                <a:solidFill>
                  <a:srgbClr val="FBC25D"/>
                </a:solidFill>
              </a:rPr>
              <a:t>Dụng</a:t>
            </a:r>
            <a:r>
              <a:rPr lang="en-US" sz="3200" dirty="0">
                <a:solidFill>
                  <a:srgbClr val="FBC25D"/>
                </a:solidFill>
              </a:rPr>
              <a:t> </a:t>
            </a:r>
            <a:r>
              <a:rPr lang="en-US" sz="3200" dirty="0" err="1">
                <a:solidFill>
                  <a:srgbClr val="FBC25D"/>
                </a:solidFill>
              </a:rPr>
              <a:t>cụ</a:t>
            </a:r>
            <a:r>
              <a:rPr lang="en-US" sz="3200" dirty="0">
                <a:solidFill>
                  <a:srgbClr val="FBC25D"/>
                </a:solidFill>
              </a:rPr>
              <a:t> </a:t>
            </a:r>
            <a:r>
              <a:rPr lang="en-US" sz="3200" dirty="0" err="1">
                <a:solidFill>
                  <a:srgbClr val="FBC25D"/>
                </a:solidFill>
              </a:rPr>
              <a:t>cách</a:t>
            </a:r>
            <a:endParaRPr lang="en-US" sz="3200" dirty="0">
              <a:solidFill>
                <a:srgbClr val="FBC25D"/>
              </a:solidFill>
            </a:endParaRPr>
          </a:p>
        </p:txBody>
      </p:sp>
      <p:sp>
        <p:nvSpPr>
          <p:cNvPr id="11" name="Title 1">
            <a:extLst>
              <a:ext uri="{FF2B5EF4-FFF2-40B4-BE49-F238E27FC236}">
                <a16:creationId xmlns:a16="http://schemas.microsoft.com/office/drawing/2014/main" id="{FE3B7028-41D5-41BA-A59C-ED4CD58A2D3F}"/>
              </a:ext>
            </a:extLst>
          </p:cNvPr>
          <p:cNvSpPr txBox="1">
            <a:spLocks/>
          </p:cNvSpPr>
          <p:nvPr/>
        </p:nvSpPr>
        <p:spPr>
          <a:xfrm>
            <a:off x="7608194" y="3904607"/>
            <a:ext cx="2981234" cy="609379"/>
          </a:xfrm>
          <a:prstGeom prst="round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BC25D"/>
                </a:solidFill>
              </a:rPr>
              <a:t>❻</a:t>
            </a:r>
            <a:r>
              <a:rPr lang="en-US" sz="3200" dirty="0"/>
              <a:t> </a:t>
            </a:r>
            <a:r>
              <a:rPr lang="en-US" sz="3200" dirty="0" err="1">
                <a:solidFill>
                  <a:srgbClr val="FBC25D"/>
                </a:solidFill>
              </a:rPr>
              <a:t>Xuất</a:t>
            </a:r>
            <a:r>
              <a:rPr lang="en-US" sz="3200" dirty="0">
                <a:solidFill>
                  <a:srgbClr val="FBC25D"/>
                </a:solidFill>
              </a:rPr>
              <a:t> </a:t>
            </a:r>
            <a:r>
              <a:rPr lang="en-US" sz="3200" dirty="0" err="1">
                <a:solidFill>
                  <a:srgbClr val="FBC25D"/>
                </a:solidFill>
              </a:rPr>
              <a:t>xứ</a:t>
            </a:r>
            <a:r>
              <a:rPr lang="en-US" sz="3200" dirty="0">
                <a:solidFill>
                  <a:srgbClr val="FBC25D"/>
                </a:solidFill>
              </a:rPr>
              <a:t> </a:t>
            </a:r>
            <a:r>
              <a:rPr lang="en-US" sz="3200" dirty="0" err="1">
                <a:solidFill>
                  <a:srgbClr val="FBC25D"/>
                </a:solidFill>
              </a:rPr>
              <a:t>cách</a:t>
            </a:r>
            <a:endParaRPr lang="en-US" sz="3200" dirty="0">
              <a:solidFill>
                <a:srgbClr val="FBC25D"/>
              </a:solidFill>
            </a:endParaRPr>
          </a:p>
        </p:txBody>
      </p:sp>
      <p:sp>
        <p:nvSpPr>
          <p:cNvPr id="12" name="Title 1">
            <a:extLst>
              <a:ext uri="{FF2B5EF4-FFF2-40B4-BE49-F238E27FC236}">
                <a16:creationId xmlns:a16="http://schemas.microsoft.com/office/drawing/2014/main" id="{F2DE42A2-6445-4CBA-B82F-1D750BD41C16}"/>
              </a:ext>
            </a:extLst>
          </p:cNvPr>
          <p:cNvSpPr txBox="1">
            <a:spLocks/>
          </p:cNvSpPr>
          <p:nvPr/>
        </p:nvSpPr>
        <p:spPr>
          <a:xfrm>
            <a:off x="7608194" y="4751870"/>
            <a:ext cx="2981234" cy="609379"/>
          </a:xfrm>
          <a:prstGeom prst="round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BC25D"/>
                </a:solidFill>
              </a:rPr>
              <a:t>❼</a:t>
            </a:r>
            <a:r>
              <a:rPr lang="en-US" sz="3200" dirty="0"/>
              <a:t> </a:t>
            </a:r>
            <a:r>
              <a:rPr lang="en-US" sz="3200" dirty="0" err="1">
                <a:solidFill>
                  <a:srgbClr val="FBC25D"/>
                </a:solidFill>
              </a:rPr>
              <a:t>Vị</a:t>
            </a:r>
            <a:r>
              <a:rPr lang="en-US" sz="3200" dirty="0">
                <a:solidFill>
                  <a:srgbClr val="FBC25D"/>
                </a:solidFill>
              </a:rPr>
              <a:t> </a:t>
            </a:r>
            <a:r>
              <a:rPr lang="en-US" sz="3200" dirty="0" err="1">
                <a:solidFill>
                  <a:srgbClr val="FBC25D"/>
                </a:solidFill>
              </a:rPr>
              <a:t>trí</a:t>
            </a:r>
            <a:r>
              <a:rPr lang="en-US" sz="3200" dirty="0">
                <a:solidFill>
                  <a:srgbClr val="FBC25D"/>
                </a:solidFill>
              </a:rPr>
              <a:t> </a:t>
            </a:r>
            <a:r>
              <a:rPr lang="en-US" sz="3200" dirty="0" err="1">
                <a:solidFill>
                  <a:srgbClr val="FBC25D"/>
                </a:solidFill>
              </a:rPr>
              <a:t>cách</a:t>
            </a:r>
            <a:endParaRPr lang="en-US" sz="3200" dirty="0">
              <a:solidFill>
                <a:srgbClr val="FBC25D"/>
              </a:solidFill>
            </a:endParaRPr>
          </a:p>
        </p:txBody>
      </p:sp>
      <p:sp>
        <p:nvSpPr>
          <p:cNvPr id="13" name="Title 1">
            <a:extLst>
              <a:ext uri="{FF2B5EF4-FFF2-40B4-BE49-F238E27FC236}">
                <a16:creationId xmlns:a16="http://schemas.microsoft.com/office/drawing/2014/main" id="{6D656755-19B2-41D7-8EDB-CE7F437DBBE0}"/>
              </a:ext>
            </a:extLst>
          </p:cNvPr>
          <p:cNvSpPr txBox="1">
            <a:spLocks/>
          </p:cNvSpPr>
          <p:nvPr/>
        </p:nvSpPr>
        <p:spPr>
          <a:xfrm>
            <a:off x="7608194" y="5595239"/>
            <a:ext cx="2981234" cy="609379"/>
          </a:xfrm>
          <a:prstGeom prst="round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BC25D"/>
                </a:solidFill>
              </a:rPr>
              <a:t>❽</a:t>
            </a:r>
            <a:r>
              <a:rPr lang="en-US" sz="3200" dirty="0"/>
              <a:t> </a:t>
            </a:r>
            <a:r>
              <a:rPr lang="en-US" sz="3200" dirty="0" err="1">
                <a:solidFill>
                  <a:srgbClr val="FBC25D"/>
                </a:solidFill>
              </a:rPr>
              <a:t>Hô</a:t>
            </a:r>
            <a:r>
              <a:rPr lang="en-US" sz="3200" dirty="0">
                <a:solidFill>
                  <a:srgbClr val="FBC25D"/>
                </a:solidFill>
              </a:rPr>
              <a:t> </a:t>
            </a:r>
            <a:r>
              <a:rPr lang="en-US" sz="3200" dirty="0" err="1">
                <a:solidFill>
                  <a:srgbClr val="FBC25D"/>
                </a:solidFill>
              </a:rPr>
              <a:t>cách</a:t>
            </a:r>
            <a:endParaRPr lang="en-US" sz="3200" dirty="0">
              <a:solidFill>
                <a:srgbClr val="FBC25D"/>
              </a:solidFill>
            </a:endParaRPr>
          </a:p>
        </p:txBody>
      </p:sp>
      <p:sp>
        <p:nvSpPr>
          <p:cNvPr id="19" name="Title 1">
            <a:extLst>
              <a:ext uri="{FF2B5EF4-FFF2-40B4-BE49-F238E27FC236}">
                <a16:creationId xmlns:a16="http://schemas.microsoft.com/office/drawing/2014/main" id="{8106E1D8-1F81-473C-89D7-2276054FB9E9}"/>
              </a:ext>
            </a:extLst>
          </p:cNvPr>
          <p:cNvSpPr txBox="1">
            <a:spLocks/>
          </p:cNvSpPr>
          <p:nvPr/>
        </p:nvSpPr>
        <p:spPr>
          <a:xfrm>
            <a:off x="4107385" y="3057344"/>
            <a:ext cx="2981234" cy="609379"/>
          </a:xfrm>
          <a:prstGeom prst="round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BC25D"/>
                </a:solidFill>
              </a:rPr>
              <a:t>❶</a:t>
            </a:r>
            <a:r>
              <a:rPr lang="en-US" sz="3200" dirty="0"/>
              <a:t> </a:t>
            </a:r>
            <a:r>
              <a:rPr lang="en-US" sz="3200" dirty="0" err="1">
                <a:solidFill>
                  <a:srgbClr val="FBC25D"/>
                </a:solidFill>
              </a:rPr>
              <a:t>Chủ</a:t>
            </a:r>
            <a:r>
              <a:rPr lang="en-US" sz="3200" dirty="0">
                <a:solidFill>
                  <a:srgbClr val="FBC25D"/>
                </a:solidFill>
              </a:rPr>
              <a:t> </a:t>
            </a:r>
            <a:r>
              <a:rPr lang="en-US" sz="3200" dirty="0" err="1">
                <a:solidFill>
                  <a:srgbClr val="FBC25D"/>
                </a:solidFill>
              </a:rPr>
              <a:t>cách</a:t>
            </a:r>
            <a:endParaRPr lang="en-US" sz="3200" dirty="0">
              <a:solidFill>
                <a:srgbClr val="FBC25D"/>
              </a:solidFill>
            </a:endParaRPr>
          </a:p>
        </p:txBody>
      </p:sp>
      <p:sp>
        <p:nvSpPr>
          <p:cNvPr id="20" name="Title 1">
            <a:extLst>
              <a:ext uri="{FF2B5EF4-FFF2-40B4-BE49-F238E27FC236}">
                <a16:creationId xmlns:a16="http://schemas.microsoft.com/office/drawing/2014/main" id="{D94B5A6E-557C-475D-9F02-EDDC287234C2}"/>
              </a:ext>
            </a:extLst>
          </p:cNvPr>
          <p:cNvSpPr txBox="1">
            <a:spLocks/>
          </p:cNvSpPr>
          <p:nvPr/>
        </p:nvSpPr>
        <p:spPr>
          <a:xfrm>
            <a:off x="4107385" y="3904607"/>
            <a:ext cx="2981234" cy="609379"/>
          </a:xfrm>
          <a:prstGeom prst="round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BC25D"/>
                </a:solidFill>
              </a:rPr>
              <a:t>❷</a:t>
            </a:r>
            <a:r>
              <a:rPr lang="en-US" sz="3200" dirty="0"/>
              <a:t> </a:t>
            </a:r>
            <a:r>
              <a:rPr lang="en-US" sz="3200" dirty="0" err="1">
                <a:solidFill>
                  <a:srgbClr val="FBC25D"/>
                </a:solidFill>
              </a:rPr>
              <a:t>Trực</a:t>
            </a:r>
            <a:r>
              <a:rPr lang="en-US" sz="3200" dirty="0">
                <a:solidFill>
                  <a:srgbClr val="FBC25D"/>
                </a:solidFill>
              </a:rPr>
              <a:t> </a:t>
            </a:r>
            <a:r>
              <a:rPr lang="en-US" sz="3200" dirty="0" err="1">
                <a:solidFill>
                  <a:srgbClr val="FBC25D"/>
                </a:solidFill>
              </a:rPr>
              <a:t>bổ</a:t>
            </a:r>
            <a:r>
              <a:rPr lang="en-US" sz="3200" dirty="0">
                <a:solidFill>
                  <a:srgbClr val="FBC25D"/>
                </a:solidFill>
              </a:rPr>
              <a:t> </a:t>
            </a:r>
            <a:r>
              <a:rPr lang="en-US" sz="3200" dirty="0" err="1">
                <a:solidFill>
                  <a:srgbClr val="FBC25D"/>
                </a:solidFill>
              </a:rPr>
              <a:t>cách</a:t>
            </a:r>
            <a:endParaRPr lang="en-US" sz="3200" dirty="0">
              <a:solidFill>
                <a:srgbClr val="FBC25D"/>
              </a:solidFill>
            </a:endParaRPr>
          </a:p>
        </p:txBody>
      </p:sp>
      <p:sp>
        <p:nvSpPr>
          <p:cNvPr id="21" name="Title 1">
            <a:extLst>
              <a:ext uri="{FF2B5EF4-FFF2-40B4-BE49-F238E27FC236}">
                <a16:creationId xmlns:a16="http://schemas.microsoft.com/office/drawing/2014/main" id="{FBCD5F48-0497-4414-B7D5-FCFA476C7103}"/>
              </a:ext>
            </a:extLst>
          </p:cNvPr>
          <p:cNvSpPr txBox="1">
            <a:spLocks/>
          </p:cNvSpPr>
          <p:nvPr/>
        </p:nvSpPr>
        <p:spPr>
          <a:xfrm>
            <a:off x="4107385" y="4751870"/>
            <a:ext cx="2981234" cy="609379"/>
          </a:xfrm>
          <a:prstGeom prst="round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solidFill>
                  <a:srgbClr val="FBC25D"/>
                </a:solidFill>
              </a:rPr>
              <a:t>❸</a:t>
            </a:r>
            <a:r>
              <a:rPr lang="en-US" sz="3200" dirty="0"/>
              <a:t> </a:t>
            </a:r>
            <a:r>
              <a:rPr lang="en-US" sz="3200" dirty="0" err="1">
                <a:solidFill>
                  <a:srgbClr val="FBC25D"/>
                </a:solidFill>
              </a:rPr>
              <a:t>Sở</a:t>
            </a:r>
            <a:r>
              <a:rPr lang="en-US" sz="3200" dirty="0">
                <a:solidFill>
                  <a:srgbClr val="FBC25D"/>
                </a:solidFill>
              </a:rPr>
              <a:t> </a:t>
            </a:r>
            <a:r>
              <a:rPr lang="en-US" sz="3200" dirty="0" err="1">
                <a:solidFill>
                  <a:srgbClr val="FBC25D"/>
                </a:solidFill>
              </a:rPr>
              <a:t>hữu</a:t>
            </a:r>
            <a:r>
              <a:rPr lang="en-US" sz="3200" dirty="0">
                <a:solidFill>
                  <a:srgbClr val="FBC25D"/>
                </a:solidFill>
              </a:rPr>
              <a:t> </a:t>
            </a:r>
            <a:r>
              <a:rPr lang="en-US" sz="3200" dirty="0" err="1">
                <a:solidFill>
                  <a:srgbClr val="FBC25D"/>
                </a:solidFill>
              </a:rPr>
              <a:t>cách</a:t>
            </a:r>
            <a:endParaRPr lang="en-US" sz="3200" dirty="0">
              <a:solidFill>
                <a:srgbClr val="FBC25D"/>
              </a:solidFill>
            </a:endParaRPr>
          </a:p>
        </p:txBody>
      </p:sp>
      <p:sp>
        <p:nvSpPr>
          <p:cNvPr id="22" name="Title 1">
            <a:extLst>
              <a:ext uri="{FF2B5EF4-FFF2-40B4-BE49-F238E27FC236}">
                <a16:creationId xmlns:a16="http://schemas.microsoft.com/office/drawing/2014/main" id="{E8BBA535-D021-41FA-9FDB-BDCEF8E5CD5D}"/>
              </a:ext>
            </a:extLst>
          </p:cNvPr>
          <p:cNvSpPr txBox="1">
            <a:spLocks/>
          </p:cNvSpPr>
          <p:nvPr/>
        </p:nvSpPr>
        <p:spPr>
          <a:xfrm>
            <a:off x="4107385" y="5595239"/>
            <a:ext cx="2981234" cy="609379"/>
          </a:xfrm>
          <a:prstGeom prst="round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BC25D"/>
                </a:solidFill>
              </a:rPr>
              <a:t>❹</a:t>
            </a:r>
            <a:r>
              <a:rPr lang="en-US" sz="3200" dirty="0"/>
              <a:t> </a:t>
            </a:r>
            <a:r>
              <a:rPr lang="en-US" sz="3200" dirty="0" err="1">
                <a:solidFill>
                  <a:srgbClr val="FBC25D"/>
                </a:solidFill>
              </a:rPr>
              <a:t>Gián</a:t>
            </a:r>
            <a:r>
              <a:rPr lang="en-US" sz="3200" dirty="0">
                <a:solidFill>
                  <a:srgbClr val="FBC25D"/>
                </a:solidFill>
              </a:rPr>
              <a:t> </a:t>
            </a:r>
            <a:r>
              <a:rPr lang="en-US" sz="3200" dirty="0" err="1">
                <a:solidFill>
                  <a:srgbClr val="FBC25D"/>
                </a:solidFill>
              </a:rPr>
              <a:t>bổ</a:t>
            </a:r>
            <a:r>
              <a:rPr lang="en-US" sz="3200" dirty="0">
                <a:solidFill>
                  <a:srgbClr val="FBC25D"/>
                </a:solidFill>
              </a:rPr>
              <a:t> </a:t>
            </a:r>
            <a:r>
              <a:rPr lang="en-US" sz="3200" dirty="0" err="1">
                <a:solidFill>
                  <a:srgbClr val="FBC25D"/>
                </a:solidFill>
              </a:rPr>
              <a:t>cách</a:t>
            </a:r>
            <a:endParaRPr lang="en-US" sz="3200" dirty="0">
              <a:solidFill>
                <a:srgbClr val="FBC25D"/>
              </a:solidFill>
            </a:endParaRPr>
          </a:p>
        </p:txBody>
      </p:sp>
      <p:sp>
        <p:nvSpPr>
          <p:cNvPr id="23" name="Rectangle 22">
            <a:extLst>
              <a:ext uri="{FF2B5EF4-FFF2-40B4-BE49-F238E27FC236}">
                <a16:creationId xmlns:a16="http://schemas.microsoft.com/office/drawing/2014/main" id="{03664FA9-A459-4513-86F7-D8F087932557}"/>
              </a:ext>
            </a:extLst>
          </p:cNvPr>
          <p:cNvSpPr/>
          <p:nvPr/>
        </p:nvSpPr>
        <p:spPr>
          <a:xfrm>
            <a:off x="610494" y="2857404"/>
            <a:ext cx="2964273" cy="3508653"/>
          </a:xfrm>
          <a:prstGeom prst="rect">
            <a:avLst/>
          </a:prstGeom>
          <a:noFill/>
        </p:spPr>
        <p:txBody>
          <a:bodyPr wrap="none" lIns="91440" tIns="45720" rIns="91440" bIns="45720">
            <a:spAutoFit/>
          </a:bodyPr>
          <a:lstStyle/>
          <a:p>
            <a:pPr algn="ctr"/>
            <a:r>
              <a:rPr lang="en-US" sz="4800" b="0" cap="none" spc="0" dirty="0" err="1">
                <a:ln w="0"/>
                <a:solidFill>
                  <a:srgbClr val="471200"/>
                </a:solidFill>
                <a:effectLst>
                  <a:outerShdw blurRad="38100" dist="25400" dir="5400000" algn="ctr" rotWithShape="0">
                    <a:srgbClr val="6E747A">
                      <a:alpha val="43000"/>
                    </a:srgbClr>
                  </a:outerShdw>
                </a:effectLst>
              </a:rPr>
              <a:t>Tổng</a:t>
            </a:r>
            <a:r>
              <a:rPr lang="en-US" sz="4800" b="0" cap="none" spc="0" dirty="0">
                <a:ln w="0"/>
                <a:solidFill>
                  <a:srgbClr val="471200"/>
                </a:solidFill>
                <a:effectLst>
                  <a:outerShdw blurRad="38100" dist="25400" dir="5400000" algn="ctr" rotWithShape="0">
                    <a:srgbClr val="6E747A">
                      <a:alpha val="43000"/>
                    </a:srgbClr>
                  </a:outerShdw>
                </a:effectLst>
              </a:rPr>
              <a:t> </a:t>
            </a:r>
            <a:r>
              <a:rPr lang="en-US" sz="4800" b="0" cap="none" spc="0" dirty="0" err="1">
                <a:ln w="0"/>
                <a:solidFill>
                  <a:srgbClr val="471200"/>
                </a:solidFill>
                <a:effectLst>
                  <a:outerShdw blurRad="38100" dist="25400" dir="5400000" algn="ctr" rotWithShape="0">
                    <a:srgbClr val="6E747A">
                      <a:alpha val="43000"/>
                    </a:srgbClr>
                  </a:outerShdw>
                </a:effectLst>
              </a:rPr>
              <a:t>Cộng</a:t>
            </a:r>
            <a:endParaRPr lang="en-US" sz="4800" b="0" cap="none" spc="0" dirty="0">
              <a:ln w="0"/>
              <a:solidFill>
                <a:srgbClr val="471200"/>
              </a:solidFill>
              <a:effectLst>
                <a:outerShdw blurRad="38100" dist="25400" dir="5400000" algn="ctr" rotWithShape="0">
                  <a:srgbClr val="6E747A">
                    <a:alpha val="43000"/>
                  </a:srgbClr>
                </a:outerShdw>
              </a:effectLst>
            </a:endParaRPr>
          </a:p>
          <a:p>
            <a:pPr algn="ctr"/>
            <a:r>
              <a:rPr lang="en-US" sz="13800" b="0" cap="none" spc="0" dirty="0">
                <a:ln w="0"/>
                <a:solidFill>
                  <a:srgbClr val="471200"/>
                </a:solidFill>
                <a:effectLst>
                  <a:outerShdw blurRad="38100" dist="25400" dir="5400000" algn="ctr" rotWithShape="0">
                    <a:srgbClr val="6E747A">
                      <a:alpha val="43000"/>
                    </a:srgbClr>
                  </a:outerShdw>
                </a:effectLst>
              </a:rPr>
              <a:t>  </a:t>
            </a:r>
          </a:p>
          <a:p>
            <a:pPr algn="ctr"/>
            <a:r>
              <a:rPr lang="en-US" sz="3600" dirty="0" err="1">
                <a:ln w="0"/>
                <a:solidFill>
                  <a:srgbClr val="471200"/>
                </a:solidFill>
                <a:effectLst>
                  <a:outerShdw blurRad="38100" dist="25400" dir="5400000" algn="ctr" rotWithShape="0">
                    <a:srgbClr val="6E747A">
                      <a:alpha val="43000"/>
                    </a:srgbClr>
                  </a:outerShdw>
                </a:effectLst>
              </a:rPr>
              <a:t>Cách</a:t>
            </a:r>
            <a:r>
              <a:rPr lang="en-US" sz="3600" dirty="0">
                <a:ln w="0"/>
                <a:solidFill>
                  <a:srgbClr val="471200"/>
                </a:solidFill>
                <a:effectLst>
                  <a:outerShdw blurRad="38100" dist="25400" dir="5400000" algn="ctr" rotWithShape="0">
                    <a:srgbClr val="6E747A">
                      <a:alpha val="43000"/>
                    </a:srgbClr>
                  </a:outerShdw>
                </a:effectLst>
              </a:rPr>
              <a:t> </a:t>
            </a:r>
            <a:r>
              <a:rPr lang="en-US" sz="3600" dirty="0" err="1">
                <a:ln w="0"/>
                <a:solidFill>
                  <a:srgbClr val="471200"/>
                </a:solidFill>
                <a:effectLst>
                  <a:outerShdw blurRad="38100" dist="25400" dir="5400000" algn="ctr" rotWithShape="0">
                    <a:srgbClr val="6E747A">
                      <a:alpha val="43000"/>
                    </a:srgbClr>
                  </a:outerShdw>
                </a:effectLst>
              </a:rPr>
              <a:t>biến</a:t>
            </a:r>
            <a:r>
              <a:rPr lang="en-US" sz="3600" dirty="0">
                <a:ln w="0"/>
                <a:solidFill>
                  <a:srgbClr val="471200"/>
                </a:solidFill>
                <a:effectLst>
                  <a:outerShdw blurRad="38100" dist="25400" dir="5400000" algn="ctr" rotWithShape="0">
                    <a:srgbClr val="6E747A">
                      <a:alpha val="43000"/>
                    </a:srgbClr>
                  </a:outerShdw>
                </a:effectLst>
              </a:rPr>
              <a:t> </a:t>
            </a:r>
            <a:r>
              <a:rPr lang="en-US" sz="3600" dirty="0" err="1">
                <a:ln w="0"/>
                <a:solidFill>
                  <a:srgbClr val="471200"/>
                </a:solidFill>
                <a:effectLst>
                  <a:outerShdw blurRad="38100" dist="25400" dir="5400000" algn="ctr" rotWithShape="0">
                    <a:srgbClr val="6E747A">
                      <a:alpha val="43000"/>
                    </a:srgbClr>
                  </a:outerShdw>
                </a:effectLst>
              </a:rPr>
              <a:t>đuôi</a:t>
            </a:r>
            <a:endParaRPr lang="en-US" sz="3600" dirty="0">
              <a:ln w="0"/>
              <a:solidFill>
                <a:srgbClr val="4712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108954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 GIÁN BỔ CÁCH (DATIVE)</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r>
              <a:rPr lang="en-US" dirty="0">
                <a:sym typeface="Wingdings" panose="05000000000000000000" pitchFamily="2" charset="2"/>
              </a:rPr>
              <a:t> </a:t>
            </a:r>
            <a:r>
              <a:rPr lang="en-US" b="1" dirty="0"/>
              <a:t>ĐOẠN KINH 3:</a:t>
            </a:r>
            <a:endParaRPr lang="en-US" sz="3200" dirty="0"/>
          </a:p>
          <a:p>
            <a:r>
              <a:rPr lang="en-US" dirty="0" err="1"/>
              <a:t>Gián</a:t>
            </a:r>
            <a:r>
              <a:rPr lang="en-US" dirty="0"/>
              <a:t> </a:t>
            </a:r>
            <a:r>
              <a:rPr lang="en-US" dirty="0" err="1"/>
              <a:t>bổ</a:t>
            </a:r>
            <a:r>
              <a:rPr lang="en-US" dirty="0"/>
              <a:t> </a:t>
            </a:r>
            <a:r>
              <a:rPr lang="en-US" dirty="0" err="1"/>
              <a:t>cách</a:t>
            </a:r>
            <a:r>
              <a:rPr lang="en-US" dirty="0"/>
              <a:t> </a:t>
            </a:r>
            <a:r>
              <a:rPr lang="en-US" dirty="0" err="1"/>
              <a:t>thụ</a:t>
            </a:r>
            <a:r>
              <a:rPr lang="en-US" dirty="0"/>
              <a:t> </a:t>
            </a:r>
            <a:r>
              <a:rPr lang="en-US" dirty="0" err="1"/>
              <a:t>hưởng</a:t>
            </a:r>
            <a:r>
              <a:rPr lang="en-US" dirty="0"/>
              <a:t> (Dative of Interest, hay Dative of Advantage or Disadvantage). </a:t>
            </a:r>
            <a:r>
              <a:rPr lang="en-US" dirty="0" err="1"/>
              <a:t>Gián</a:t>
            </a:r>
            <a:r>
              <a:rPr lang="en-US" dirty="0"/>
              <a:t> </a:t>
            </a:r>
            <a:r>
              <a:rPr lang="en-US" dirty="0" err="1"/>
              <a:t>bổ</a:t>
            </a:r>
            <a:r>
              <a:rPr lang="en-US" dirty="0"/>
              <a:t> </a:t>
            </a:r>
            <a:r>
              <a:rPr lang="en-US" dirty="0" err="1"/>
              <a:t>cách</a:t>
            </a:r>
            <a:r>
              <a:rPr lang="en-US" dirty="0"/>
              <a:t> </a:t>
            </a:r>
            <a:r>
              <a:rPr lang="en-US" dirty="0" err="1"/>
              <a:t>thụ</a:t>
            </a:r>
            <a:r>
              <a:rPr lang="en-US" dirty="0"/>
              <a:t> </a:t>
            </a:r>
            <a:r>
              <a:rPr lang="en-US" dirty="0" err="1"/>
              <a:t>hưởng</a:t>
            </a:r>
            <a:r>
              <a:rPr lang="en-US" dirty="0"/>
              <a:t> </a:t>
            </a:r>
            <a:r>
              <a:rPr lang="en-US" dirty="0" err="1"/>
              <a:t>chỉ</a:t>
            </a:r>
            <a:r>
              <a:rPr lang="en-US" dirty="0"/>
              <a:t> </a:t>
            </a:r>
            <a:r>
              <a:rPr lang="en-US" dirty="0" err="1"/>
              <a:t>một</a:t>
            </a:r>
            <a:r>
              <a:rPr lang="en-US" dirty="0"/>
              <a:t> </a:t>
            </a:r>
            <a:r>
              <a:rPr lang="en-US" dirty="0" err="1"/>
              <a:t>đối</a:t>
            </a:r>
            <a:r>
              <a:rPr lang="en-US" dirty="0"/>
              <a:t> </a:t>
            </a:r>
            <a:r>
              <a:rPr lang="en-US" dirty="0" err="1"/>
              <a:t>tượng</a:t>
            </a:r>
            <a:r>
              <a:rPr lang="en-US" dirty="0"/>
              <a:t> (con </a:t>
            </a:r>
            <a:r>
              <a:rPr lang="en-US" dirty="0" err="1"/>
              <a:t>người</a:t>
            </a:r>
            <a:r>
              <a:rPr lang="en-US" dirty="0"/>
              <a:t> hay </a:t>
            </a:r>
            <a:r>
              <a:rPr lang="en-US" dirty="0" err="1"/>
              <a:t>vật</a:t>
            </a:r>
            <a:r>
              <a:rPr lang="en-US" dirty="0"/>
              <a:t>) </a:t>
            </a:r>
            <a:r>
              <a:rPr lang="en-US" dirty="0" err="1"/>
              <a:t>hưởng</a:t>
            </a:r>
            <a:r>
              <a:rPr lang="en-US" dirty="0"/>
              <a:t> </a:t>
            </a:r>
            <a:r>
              <a:rPr lang="en-US" dirty="0" err="1"/>
              <a:t>được</a:t>
            </a:r>
            <a:r>
              <a:rPr lang="en-US" dirty="0"/>
              <a:t> </a:t>
            </a:r>
            <a:r>
              <a:rPr lang="en-US" dirty="0" err="1"/>
              <a:t>lợi</a:t>
            </a:r>
            <a:r>
              <a:rPr lang="en-US" dirty="0"/>
              <a:t> </a:t>
            </a:r>
            <a:r>
              <a:rPr lang="en-US" dirty="0" err="1"/>
              <a:t>ích</a:t>
            </a:r>
            <a:r>
              <a:rPr lang="en-US" dirty="0"/>
              <a:t>, hay </a:t>
            </a:r>
            <a:r>
              <a:rPr lang="en-US" dirty="0" err="1"/>
              <a:t>chịu</a:t>
            </a:r>
            <a:r>
              <a:rPr lang="en-US" dirty="0"/>
              <a:t> </a:t>
            </a:r>
            <a:r>
              <a:rPr lang="en-US" dirty="0" err="1"/>
              <a:t>đựng</a:t>
            </a:r>
            <a:r>
              <a:rPr lang="en-US" dirty="0"/>
              <a:t> </a:t>
            </a:r>
            <a:r>
              <a:rPr lang="en-US" dirty="0" err="1"/>
              <a:t>bất</a:t>
            </a:r>
            <a:r>
              <a:rPr lang="en-US" dirty="0"/>
              <a:t> </a:t>
            </a:r>
            <a:r>
              <a:rPr lang="en-US" dirty="0" err="1"/>
              <a:t>lợi</a:t>
            </a:r>
            <a:r>
              <a:rPr lang="en-US" dirty="0"/>
              <a:t> </a:t>
            </a:r>
            <a:r>
              <a:rPr lang="en-US" dirty="0" err="1"/>
              <a:t>từ</a:t>
            </a:r>
            <a:r>
              <a:rPr lang="en-US" dirty="0"/>
              <a:t> </a:t>
            </a:r>
            <a:r>
              <a:rPr lang="en-US" dirty="0" err="1"/>
              <a:t>hành</a:t>
            </a:r>
            <a:r>
              <a:rPr lang="en-US" dirty="0"/>
              <a:t> </a:t>
            </a:r>
            <a:r>
              <a:rPr lang="en-US" dirty="0" err="1"/>
              <a:t>động</a:t>
            </a:r>
            <a:r>
              <a:rPr lang="en-US" dirty="0"/>
              <a:t> </a:t>
            </a:r>
            <a:r>
              <a:rPr lang="en-US" dirty="0" err="1"/>
              <a:t>diễn</a:t>
            </a:r>
            <a:r>
              <a:rPr lang="en-US" dirty="0"/>
              <a:t> ra </a:t>
            </a:r>
            <a:r>
              <a:rPr lang="en-US" dirty="0" err="1"/>
              <a:t>trong</a:t>
            </a:r>
            <a:r>
              <a:rPr lang="en-US" dirty="0"/>
              <a:t> </a:t>
            </a:r>
            <a:r>
              <a:rPr lang="en-US" dirty="0" err="1"/>
              <a:t>câu</a:t>
            </a:r>
            <a:r>
              <a:rPr lang="en-US" dirty="0"/>
              <a:t>/</a:t>
            </a:r>
            <a:r>
              <a:rPr lang="en-US" dirty="0" err="1"/>
              <a:t>mệnh</a:t>
            </a:r>
            <a:r>
              <a:rPr lang="en-US" dirty="0"/>
              <a:t> </a:t>
            </a:r>
            <a:r>
              <a:rPr lang="en-US" dirty="0" err="1"/>
              <a:t>đề</a:t>
            </a:r>
            <a:r>
              <a:rPr lang="en-US" dirty="0"/>
              <a:t>.</a:t>
            </a:r>
          </a:p>
          <a:p>
            <a:pPr marL="0" indent="0">
              <a:buNone/>
            </a:pPr>
            <a:endParaRPr lang="en-US" sz="1600" dirty="0"/>
          </a:p>
          <a:p>
            <a:r>
              <a:rPr lang="en-US" dirty="0" err="1"/>
              <a:t>Khi</a:t>
            </a:r>
            <a:r>
              <a:rPr lang="en-US" dirty="0"/>
              <a:t> </a:t>
            </a:r>
            <a:r>
              <a:rPr lang="en-US" dirty="0" err="1"/>
              <a:t>gặp</a:t>
            </a:r>
            <a:r>
              <a:rPr lang="en-US" dirty="0"/>
              <a:t> </a:t>
            </a:r>
            <a:r>
              <a:rPr lang="en-US" dirty="0" err="1"/>
              <a:t>gián</a:t>
            </a:r>
            <a:r>
              <a:rPr lang="en-US" dirty="0"/>
              <a:t> </a:t>
            </a:r>
            <a:r>
              <a:rPr lang="en-US" dirty="0" err="1"/>
              <a:t>bổ</a:t>
            </a:r>
            <a:r>
              <a:rPr lang="en-US" dirty="0"/>
              <a:t> </a:t>
            </a:r>
            <a:r>
              <a:rPr lang="en-US" dirty="0" err="1"/>
              <a:t>cách</a:t>
            </a:r>
            <a:r>
              <a:rPr lang="en-US" dirty="0"/>
              <a:t> </a:t>
            </a:r>
            <a:r>
              <a:rPr lang="en-US" dirty="0" err="1"/>
              <a:t>thụ</a:t>
            </a:r>
            <a:r>
              <a:rPr lang="en-US" dirty="0"/>
              <a:t> </a:t>
            </a:r>
            <a:r>
              <a:rPr lang="en-US" dirty="0" err="1"/>
              <a:t>hưởng</a:t>
            </a:r>
            <a:r>
              <a:rPr lang="en-US" dirty="0"/>
              <a:t>, ta </a:t>
            </a:r>
            <a:r>
              <a:rPr lang="en-US" dirty="0" err="1"/>
              <a:t>có</a:t>
            </a:r>
            <a:r>
              <a:rPr lang="en-US" dirty="0"/>
              <a:t> </a:t>
            </a:r>
            <a:r>
              <a:rPr lang="en-US" dirty="0" err="1"/>
              <a:t>thể</a:t>
            </a:r>
            <a:r>
              <a:rPr lang="en-US" dirty="0"/>
              <a:t> </a:t>
            </a:r>
            <a:r>
              <a:rPr lang="en-US" dirty="0" err="1"/>
              <a:t>hiểu</a:t>
            </a:r>
            <a:r>
              <a:rPr lang="en-US" dirty="0"/>
              <a:t> </a:t>
            </a:r>
            <a:r>
              <a:rPr lang="en-US" dirty="0" err="1"/>
              <a:t>nghĩa</a:t>
            </a:r>
            <a:r>
              <a:rPr lang="en-US" dirty="0"/>
              <a:t> </a:t>
            </a:r>
            <a:r>
              <a:rPr lang="en-US" dirty="0" err="1"/>
              <a:t>như</a:t>
            </a:r>
            <a:r>
              <a:rPr lang="en-US" dirty="0"/>
              <a:t> </a:t>
            </a:r>
            <a:r>
              <a:rPr lang="en-US" dirty="0" err="1"/>
              <a:t>sau</a:t>
            </a:r>
            <a:r>
              <a:rPr lang="en-US" dirty="0"/>
              <a:t>: </a:t>
            </a:r>
            <a:r>
              <a:rPr lang="en-US" dirty="0" err="1"/>
              <a:t>đối</a:t>
            </a:r>
            <a:r>
              <a:rPr lang="en-US" dirty="0"/>
              <a:t> </a:t>
            </a:r>
            <a:r>
              <a:rPr lang="en-US" dirty="0" err="1"/>
              <a:t>với</a:t>
            </a:r>
            <a:r>
              <a:rPr lang="en-US" dirty="0"/>
              <a:t> </a:t>
            </a:r>
            <a:r>
              <a:rPr lang="en-US" dirty="0" err="1"/>
              <a:t>đối</a:t>
            </a:r>
            <a:r>
              <a:rPr lang="en-US" dirty="0"/>
              <a:t> </a:t>
            </a:r>
            <a:r>
              <a:rPr lang="en-US" dirty="0" err="1"/>
              <a:t>tượng</a:t>
            </a:r>
            <a:r>
              <a:rPr lang="en-US" dirty="0"/>
              <a:t> </a:t>
            </a:r>
            <a:r>
              <a:rPr lang="en-US" dirty="0" err="1"/>
              <a:t>đó</a:t>
            </a:r>
            <a:r>
              <a:rPr lang="en-US" dirty="0"/>
              <a:t>, </a:t>
            </a:r>
            <a:r>
              <a:rPr lang="en-US" dirty="0" err="1"/>
              <a:t>thì</a:t>
            </a:r>
            <a:r>
              <a:rPr lang="en-US" dirty="0"/>
              <a:t> </a:t>
            </a:r>
            <a:r>
              <a:rPr lang="en-US" dirty="0" err="1"/>
              <a:t>chuyện</a:t>
            </a:r>
            <a:r>
              <a:rPr lang="en-US" dirty="0"/>
              <a:t> X </a:t>
            </a:r>
            <a:r>
              <a:rPr lang="en-US" dirty="0" err="1"/>
              <a:t>xảy</a:t>
            </a:r>
            <a:r>
              <a:rPr lang="en-US" dirty="0"/>
              <a:t> ra. </a:t>
            </a:r>
            <a:r>
              <a:rPr lang="en-US" dirty="0" err="1"/>
              <a:t>Chuyện</a:t>
            </a:r>
            <a:r>
              <a:rPr lang="en-US" dirty="0"/>
              <a:t> X </a:t>
            </a:r>
            <a:r>
              <a:rPr lang="en-US" dirty="0" err="1"/>
              <a:t>có</a:t>
            </a:r>
            <a:r>
              <a:rPr lang="en-US" dirty="0"/>
              <a:t> </a:t>
            </a:r>
            <a:r>
              <a:rPr lang="en-US" dirty="0" err="1"/>
              <a:t>thể</a:t>
            </a:r>
            <a:r>
              <a:rPr lang="en-US" dirty="0"/>
              <a:t> </a:t>
            </a:r>
            <a:r>
              <a:rPr lang="en-US" dirty="0" err="1"/>
              <a:t>tốt</a:t>
            </a:r>
            <a:r>
              <a:rPr lang="en-US" dirty="0"/>
              <a:t> hay </a:t>
            </a:r>
            <a:r>
              <a:rPr lang="en-US" dirty="0" err="1"/>
              <a:t>xấu</a:t>
            </a:r>
            <a:r>
              <a:rPr lang="en-US" dirty="0"/>
              <a:t>.</a:t>
            </a:r>
          </a:p>
        </p:txBody>
      </p:sp>
      <p:sp>
        <p:nvSpPr>
          <p:cNvPr id="7" name="Rectangle 6">
            <a:extLst>
              <a:ext uri="{FF2B5EF4-FFF2-40B4-BE49-F238E27FC236}">
                <a16:creationId xmlns:a16="http://schemas.microsoft.com/office/drawing/2014/main" id="{10CF2FDC-316D-4347-9913-FB62E45B5588}"/>
              </a:ext>
            </a:extLst>
          </p:cNvPr>
          <p:cNvSpPr/>
          <p:nvPr/>
        </p:nvSpPr>
        <p:spPr>
          <a:xfrm>
            <a:off x="838200" y="5806251"/>
            <a:ext cx="10530225" cy="523220"/>
          </a:xfrm>
          <a:prstGeom prst="rect">
            <a:avLst/>
          </a:prstGeom>
          <a:solidFill>
            <a:srgbClr val="FBC25D"/>
          </a:solidFill>
        </p:spPr>
        <p:txBody>
          <a:bodyPr wrap="square">
            <a:spAutoFit/>
          </a:bodyPr>
          <a:lstStyle/>
          <a:p>
            <a:pPr marL="231775" indent="-58738" algn="ctr"/>
            <a:r>
              <a:rPr lang="en-US" sz="2800" b="1" dirty="0" err="1"/>
              <a:t>Micchādiṭṭhikassa</a:t>
            </a:r>
            <a:endParaRPr lang="en-US" sz="6600" dirty="0"/>
          </a:p>
        </p:txBody>
      </p:sp>
    </p:spTree>
    <p:extLst>
      <p:ext uri="{BB962C8B-B14F-4D97-AF65-F5344CB8AC3E}">
        <p14:creationId xmlns:p14="http://schemas.microsoft.com/office/powerpoint/2010/main" val="22575293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1.3 – ĐOẠN KINH 8 (</a:t>
            </a:r>
            <a:r>
              <a:rPr lang="en-US" dirty="0" err="1">
                <a:solidFill>
                  <a:srgbClr val="FBC25D"/>
                </a:solidFill>
              </a:rPr>
              <a:t>KhDK</a:t>
            </a:r>
            <a:r>
              <a:rPr lang="en-US" dirty="0">
                <a:solidFill>
                  <a:srgbClr val="FBC25D"/>
                </a:solidFill>
              </a:rPr>
              <a:t>)</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1000" dirty="0">
              <a:sym typeface="Wingdings" panose="05000000000000000000" pitchFamily="2" charset="2"/>
            </a:endParaRPr>
          </a:p>
          <a:p>
            <a:pPr algn="ctr"/>
            <a:r>
              <a:rPr lang="en-US" sz="3200" dirty="0" err="1"/>
              <a:t>Một</a:t>
            </a:r>
            <a:r>
              <a:rPr lang="en-US" sz="3200" dirty="0"/>
              <a:t> vị </a:t>
            </a:r>
            <a:r>
              <a:rPr lang="en-US" sz="3200" dirty="0" err="1"/>
              <a:t>thiên</a:t>
            </a:r>
            <a:r>
              <a:rPr lang="en-US" sz="3200" dirty="0"/>
              <a:t> </a:t>
            </a:r>
            <a:r>
              <a:rPr lang="en-US" sz="3200" dirty="0" err="1"/>
              <a:t>hỏi</a:t>
            </a:r>
            <a:r>
              <a:rPr lang="en-US" sz="3200" dirty="0"/>
              <a:t> </a:t>
            </a:r>
            <a:r>
              <a:rPr lang="en-US" sz="3200" dirty="0" err="1"/>
              <a:t>Đức</a:t>
            </a:r>
            <a:r>
              <a:rPr lang="en-US" sz="3200" dirty="0"/>
              <a:t> </a:t>
            </a:r>
            <a:r>
              <a:rPr lang="en-US" sz="3200" dirty="0" err="1"/>
              <a:t>Phật</a:t>
            </a:r>
            <a:r>
              <a:rPr lang="en-US" sz="3200" dirty="0"/>
              <a:t> </a:t>
            </a:r>
            <a:r>
              <a:rPr lang="en-US" sz="3200" dirty="0" err="1"/>
              <a:t>thê</a:t>
            </a:r>
            <a:r>
              <a:rPr lang="en-US" sz="3200" dirty="0"/>
              <a:t>́ </a:t>
            </a:r>
            <a:r>
              <a:rPr lang="en-US" sz="3200" dirty="0" err="1"/>
              <a:t>nào</a:t>
            </a:r>
            <a:r>
              <a:rPr lang="en-US" sz="3200" dirty="0"/>
              <a:t> là </a:t>
            </a:r>
            <a:r>
              <a:rPr lang="en-US" sz="3200" dirty="0" err="1"/>
              <a:t>hạnh</a:t>
            </a:r>
            <a:r>
              <a:rPr lang="en-US" sz="3200" dirty="0"/>
              <a:t> </a:t>
            </a:r>
            <a:r>
              <a:rPr lang="en-US" sz="3200" dirty="0" err="1"/>
              <a:t>phúc</a:t>
            </a:r>
            <a:r>
              <a:rPr lang="en-US" sz="3200" dirty="0"/>
              <a:t> </a:t>
            </a:r>
            <a:r>
              <a:rPr lang="en-US" sz="3200" dirty="0" err="1"/>
              <a:t>tối</a:t>
            </a:r>
            <a:r>
              <a:rPr lang="en-US" sz="3200" dirty="0"/>
              <a:t> </a:t>
            </a:r>
            <a:r>
              <a:rPr lang="en-US" sz="3200" dirty="0" err="1"/>
              <a:t>thượng</a:t>
            </a:r>
            <a:r>
              <a:rPr lang="en-US" sz="3200" dirty="0"/>
              <a:t>, </a:t>
            </a:r>
            <a:r>
              <a:rPr lang="en-US" sz="3200" dirty="0" err="1"/>
              <a:t>Đức</a:t>
            </a:r>
            <a:r>
              <a:rPr lang="en-US" sz="3200" dirty="0"/>
              <a:t> </a:t>
            </a:r>
            <a:r>
              <a:rPr lang="en-US" sz="3200" dirty="0" err="1"/>
              <a:t>Phật</a:t>
            </a:r>
            <a:r>
              <a:rPr lang="en-US" sz="3200" dirty="0"/>
              <a:t> </a:t>
            </a:r>
            <a:r>
              <a:rPr lang="en-US" sz="3200" dirty="0" err="1"/>
              <a:t>đưa</a:t>
            </a:r>
            <a:r>
              <a:rPr lang="en-US" sz="3200" dirty="0"/>
              <a:t> ra </a:t>
            </a:r>
            <a:r>
              <a:rPr lang="en-US" sz="3200" dirty="0" err="1"/>
              <a:t>nhiều</a:t>
            </a:r>
            <a:r>
              <a:rPr lang="en-US" sz="3200" dirty="0"/>
              <a:t> </a:t>
            </a:r>
            <a:r>
              <a:rPr lang="en-US" sz="3200" dirty="0" err="1"/>
              <a:t>câu</a:t>
            </a:r>
            <a:r>
              <a:rPr lang="en-US" sz="3200" dirty="0"/>
              <a:t> </a:t>
            </a:r>
            <a:r>
              <a:rPr lang="en-US" sz="3200" dirty="0" err="1"/>
              <a:t>tra</a:t>
            </a:r>
            <a:r>
              <a:rPr lang="en-US" sz="3200" dirty="0"/>
              <a:t>̉ </a:t>
            </a:r>
            <a:r>
              <a:rPr lang="en-US" sz="3200" dirty="0" err="1"/>
              <a:t>lời</a:t>
            </a:r>
            <a:r>
              <a:rPr lang="en-US" sz="3200" dirty="0"/>
              <a:t>, </a:t>
            </a:r>
            <a:br>
              <a:rPr lang="en-US" sz="3200" dirty="0"/>
            </a:br>
            <a:r>
              <a:rPr lang="en-US" sz="3200" dirty="0" err="1"/>
              <a:t>trong</a:t>
            </a:r>
            <a:r>
              <a:rPr lang="en-US" sz="3200" dirty="0"/>
              <a:t> </a:t>
            </a:r>
            <a:r>
              <a:rPr lang="en-US" sz="3200" dirty="0" err="1"/>
              <a:t>đo</a:t>
            </a:r>
            <a:r>
              <a:rPr lang="en-US" sz="3200" dirty="0"/>
              <a:t>́ có </a:t>
            </a:r>
            <a:r>
              <a:rPr lang="en-US" sz="3200" dirty="0" err="1"/>
              <a:t>một</a:t>
            </a:r>
            <a:r>
              <a:rPr lang="en-US" sz="3200" dirty="0"/>
              <a:t> </a:t>
            </a:r>
            <a:r>
              <a:rPr lang="en-US" sz="3200" dirty="0" err="1"/>
              <a:t>câu</a:t>
            </a:r>
            <a:r>
              <a:rPr lang="en-US" sz="3200" dirty="0"/>
              <a:t> </a:t>
            </a:r>
            <a:r>
              <a:rPr lang="en-US" sz="3200" dirty="0" err="1"/>
              <a:t>như</a:t>
            </a:r>
            <a:r>
              <a:rPr lang="en-US" sz="3200" dirty="0"/>
              <a:t> </a:t>
            </a:r>
            <a:r>
              <a:rPr lang="en-US" sz="3200" dirty="0" err="1"/>
              <a:t>sau</a:t>
            </a:r>
            <a:r>
              <a:rPr lang="en-US" sz="3200" dirty="0"/>
              <a:t>:</a:t>
            </a:r>
          </a:p>
          <a:p>
            <a:pPr algn="ctr"/>
            <a:r>
              <a:rPr lang="en-US" sz="7200" dirty="0">
                <a:sym typeface="Wingdings" panose="05000000000000000000" pitchFamily="2" charset="2"/>
              </a:rPr>
              <a:t></a:t>
            </a:r>
            <a:endParaRPr lang="en-US" sz="7200" dirty="0"/>
          </a:p>
          <a:p>
            <a:r>
              <a:rPr lang="en-US" sz="3200" b="1" dirty="0" err="1"/>
              <a:t>asevanā</a:t>
            </a:r>
            <a:r>
              <a:rPr lang="en-US" sz="3200" b="1" dirty="0"/>
              <a:t> ca </a:t>
            </a:r>
            <a:r>
              <a:rPr lang="en-US" sz="3200" b="1" dirty="0" err="1"/>
              <a:t>bālānaṃ</a:t>
            </a:r>
            <a:r>
              <a:rPr lang="en-US" sz="3200" b="1" dirty="0"/>
              <a:t>, </a:t>
            </a:r>
            <a:r>
              <a:rPr lang="en-US" sz="3200" b="1" dirty="0" err="1"/>
              <a:t>paṇḍitānañca</a:t>
            </a:r>
            <a:r>
              <a:rPr lang="en-US" sz="3200" b="1" dirty="0"/>
              <a:t>(*) </a:t>
            </a:r>
            <a:r>
              <a:rPr lang="en-US" sz="3200" b="1" dirty="0" err="1"/>
              <a:t>sevanā</a:t>
            </a:r>
            <a:r>
              <a:rPr lang="en-US" sz="3200" b="1" dirty="0"/>
              <a:t>. </a:t>
            </a:r>
          </a:p>
          <a:p>
            <a:r>
              <a:rPr lang="en-US" sz="3200" b="1" dirty="0" err="1"/>
              <a:t>pūjā</a:t>
            </a:r>
            <a:r>
              <a:rPr lang="en-US" sz="3200" b="1" dirty="0"/>
              <a:t> ca </a:t>
            </a:r>
            <a:r>
              <a:rPr lang="en-US" sz="3200" b="1" dirty="0" err="1"/>
              <a:t>pūjaneyyānaṃ</a:t>
            </a:r>
            <a:r>
              <a:rPr lang="en-US" sz="3200" b="1" dirty="0"/>
              <a:t>, </a:t>
            </a:r>
            <a:r>
              <a:rPr lang="en-US" sz="3200" b="1" dirty="0" err="1"/>
              <a:t>etaṃ</a:t>
            </a:r>
            <a:r>
              <a:rPr lang="en-US" sz="3200" b="1" dirty="0"/>
              <a:t> </a:t>
            </a:r>
            <a:r>
              <a:rPr lang="en-US" sz="3200" b="1" dirty="0" err="1"/>
              <a:t>maṅgalamuttamaṃ</a:t>
            </a:r>
            <a:r>
              <a:rPr lang="en-US" sz="3200" b="1" dirty="0"/>
              <a:t>(**). </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33740307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8</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extLst>
              <p:ext uri="{D42A27DB-BD31-4B8C-83A1-F6EECF244321}">
                <p14:modId xmlns:p14="http://schemas.microsoft.com/office/powerpoint/2010/main" val="1464709131"/>
              </p:ext>
            </p:extLst>
          </p:nvPr>
        </p:nvGraphicFramePr>
        <p:xfrm>
          <a:off x="838200" y="2083173"/>
          <a:ext cx="10515600" cy="3588008"/>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780159">
                  <a:extLst>
                    <a:ext uri="{9D8B030D-6E8A-4147-A177-3AD203B41FA5}">
                      <a16:colId xmlns:a16="http://schemas.microsoft.com/office/drawing/2014/main" val="1520808955"/>
                    </a:ext>
                  </a:extLst>
                </a:gridCol>
                <a:gridCol w="4833883">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b="1" kern="1200" dirty="0">
                          <a:solidFill>
                            <a:schemeClr val="lt1"/>
                          </a:solidFill>
                          <a:latin typeface="+mn-lt"/>
                          <a:ea typeface="+mn-ea"/>
                          <a:cs typeface="+mn-cs"/>
                        </a:rPr>
                        <a:t>Nghĩa</a:t>
                      </a:r>
                      <a:r>
                        <a:rPr lang="en-US" sz="2400" dirty="0"/>
                        <a:t>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1</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Sevanā</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Sự liên hệ</a:t>
                      </a: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Danh, nữ</a:t>
                      </a:r>
                    </a:p>
                  </a:txBody>
                  <a:tcPr marL="68580" marR="68580" marT="0" marB="0"/>
                </a:tc>
                <a:extLst>
                  <a:ext uri="{0D108BD9-81ED-4DB2-BD59-A6C34878D82A}">
                    <a16:rowId xmlns:a16="http://schemas.microsoft.com/office/drawing/2014/main" val="1720334486"/>
                  </a:ext>
                </a:extLst>
              </a:tr>
              <a:tr h="370840">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2</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Bālo</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Kẻ ngu</a:t>
                      </a: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3399634165"/>
                  </a:ext>
                </a:extLst>
              </a:tr>
              <a:tr h="370840">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3</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Paṇḍito</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Bậc trí</a:t>
                      </a: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1954270747"/>
                  </a:ext>
                </a:extLst>
              </a:tr>
              <a:tr h="370840">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4</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Pūjā</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Sự kính lễ</a:t>
                      </a: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Danh, nữ</a:t>
                      </a:r>
                    </a:p>
                  </a:txBody>
                  <a:tcPr marL="68580" marR="68580" marT="0" marB="0"/>
                </a:tc>
                <a:extLst>
                  <a:ext uri="{0D108BD9-81ED-4DB2-BD59-A6C34878D82A}">
                    <a16:rowId xmlns:a16="http://schemas.microsoft.com/office/drawing/2014/main" val="2151744862"/>
                  </a:ext>
                </a:extLst>
              </a:tr>
              <a:tr h="370840">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5</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Pūjaneyyo</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Bậc đáng được kính lễ</a:t>
                      </a: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3642912385"/>
                  </a:ext>
                </a:extLst>
              </a:tr>
              <a:tr h="370840">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6</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Etaṃ</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Đó, cái đó, việc đó</a:t>
                      </a: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Đại từ chỉ định, trung</a:t>
                      </a:r>
                    </a:p>
                  </a:txBody>
                  <a:tcPr marL="68580" marR="68580" marT="0" marB="0"/>
                </a:tc>
                <a:extLst>
                  <a:ext uri="{0D108BD9-81ED-4DB2-BD59-A6C34878D82A}">
                    <a16:rowId xmlns:a16="http://schemas.microsoft.com/office/drawing/2014/main" val="2871846622"/>
                  </a:ext>
                </a:extLst>
              </a:tr>
              <a:tr h="370840">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7</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Maṅgalaṃ</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Hạnh phúc</a:t>
                      </a: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Danh, trung</a:t>
                      </a:r>
                    </a:p>
                  </a:txBody>
                  <a:tcPr marL="68580" marR="68580" marT="0" marB="0"/>
                </a:tc>
                <a:extLst>
                  <a:ext uri="{0D108BD9-81ED-4DB2-BD59-A6C34878D82A}">
                    <a16:rowId xmlns:a16="http://schemas.microsoft.com/office/drawing/2014/main" val="3374167155"/>
                  </a:ext>
                </a:extLst>
              </a:tr>
              <a:tr h="370840">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8</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Uttama</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Cao nhất, tối thượng</a:t>
                      </a:r>
                    </a:p>
                  </a:txBody>
                  <a:tcPr marL="68580" marR="68580" marT="0" marB="0"/>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Tính</a:t>
                      </a:r>
                      <a:endParaRPr lang="en-US" sz="24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830318225"/>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19752605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515551D-BC00-4150-9C68-837762558136}"/>
              </a:ext>
            </a:extLst>
          </p:cNvPr>
          <p:cNvSpPr/>
          <p:nvPr/>
        </p:nvSpPr>
        <p:spPr>
          <a:xfrm>
            <a:off x="823574" y="3836953"/>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10515600" cy="3764659"/>
          </a:xfrm>
        </p:spPr>
        <p:txBody>
          <a:bodyPr>
            <a:noAutofit/>
          </a:bodyPr>
          <a:lstStyle/>
          <a:p>
            <a:pPr marL="0" indent="0">
              <a:buNone/>
              <a:tabLst>
                <a:tab pos="2006600" algn="l"/>
              </a:tabLst>
            </a:pPr>
            <a:r>
              <a:rPr lang="en-US" b="1" dirty="0">
                <a:sym typeface="Wingdings" panose="05000000000000000000" pitchFamily="2" charset="2"/>
              </a:rPr>
              <a:t>1. </a:t>
            </a:r>
            <a:r>
              <a:rPr lang="en-US" b="1" dirty="0" err="1">
                <a:sym typeface="Wingdings" panose="05000000000000000000" pitchFamily="2" charset="2"/>
              </a:rPr>
              <a:t>Chú</a:t>
            </a:r>
            <a:r>
              <a:rPr lang="en-US" b="1" dirty="0">
                <a:sym typeface="Wingdings" panose="05000000000000000000" pitchFamily="2" charset="2"/>
              </a:rPr>
              <a:t> </a:t>
            </a:r>
            <a:r>
              <a:rPr lang="en-US" b="1" dirty="0" err="1">
                <a:sym typeface="Wingdings" panose="05000000000000000000" pitchFamily="2" charset="2"/>
              </a:rPr>
              <a:t>Thích</a:t>
            </a:r>
            <a:r>
              <a:rPr lang="en-US" b="1" dirty="0">
                <a:sym typeface="Wingdings" panose="05000000000000000000" pitchFamily="2" charset="2"/>
              </a:rPr>
              <a:t> (*)</a:t>
            </a:r>
            <a:endParaRPr lang="en-US" b="1" dirty="0"/>
          </a:p>
          <a:p>
            <a:pPr marL="0" indent="0" algn="ctr">
              <a:buNone/>
            </a:pPr>
            <a:r>
              <a:rPr lang="en-US" sz="3600" b="1" dirty="0" err="1"/>
              <a:t>paṇḍitānañca</a:t>
            </a:r>
            <a:r>
              <a:rPr lang="en-US" sz="3600" b="1" dirty="0"/>
              <a:t> = </a:t>
            </a:r>
            <a:r>
              <a:rPr lang="en-US" sz="3600" b="1" dirty="0" err="1"/>
              <a:t>paṇḍitānaṃ</a:t>
            </a:r>
            <a:r>
              <a:rPr lang="en-US" sz="3600" b="1" dirty="0"/>
              <a:t> + ca</a:t>
            </a:r>
          </a:p>
          <a:p>
            <a:pPr marL="0" indent="0" algn="ctr">
              <a:buNone/>
            </a:pPr>
            <a:endParaRPr lang="en-US" sz="3200" b="1" dirty="0"/>
          </a:p>
          <a:p>
            <a:pPr marL="0" indent="0">
              <a:buNone/>
            </a:pPr>
            <a:r>
              <a:rPr lang="en-US" b="1" dirty="0">
                <a:sym typeface="Wingdings" panose="05000000000000000000" pitchFamily="2" charset="2"/>
              </a:rPr>
              <a:t>2. </a:t>
            </a:r>
            <a:r>
              <a:rPr lang="en-US" b="1" dirty="0" err="1">
                <a:sym typeface="Wingdings" panose="05000000000000000000" pitchFamily="2" charset="2"/>
              </a:rPr>
              <a:t>Chú</a:t>
            </a:r>
            <a:r>
              <a:rPr lang="en-US" b="1" dirty="0">
                <a:sym typeface="Wingdings" panose="05000000000000000000" pitchFamily="2" charset="2"/>
              </a:rPr>
              <a:t> </a:t>
            </a:r>
            <a:r>
              <a:rPr lang="en-US" b="1" dirty="0" err="1">
                <a:sym typeface="Wingdings" panose="05000000000000000000" pitchFamily="2" charset="2"/>
              </a:rPr>
              <a:t>Thích</a:t>
            </a:r>
            <a:r>
              <a:rPr lang="en-US" b="1" dirty="0">
                <a:sym typeface="Wingdings" panose="05000000000000000000" pitchFamily="2" charset="2"/>
              </a:rPr>
              <a:t> (**)</a:t>
            </a:r>
            <a:endParaRPr lang="en-US" b="1" dirty="0"/>
          </a:p>
          <a:p>
            <a:pPr marL="0" indent="0" algn="ctr">
              <a:buNone/>
            </a:pPr>
            <a:r>
              <a:rPr lang="en-US" sz="3600" b="1" dirty="0" err="1"/>
              <a:t>maṅgalamuttamaṃ</a:t>
            </a:r>
            <a:r>
              <a:rPr lang="en-US" sz="3600" b="1" dirty="0"/>
              <a:t> = </a:t>
            </a:r>
            <a:r>
              <a:rPr lang="en-US" sz="3600" b="1" dirty="0" err="1"/>
              <a:t>maṅgalaṃ</a:t>
            </a:r>
            <a:r>
              <a:rPr lang="en-US" sz="3600" b="1" dirty="0"/>
              <a:t> + </a:t>
            </a:r>
            <a:r>
              <a:rPr lang="en-US" sz="3600" b="1" dirty="0" err="1"/>
              <a:t>uttamaṃ</a:t>
            </a:r>
            <a:endParaRPr lang="en-US" sz="4000" b="1" dirty="0"/>
          </a:p>
        </p:txBody>
      </p:sp>
    </p:spTree>
    <p:extLst>
      <p:ext uri="{BB962C8B-B14F-4D97-AF65-F5344CB8AC3E}">
        <p14:creationId xmlns:p14="http://schemas.microsoft.com/office/powerpoint/2010/main" val="25103760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10515600" cy="4412629"/>
          </a:xfrm>
        </p:spPr>
        <p:txBody>
          <a:bodyPr>
            <a:noAutofit/>
          </a:bodyPr>
          <a:lstStyle/>
          <a:p>
            <a:pPr marL="0" indent="0">
              <a:buNone/>
              <a:tabLst>
                <a:tab pos="2006600" algn="l"/>
              </a:tabLst>
            </a:pPr>
            <a:r>
              <a:rPr lang="en-US" b="1" dirty="0">
                <a:sym typeface="Wingdings" panose="05000000000000000000" pitchFamily="2" charset="2"/>
              </a:rPr>
              <a:t>3. </a:t>
            </a:r>
            <a:r>
              <a:rPr lang="en-US" b="1" dirty="0" err="1">
                <a:sym typeface="Wingdings" panose="05000000000000000000" pitchFamily="2" charset="2"/>
              </a:rPr>
              <a:t>Từ</a:t>
            </a:r>
            <a:r>
              <a:rPr lang="en-US" b="1" dirty="0">
                <a:sym typeface="Wingdings" panose="05000000000000000000" pitchFamily="2" charset="2"/>
              </a:rPr>
              <a:t> “ca”</a:t>
            </a:r>
            <a:endParaRPr lang="en-US" sz="3600" b="1" dirty="0"/>
          </a:p>
          <a:p>
            <a:pPr marL="0" indent="0">
              <a:buNone/>
            </a:pPr>
            <a:r>
              <a:rPr lang="en-US" dirty="0" err="1"/>
              <a:t>Nhìn</a:t>
            </a:r>
            <a:r>
              <a:rPr lang="en-US" dirty="0"/>
              <a:t> </a:t>
            </a:r>
            <a:r>
              <a:rPr lang="en-US" dirty="0" err="1"/>
              <a:t>chung</a:t>
            </a:r>
            <a:r>
              <a:rPr lang="en-US" dirty="0"/>
              <a:t>, </a:t>
            </a:r>
            <a:r>
              <a:rPr lang="en-US" dirty="0" err="1"/>
              <a:t>tư</a:t>
            </a:r>
            <a:r>
              <a:rPr lang="en-US" dirty="0"/>
              <a:t>̀ ca có </a:t>
            </a:r>
            <a:r>
              <a:rPr lang="en-US" dirty="0" err="1"/>
              <a:t>nghĩa</a:t>
            </a:r>
            <a:r>
              <a:rPr lang="en-US" dirty="0"/>
              <a:t> “</a:t>
            </a:r>
            <a:r>
              <a:rPr lang="en-US" dirty="0" err="1"/>
              <a:t>va</a:t>
            </a:r>
            <a:r>
              <a:rPr lang="en-US" dirty="0"/>
              <a:t>̀, </a:t>
            </a:r>
            <a:r>
              <a:rPr lang="en-US" dirty="0" err="1"/>
              <a:t>hoặc</a:t>
            </a:r>
            <a:r>
              <a:rPr lang="en-US" dirty="0"/>
              <a:t>” – là </a:t>
            </a:r>
            <a:r>
              <a:rPr lang="en-US" dirty="0" err="1"/>
              <a:t>một</a:t>
            </a:r>
            <a:r>
              <a:rPr lang="en-US" dirty="0"/>
              <a:t> </a:t>
            </a:r>
            <a:r>
              <a:rPr lang="en-US" dirty="0" err="1"/>
              <a:t>liên</a:t>
            </a:r>
            <a:r>
              <a:rPr lang="en-US" dirty="0"/>
              <a:t> </a:t>
            </a:r>
            <a:r>
              <a:rPr lang="en-US" dirty="0" err="1"/>
              <a:t>tư</a:t>
            </a:r>
            <a:r>
              <a:rPr lang="en-US" dirty="0"/>
              <a:t>̀ </a:t>
            </a:r>
            <a:r>
              <a:rPr lang="en-US" dirty="0" err="1"/>
              <a:t>nối</a:t>
            </a:r>
            <a:r>
              <a:rPr lang="en-US" dirty="0"/>
              <a:t> </a:t>
            </a:r>
            <a:r>
              <a:rPr lang="en-US" dirty="0" err="1"/>
              <a:t>các</a:t>
            </a:r>
            <a:r>
              <a:rPr lang="en-US" dirty="0"/>
              <a:t> </a:t>
            </a:r>
            <a:r>
              <a:rPr lang="en-US" dirty="0" err="1"/>
              <a:t>tư</a:t>
            </a:r>
            <a:r>
              <a:rPr lang="en-US" dirty="0"/>
              <a:t>̀, </a:t>
            </a:r>
            <a:r>
              <a:rPr lang="en-US" dirty="0" err="1"/>
              <a:t>các</a:t>
            </a:r>
            <a:r>
              <a:rPr lang="en-US" dirty="0"/>
              <a:t> </a:t>
            </a:r>
            <a:r>
              <a:rPr lang="en-US" dirty="0" err="1"/>
              <a:t>cụm</a:t>
            </a:r>
            <a:r>
              <a:rPr lang="en-US" dirty="0"/>
              <a:t> </a:t>
            </a:r>
            <a:r>
              <a:rPr lang="en-US" dirty="0" err="1"/>
              <a:t>tư</a:t>
            </a:r>
            <a:r>
              <a:rPr lang="en-US" dirty="0"/>
              <a:t>̀, </a:t>
            </a:r>
            <a:r>
              <a:rPr lang="en-US" dirty="0" err="1"/>
              <a:t>các</a:t>
            </a:r>
            <a:r>
              <a:rPr lang="en-US" dirty="0"/>
              <a:t> </a:t>
            </a:r>
            <a:r>
              <a:rPr lang="en-US" dirty="0" err="1"/>
              <a:t>mệnh</a:t>
            </a:r>
            <a:r>
              <a:rPr lang="en-US" dirty="0"/>
              <a:t> </a:t>
            </a:r>
            <a:r>
              <a:rPr lang="en-US" dirty="0" err="1"/>
              <a:t>đề</a:t>
            </a:r>
            <a:r>
              <a:rPr lang="en-US" dirty="0"/>
              <a:t>̀ </a:t>
            </a:r>
            <a:r>
              <a:rPr lang="en-US" dirty="0" err="1"/>
              <a:t>với</a:t>
            </a:r>
            <a:r>
              <a:rPr lang="en-US" dirty="0"/>
              <a:t> </a:t>
            </a:r>
            <a:r>
              <a:rPr lang="en-US" dirty="0" err="1"/>
              <a:t>nhau</a:t>
            </a:r>
            <a:r>
              <a:rPr lang="en-US" dirty="0"/>
              <a:t>.</a:t>
            </a:r>
          </a:p>
          <a:p>
            <a:r>
              <a:rPr lang="en-US" dirty="0" err="1"/>
              <a:t>Khi</a:t>
            </a:r>
            <a:r>
              <a:rPr lang="en-US" dirty="0"/>
              <a:t> </a:t>
            </a:r>
            <a:r>
              <a:rPr lang="en-US" dirty="0" err="1"/>
              <a:t>nối</a:t>
            </a:r>
            <a:r>
              <a:rPr lang="en-US" dirty="0"/>
              <a:t> </a:t>
            </a:r>
            <a:r>
              <a:rPr lang="en-US" dirty="0" err="1"/>
              <a:t>các</a:t>
            </a:r>
            <a:r>
              <a:rPr lang="en-US" dirty="0"/>
              <a:t> </a:t>
            </a:r>
            <a:r>
              <a:rPr lang="en-US" dirty="0" err="1"/>
              <a:t>cụm</a:t>
            </a:r>
            <a:r>
              <a:rPr lang="en-US" dirty="0"/>
              <a:t> </a:t>
            </a:r>
            <a:r>
              <a:rPr lang="en-US" dirty="0" err="1"/>
              <a:t>tư</a:t>
            </a:r>
            <a:r>
              <a:rPr lang="en-US" dirty="0"/>
              <a:t>̀ </a:t>
            </a:r>
            <a:r>
              <a:rPr lang="en-US" dirty="0" err="1"/>
              <a:t>với</a:t>
            </a:r>
            <a:r>
              <a:rPr lang="en-US" dirty="0"/>
              <a:t> </a:t>
            </a:r>
            <a:r>
              <a:rPr lang="en-US" dirty="0" err="1"/>
              <a:t>nhau</a:t>
            </a:r>
            <a:r>
              <a:rPr lang="en-US" dirty="0"/>
              <a:t>, ca </a:t>
            </a:r>
            <a:r>
              <a:rPr lang="en-US" dirty="0" err="1"/>
              <a:t>thường</a:t>
            </a:r>
            <a:r>
              <a:rPr lang="en-US" dirty="0"/>
              <a:t> </a:t>
            </a:r>
            <a:r>
              <a:rPr lang="en-US" dirty="0" err="1"/>
              <a:t>được</a:t>
            </a:r>
            <a:r>
              <a:rPr lang="en-US" dirty="0"/>
              <a:t> </a:t>
            </a:r>
            <a:r>
              <a:rPr lang="en-US" dirty="0" err="1"/>
              <a:t>nhân</a:t>
            </a:r>
            <a:r>
              <a:rPr lang="en-US" dirty="0"/>
              <a:t> </a:t>
            </a:r>
            <a:r>
              <a:rPr lang="en-US" dirty="0" err="1"/>
              <a:t>lên</a:t>
            </a:r>
            <a:r>
              <a:rPr lang="en-US" dirty="0"/>
              <a:t> </a:t>
            </a:r>
            <a:r>
              <a:rPr lang="en-US" dirty="0" err="1"/>
              <a:t>bằng</a:t>
            </a:r>
            <a:r>
              <a:rPr lang="en-US" dirty="0"/>
              <a:t> </a:t>
            </a:r>
            <a:r>
              <a:rPr lang="en-US" dirty="0" err="1"/>
              <a:t>sô</a:t>
            </a:r>
            <a:r>
              <a:rPr lang="en-US" dirty="0"/>
              <a:t>́ </a:t>
            </a:r>
            <a:r>
              <a:rPr lang="en-US" dirty="0" err="1"/>
              <a:t>lượng</a:t>
            </a:r>
            <a:r>
              <a:rPr lang="en-US" dirty="0"/>
              <a:t> </a:t>
            </a:r>
            <a:r>
              <a:rPr lang="en-US" dirty="0" err="1"/>
              <a:t>cụm</a:t>
            </a:r>
            <a:r>
              <a:rPr lang="en-US" dirty="0"/>
              <a:t> </a:t>
            </a:r>
            <a:r>
              <a:rPr lang="en-US" dirty="0" err="1"/>
              <a:t>tư</a:t>
            </a:r>
            <a:r>
              <a:rPr lang="en-US" dirty="0"/>
              <a:t>̀, </a:t>
            </a:r>
            <a:r>
              <a:rPr lang="en-US" dirty="0" err="1"/>
              <a:t>va</a:t>
            </a:r>
            <a:r>
              <a:rPr lang="en-US" dirty="0"/>
              <a:t>̀ </a:t>
            </a:r>
            <a:r>
              <a:rPr lang="en-US" dirty="0" err="1"/>
              <a:t>đi</a:t>
            </a:r>
            <a:r>
              <a:rPr lang="en-US" dirty="0"/>
              <a:t> </a:t>
            </a:r>
            <a:r>
              <a:rPr lang="en-US" dirty="0" err="1"/>
              <a:t>kèm</a:t>
            </a:r>
            <a:r>
              <a:rPr lang="en-US" dirty="0"/>
              <a:t> </a:t>
            </a:r>
            <a:r>
              <a:rPr lang="en-US" dirty="0" err="1"/>
              <a:t>theo</a:t>
            </a:r>
            <a:r>
              <a:rPr lang="en-US" dirty="0"/>
              <a:t> </a:t>
            </a:r>
            <a:r>
              <a:rPr lang="en-US" dirty="0" err="1"/>
              <a:t>mỗi</a:t>
            </a:r>
            <a:r>
              <a:rPr lang="en-US" dirty="0"/>
              <a:t> </a:t>
            </a:r>
            <a:r>
              <a:rPr lang="en-US" dirty="0" err="1"/>
              <a:t>cụm</a:t>
            </a:r>
            <a:r>
              <a:rPr lang="en-US" dirty="0"/>
              <a:t> </a:t>
            </a:r>
            <a:r>
              <a:rPr lang="en-US" dirty="0" err="1"/>
              <a:t>tư</a:t>
            </a:r>
            <a:r>
              <a:rPr lang="en-US" dirty="0"/>
              <a:t>̀. Ví dụ:</a:t>
            </a:r>
          </a:p>
          <a:p>
            <a:r>
              <a:rPr lang="en-US" dirty="0"/>
              <a:t>Có 3 </a:t>
            </a:r>
            <a:r>
              <a:rPr lang="en-US" dirty="0" err="1"/>
              <a:t>cụm</a:t>
            </a:r>
            <a:r>
              <a:rPr lang="en-US" dirty="0"/>
              <a:t> </a:t>
            </a:r>
            <a:r>
              <a:rPr lang="en-US" dirty="0" err="1"/>
              <a:t>tư</a:t>
            </a:r>
            <a:r>
              <a:rPr lang="en-US" dirty="0"/>
              <a:t>̀: </a:t>
            </a:r>
            <a:r>
              <a:rPr lang="en-US" dirty="0" err="1"/>
              <a:t>cụm</a:t>
            </a:r>
            <a:r>
              <a:rPr lang="en-US" dirty="0"/>
              <a:t> </a:t>
            </a:r>
            <a:r>
              <a:rPr lang="en-US" dirty="0" err="1"/>
              <a:t>tư</a:t>
            </a:r>
            <a:r>
              <a:rPr lang="en-US" dirty="0"/>
              <a:t>̀ 1, </a:t>
            </a:r>
            <a:r>
              <a:rPr lang="en-US" dirty="0" err="1"/>
              <a:t>cụm</a:t>
            </a:r>
            <a:r>
              <a:rPr lang="en-US" dirty="0"/>
              <a:t> </a:t>
            </a:r>
            <a:r>
              <a:rPr lang="en-US" dirty="0" err="1"/>
              <a:t>tư</a:t>
            </a:r>
            <a:r>
              <a:rPr lang="en-US" dirty="0"/>
              <a:t>̀ 2, </a:t>
            </a:r>
            <a:r>
              <a:rPr lang="en-US" dirty="0" err="1"/>
              <a:t>cụm</a:t>
            </a:r>
            <a:r>
              <a:rPr lang="en-US" dirty="0"/>
              <a:t> </a:t>
            </a:r>
            <a:r>
              <a:rPr lang="en-US" dirty="0" err="1"/>
              <a:t>tư</a:t>
            </a:r>
            <a:r>
              <a:rPr lang="en-US" dirty="0"/>
              <a:t>̀ 3 </a:t>
            </a:r>
            <a:r>
              <a:rPr lang="en-US" dirty="0" err="1"/>
              <a:t>thi</a:t>
            </a:r>
            <a:r>
              <a:rPr lang="en-US" dirty="0"/>
              <a:t>̀ sẽ có 3 </a:t>
            </a:r>
            <a:r>
              <a:rPr lang="en-US" dirty="0" err="1"/>
              <a:t>tư</a:t>
            </a:r>
            <a:r>
              <a:rPr lang="en-US" dirty="0"/>
              <a:t>̀ ca, </a:t>
            </a:r>
            <a:r>
              <a:rPr lang="en-US" dirty="0" err="1"/>
              <a:t>mỗi</a:t>
            </a:r>
            <a:r>
              <a:rPr lang="en-US" dirty="0"/>
              <a:t> </a:t>
            </a:r>
            <a:r>
              <a:rPr lang="en-US" dirty="0" err="1"/>
              <a:t>tư</a:t>
            </a:r>
            <a:r>
              <a:rPr lang="en-US" dirty="0"/>
              <a:t>̀ ca sẽ </a:t>
            </a:r>
            <a:r>
              <a:rPr lang="en-US" dirty="0" err="1"/>
              <a:t>được</a:t>
            </a:r>
            <a:r>
              <a:rPr lang="en-US" dirty="0"/>
              <a:t> “</a:t>
            </a:r>
            <a:r>
              <a:rPr lang="en-US" dirty="0" err="1"/>
              <a:t>lèn</a:t>
            </a:r>
            <a:r>
              <a:rPr lang="en-US" dirty="0"/>
              <a:t>” </a:t>
            </a:r>
            <a:r>
              <a:rPr lang="en-US" dirty="0" err="1"/>
              <a:t>vào</a:t>
            </a:r>
            <a:r>
              <a:rPr lang="en-US" dirty="0"/>
              <a:t> </a:t>
            </a:r>
            <a:r>
              <a:rPr lang="en-US" dirty="0" err="1"/>
              <a:t>giữa</a:t>
            </a:r>
            <a:r>
              <a:rPr lang="en-US" dirty="0"/>
              <a:t> </a:t>
            </a:r>
            <a:r>
              <a:rPr lang="en-US" dirty="0" err="1"/>
              <a:t>mỗi</a:t>
            </a:r>
            <a:r>
              <a:rPr lang="en-US" dirty="0"/>
              <a:t> </a:t>
            </a:r>
            <a:r>
              <a:rPr lang="en-US" dirty="0" err="1"/>
              <a:t>cụm</a:t>
            </a:r>
            <a:r>
              <a:rPr lang="en-US" dirty="0"/>
              <a:t> </a:t>
            </a:r>
            <a:r>
              <a:rPr lang="en-US" dirty="0" err="1"/>
              <a:t>tư</a:t>
            </a:r>
            <a:r>
              <a:rPr lang="en-US" dirty="0"/>
              <a:t>̀.</a:t>
            </a:r>
          </a:p>
          <a:p>
            <a:pPr marL="0" indent="0" algn="ctr">
              <a:buNone/>
            </a:pPr>
            <a:r>
              <a:rPr lang="en-US" b="1" dirty="0" err="1"/>
              <a:t>asevanā</a:t>
            </a:r>
            <a:r>
              <a:rPr lang="en-US" b="1" dirty="0"/>
              <a:t> ca </a:t>
            </a:r>
            <a:r>
              <a:rPr lang="en-US" b="1" dirty="0" err="1"/>
              <a:t>bālānaṃ</a:t>
            </a:r>
            <a:r>
              <a:rPr lang="en-US" b="1" dirty="0"/>
              <a:t>, </a:t>
            </a:r>
            <a:r>
              <a:rPr lang="en-US" b="1" dirty="0" err="1"/>
              <a:t>paṇḍitānañca</a:t>
            </a:r>
            <a:r>
              <a:rPr lang="en-US" b="1" dirty="0"/>
              <a:t>(*) </a:t>
            </a:r>
            <a:r>
              <a:rPr lang="en-US" b="1" dirty="0" err="1"/>
              <a:t>sevanā</a:t>
            </a:r>
            <a:r>
              <a:rPr lang="en-US" b="1" dirty="0"/>
              <a:t>. </a:t>
            </a:r>
            <a:endParaRPr lang="en-US" dirty="0"/>
          </a:p>
          <a:p>
            <a:pPr marL="0" indent="0" algn="ctr">
              <a:buNone/>
            </a:pPr>
            <a:r>
              <a:rPr lang="en-US" b="1" dirty="0" err="1"/>
              <a:t>pūjā</a:t>
            </a:r>
            <a:r>
              <a:rPr lang="en-US" b="1" dirty="0"/>
              <a:t> ca </a:t>
            </a:r>
            <a:r>
              <a:rPr lang="en-US" b="1" dirty="0" err="1"/>
              <a:t>pūjaneyyānaṃ</a:t>
            </a:r>
            <a:endParaRPr lang="en-US" sz="3200" b="1" dirty="0"/>
          </a:p>
        </p:txBody>
      </p:sp>
    </p:spTree>
    <p:extLst>
      <p:ext uri="{BB962C8B-B14F-4D97-AF65-F5344CB8AC3E}">
        <p14:creationId xmlns:p14="http://schemas.microsoft.com/office/powerpoint/2010/main" val="15395096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1.4 – ĐOẠN KINH 4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366682" y="1421794"/>
            <a:ext cx="9489958" cy="5147055"/>
          </a:xfrm>
          <a:prstGeom prst="rect">
            <a:avLst/>
          </a:prstGeom>
          <a:solidFill>
            <a:srgbClr val="FBC25D"/>
          </a:solidFill>
          <a:ln w="57150">
            <a:solidFill>
              <a:srgbClr val="FBC25D"/>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4400" dirty="0">
                <a:sym typeface="Wingdings" panose="05000000000000000000" pitchFamily="2" charset="2"/>
              </a:rPr>
              <a:t>... bhikkhu </a:t>
            </a:r>
            <a:r>
              <a:rPr lang="en-US" sz="4400" dirty="0" err="1">
                <a:sym typeface="Wingdings" panose="05000000000000000000" pitchFamily="2" charset="2"/>
              </a:rPr>
              <a:t>anuppannānaṃ</a:t>
            </a:r>
            <a:r>
              <a:rPr lang="en-US" sz="4400" dirty="0">
                <a:sym typeface="Wingdings" panose="05000000000000000000" pitchFamily="2" charset="2"/>
              </a:rPr>
              <a:t> </a:t>
            </a:r>
            <a:r>
              <a:rPr lang="en-US" sz="4400" dirty="0" err="1">
                <a:sym typeface="Wingdings" panose="05000000000000000000" pitchFamily="2" charset="2"/>
              </a:rPr>
              <a:t>pāpakānaṃ</a:t>
            </a:r>
            <a:r>
              <a:rPr lang="en-US" sz="4400" dirty="0">
                <a:sym typeface="Wingdings" panose="05000000000000000000" pitchFamily="2" charset="2"/>
              </a:rPr>
              <a:t> </a:t>
            </a:r>
            <a:r>
              <a:rPr lang="en-US" sz="4400" dirty="0" err="1">
                <a:sym typeface="Wingdings" panose="05000000000000000000" pitchFamily="2" charset="2"/>
              </a:rPr>
              <a:t>akusalānaṃ</a:t>
            </a:r>
            <a:r>
              <a:rPr lang="en-US" sz="4400" dirty="0">
                <a:sym typeface="Wingdings" panose="05000000000000000000" pitchFamily="2" charset="2"/>
              </a:rPr>
              <a:t> </a:t>
            </a:r>
            <a:r>
              <a:rPr lang="en-US" sz="4400" dirty="0" err="1">
                <a:sym typeface="Wingdings" panose="05000000000000000000" pitchFamily="2" charset="2"/>
              </a:rPr>
              <a:t>dhammānaṃ</a:t>
            </a:r>
            <a:r>
              <a:rPr lang="en-US" sz="4400" dirty="0">
                <a:sym typeface="Wingdings" panose="05000000000000000000" pitchFamily="2" charset="2"/>
              </a:rPr>
              <a:t> </a:t>
            </a:r>
            <a:r>
              <a:rPr lang="en-US" sz="4400" dirty="0" err="1">
                <a:sym typeface="Wingdings" panose="05000000000000000000" pitchFamily="2" charset="2"/>
              </a:rPr>
              <a:t>anuppādāya</a:t>
            </a:r>
            <a:r>
              <a:rPr lang="en-US" sz="4400" dirty="0">
                <a:sym typeface="Wingdings" panose="05000000000000000000" pitchFamily="2" charset="2"/>
              </a:rPr>
              <a:t> </a:t>
            </a:r>
            <a:r>
              <a:rPr lang="en-US" sz="4400" dirty="0" err="1">
                <a:sym typeface="Wingdings" panose="05000000000000000000" pitchFamily="2" charset="2"/>
              </a:rPr>
              <a:t>chandaṃ</a:t>
            </a:r>
            <a:r>
              <a:rPr lang="en-US" sz="4400" dirty="0">
                <a:sym typeface="Wingdings" panose="05000000000000000000" pitchFamily="2" charset="2"/>
              </a:rPr>
              <a:t> </a:t>
            </a:r>
            <a:r>
              <a:rPr lang="en-US" sz="4400" dirty="0" err="1">
                <a:sym typeface="Wingdings" panose="05000000000000000000" pitchFamily="2" charset="2"/>
              </a:rPr>
              <a:t>janeti</a:t>
            </a:r>
            <a:r>
              <a:rPr lang="en-US" sz="4400" dirty="0">
                <a:sym typeface="Wingdings" panose="05000000000000000000" pitchFamily="2" charset="2"/>
              </a:rPr>
              <a:t>; </a:t>
            </a:r>
            <a:r>
              <a:rPr lang="en-US" sz="4400" dirty="0" err="1">
                <a:sym typeface="Wingdings" panose="05000000000000000000" pitchFamily="2" charset="2"/>
              </a:rPr>
              <a:t>vāyamati</a:t>
            </a:r>
            <a:r>
              <a:rPr lang="en-US" sz="4400" dirty="0">
                <a:sym typeface="Wingdings" panose="05000000000000000000" pitchFamily="2" charset="2"/>
              </a:rPr>
              <a:t>; </a:t>
            </a:r>
            <a:r>
              <a:rPr lang="en-US" sz="4400" dirty="0" err="1">
                <a:sym typeface="Wingdings" panose="05000000000000000000" pitchFamily="2" charset="2"/>
              </a:rPr>
              <a:t>viriyaṃ</a:t>
            </a:r>
            <a:r>
              <a:rPr lang="en-US" sz="4400" dirty="0">
                <a:sym typeface="Wingdings" panose="05000000000000000000" pitchFamily="2" charset="2"/>
              </a:rPr>
              <a:t> </a:t>
            </a:r>
            <a:r>
              <a:rPr lang="en-US" sz="4400" dirty="0" err="1">
                <a:sym typeface="Wingdings" panose="05000000000000000000" pitchFamily="2" charset="2"/>
              </a:rPr>
              <a:t>ārabhati</a:t>
            </a:r>
            <a:r>
              <a:rPr lang="en-US" sz="4400" dirty="0">
                <a:sym typeface="Wingdings" panose="05000000000000000000" pitchFamily="2" charset="2"/>
              </a:rPr>
              <a:t>, </a:t>
            </a:r>
            <a:r>
              <a:rPr lang="en-US" sz="4400" dirty="0" err="1">
                <a:sym typeface="Wingdings" panose="05000000000000000000" pitchFamily="2" charset="2"/>
              </a:rPr>
              <a:t>cittaṃ</a:t>
            </a:r>
            <a:r>
              <a:rPr lang="en-US" sz="4400" dirty="0">
                <a:sym typeface="Wingdings" panose="05000000000000000000" pitchFamily="2" charset="2"/>
              </a:rPr>
              <a:t> </a:t>
            </a:r>
            <a:r>
              <a:rPr lang="en-US" sz="4400" dirty="0" err="1">
                <a:sym typeface="Wingdings" panose="05000000000000000000" pitchFamily="2" charset="2"/>
              </a:rPr>
              <a:t>paggaṇhāti</a:t>
            </a:r>
            <a:r>
              <a:rPr lang="en-US" sz="4400" dirty="0">
                <a:sym typeface="Wingdings" panose="05000000000000000000" pitchFamily="2" charset="2"/>
              </a:rPr>
              <a:t>; </a:t>
            </a:r>
            <a:r>
              <a:rPr lang="en-US" sz="4400" dirty="0" err="1">
                <a:sym typeface="Wingdings" panose="05000000000000000000" pitchFamily="2" charset="2"/>
              </a:rPr>
              <a:t>padahati</a:t>
            </a:r>
            <a:r>
              <a:rPr lang="en-US" sz="4400" dirty="0">
                <a:sym typeface="Wingdings" panose="05000000000000000000" pitchFamily="2" charset="2"/>
              </a:rPr>
              <a:t>.</a:t>
            </a:r>
            <a:endParaRPr lang="en-US" sz="16600" dirty="0"/>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32778102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1.4 – ĐOẠN KINH 4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4400">
                <a:sym typeface="Wingdings" panose="05000000000000000000" pitchFamily="2" charset="2"/>
              </a:rPr>
              <a:t>... bhikkhu uppannānaṃ pāpakānaṃ akusalānaṃ dhammānaṃ pahānāya chandaṃ janeti; vāyamati; viriyaṃ ārabhati, cittaṃ paggaṇhāti; padahati.</a:t>
            </a:r>
            <a:endParaRPr lang="en-US" sz="16600" dirty="0"/>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39863577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1.4 – ĐOẠN KINH 4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4400" dirty="0">
                <a:sym typeface="Wingdings" panose="05000000000000000000" pitchFamily="2" charset="2"/>
              </a:rPr>
              <a:t>... bhikkhu </a:t>
            </a:r>
            <a:r>
              <a:rPr lang="en-US" sz="4400" dirty="0" err="1">
                <a:sym typeface="Wingdings" panose="05000000000000000000" pitchFamily="2" charset="2"/>
              </a:rPr>
              <a:t>anuppannānaṃ</a:t>
            </a:r>
            <a:r>
              <a:rPr lang="en-US" sz="4400" dirty="0">
                <a:sym typeface="Wingdings" panose="05000000000000000000" pitchFamily="2" charset="2"/>
              </a:rPr>
              <a:t> </a:t>
            </a:r>
            <a:r>
              <a:rPr lang="en-US" sz="4400" dirty="0" err="1">
                <a:sym typeface="Wingdings" panose="05000000000000000000" pitchFamily="2" charset="2"/>
              </a:rPr>
              <a:t>kusalānaṃ</a:t>
            </a:r>
            <a:r>
              <a:rPr lang="en-US" sz="4400" dirty="0">
                <a:sym typeface="Wingdings" panose="05000000000000000000" pitchFamily="2" charset="2"/>
              </a:rPr>
              <a:t> </a:t>
            </a:r>
            <a:r>
              <a:rPr lang="en-US" sz="4400" dirty="0" err="1">
                <a:sym typeface="Wingdings" panose="05000000000000000000" pitchFamily="2" charset="2"/>
              </a:rPr>
              <a:t>dhammānaṃ</a:t>
            </a:r>
            <a:r>
              <a:rPr lang="en-US" sz="4400" dirty="0">
                <a:sym typeface="Wingdings" panose="05000000000000000000" pitchFamily="2" charset="2"/>
              </a:rPr>
              <a:t> </a:t>
            </a:r>
            <a:r>
              <a:rPr lang="en-US" sz="4400" dirty="0" err="1">
                <a:sym typeface="Wingdings" panose="05000000000000000000" pitchFamily="2" charset="2"/>
              </a:rPr>
              <a:t>uppādāya</a:t>
            </a:r>
            <a:r>
              <a:rPr lang="en-US" sz="4400" dirty="0">
                <a:sym typeface="Wingdings" panose="05000000000000000000" pitchFamily="2" charset="2"/>
              </a:rPr>
              <a:t> </a:t>
            </a:r>
            <a:r>
              <a:rPr lang="en-US" sz="4400" dirty="0" err="1">
                <a:sym typeface="Wingdings" panose="05000000000000000000" pitchFamily="2" charset="2"/>
              </a:rPr>
              <a:t>chandaṃ</a:t>
            </a:r>
            <a:r>
              <a:rPr lang="en-US" sz="4400" dirty="0">
                <a:sym typeface="Wingdings" panose="05000000000000000000" pitchFamily="2" charset="2"/>
              </a:rPr>
              <a:t> </a:t>
            </a:r>
            <a:r>
              <a:rPr lang="en-US" sz="4400" dirty="0" err="1">
                <a:sym typeface="Wingdings" panose="05000000000000000000" pitchFamily="2" charset="2"/>
              </a:rPr>
              <a:t>janeti</a:t>
            </a:r>
            <a:r>
              <a:rPr lang="en-US" sz="4400" dirty="0">
                <a:sym typeface="Wingdings" panose="05000000000000000000" pitchFamily="2" charset="2"/>
              </a:rPr>
              <a:t>;  </a:t>
            </a:r>
            <a:r>
              <a:rPr lang="en-US" sz="4400" dirty="0" err="1">
                <a:sym typeface="Wingdings" panose="05000000000000000000" pitchFamily="2" charset="2"/>
              </a:rPr>
              <a:t>vāyamati</a:t>
            </a:r>
            <a:r>
              <a:rPr lang="en-US" sz="4400" dirty="0">
                <a:sym typeface="Wingdings" panose="05000000000000000000" pitchFamily="2" charset="2"/>
              </a:rPr>
              <a:t>;  </a:t>
            </a:r>
            <a:r>
              <a:rPr lang="en-US" sz="4400" dirty="0" err="1">
                <a:sym typeface="Wingdings" panose="05000000000000000000" pitchFamily="2" charset="2"/>
              </a:rPr>
              <a:t>viriyaṃ</a:t>
            </a:r>
            <a:r>
              <a:rPr lang="en-US" sz="4400" dirty="0">
                <a:sym typeface="Wingdings" panose="05000000000000000000" pitchFamily="2" charset="2"/>
              </a:rPr>
              <a:t> </a:t>
            </a:r>
            <a:r>
              <a:rPr lang="en-US" sz="4400" dirty="0" err="1">
                <a:sym typeface="Wingdings" panose="05000000000000000000" pitchFamily="2" charset="2"/>
              </a:rPr>
              <a:t>ārabhati</a:t>
            </a:r>
            <a:r>
              <a:rPr lang="en-US" sz="4400" dirty="0">
                <a:sym typeface="Wingdings" panose="05000000000000000000" pitchFamily="2" charset="2"/>
              </a:rPr>
              <a:t>, </a:t>
            </a:r>
            <a:r>
              <a:rPr lang="en-US" sz="4400" dirty="0" err="1">
                <a:sym typeface="Wingdings" panose="05000000000000000000" pitchFamily="2" charset="2"/>
              </a:rPr>
              <a:t>cittaṃ</a:t>
            </a:r>
            <a:r>
              <a:rPr lang="en-US" sz="4400" dirty="0">
                <a:sym typeface="Wingdings" panose="05000000000000000000" pitchFamily="2" charset="2"/>
              </a:rPr>
              <a:t> </a:t>
            </a:r>
            <a:r>
              <a:rPr lang="en-US" sz="4400" dirty="0" err="1">
                <a:sym typeface="Wingdings" panose="05000000000000000000" pitchFamily="2" charset="2"/>
              </a:rPr>
              <a:t>paggaṇhāti</a:t>
            </a:r>
            <a:r>
              <a:rPr lang="en-US" sz="4400" dirty="0">
                <a:sym typeface="Wingdings" panose="05000000000000000000" pitchFamily="2" charset="2"/>
              </a:rPr>
              <a:t>; </a:t>
            </a:r>
            <a:r>
              <a:rPr lang="en-US" sz="4400" dirty="0" err="1">
                <a:sym typeface="Wingdings" panose="05000000000000000000" pitchFamily="2" charset="2"/>
              </a:rPr>
              <a:t>padahati</a:t>
            </a:r>
            <a:r>
              <a:rPr lang="en-US" sz="4400" dirty="0">
                <a:sym typeface="Wingdings" panose="05000000000000000000" pitchFamily="2" charset="2"/>
              </a:rPr>
              <a:t>.</a:t>
            </a:r>
            <a:endParaRPr lang="en-US" sz="16600" dirty="0"/>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15847580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1.4 – ĐOẠN KINH 4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4400" dirty="0">
                <a:sym typeface="Wingdings" panose="05000000000000000000" pitchFamily="2" charset="2"/>
              </a:rPr>
              <a:t>... bhikkhu </a:t>
            </a:r>
            <a:r>
              <a:rPr lang="en-US" sz="4400" dirty="0" err="1">
                <a:sym typeface="Wingdings" panose="05000000000000000000" pitchFamily="2" charset="2"/>
              </a:rPr>
              <a:t>uppannānaṃ</a:t>
            </a:r>
            <a:r>
              <a:rPr lang="en-US" sz="4400" dirty="0">
                <a:sym typeface="Wingdings" panose="05000000000000000000" pitchFamily="2" charset="2"/>
              </a:rPr>
              <a:t> </a:t>
            </a:r>
            <a:r>
              <a:rPr lang="en-US" sz="4400" dirty="0" err="1">
                <a:sym typeface="Wingdings" panose="05000000000000000000" pitchFamily="2" charset="2"/>
              </a:rPr>
              <a:t>kusalānaṃ</a:t>
            </a:r>
            <a:r>
              <a:rPr lang="en-US" sz="4400" dirty="0">
                <a:sym typeface="Wingdings" panose="05000000000000000000" pitchFamily="2" charset="2"/>
              </a:rPr>
              <a:t> </a:t>
            </a:r>
            <a:r>
              <a:rPr lang="en-US" sz="4400" dirty="0" err="1">
                <a:sym typeface="Wingdings" panose="05000000000000000000" pitchFamily="2" charset="2"/>
              </a:rPr>
              <a:t>dhammānaṃ</a:t>
            </a:r>
            <a:r>
              <a:rPr lang="en-US" sz="4400" dirty="0">
                <a:sym typeface="Wingdings" panose="05000000000000000000" pitchFamily="2" charset="2"/>
              </a:rPr>
              <a:t> </a:t>
            </a:r>
            <a:r>
              <a:rPr lang="en-US" sz="4400" dirty="0" err="1">
                <a:sym typeface="Wingdings" panose="05000000000000000000" pitchFamily="2" charset="2"/>
              </a:rPr>
              <a:t>ṭhitiyā</a:t>
            </a:r>
            <a:r>
              <a:rPr lang="en-US" sz="4400" dirty="0">
                <a:sym typeface="Wingdings" panose="05000000000000000000" pitchFamily="2" charset="2"/>
              </a:rPr>
              <a:t> </a:t>
            </a:r>
            <a:r>
              <a:rPr lang="en-US" sz="4400" dirty="0" err="1">
                <a:sym typeface="Wingdings" panose="05000000000000000000" pitchFamily="2" charset="2"/>
              </a:rPr>
              <a:t>asammosāya</a:t>
            </a:r>
            <a:r>
              <a:rPr lang="en-US" sz="4400" dirty="0">
                <a:sym typeface="Wingdings" panose="05000000000000000000" pitchFamily="2" charset="2"/>
              </a:rPr>
              <a:t> </a:t>
            </a:r>
            <a:r>
              <a:rPr lang="en-US" sz="4400" dirty="0" err="1">
                <a:sym typeface="Wingdings" panose="05000000000000000000" pitchFamily="2" charset="2"/>
              </a:rPr>
              <a:t>bhiyyobhāvāya</a:t>
            </a:r>
            <a:r>
              <a:rPr lang="en-US" sz="4400" dirty="0">
                <a:sym typeface="Wingdings" panose="05000000000000000000" pitchFamily="2" charset="2"/>
              </a:rPr>
              <a:t> </a:t>
            </a:r>
            <a:r>
              <a:rPr lang="en-US" sz="4400" dirty="0" err="1">
                <a:sym typeface="Wingdings" panose="05000000000000000000" pitchFamily="2" charset="2"/>
              </a:rPr>
              <a:t>vepullāya</a:t>
            </a:r>
            <a:r>
              <a:rPr lang="en-US" sz="4400" dirty="0">
                <a:sym typeface="Wingdings" panose="05000000000000000000" pitchFamily="2" charset="2"/>
              </a:rPr>
              <a:t> </a:t>
            </a:r>
            <a:r>
              <a:rPr lang="en-US" sz="4400" dirty="0" err="1">
                <a:sym typeface="Wingdings" panose="05000000000000000000" pitchFamily="2" charset="2"/>
              </a:rPr>
              <a:t>bhāvanāya</a:t>
            </a:r>
            <a:r>
              <a:rPr lang="en-US" sz="4400" dirty="0">
                <a:sym typeface="Wingdings" panose="05000000000000000000" pitchFamily="2" charset="2"/>
              </a:rPr>
              <a:t> </a:t>
            </a:r>
            <a:r>
              <a:rPr lang="en-US" sz="4400" dirty="0" err="1">
                <a:sym typeface="Wingdings" panose="05000000000000000000" pitchFamily="2" charset="2"/>
              </a:rPr>
              <a:t>pāripūriyā</a:t>
            </a:r>
            <a:r>
              <a:rPr lang="en-US" sz="4400" dirty="0">
                <a:sym typeface="Wingdings" panose="05000000000000000000" pitchFamily="2" charset="2"/>
              </a:rPr>
              <a:t> </a:t>
            </a:r>
            <a:r>
              <a:rPr lang="en-US" sz="4400" dirty="0" err="1">
                <a:sym typeface="Wingdings" panose="05000000000000000000" pitchFamily="2" charset="2"/>
              </a:rPr>
              <a:t>chandaṃ</a:t>
            </a:r>
            <a:r>
              <a:rPr lang="en-US" sz="4400" dirty="0">
                <a:sym typeface="Wingdings" panose="05000000000000000000" pitchFamily="2" charset="2"/>
              </a:rPr>
              <a:t> </a:t>
            </a:r>
            <a:r>
              <a:rPr lang="en-US" sz="4400" dirty="0" err="1">
                <a:sym typeface="Wingdings" panose="05000000000000000000" pitchFamily="2" charset="2"/>
              </a:rPr>
              <a:t>janeti</a:t>
            </a:r>
            <a:r>
              <a:rPr lang="en-US" sz="4400" dirty="0">
                <a:sym typeface="Wingdings" panose="05000000000000000000" pitchFamily="2" charset="2"/>
              </a:rPr>
              <a:t>; </a:t>
            </a:r>
            <a:r>
              <a:rPr lang="en-US" sz="4400" dirty="0" err="1">
                <a:sym typeface="Wingdings" panose="05000000000000000000" pitchFamily="2" charset="2"/>
              </a:rPr>
              <a:t>vāyamati</a:t>
            </a:r>
            <a:r>
              <a:rPr lang="en-US" sz="4400" dirty="0">
                <a:sym typeface="Wingdings" panose="05000000000000000000" pitchFamily="2" charset="2"/>
              </a:rPr>
              <a:t>; </a:t>
            </a:r>
            <a:r>
              <a:rPr lang="en-US" sz="4400" dirty="0" err="1">
                <a:sym typeface="Wingdings" panose="05000000000000000000" pitchFamily="2" charset="2"/>
              </a:rPr>
              <a:t>viriyaṃ</a:t>
            </a:r>
            <a:r>
              <a:rPr lang="en-US" sz="4400" dirty="0">
                <a:sym typeface="Wingdings" panose="05000000000000000000" pitchFamily="2" charset="2"/>
              </a:rPr>
              <a:t> </a:t>
            </a:r>
            <a:r>
              <a:rPr lang="en-US" sz="4400" dirty="0" err="1">
                <a:sym typeface="Wingdings" panose="05000000000000000000" pitchFamily="2" charset="2"/>
              </a:rPr>
              <a:t>ārabhati</a:t>
            </a:r>
            <a:r>
              <a:rPr lang="en-US" sz="4400" dirty="0">
                <a:sym typeface="Wingdings" panose="05000000000000000000" pitchFamily="2" charset="2"/>
              </a:rPr>
              <a:t>, </a:t>
            </a:r>
            <a:r>
              <a:rPr lang="en-US" sz="4400" dirty="0" err="1">
                <a:sym typeface="Wingdings" panose="05000000000000000000" pitchFamily="2" charset="2"/>
              </a:rPr>
              <a:t>cittaṃ</a:t>
            </a:r>
            <a:r>
              <a:rPr lang="en-US" sz="4400" dirty="0">
                <a:sym typeface="Wingdings" panose="05000000000000000000" pitchFamily="2" charset="2"/>
              </a:rPr>
              <a:t> </a:t>
            </a:r>
            <a:r>
              <a:rPr lang="en-US" sz="4400" dirty="0" err="1">
                <a:sym typeface="Wingdings" panose="05000000000000000000" pitchFamily="2" charset="2"/>
              </a:rPr>
              <a:t>paggaṇhāti</a:t>
            </a:r>
            <a:r>
              <a:rPr lang="en-US" sz="4400" dirty="0">
                <a:sym typeface="Wingdings" panose="05000000000000000000" pitchFamily="2" charset="2"/>
              </a:rPr>
              <a:t>; </a:t>
            </a:r>
            <a:r>
              <a:rPr lang="en-US" sz="4400" dirty="0" err="1">
                <a:sym typeface="Wingdings" panose="05000000000000000000" pitchFamily="2" charset="2"/>
              </a:rPr>
              <a:t>padahati</a:t>
            </a:r>
            <a:r>
              <a:rPr lang="en-US" sz="4400" dirty="0">
                <a:sym typeface="Wingdings" panose="05000000000000000000" pitchFamily="2" charset="2"/>
              </a:rPr>
              <a:t>....</a:t>
            </a:r>
            <a:endParaRPr lang="en-US" sz="16600" dirty="0"/>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830944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4</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762060"/>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780159">
                  <a:extLst>
                    <a:ext uri="{9D8B030D-6E8A-4147-A177-3AD203B41FA5}">
                      <a16:colId xmlns:a16="http://schemas.microsoft.com/office/drawing/2014/main" val="1520808955"/>
                    </a:ext>
                  </a:extLst>
                </a:gridCol>
                <a:gridCol w="4833883">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marL="0" marR="0" algn="ctr" defTabSz="914400" rtl="0" eaLnBrk="1" latinLnBrk="0" hangingPunct="1">
                        <a:lnSpc>
                          <a:spcPct val="107000"/>
                        </a:lnSpc>
                        <a:spcBef>
                          <a:spcPts val="0"/>
                        </a:spcBef>
                        <a:spcAft>
                          <a:spcPts val="0"/>
                        </a:spcAft>
                      </a:pPr>
                      <a:r>
                        <a:rPr lang="en-US" sz="2400" b="0" kern="1200" dirty="0">
                          <a:solidFill>
                            <a:schemeClr val="tx1"/>
                          </a:solidFill>
                          <a:latin typeface="+mn-lt"/>
                          <a:ea typeface="+mn-ea"/>
                          <a:cs typeface="+mn-cs"/>
                        </a:rPr>
                        <a:t>1</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a:solidFill>
                            <a:schemeClr val="tx1"/>
                          </a:solidFill>
                          <a:latin typeface="+mn-lt"/>
                          <a:ea typeface="+mn-ea"/>
                          <a:cs typeface="+mn-cs"/>
                        </a:rPr>
                        <a:t>Bhikkhu</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Tỳ Kheo</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1720334486"/>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2</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Uppanna</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Được sinh ra</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Tính</a:t>
                      </a:r>
                    </a:p>
                  </a:txBody>
                  <a:tcPr marL="68580" marR="68580" marT="0" marB="0"/>
                </a:tc>
                <a:extLst>
                  <a:ext uri="{0D108BD9-81ED-4DB2-BD59-A6C34878D82A}">
                    <a16:rowId xmlns:a16="http://schemas.microsoft.com/office/drawing/2014/main" val="3399634165"/>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3</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Pāpaka</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Ác</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Tính</a:t>
                      </a:r>
                    </a:p>
                  </a:txBody>
                  <a:tcPr marL="68580" marR="68580" marT="0" marB="0"/>
                </a:tc>
                <a:extLst>
                  <a:ext uri="{0D108BD9-81ED-4DB2-BD59-A6C34878D82A}">
                    <a16:rowId xmlns:a16="http://schemas.microsoft.com/office/drawing/2014/main" val="1954270747"/>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4</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Kusala</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Thiện</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Tính</a:t>
                      </a:r>
                    </a:p>
                  </a:txBody>
                  <a:tcPr marL="68580" marR="68580" marT="0" marB="0"/>
                </a:tc>
                <a:extLst>
                  <a:ext uri="{0D108BD9-81ED-4DB2-BD59-A6C34878D82A}">
                    <a16:rowId xmlns:a16="http://schemas.microsoft.com/office/drawing/2014/main" val="2151744862"/>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5</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Dhammo</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dirty="0" err="1">
                          <a:solidFill>
                            <a:schemeClr val="tx1"/>
                          </a:solidFill>
                          <a:latin typeface="+mn-lt"/>
                          <a:ea typeface="+mn-ea"/>
                          <a:cs typeface="+mn-cs"/>
                        </a:rPr>
                        <a:t>Pháp</a:t>
                      </a:r>
                      <a:endParaRPr lang="en-US" sz="2400" b="0"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3642912385"/>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6</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Uppādo</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dirty="0" err="1">
                          <a:solidFill>
                            <a:schemeClr val="tx1"/>
                          </a:solidFill>
                          <a:latin typeface="+mn-lt"/>
                          <a:ea typeface="+mn-ea"/>
                          <a:cs typeface="+mn-cs"/>
                        </a:rPr>
                        <a:t>Sự</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tồn</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tại</a:t>
                      </a:r>
                      <a:endParaRPr lang="en-US" sz="2400" b="0"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2871846622"/>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7</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Chando</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dirty="0">
                          <a:solidFill>
                            <a:schemeClr val="tx1"/>
                          </a:solidFill>
                          <a:latin typeface="+mn-lt"/>
                          <a:ea typeface="+mn-ea"/>
                          <a:cs typeface="+mn-cs"/>
                        </a:rPr>
                        <a:t>Ý </a:t>
                      </a:r>
                      <a:r>
                        <a:rPr lang="en-US" sz="2400" b="0" kern="1200" dirty="0" err="1">
                          <a:solidFill>
                            <a:schemeClr val="tx1"/>
                          </a:solidFill>
                          <a:latin typeface="+mn-lt"/>
                          <a:ea typeface="+mn-ea"/>
                          <a:cs typeface="+mn-cs"/>
                        </a:rPr>
                        <a:t>muốn</a:t>
                      </a:r>
                      <a:endParaRPr lang="en-US" sz="2400" b="0"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dirty="0">
                          <a:solidFill>
                            <a:schemeClr val="tx1"/>
                          </a:solidFill>
                          <a:latin typeface="+mn-lt"/>
                          <a:ea typeface="+mn-ea"/>
                          <a:cs typeface="+mn-cs"/>
                        </a:rPr>
                        <a:t>Danh, </a:t>
                      </a:r>
                      <a:r>
                        <a:rPr lang="en-US" sz="2400" b="0" kern="1200" dirty="0" err="1">
                          <a:solidFill>
                            <a:schemeClr val="tx1"/>
                          </a:solidFill>
                          <a:latin typeface="+mn-lt"/>
                          <a:ea typeface="+mn-ea"/>
                          <a:cs typeface="+mn-cs"/>
                        </a:rPr>
                        <a:t>nam</a:t>
                      </a:r>
                      <a:endParaRPr lang="en-US" sz="24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374167155"/>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8</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Janeti</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Sinh ra, khởi lên, làm cho cái gì đó sinh ra</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dirty="0" err="1">
                          <a:solidFill>
                            <a:schemeClr val="tx1"/>
                          </a:solidFill>
                          <a:latin typeface="+mn-lt"/>
                          <a:ea typeface="+mn-ea"/>
                          <a:cs typeface="+mn-cs"/>
                        </a:rPr>
                        <a:t>Động</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hiện</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tại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chủ</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động</a:t>
                      </a:r>
                      <a:endParaRPr lang="en-US" sz="24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830318225"/>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9</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Vāyamati</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Nỗ lực</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dirty="0" err="1">
                          <a:solidFill>
                            <a:schemeClr val="tx1"/>
                          </a:solidFill>
                          <a:latin typeface="+mn-lt"/>
                          <a:ea typeface="+mn-ea"/>
                          <a:cs typeface="+mn-cs"/>
                        </a:rPr>
                        <a:t>Động</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hiện</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tại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chủ</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động</a:t>
                      </a:r>
                      <a:endParaRPr lang="en-US" sz="24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045572545"/>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10</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Viriyaṃ</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Nỗ lực, sự cố gắng</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dirty="0">
                          <a:solidFill>
                            <a:schemeClr val="tx1"/>
                          </a:solidFill>
                          <a:latin typeface="+mn-lt"/>
                          <a:ea typeface="+mn-ea"/>
                          <a:cs typeface="+mn-cs"/>
                        </a:rPr>
                        <a:t>Danh, </a:t>
                      </a:r>
                      <a:r>
                        <a:rPr lang="en-US" sz="2400" b="0" kern="1200" dirty="0" err="1">
                          <a:solidFill>
                            <a:schemeClr val="tx1"/>
                          </a:solidFill>
                          <a:latin typeface="+mn-lt"/>
                          <a:ea typeface="+mn-ea"/>
                          <a:cs typeface="+mn-cs"/>
                        </a:rPr>
                        <a:t>trung</a:t>
                      </a:r>
                      <a:endParaRPr lang="en-US" sz="24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950118646"/>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18076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BIẾN CÁCH DANH TỪ PALI</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3175422"/>
            <a:ext cx="10515600" cy="3764659"/>
          </a:xfrm>
        </p:spPr>
        <p:txBody>
          <a:bodyPr>
            <a:noAutofit/>
          </a:bodyPr>
          <a:lstStyle/>
          <a:p>
            <a:pPr>
              <a:tabLst>
                <a:tab pos="2006600" algn="l"/>
              </a:tabLst>
            </a:pPr>
            <a:r>
              <a:rPr lang="en-US" b="1" dirty="0" err="1"/>
              <a:t>Chủ</a:t>
            </a:r>
            <a:r>
              <a:rPr lang="en-US" b="1" dirty="0"/>
              <a:t> </a:t>
            </a:r>
            <a:r>
              <a:rPr lang="en-US" b="1" dirty="0" err="1"/>
              <a:t>cách</a:t>
            </a:r>
            <a:r>
              <a:rPr lang="en-US" b="1" dirty="0"/>
              <a:t>: </a:t>
            </a:r>
            <a:r>
              <a:rPr lang="en-US" dirty="0" err="1"/>
              <a:t>chủ</a:t>
            </a:r>
            <a:r>
              <a:rPr lang="en-US" dirty="0"/>
              <a:t> </a:t>
            </a:r>
            <a:r>
              <a:rPr lang="en-US" dirty="0" err="1"/>
              <a:t>từ</a:t>
            </a:r>
            <a:r>
              <a:rPr lang="en-US" dirty="0"/>
              <a:t> </a:t>
            </a:r>
            <a:r>
              <a:rPr lang="en-US" dirty="0" err="1"/>
              <a:t>cho</a:t>
            </a:r>
            <a:r>
              <a:rPr lang="en-US" dirty="0"/>
              <a:t> </a:t>
            </a:r>
            <a:r>
              <a:rPr lang="en-US" dirty="0" err="1"/>
              <a:t>động</a:t>
            </a:r>
            <a:r>
              <a:rPr lang="en-US" dirty="0"/>
              <a:t> </a:t>
            </a:r>
            <a:r>
              <a:rPr lang="en-US" dirty="0" err="1"/>
              <a:t>từ</a:t>
            </a:r>
            <a:r>
              <a:rPr lang="en-US" dirty="0"/>
              <a:t>. </a:t>
            </a:r>
            <a:r>
              <a:rPr lang="en-US" dirty="0" err="1"/>
              <a:t>Ví</a:t>
            </a:r>
            <a:r>
              <a:rPr lang="en-US" dirty="0"/>
              <a:t> </a:t>
            </a:r>
            <a:r>
              <a:rPr lang="en-US" dirty="0" err="1"/>
              <a:t>dụ</a:t>
            </a:r>
            <a:r>
              <a:rPr lang="en-US" dirty="0"/>
              <a:t>: </a:t>
            </a:r>
            <a:r>
              <a:rPr lang="en-US" b="1" dirty="0" err="1"/>
              <a:t>Bhikkhu</a:t>
            </a:r>
            <a:r>
              <a:rPr lang="en-US" dirty="0"/>
              <a:t> </a:t>
            </a:r>
            <a:r>
              <a:rPr lang="en-US" dirty="0" err="1"/>
              <a:t>vāyamati</a:t>
            </a:r>
            <a:r>
              <a:rPr lang="en-US" dirty="0"/>
              <a:t> – </a:t>
            </a:r>
            <a:r>
              <a:rPr lang="en-US" b="1" dirty="0" err="1"/>
              <a:t>Một</a:t>
            </a:r>
            <a:r>
              <a:rPr lang="en-US" b="1" dirty="0"/>
              <a:t> </a:t>
            </a:r>
            <a:r>
              <a:rPr lang="en-US" b="1" dirty="0" err="1"/>
              <a:t>vị</a:t>
            </a:r>
            <a:r>
              <a:rPr lang="en-US" b="1" dirty="0"/>
              <a:t> </a:t>
            </a:r>
            <a:r>
              <a:rPr lang="en-US" b="1" dirty="0" err="1"/>
              <a:t>Tỳ</a:t>
            </a:r>
            <a:r>
              <a:rPr lang="en-US" b="1" dirty="0"/>
              <a:t> </a:t>
            </a:r>
            <a:r>
              <a:rPr lang="en-US" b="1" dirty="0" err="1"/>
              <a:t>khưu</a:t>
            </a:r>
            <a:r>
              <a:rPr lang="en-US" dirty="0"/>
              <a:t> </a:t>
            </a:r>
            <a:r>
              <a:rPr lang="en-US" dirty="0" err="1"/>
              <a:t>đang</a:t>
            </a:r>
            <a:r>
              <a:rPr lang="en-US" dirty="0"/>
              <a:t> </a:t>
            </a:r>
            <a:r>
              <a:rPr lang="en-US" dirty="0" err="1"/>
              <a:t>nỗ</a:t>
            </a:r>
            <a:r>
              <a:rPr lang="en-US" dirty="0"/>
              <a:t> </a:t>
            </a:r>
            <a:r>
              <a:rPr lang="en-US" dirty="0" err="1"/>
              <a:t>lực</a:t>
            </a:r>
            <a:endParaRPr lang="en-US" dirty="0"/>
          </a:p>
          <a:p>
            <a:pPr>
              <a:tabLst>
                <a:tab pos="2006600" algn="l"/>
              </a:tabLst>
            </a:pPr>
            <a:r>
              <a:rPr lang="en-US" b="1" dirty="0" err="1"/>
              <a:t>Trực</a:t>
            </a:r>
            <a:r>
              <a:rPr lang="en-US" b="1" dirty="0"/>
              <a:t> </a:t>
            </a:r>
            <a:r>
              <a:rPr lang="en-US" b="1" dirty="0" err="1"/>
              <a:t>bổ</a:t>
            </a:r>
            <a:r>
              <a:rPr lang="en-US" b="1" dirty="0"/>
              <a:t> </a:t>
            </a:r>
            <a:r>
              <a:rPr lang="en-US" b="1" dirty="0" err="1"/>
              <a:t>cách</a:t>
            </a:r>
            <a:r>
              <a:rPr lang="en-US" b="1" dirty="0"/>
              <a:t>: </a:t>
            </a:r>
            <a:r>
              <a:rPr lang="en-US" dirty="0" err="1"/>
              <a:t>túc</a:t>
            </a:r>
            <a:r>
              <a:rPr lang="en-US" dirty="0"/>
              <a:t> </a:t>
            </a:r>
            <a:r>
              <a:rPr lang="en-US" dirty="0" err="1"/>
              <a:t>từ</a:t>
            </a:r>
            <a:r>
              <a:rPr lang="en-US" dirty="0"/>
              <a:t> </a:t>
            </a:r>
            <a:r>
              <a:rPr lang="en-US" dirty="0" err="1"/>
              <a:t>trực</a:t>
            </a:r>
            <a:r>
              <a:rPr lang="en-US" dirty="0"/>
              <a:t> </a:t>
            </a:r>
            <a:r>
              <a:rPr lang="en-US" dirty="0" err="1"/>
              <a:t>tiếp</a:t>
            </a:r>
            <a:r>
              <a:rPr lang="en-US" dirty="0"/>
              <a:t> </a:t>
            </a:r>
            <a:r>
              <a:rPr lang="en-US" dirty="0" err="1"/>
              <a:t>cho</a:t>
            </a:r>
            <a:r>
              <a:rPr lang="en-US" dirty="0"/>
              <a:t> </a:t>
            </a:r>
            <a:r>
              <a:rPr lang="en-US" dirty="0" err="1"/>
              <a:t>động</a:t>
            </a:r>
            <a:r>
              <a:rPr lang="en-US" dirty="0"/>
              <a:t> </a:t>
            </a:r>
            <a:r>
              <a:rPr lang="en-US" dirty="0" err="1"/>
              <a:t>từ</a:t>
            </a:r>
            <a:r>
              <a:rPr lang="en-US" dirty="0"/>
              <a:t>. </a:t>
            </a:r>
            <a:r>
              <a:rPr lang="en-US" dirty="0" err="1"/>
              <a:t>Ví</a:t>
            </a:r>
            <a:r>
              <a:rPr lang="en-US" dirty="0"/>
              <a:t> </a:t>
            </a:r>
            <a:r>
              <a:rPr lang="en-US" dirty="0" err="1"/>
              <a:t>dụ</a:t>
            </a:r>
            <a:r>
              <a:rPr lang="en-US" dirty="0"/>
              <a:t>: </a:t>
            </a:r>
            <a:r>
              <a:rPr lang="en-US" dirty="0" err="1"/>
              <a:t>bhikkhu</a:t>
            </a:r>
            <a:r>
              <a:rPr lang="en-US" dirty="0"/>
              <a:t> </a:t>
            </a:r>
            <a:r>
              <a:rPr lang="en-US" b="1" dirty="0" err="1"/>
              <a:t>cittaṃ</a:t>
            </a:r>
            <a:r>
              <a:rPr lang="en-US" dirty="0"/>
              <a:t> </a:t>
            </a:r>
            <a:r>
              <a:rPr lang="en-US" dirty="0" err="1"/>
              <a:t>paggaṇhāti</a:t>
            </a:r>
            <a:r>
              <a:rPr lang="en-US" dirty="0"/>
              <a:t> – </a:t>
            </a:r>
            <a:r>
              <a:rPr lang="en-US" dirty="0" err="1"/>
              <a:t>Một</a:t>
            </a:r>
            <a:r>
              <a:rPr lang="en-US" dirty="0"/>
              <a:t> </a:t>
            </a:r>
            <a:r>
              <a:rPr lang="en-US" dirty="0" err="1"/>
              <a:t>vị</a:t>
            </a:r>
            <a:r>
              <a:rPr lang="en-US" dirty="0"/>
              <a:t> </a:t>
            </a:r>
            <a:r>
              <a:rPr lang="en-US" dirty="0" err="1"/>
              <a:t>Tỳ</a:t>
            </a:r>
            <a:r>
              <a:rPr lang="en-US" dirty="0"/>
              <a:t> </a:t>
            </a:r>
            <a:r>
              <a:rPr lang="en-US" dirty="0" err="1"/>
              <a:t>Khưu</a:t>
            </a:r>
            <a:r>
              <a:rPr lang="en-US" dirty="0"/>
              <a:t> </a:t>
            </a:r>
            <a:r>
              <a:rPr lang="en-US" dirty="0" err="1"/>
              <a:t>đang</a:t>
            </a:r>
            <a:r>
              <a:rPr lang="en-US" dirty="0"/>
              <a:t> </a:t>
            </a:r>
            <a:r>
              <a:rPr lang="en-US" dirty="0" err="1"/>
              <a:t>củng</a:t>
            </a:r>
            <a:r>
              <a:rPr lang="en-US" dirty="0"/>
              <a:t> </a:t>
            </a:r>
            <a:r>
              <a:rPr lang="en-US" dirty="0" err="1"/>
              <a:t>cố</a:t>
            </a:r>
            <a:r>
              <a:rPr lang="en-US" dirty="0"/>
              <a:t> </a:t>
            </a:r>
            <a:r>
              <a:rPr lang="en-US" b="1" dirty="0" err="1"/>
              <a:t>tâm</a:t>
            </a:r>
            <a:endParaRPr lang="en-US" b="1" dirty="0"/>
          </a:p>
          <a:p>
            <a:pPr>
              <a:tabLst>
                <a:tab pos="2006600" algn="l"/>
              </a:tabLst>
            </a:pPr>
            <a:r>
              <a:rPr lang="en-US" b="1" dirty="0" err="1"/>
              <a:t>Gián</a:t>
            </a:r>
            <a:r>
              <a:rPr lang="en-US" b="1" dirty="0"/>
              <a:t> </a:t>
            </a:r>
            <a:r>
              <a:rPr lang="en-US" b="1" dirty="0" err="1"/>
              <a:t>bổ</a:t>
            </a:r>
            <a:r>
              <a:rPr lang="en-US" b="1" dirty="0"/>
              <a:t> </a:t>
            </a:r>
            <a:r>
              <a:rPr lang="en-US" b="1" dirty="0" err="1"/>
              <a:t>cách</a:t>
            </a:r>
            <a:r>
              <a:rPr lang="en-US" b="1" dirty="0"/>
              <a:t>: </a:t>
            </a:r>
            <a:r>
              <a:rPr lang="en-US" dirty="0" err="1"/>
              <a:t>tương</a:t>
            </a:r>
            <a:r>
              <a:rPr lang="en-US" dirty="0"/>
              <a:t> </a:t>
            </a:r>
            <a:r>
              <a:rPr lang="en-US" dirty="0" err="1"/>
              <a:t>tự</a:t>
            </a:r>
            <a:r>
              <a:rPr lang="en-US" dirty="0"/>
              <a:t> </a:t>
            </a:r>
            <a:r>
              <a:rPr lang="en-US" dirty="0" err="1"/>
              <a:t>như</a:t>
            </a:r>
            <a:r>
              <a:rPr lang="en-US" dirty="0"/>
              <a:t> </a:t>
            </a:r>
            <a:r>
              <a:rPr lang="en-US" dirty="0" err="1"/>
              <a:t>các</a:t>
            </a:r>
            <a:r>
              <a:rPr lang="en-US" dirty="0"/>
              <a:t> </a:t>
            </a:r>
            <a:r>
              <a:rPr lang="en-US" dirty="0" err="1"/>
              <a:t>giới</a:t>
            </a:r>
            <a:r>
              <a:rPr lang="en-US" dirty="0"/>
              <a:t> </a:t>
            </a:r>
            <a:r>
              <a:rPr lang="en-US" dirty="0" err="1"/>
              <a:t>từ</a:t>
            </a:r>
            <a:r>
              <a:rPr lang="en-US" dirty="0"/>
              <a:t> “to”, “for” (“</a:t>
            </a:r>
            <a:r>
              <a:rPr lang="en-US" dirty="0" err="1"/>
              <a:t>đến</a:t>
            </a:r>
            <a:r>
              <a:rPr lang="en-US" dirty="0"/>
              <a:t>”, “</a:t>
            </a:r>
            <a:r>
              <a:rPr lang="en-US" dirty="0" err="1"/>
              <a:t>cho</a:t>
            </a:r>
            <a:r>
              <a:rPr lang="en-US" dirty="0"/>
              <a:t>”) </a:t>
            </a:r>
            <a:r>
              <a:rPr lang="en-US" dirty="0" err="1"/>
              <a:t>trong</a:t>
            </a:r>
            <a:r>
              <a:rPr lang="en-US" dirty="0"/>
              <a:t> </a:t>
            </a:r>
            <a:r>
              <a:rPr lang="en-US" dirty="0" err="1"/>
              <a:t>tiếng</a:t>
            </a:r>
            <a:r>
              <a:rPr lang="en-US" dirty="0"/>
              <a:t> </a:t>
            </a:r>
            <a:r>
              <a:rPr lang="en-US" dirty="0" err="1"/>
              <a:t>Anh</a:t>
            </a:r>
            <a:r>
              <a:rPr lang="en-US" dirty="0"/>
              <a:t>. </a:t>
            </a:r>
            <a:r>
              <a:rPr lang="en-US" dirty="0" err="1"/>
              <a:t>Ví</a:t>
            </a:r>
            <a:r>
              <a:rPr lang="en-US" dirty="0"/>
              <a:t> </a:t>
            </a:r>
            <a:r>
              <a:rPr lang="en-US" dirty="0" err="1"/>
              <a:t>dụ</a:t>
            </a:r>
            <a:r>
              <a:rPr lang="en-US" dirty="0"/>
              <a:t>: </a:t>
            </a:r>
            <a:r>
              <a:rPr lang="en-US" dirty="0" err="1"/>
              <a:t>danh</a:t>
            </a:r>
            <a:r>
              <a:rPr lang="en-US" dirty="0"/>
              <a:t> </a:t>
            </a:r>
            <a:r>
              <a:rPr lang="en-US" dirty="0" err="1"/>
              <a:t>từ</a:t>
            </a:r>
            <a:r>
              <a:rPr lang="en-US" dirty="0"/>
              <a:t> </a:t>
            </a:r>
            <a:r>
              <a:rPr lang="en-US" dirty="0" err="1"/>
              <a:t>gốc</a:t>
            </a:r>
            <a:r>
              <a:rPr lang="en-US" dirty="0"/>
              <a:t> “</a:t>
            </a:r>
            <a:r>
              <a:rPr lang="en-US" dirty="0" err="1"/>
              <a:t>nara</a:t>
            </a:r>
            <a:r>
              <a:rPr lang="en-US" dirty="0"/>
              <a:t> – </a:t>
            </a:r>
            <a:r>
              <a:rPr lang="en-US" dirty="0" err="1"/>
              <a:t>người</a:t>
            </a:r>
            <a:r>
              <a:rPr lang="en-US" dirty="0"/>
              <a:t> </a:t>
            </a:r>
            <a:r>
              <a:rPr lang="en-US" dirty="0" err="1"/>
              <a:t>đàn</a:t>
            </a:r>
            <a:r>
              <a:rPr lang="en-US" dirty="0"/>
              <a:t> </a:t>
            </a:r>
            <a:r>
              <a:rPr lang="en-US" dirty="0" err="1"/>
              <a:t>ông</a:t>
            </a:r>
            <a:r>
              <a:rPr lang="en-US" dirty="0"/>
              <a:t>” </a:t>
            </a:r>
            <a:r>
              <a:rPr lang="en-US" dirty="0" err="1"/>
              <a:t>có</a:t>
            </a:r>
            <a:r>
              <a:rPr lang="en-US" dirty="0"/>
              <a:t> </a:t>
            </a:r>
            <a:r>
              <a:rPr lang="en-US" dirty="0" err="1"/>
              <a:t>Gián</a:t>
            </a:r>
            <a:r>
              <a:rPr lang="en-US" dirty="0"/>
              <a:t> </a:t>
            </a:r>
            <a:r>
              <a:rPr lang="en-US" dirty="0" err="1"/>
              <a:t>bổ</a:t>
            </a:r>
            <a:r>
              <a:rPr lang="en-US" dirty="0"/>
              <a:t> </a:t>
            </a:r>
            <a:r>
              <a:rPr lang="en-US" dirty="0" err="1"/>
              <a:t>cách</a:t>
            </a:r>
            <a:r>
              <a:rPr lang="en-US" dirty="0"/>
              <a:t> </a:t>
            </a:r>
            <a:r>
              <a:rPr lang="en-US" dirty="0" err="1"/>
              <a:t>là</a:t>
            </a:r>
            <a:r>
              <a:rPr lang="en-US" dirty="0"/>
              <a:t> “</a:t>
            </a:r>
            <a:r>
              <a:rPr lang="en-US" dirty="0" err="1"/>
              <a:t>narāya</a:t>
            </a:r>
            <a:r>
              <a:rPr lang="en-US" dirty="0"/>
              <a:t> – </a:t>
            </a:r>
            <a:r>
              <a:rPr lang="en-US" dirty="0" err="1"/>
              <a:t>đến</a:t>
            </a:r>
            <a:r>
              <a:rPr lang="en-US" dirty="0"/>
              <a:t> </a:t>
            </a:r>
            <a:r>
              <a:rPr lang="en-US" dirty="0" err="1"/>
              <a:t>người</a:t>
            </a:r>
            <a:r>
              <a:rPr lang="en-US" dirty="0"/>
              <a:t> </a:t>
            </a:r>
            <a:r>
              <a:rPr lang="en-US" dirty="0" err="1"/>
              <a:t>đàn</a:t>
            </a:r>
            <a:r>
              <a:rPr lang="en-US" dirty="0"/>
              <a:t> </a:t>
            </a:r>
            <a:r>
              <a:rPr lang="en-US" dirty="0" err="1"/>
              <a:t>ông</a:t>
            </a:r>
            <a:r>
              <a:rPr lang="en-US" dirty="0"/>
              <a:t>” </a:t>
            </a:r>
          </a:p>
          <a:p>
            <a:pPr marL="0" indent="0">
              <a:buNone/>
              <a:tabLst>
                <a:tab pos="2006600" algn="l"/>
              </a:tabLst>
            </a:pPr>
            <a:r>
              <a:rPr lang="en-US" dirty="0"/>
              <a:t>	</a:t>
            </a:r>
            <a:br>
              <a:rPr lang="en-US" dirty="0"/>
            </a:br>
            <a:endParaRPr lang="en-US" dirty="0"/>
          </a:p>
        </p:txBody>
      </p:sp>
      <p:sp>
        <p:nvSpPr>
          <p:cNvPr id="7" name="Content Placeholder 5">
            <a:extLst>
              <a:ext uri="{FF2B5EF4-FFF2-40B4-BE49-F238E27FC236}">
                <a16:creationId xmlns:a16="http://schemas.microsoft.com/office/drawing/2014/main" id="{794CF4D9-EDAA-4DDB-A568-34801716A219}"/>
              </a:ext>
            </a:extLst>
          </p:cNvPr>
          <p:cNvSpPr txBox="1">
            <a:spLocks/>
          </p:cNvSpPr>
          <p:nvPr/>
        </p:nvSpPr>
        <p:spPr>
          <a:xfrm>
            <a:off x="1070423" y="2015297"/>
            <a:ext cx="10773233" cy="9149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tabLst>
                <a:tab pos="2006600" algn="l"/>
              </a:tabLst>
            </a:pPr>
            <a:r>
              <a:rPr lang="en-US" i="1" dirty="0" err="1">
                <a:solidFill>
                  <a:srgbClr val="00B050"/>
                </a:solidFill>
              </a:rPr>
              <a:t>Mỗi</a:t>
            </a:r>
            <a:r>
              <a:rPr lang="en-US" i="1" dirty="0">
                <a:solidFill>
                  <a:srgbClr val="00B050"/>
                </a:solidFill>
              </a:rPr>
              <a:t> </a:t>
            </a:r>
            <a:r>
              <a:rPr lang="en-US" i="1" dirty="0" err="1">
                <a:solidFill>
                  <a:srgbClr val="00B050"/>
                </a:solidFill>
              </a:rPr>
              <a:t>biến</a:t>
            </a:r>
            <a:r>
              <a:rPr lang="en-US" i="1" dirty="0">
                <a:solidFill>
                  <a:srgbClr val="00B050"/>
                </a:solidFill>
              </a:rPr>
              <a:t> </a:t>
            </a:r>
            <a:r>
              <a:rPr lang="en-US" i="1" dirty="0" err="1">
                <a:solidFill>
                  <a:srgbClr val="00B050"/>
                </a:solidFill>
              </a:rPr>
              <a:t>cách</a:t>
            </a:r>
            <a:r>
              <a:rPr lang="en-US" i="1" dirty="0">
                <a:solidFill>
                  <a:srgbClr val="00B050"/>
                </a:solidFill>
              </a:rPr>
              <a:t> </a:t>
            </a:r>
            <a:r>
              <a:rPr lang="en-US" i="1" dirty="0" err="1">
                <a:solidFill>
                  <a:srgbClr val="00B050"/>
                </a:solidFill>
              </a:rPr>
              <a:t>có</a:t>
            </a:r>
            <a:r>
              <a:rPr lang="en-US" i="1" dirty="0">
                <a:solidFill>
                  <a:srgbClr val="00B050"/>
                </a:solidFill>
              </a:rPr>
              <a:t> </a:t>
            </a:r>
            <a:r>
              <a:rPr lang="en-US" i="1" dirty="0" err="1">
                <a:solidFill>
                  <a:srgbClr val="00B050"/>
                </a:solidFill>
              </a:rPr>
              <a:t>thể</a:t>
            </a:r>
            <a:r>
              <a:rPr lang="en-US" i="1" dirty="0">
                <a:solidFill>
                  <a:srgbClr val="00B050"/>
                </a:solidFill>
              </a:rPr>
              <a:t> </a:t>
            </a:r>
            <a:r>
              <a:rPr lang="en-US" i="1" dirty="0" err="1">
                <a:solidFill>
                  <a:srgbClr val="00B050"/>
                </a:solidFill>
              </a:rPr>
              <a:t>kiêm</a:t>
            </a:r>
            <a:r>
              <a:rPr lang="en-US" i="1" dirty="0">
                <a:solidFill>
                  <a:srgbClr val="00B050"/>
                </a:solidFill>
              </a:rPr>
              <a:t> </a:t>
            </a:r>
            <a:r>
              <a:rPr lang="en-US" i="1" dirty="0" err="1">
                <a:solidFill>
                  <a:srgbClr val="00B050"/>
                </a:solidFill>
              </a:rPr>
              <a:t>nhiệm</a:t>
            </a:r>
            <a:r>
              <a:rPr lang="en-US" i="1" dirty="0">
                <a:solidFill>
                  <a:srgbClr val="00B050"/>
                </a:solidFill>
              </a:rPr>
              <a:t> NHIỀU </a:t>
            </a:r>
            <a:r>
              <a:rPr lang="en-US" i="1" dirty="0" err="1">
                <a:solidFill>
                  <a:srgbClr val="00B050"/>
                </a:solidFill>
              </a:rPr>
              <a:t>chức</a:t>
            </a:r>
            <a:r>
              <a:rPr lang="en-US" i="1" dirty="0">
                <a:solidFill>
                  <a:srgbClr val="00B050"/>
                </a:solidFill>
              </a:rPr>
              <a:t> </a:t>
            </a:r>
            <a:r>
              <a:rPr lang="en-US" i="1" dirty="0" err="1">
                <a:solidFill>
                  <a:srgbClr val="00B050"/>
                </a:solidFill>
              </a:rPr>
              <a:t>năng</a:t>
            </a:r>
            <a:r>
              <a:rPr lang="en-US" i="1" dirty="0">
                <a:solidFill>
                  <a:srgbClr val="00B050"/>
                </a:solidFill>
              </a:rPr>
              <a:t>, </a:t>
            </a:r>
            <a:r>
              <a:rPr lang="en-US" i="1" dirty="0" err="1">
                <a:solidFill>
                  <a:srgbClr val="00B050"/>
                </a:solidFill>
              </a:rPr>
              <a:t>chứ</a:t>
            </a:r>
            <a:r>
              <a:rPr lang="en-US" i="1" dirty="0">
                <a:solidFill>
                  <a:srgbClr val="00B050"/>
                </a:solidFill>
              </a:rPr>
              <a:t> </a:t>
            </a:r>
            <a:r>
              <a:rPr lang="en-US" i="1" dirty="0" err="1">
                <a:solidFill>
                  <a:srgbClr val="00B050"/>
                </a:solidFill>
              </a:rPr>
              <a:t>không</a:t>
            </a:r>
            <a:r>
              <a:rPr lang="en-US" i="1" dirty="0">
                <a:solidFill>
                  <a:srgbClr val="00B050"/>
                </a:solidFill>
              </a:rPr>
              <a:t> </a:t>
            </a:r>
            <a:r>
              <a:rPr lang="en-US" i="1" dirty="0" err="1">
                <a:solidFill>
                  <a:srgbClr val="00B050"/>
                </a:solidFill>
              </a:rPr>
              <a:t>chỉ</a:t>
            </a:r>
            <a:r>
              <a:rPr lang="en-US" i="1" dirty="0">
                <a:solidFill>
                  <a:srgbClr val="00B050"/>
                </a:solidFill>
              </a:rPr>
              <a:t> </a:t>
            </a:r>
            <a:r>
              <a:rPr lang="en-US" i="1" dirty="0" err="1">
                <a:solidFill>
                  <a:srgbClr val="00B050"/>
                </a:solidFill>
              </a:rPr>
              <a:t>một</a:t>
            </a:r>
            <a:r>
              <a:rPr lang="en-US" i="1" dirty="0">
                <a:solidFill>
                  <a:srgbClr val="00B050"/>
                </a:solidFill>
              </a:rPr>
              <a:t> </a:t>
            </a:r>
            <a:r>
              <a:rPr lang="en-US" i="1" dirty="0" err="1">
                <a:solidFill>
                  <a:srgbClr val="00B050"/>
                </a:solidFill>
              </a:rPr>
              <a:t>chức</a:t>
            </a:r>
            <a:r>
              <a:rPr lang="en-US" i="1" dirty="0">
                <a:solidFill>
                  <a:srgbClr val="00B050"/>
                </a:solidFill>
              </a:rPr>
              <a:t> </a:t>
            </a:r>
            <a:r>
              <a:rPr lang="en-US" i="1" dirty="0" err="1">
                <a:solidFill>
                  <a:srgbClr val="00B050"/>
                </a:solidFill>
              </a:rPr>
              <a:t>năng</a:t>
            </a:r>
            <a:r>
              <a:rPr lang="en-US" i="1" dirty="0">
                <a:solidFill>
                  <a:srgbClr val="00B050"/>
                </a:solidFill>
              </a:rPr>
              <a:t>. </a:t>
            </a:r>
            <a:r>
              <a:rPr lang="en-US" i="1" dirty="0" err="1">
                <a:solidFill>
                  <a:srgbClr val="00B050"/>
                </a:solidFill>
              </a:rPr>
              <a:t>Tuy</a:t>
            </a:r>
            <a:r>
              <a:rPr lang="en-US" i="1" dirty="0">
                <a:solidFill>
                  <a:srgbClr val="00B050"/>
                </a:solidFill>
              </a:rPr>
              <a:t> </a:t>
            </a:r>
            <a:r>
              <a:rPr lang="en-US" i="1" dirty="0" err="1">
                <a:solidFill>
                  <a:srgbClr val="00B050"/>
                </a:solidFill>
              </a:rPr>
              <a:t>nhiên</a:t>
            </a:r>
            <a:r>
              <a:rPr lang="en-US" i="1" dirty="0">
                <a:solidFill>
                  <a:srgbClr val="00B050"/>
                </a:solidFill>
              </a:rPr>
              <a:t>, ta </a:t>
            </a:r>
            <a:r>
              <a:rPr lang="en-US" i="1" dirty="0" err="1">
                <a:solidFill>
                  <a:srgbClr val="00B050"/>
                </a:solidFill>
              </a:rPr>
              <a:t>cần</a:t>
            </a:r>
            <a:r>
              <a:rPr lang="en-US" i="1" dirty="0">
                <a:solidFill>
                  <a:srgbClr val="00B050"/>
                </a:solidFill>
              </a:rPr>
              <a:t> </a:t>
            </a:r>
            <a:r>
              <a:rPr lang="en-US" i="1" dirty="0" err="1">
                <a:solidFill>
                  <a:srgbClr val="00B050"/>
                </a:solidFill>
              </a:rPr>
              <a:t>nhớ</a:t>
            </a:r>
            <a:r>
              <a:rPr lang="en-US" i="1" dirty="0">
                <a:solidFill>
                  <a:srgbClr val="00B050"/>
                </a:solidFill>
              </a:rPr>
              <a:t> </a:t>
            </a:r>
            <a:r>
              <a:rPr lang="en-US" i="1" dirty="0" err="1">
                <a:solidFill>
                  <a:srgbClr val="00B050"/>
                </a:solidFill>
              </a:rPr>
              <a:t>thuộc</a:t>
            </a:r>
            <a:r>
              <a:rPr lang="en-US" i="1" dirty="0">
                <a:solidFill>
                  <a:srgbClr val="00B050"/>
                </a:solidFill>
              </a:rPr>
              <a:t> </a:t>
            </a:r>
            <a:r>
              <a:rPr lang="en-US" i="1" dirty="0" err="1">
                <a:solidFill>
                  <a:srgbClr val="00B050"/>
                </a:solidFill>
              </a:rPr>
              <a:t>lòng</a:t>
            </a:r>
            <a:r>
              <a:rPr lang="en-US" i="1" dirty="0">
                <a:solidFill>
                  <a:srgbClr val="00B050"/>
                </a:solidFill>
              </a:rPr>
              <a:t> </a:t>
            </a:r>
            <a:r>
              <a:rPr lang="en-US" i="1" dirty="0" err="1">
                <a:solidFill>
                  <a:srgbClr val="00B050"/>
                </a:solidFill>
              </a:rPr>
              <a:t>các</a:t>
            </a:r>
            <a:r>
              <a:rPr lang="en-US" i="1" dirty="0">
                <a:solidFill>
                  <a:srgbClr val="00B050"/>
                </a:solidFill>
              </a:rPr>
              <a:t> </a:t>
            </a:r>
            <a:r>
              <a:rPr lang="en-US" i="1" dirty="0" err="1">
                <a:solidFill>
                  <a:srgbClr val="00B050"/>
                </a:solidFill>
              </a:rPr>
              <a:t>chức</a:t>
            </a:r>
            <a:r>
              <a:rPr lang="en-US" i="1" dirty="0">
                <a:solidFill>
                  <a:srgbClr val="00B050"/>
                </a:solidFill>
              </a:rPr>
              <a:t> </a:t>
            </a:r>
            <a:r>
              <a:rPr lang="en-US" i="1" dirty="0" err="1">
                <a:solidFill>
                  <a:srgbClr val="00B050"/>
                </a:solidFill>
              </a:rPr>
              <a:t>năng</a:t>
            </a:r>
            <a:r>
              <a:rPr lang="en-US" i="1" dirty="0">
                <a:solidFill>
                  <a:srgbClr val="00B050"/>
                </a:solidFill>
              </a:rPr>
              <a:t> </a:t>
            </a:r>
            <a:r>
              <a:rPr lang="en-US" i="1" dirty="0" err="1">
                <a:solidFill>
                  <a:srgbClr val="00B050"/>
                </a:solidFill>
              </a:rPr>
              <a:t>cơ</a:t>
            </a:r>
            <a:r>
              <a:rPr lang="en-US" i="1" dirty="0">
                <a:solidFill>
                  <a:srgbClr val="00B050"/>
                </a:solidFill>
              </a:rPr>
              <a:t> </a:t>
            </a:r>
            <a:r>
              <a:rPr lang="en-US" i="1" dirty="0" err="1">
                <a:solidFill>
                  <a:srgbClr val="00B050"/>
                </a:solidFill>
              </a:rPr>
              <a:t>bản</a:t>
            </a:r>
            <a:r>
              <a:rPr lang="en-US" i="1" dirty="0">
                <a:solidFill>
                  <a:srgbClr val="00B050"/>
                </a:solidFill>
              </a:rPr>
              <a:t/>
            </a:r>
            <a:br>
              <a:rPr lang="en-US" i="1" dirty="0">
                <a:solidFill>
                  <a:srgbClr val="00B050"/>
                </a:solidFill>
              </a:rPr>
            </a:br>
            <a:endParaRPr lang="en-US" i="1" dirty="0">
              <a:solidFill>
                <a:srgbClr val="00B050"/>
              </a:solidFill>
            </a:endParaRPr>
          </a:p>
        </p:txBody>
      </p:sp>
    </p:spTree>
    <p:extLst>
      <p:ext uri="{BB962C8B-B14F-4D97-AF65-F5344CB8AC3E}">
        <p14:creationId xmlns:p14="http://schemas.microsoft.com/office/powerpoint/2010/main" val="29890504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4</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536440"/>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780159">
                  <a:extLst>
                    <a:ext uri="{9D8B030D-6E8A-4147-A177-3AD203B41FA5}">
                      <a16:colId xmlns:a16="http://schemas.microsoft.com/office/drawing/2014/main" val="1520808955"/>
                    </a:ext>
                  </a:extLst>
                </a:gridCol>
                <a:gridCol w="4833883">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11</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Ārabhati</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Bắt</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đầu</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khởi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đầu</a:t>
                      </a:r>
                      <a:r>
                        <a:rPr lang="en-US" sz="2000" b="0" kern="1200" dirty="0">
                          <a:solidFill>
                            <a:schemeClr val="tx1"/>
                          </a:solidFill>
                          <a:latin typeface="+mn-lt"/>
                          <a:ea typeface="+mn-ea"/>
                          <a:cs typeface="+mn-cs"/>
                        </a:rPr>
                        <a:t> |  </a:t>
                      </a:r>
                      <a:r>
                        <a:rPr lang="en-US" sz="2000" b="0" kern="1200" dirty="0" err="1">
                          <a:solidFill>
                            <a:schemeClr val="tx1"/>
                          </a:solidFill>
                          <a:latin typeface="+mn-lt"/>
                          <a:ea typeface="+mn-ea"/>
                          <a:cs typeface="+mn-cs"/>
                        </a:rPr>
                        <a:t>Ārabhati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viriyaṃ</a:t>
                      </a:r>
                      <a:r>
                        <a:rPr lang="en-US" sz="2000" b="0" kern="1200" dirty="0">
                          <a:solidFill>
                            <a:schemeClr val="tx1"/>
                          </a:solidFill>
                          <a:latin typeface="+mn-lt"/>
                          <a:ea typeface="+mn-ea"/>
                          <a:cs typeface="+mn-cs"/>
                        </a:rPr>
                        <a:t> = ra </a:t>
                      </a:r>
                      <a:r>
                        <a:rPr lang="en-US" sz="2000" b="0" kern="1200" dirty="0" err="1">
                          <a:solidFill>
                            <a:schemeClr val="tx1"/>
                          </a:solidFill>
                          <a:latin typeface="+mn-lt"/>
                          <a:ea typeface="+mn-ea"/>
                          <a:cs typeface="+mn-cs"/>
                        </a:rPr>
                        <a:t>sức</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Động, hiện tại, chủ động</a:t>
                      </a:r>
                    </a:p>
                  </a:txBody>
                  <a:tcPr marL="68580" marR="68580" marT="0" marB="0"/>
                </a:tc>
                <a:extLst>
                  <a:ext uri="{0D108BD9-81ED-4DB2-BD59-A6C34878D82A}">
                    <a16:rowId xmlns:a16="http://schemas.microsoft.com/office/drawing/2014/main" val="1720334486"/>
                  </a:ext>
                </a:extLst>
              </a:tr>
              <a:tr h="370840">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12</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Cittaṃ</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Tâm</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Danh, trung</a:t>
                      </a:r>
                    </a:p>
                  </a:txBody>
                  <a:tcPr marL="68580" marR="68580" marT="0" marB="0"/>
                </a:tc>
                <a:extLst>
                  <a:ext uri="{0D108BD9-81ED-4DB2-BD59-A6C34878D82A}">
                    <a16:rowId xmlns:a16="http://schemas.microsoft.com/office/drawing/2014/main" val="3399634165"/>
                  </a:ext>
                </a:extLst>
              </a:tr>
              <a:tr h="370840">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13</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Paggaṇhāti</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Củng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cố</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nâng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lên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đưa</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lên</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Động, hiện tại, chủ động</a:t>
                      </a:r>
                    </a:p>
                  </a:txBody>
                  <a:tcPr marL="68580" marR="68580" marT="0" marB="0"/>
                </a:tc>
                <a:extLst>
                  <a:ext uri="{0D108BD9-81ED-4DB2-BD59-A6C34878D82A}">
                    <a16:rowId xmlns:a16="http://schemas.microsoft.com/office/drawing/2014/main" val="1954270747"/>
                  </a:ext>
                </a:extLst>
              </a:tr>
              <a:tr h="370840">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14</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Padahati</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Cố</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gắng</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Động, hiện tại, chủ động</a:t>
                      </a:r>
                    </a:p>
                  </a:txBody>
                  <a:tcPr marL="68580" marR="68580" marT="0" marB="0"/>
                </a:tc>
                <a:extLst>
                  <a:ext uri="{0D108BD9-81ED-4DB2-BD59-A6C34878D82A}">
                    <a16:rowId xmlns:a16="http://schemas.microsoft.com/office/drawing/2014/main" val="2151744862"/>
                  </a:ext>
                </a:extLst>
              </a:tr>
              <a:tr h="370840">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15</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Pahānaṃ</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triệt</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tiêu</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phá</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hủy</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tiêu</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diệt</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Danh, </a:t>
                      </a:r>
                      <a:r>
                        <a:rPr lang="en-US" sz="2000" b="0" kern="1200" dirty="0" err="1">
                          <a:solidFill>
                            <a:schemeClr val="tx1"/>
                          </a:solidFill>
                          <a:latin typeface="+mn-lt"/>
                          <a:ea typeface="+mn-ea"/>
                          <a:cs typeface="+mn-cs"/>
                        </a:rPr>
                        <a:t>trung</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642912385"/>
                  </a:ext>
                </a:extLst>
              </a:tr>
              <a:tr h="370840">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16</a:t>
                      </a:r>
                    </a:p>
                  </a:txBody>
                  <a:tcPr marL="68580" marR="68580" marT="0" marB="0"/>
                </a:tc>
                <a:tc>
                  <a:txBody>
                    <a:bodyPr/>
                    <a:lstStyle/>
                    <a:p>
                      <a:pPr marL="0" marR="0">
                        <a:lnSpc>
                          <a:spcPct val="107000"/>
                        </a:lnSpc>
                        <a:spcBef>
                          <a:spcPts val="0"/>
                        </a:spcBef>
                        <a:spcAft>
                          <a:spcPts val="0"/>
                        </a:spcAft>
                      </a:pPr>
                      <a:r>
                        <a:rPr lang="en-US" sz="2000" b="1" kern="1200">
                          <a:solidFill>
                            <a:schemeClr val="tx1"/>
                          </a:solidFill>
                          <a:latin typeface="+mn-lt"/>
                          <a:ea typeface="+mn-ea"/>
                          <a:cs typeface="+mn-cs"/>
                        </a:rPr>
                        <a:t>Ṭhiti</a:t>
                      </a: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vững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chắc</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Danh, </a:t>
                      </a:r>
                      <a:r>
                        <a:rPr lang="en-US" sz="2000" b="0" kern="1200" dirty="0" err="1">
                          <a:solidFill>
                            <a:schemeClr val="tx1"/>
                          </a:solidFill>
                          <a:latin typeface="+mn-lt"/>
                          <a:ea typeface="+mn-ea"/>
                          <a:cs typeface="+mn-cs"/>
                        </a:rPr>
                        <a:t>nữ</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2871846622"/>
                  </a:ext>
                </a:extLst>
              </a:tr>
              <a:tr h="370840">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17</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Sammoso</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hỗn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loạn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hỗn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độn</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Danh, </a:t>
                      </a:r>
                      <a:r>
                        <a:rPr lang="en-US" sz="2000" b="0" kern="1200" dirty="0" err="1">
                          <a:solidFill>
                            <a:schemeClr val="tx1"/>
                          </a:solidFill>
                          <a:latin typeface="+mn-lt"/>
                          <a:ea typeface="+mn-ea"/>
                          <a:cs typeface="+mn-cs"/>
                        </a:rPr>
                        <a:t>nam</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374167155"/>
                  </a:ext>
                </a:extLst>
              </a:tr>
              <a:tr h="370840">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18</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Bhiyyobhāvo</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Trạng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thái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tăng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trưởng</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Danh, nam (từ ghép)</a:t>
                      </a:r>
                    </a:p>
                  </a:txBody>
                  <a:tcPr marL="68580" marR="68580" marT="0" marB="0"/>
                </a:tc>
                <a:extLst>
                  <a:ext uri="{0D108BD9-81ED-4DB2-BD59-A6C34878D82A}">
                    <a16:rowId xmlns:a16="http://schemas.microsoft.com/office/drawing/2014/main" val="3830318225"/>
                  </a:ext>
                </a:extLst>
              </a:tr>
              <a:tr h="370840">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19</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Vepullaṃ</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viên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mãn</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Danh, </a:t>
                      </a:r>
                      <a:r>
                        <a:rPr lang="en-US" sz="2000" b="0" kern="1200" dirty="0" err="1">
                          <a:solidFill>
                            <a:schemeClr val="tx1"/>
                          </a:solidFill>
                          <a:latin typeface="+mn-lt"/>
                          <a:ea typeface="+mn-ea"/>
                          <a:cs typeface="+mn-cs"/>
                        </a:rPr>
                        <a:t>trung</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045572545"/>
                  </a:ext>
                </a:extLst>
              </a:tr>
              <a:tr h="370840">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20</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Bhāvanāya</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phát</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triển</a:t>
                      </a:r>
                      <a:r>
                        <a:rPr lang="en-US" sz="2000" b="0" kern="1200" dirty="0">
                          <a:solidFill>
                            <a:schemeClr val="tx1"/>
                          </a:solidFill>
                          <a:latin typeface="+mn-lt"/>
                          <a:ea typeface="+mn-ea"/>
                          <a:cs typeface="+mn-cs"/>
                        </a:rPr>
                        <a:t> |  </a:t>
                      </a:r>
                      <a:r>
                        <a:rPr lang="en-US" sz="2000" b="0" kern="1200" dirty="0" err="1">
                          <a:solidFill>
                            <a:schemeClr val="tx1"/>
                          </a:solidFill>
                          <a:latin typeface="+mn-lt"/>
                          <a:ea typeface="+mn-ea"/>
                          <a:cs typeface="+mn-cs"/>
                        </a:rPr>
                        <a:t>Gián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bổ</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cách</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của</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Bhāvanā</a:t>
                      </a:r>
                      <a:r>
                        <a:rPr lang="en-US" sz="2000" b="0" kern="1200" dirty="0">
                          <a:solidFill>
                            <a:schemeClr val="tx1"/>
                          </a:solidFill>
                          <a:latin typeface="+mn-lt"/>
                          <a:ea typeface="+mn-ea"/>
                          <a:cs typeface="+mn-cs"/>
                        </a:rPr>
                        <a:t> </a:t>
                      </a:r>
                    </a:p>
                  </a:txBody>
                  <a:tcPr marL="68580" marR="68580" marT="0" marB="0"/>
                </a:tc>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Danh, </a:t>
                      </a:r>
                      <a:r>
                        <a:rPr lang="en-US" sz="2000" b="0" kern="1200" dirty="0" err="1">
                          <a:solidFill>
                            <a:schemeClr val="tx1"/>
                          </a:solidFill>
                          <a:latin typeface="+mn-lt"/>
                          <a:ea typeface="+mn-ea"/>
                          <a:cs typeface="+mn-cs"/>
                        </a:rPr>
                        <a:t>nữ</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2762182231"/>
                  </a:ext>
                </a:extLst>
              </a:tr>
              <a:tr h="370840">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21</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Pāripūri</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đầy</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đủ</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hoàn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mãn</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Danh, </a:t>
                      </a:r>
                      <a:r>
                        <a:rPr lang="en-US" sz="2000" b="0" kern="1200" dirty="0" err="1">
                          <a:solidFill>
                            <a:schemeClr val="tx1"/>
                          </a:solidFill>
                          <a:latin typeface="+mn-lt"/>
                          <a:ea typeface="+mn-ea"/>
                          <a:cs typeface="+mn-cs"/>
                        </a:rPr>
                        <a:t>nữ</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47194572"/>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13247163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1126236"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ĐOẠN KINH 4 – SỞ HỮU CÁCH</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1400697"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10515600" cy="3764659"/>
          </a:xfrm>
        </p:spPr>
        <p:txBody>
          <a:bodyPr>
            <a:noAutofit/>
          </a:bodyPr>
          <a:lstStyle/>
          <a:p>
            <a:pPr marL="0" indent="0">
              <a:buNone/>
              <a:tabLst>
                <a:tab pos="2006600" algn="l"/>
              </a:tabLst>
            </a:pPr>
            <a:r>
              <a:rPr lang="en-US" b="1" dirty="0">
                <a:sym typeface="Wingdings" panose="05000000000000000000" pitchFamily="2" charset="2"/>
              </a:rPr>
              <a:t>TỔNG QUÁT</a:t>
            </a:r>
            <a:endParaRPr lang="en-US" b="1" dirty="0"/>
          </a:p>
          <a:p>
            <a:pPr marL="0" indent="0" algn="ctr">
              <a:buNone/>
            </a:pPr>
            <a:endParaRPr lang="en-US" sz="3200" dirty="0"/>
          </a:p>
          <a:p>
            <a:pPr marL="0" indent="0">
              <a:buNone/>
            </a:pPr>
            <a:r>
              <a:rPr lang="en-US" dirty="0" err="1"/>
              <a:t>Sở</a:t>
            </a:r>
            <a:r>
              <a:rPr lang="en-US" dirty="0"/>
              <a:t> </a:t>
            </a:r>
            <a:r>
              <a:rPr lang="en-US" dirty="0" err="1"/>
              <a:t>hữu</a:t>
            </a:r>
            <a:r>
              <a:rPr lang="en-US" dirty="0"/>
              <a:t> </a:t>
            </a:r>
            <a:r>
              <a:rPr lang="en-US" dirty="0" err="1"/>
              <a:t>cách</a:t>
            </a:r>
            <a:r>
              <a:rPr lang="en-US" dirty="0"/>
              <a:t> </a:t>
            </a:r>
            <a:r>
              <a:rPr lang="en-US" dirty="0" err="1"/>
              <a:t>có</a:t>
            </a:r>
            <a:r>
              <a:rPr lang="en-US" dirty="0"/>
              <a:t> </a:t>
            </a:r>
            <a:r>
              <a:rPr lang="en-US" dirty="0" err="1"/>
              <a:t>nhiều</a:t>
            </a:r>
            <a:r>
              <a:rPr lang="en-US" dirty="0"/>
              <a:t> </a:t>
            </a:r>
            <a:r>
              <a:rPr lang="en-US" dirty="0" err="1"/>
              <a:t>chức</a:t>
            </a:r>
            <a:r>
              <a:rPr lang="en-US" dirty="0"/>
              <a:t> </a:t>
            </a:r>
            <a:r>
              <a:rPr lang="en-US" dirty="0" err="1"/>
              <a:t>năng</a:t>
            </a:r>
            <a:r>
              <a:rPr lang="en-US" dirty="0"/>
              <a:t>, </a:t>
            </a:r>
            <a:r>
              <a:rPr lang="en-US" dirty="0" err="1"/>
              <a:t>chức</a:t>
            </a:r>
            <a:r>
              <a:rPr lang="en-US" dirty="0"/>
              <a:t> </a:t>
            </a:r>
            <a:r>
              <a:rPr lang="en-US" dirty="0" err="1"/>
              <a:t>năng</a:t>
            </a:r>
            <a:r>
              <a:rPr lang="en-US" dirty="0"/>
              <a:t> </a:t>
            </a:r>
            <a:r>
              <a:rPr lang="en-US" dirty="0" err="1"/>
              <a:t>cơ</a:t>
            </a:r>
            <a:r>
              <a:rPr lang="en-US" dirty="0"/>
              <a:t> </a:t>
            </a:r>
            <a:r>
              <a:rPr lang="en-US" dirty="0" err="1"/>
              <a:t>bản</a:t>
            </a:r>
            <a:r>
              <a:rPr lang="en-US" dirty="0"/>
              <a:t> </a:t>
            </a:r>
            <a:r>
              <a:rPr lang="en-US" dirty="0" err="1"/>
              <a:t>là</a:t>
            </a:r>
            <a:r>
              <a:rPr lang="en-US" dirty="0"/>
              <a:t> </a:t>
            </a:r>
            <a:r>
              <a:rPr lang="en-US" dirty="0" err="1"/>
              <a:t>chỉ</a:t>
            </a:r>
            <a:r>
              <a:rPr lang="en-US" dirty="0"/>
              <a:t> </a:t>
            </a:r>
            <a:r>
              <a:rPr lang="en-US" dirty="0" err="1"/>
              <a:t>sự</a:t>
            </a:r>
            <a:r>
              <a:rPr lang="en-US" dirty="0"/>
              <a:t> </a:t>
            </a:r>
            <a:r>
              <a:rPr lang="en-US" dirty="0" err="1"/>
              <a:t>sở</a:t>
            </a:r>
            <a:r>
              <a:rPr lang="en-US" dirty="0"/>
              <a:t> </a:t>
            </a:r>
            <a:r>
              <a:rPr lang="en-US" dirty="0" err="1"/>
              <a:t>hữu</a:t>
            </a:r>
            <a:r>
              <a:rPr lang="en-US" dirty="0"/>
              <a:t>. </a:t>
            </a:r>
            <a:r>
              <a:rPr lang="en-US" dirty="0" err="1"/>
              <a:t>Ví</a:t>
            </a:r>
            <a:r>
              <a:rPr lang="en-US" dirty="0"/>
              <a:t> </a:t>
            </a:r>
            <a:r>
              <a:rPr lang="en-US" dirty="0" err="1"/>
              <a:t>dụ</a:t>
            </a:r>
            <a:r>
              <a:rPr lang="en-US" dirty="0"/>
              <a:t>: “</a:t>
            </a:r>
            <a:r>
              <a:rPr lang="en-US" dirty="0" err="1"/>
              <a:t>ngôi</a:t>
            </a:r>
            <a:r>
              <a:rPr lang="en-US" dirty="0"/>
              <a:t> </a:t>
            </a:r>
            <a:r>
              <a:rPr lang="en-US" dirty="0" err="1"/>
              <a:t>nhà</a:t>
            </a:r>
            <a:r>
              <a:rPr lang="en-US" dirty="0"/>
              <a:t> </a:t>
            </a:r>
            <a:r>
              <a:rPr lang="en-US" dirty="0" err="1"/>
              <a:t>của</a:t>
            </a:r>
            <a:r>
              <a:rPr lang="en-US" dirty="0"/>
              <a:t> </a:t>
            </a:r>
            <a:r>
              <a:rPr lang="en-US" dirty="0" err="1"/>
              <a:t>tôi</a:t>
            </a:r>
            <a:r>
              <a:rPr lang="en-US" dirty="0"/>
              <a:t>”. “</a:t>
            </a:r>
            <a:r>
              <a:rPr lang="en-US" dirty="0" err="1"/>
              <a:t>Của</a:t>
            </a:r>
            <a:r>
              <a:rPr lang="en-US" dirty="0"/>
              <a:t> </a:t>
            </a:r>
            <a:r>
              <a:rPr lang="en-US" dirty="0" err="1"/>
              <a:t>tôi</a:t>
            </a:r>
            <a:r>
              <a:rPr lang="en-US" dirty="0"/>
              <a:t>” </a:t>
            </a:r>
            <a:r>
              <a:rPr lang="en-US" dirty="0" err="1"/>
              <a:t>trong</a:t>
            </a:r>
            <a:r>
              <a:rPr lang="en-US" dirty="0"/>
              <a:t> </a:t>
            </a:r>
            <a:r>
              <a:rPr lang="en-US" dirty="0" err="1"/>
              <a:t>tiếng</a:t>
            </a:r>
            <a:r>
              <a:rPr lang="en-US" dirty="0"/>
              <a:t> Pali </a:t>
            </a:r>
            <a:r>
              <a:rPr lang="en-US" dirty="0" err="1"/>
              <a:t>sẽ</a:t>
            </a:r>
            <a:r>
              <a:rPr lang="en-US" dirty="0"/>
              <a:t> </a:t>
            </a:r>
            <a:r>
              <a:rPr lang="en-US" dirty="0" err="1"/>
              <a:t>được</a:t>
            </a:r>
            <a:r>
              <a:rPr lang="en-US" dirty="0"/>
              <a:t> </a:t>
            </a:r>
            <a:r>
              <a:rPr lang="en-US" dirty="0" err="1"/>
              <a:t>biểu</a:t>
            </a:r>
            <a:r>
              <a:rPr lang="en-US" dirty="0"/>
              <a:t> </a:t>
            </a:r>
            <a:r>
              <a:rPr lang="en-US" dirty="0" err="1"/>
              <a:t>đạt</a:t>
            </a:r>
            <a:r>
              <a:rPr lang="en-US" dirty="0"/>
              <a:t> </a:t>
            </a:r>
            <a:r>
              <a:rPr lang="en-US" dirty="0" err="1"/>
              <a:t>bằng</a:t>
            </a:r>
            <a:r>
              <a:rPr lang="en-US" dirty="0"/>
              <a:t> </a:t>
            </a:r>
            <a:r>
              <a:rPr lang="en-US" dirty="0" err="1"/>
              <a:t>sở</a:t>
            </a:r>
            <a:r>
              <a:rPr lang="en-US" dirty="0"/>
              <a:t> </a:t>
            </a:r>
            <a:r>
              <a:rPr lang="en-US" dirty="0" err="1"/>
              <a:t>hữu</a:t>
            </a:r>
            <a:r>
              <a:rPr lang="en-US" dirty="0"/>
              <a:t> </a:t>
            </a:r>
            <a:r>
              <a:rPr lang="en-US" dirty="0" err="1"/>
              <a:t>cách</a:t>
            </a:r>
            <a:endParaRPr lang="en-US" sz="3200" dirty="0"/>
          </a:p>
        </p:txBody>
      </p:sp>
    </p:spTree>
    <p:extLst>
      <p:ext uri="{BB962C8B-B14F-4D97-AF65-F5344CB8AC3E}">
        <p14:creationId xmlns:p14="http://schemas.microsoft.com/office/powerpoint/2010/main" val="13027357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1126236"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ĐOẠN KINH 4 – SỞ HỮU CÁCH</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1400697"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10515600" cy="3764659"/>
          </a:xfrm>
        </p:spPr>
        <p:txBody>
          <a:bodyPr>
            <a:noAutofit/>
          </a:bodyPr>
          <a:lstStyle/>
          <a:p>
            <a:pPr marL="0" indent="0">
              <a:buNone/>
            </a:pPr>
            <a:r>
              <a:rPr lang="en-US" b="1" dirty="0"/>
              <a:t>ĐOẠN KINH 4</a:t>
            </a:r>
          </a:p>
          <a:p>
            <a:r>
              <a:rPr lang="en-US" dirty="0" err="1"/>
              <a:t>Sở</a:t>
            </a:r>
            <a:r>
              <a:rPr lang="en-US" dirty="0"/>
              <a:t> </a:t>
            </a:r>
            <a:r>
              <a:rPr lang="en-US" dirty="0" err="1"/>
              <a:t>hữu</a:t>
            </a:r>
            <a:r>
              <a:rPr lang="en-US" dirty="0"/>
              <a:t> </a:t>
            </a:r>
            <a:r>
              <a:rPr lang="en-US" dirty="0" err="1"/>
              <a:t>cách</a:t>
            </a:r>
            <a:r>
              <a:rPr lang="en-US" dirty="0"/>
              <a:t> </a:t>
            </a:r>
            <a:r>
              <a:rPr lang="en-US" dirty="0" err="1"/>
              <a:t>như</a:t>
            </a:r>
            <a:r>
              <a:rPr lang="en-US" dirty="0"/>
              <a:t> </a:t>
            </a:r>
            <a:r>
              <a:rPr lang="en-US" dirty="0" err="1"/>
              <a:t>Chủ</a:t>
            </a:r>
            <a:r>
              <a:rPr lang="en-US" dirty="0"/>
              <a:t> </a:t>
            </a:r>
            <a:r>
              <a:rPr lang="en-US" dirty="0" err="1"/>
              <a:t>Từ</a:t>
            </a:r>
            <a:r>
              <a:rPr lang="en-US" dirty="0"/>
              <a:t> (Genitive of Subject).</a:t>
            </a:r>
          </a:p>
          <a:p>
            <a:r>
              <a:rPr lang="en-US" dirty="0" err="1"/>
              <a:t>Ví</a:t>
            </a:r>
            <a:r>
              <a:rPr lang="en-US" dirty="0"/>
              <a:t> </a:t>
            </a:r>
            <a:r>
              <a:rPr lang="en-US" dirty="0" err="1"/>
              <a:t>dụ</a:t>
            </a:r>
            <a:r>
              <a:rPr lang="en-US" dirty="0"/>
              <a:t>: </a:t>
            </a:r>
            <a:r>
              <a:rPr lang="en-US" dirty="0" err="1"/>
              <a:t>xét</a:t>
            </a:r>
            <a:r>
              <a:rPr lang="en-US" dirty="0"/>
              <a:t> </a:t>
            </a:r>
            <a:r>
              <a:rPr lang="en-US" dirty="0" err="1"/>
              <a:t>cụm</a:t>
            </a:r>
            <a:r>
              <a:rPr lang="en-US" dirty="0"/>
              <a:t> </a:t>
            </a:r>
            <a:r>
              <a:rPr lang="en-US" dirty="0" err="1"/>
              <a:t>danh</a:t>
            </a:r>
            <a:r>
              <a:rPr lang="en-US" dirty="0"/>
              <a:t> </a:t>
            </a:r>
            <a:r>
              <a:rPr lang="en-US" dirty="0" err="1"/>
              <a:t>từ</a:t>
            </a:r>
            <a:r>
              <a:rPr lang="en-US" dirty="0"/>
              <a:t> </a:t>
            </a:r>
            <a:r>
              <a:rPr lang="en-US" dirty="0" err="1"/>
              <a:t>sau</a:t>
            </a:r>
            <a:r>
              <a:rPr lang="en-US" dirty="0"/>
              <a:t>: “</a:t>
            </a:r>
            <a:r>
              <a:rPr lang="en-US" dirty="0" err="1"/>
              <a:t>Nỗi</a:t>
            </a:r>
            <a:r>
              <a:rPr lang="en-US" dirty="0"/>
              <a:t> </a:t>
            </a:r>
            <a:r>
              <a:rPr lang="en-US" dirty="0" err="1"/>
              <a:t>sợ</a:t>
            </a:r>
            <a:r>
              <a:rPr lang="en-US" dirty="0"/>
              <a:t> </a:t>
            </a:r>
            <a:r>
              <a:rPr lang="en-US" dirty="0" err="1"/>
              <a:t>hãi</a:t>
            </a:r>
            <a:r>
              <a:rPr lang="en-US" dirty="0"/>
              <a:t> </a:t>
            </a:r>
            <a:r>
              <a:rPr lang="en-US" dirty="0" err="1"/>
              <a:t>của</a:t>
            </a:r>
            <a:r>
              <a:rPr lang="en-US" dirty="0"/>
              <a:t> </a:t>
            </a:r>
            <a:r>
              <a:rPr lang="en-US" dirty="0" err="1"/>
              <a:t>tôi</a:t>
            </a:r>
            <a:r>
              <a:rPr lang="en-US" dirty="0"/>
              <a:t>” </a:t>
            </a:r>
          </a:p>
          <a:p>
            <a:r>
              <a:rPr lang="en-US" dirty="0"/>
              <a:t>“</a:t>
            </a:r>
            <a:r>
              <a:rPr lang="en-US" dirty="0" err="1"/>
              <a:t>Nỗi</a:t>
            </a:r>
            <a:r>
              <a:rPr lang="en-US" dirty="0"/>
              <a:t> </a:t>
            </a:r>
            <a:r>
              <a:rPr lang="en-US" dirty="0" err="1"/>
              <a:t>sợ</a:t>
            </a:r>
            <a:r>
              <a:rPr lang="en-US" dirty="0"/>
              <a:t> </a:t>
            </a:r>
            <a:r>
              <a:rPr lang="en-US" dirty="0" err="1"/>
              <a:t>hãi</a:t>
            </a:r>
            <a:r>
              <a:rPr lang="en-US" dirty="0"/>
              <a:t> </a:t>
            </a:r>
            <a:r>
              <a:rPr lang="en-US" dirty="0" err="1"/>
              <a:t>của</a:t>
            </a:r>
            <a:r>
              <a:rPr lang="en-US" dirty="0"/>
              <a:t> </a:t>
            </a:r>
            <a:r>
              <a:rPr lang="en-US" dirty="0" err="1"/>
              <a:t>tôi</a:t>
            </a:r>
            <a:r>
              <a:rPr lang="en-US" dirty="0"/>
              <a:t>” = “</a:t>
            </a:r>
            <a:r>
              <a:rPr lang="en-US" dirty="0" err="1"/>
              <a:t>nỗi</a:t>
            </a:r>
            <a:r>
              <a:rPr lang="en-US" dirty="0"/>
              <a:t> </a:t>
            </a:r>
            <a:r>
              <a:rPr lang="en-US" dirty="0" err="1"/>
              <a:t>sợ</a:t>
            </a:r>
            <a:r>
              <a:rPr lang="en-US" dirty="0"/>
              <a:t> </a:t>
            </a:r>
            <a:r>
              <a:rPr lang="en-US" dirty="0" err="1"/>
              <a:t>hãi</a:t>
            </a:r>
            <a:r>
              <a:rPr lang="en-US" dirty="0"/>
              <a:t>” + “</a:t>
            </a:r>
            <a:r>
              <a:rPr lang="en-US" dirty="0" err="1"/>
              <a:t>của</a:t>
            </a:r>
            <a:r>
              <a:rPr lang="en-US" dirty="0"/>
              <a:t> </a:t>
            </a:r>
            <a:r>
              <a:rPr lang="en-US" dirty="0" err="1"/>
              <a:t>tôi</a:t>
            </a:r>
            <a:r>
              <a:rPr lang="en-US" dirty="0"/>
              <a:t>”. “</a:t>
            </a:r>
            <a:r>
              <a:rPr lang="en-US" dirty="0" err="1"/>
              <a:t>Nỗi</a:t>
            </a:r>
            <a:r>
              <a:rPr lang="en-US" dirty="0"/>
              <a:t> </a:t>
            </a:r>
            <a:r>
              <a:rPr lang="en-US" dirty="0" err="1"/>
              <a:t>sợ</a:t>
            </a:r>
            <a:r>
              <a:rPr lang="en-US" dirty="0"/>
              <a:t> </a:t>
            </a:r>
            <a:r>
              <a:rPr lang="en-US" dirty="0" err="1"/>
              <a:t>hãi</a:t>
            </a:r>
            <a:r>
              <a:rPr lang="en-US" dirty="0"/>
              <a:t>” </a:t>
            </a:r>
            <a:r>
              <a:rPr lang="en-US" dirty="0" err="1"/>
              <a:t>là</a:t>
            </a:r>
            <a:r>
              <a:rPr lang="en-US" dirty="0"/>
              <a:t> 1 </a:t>
            </a:r>
            <a:r>
              <a:rPr lang="en-US" b="1" dirty="0" err="1"/>
              <a:t>danh</a:t>
            </a:r>
            <a:r>
              <a:rPr lang="en-US" b="1" dirty="0"/>
              <a:t> </a:t>
            </a:r>
            <a:r>
              <a:rPr lang="en-US" b="1" dirty="0" err="1"/>
              <a:t>từ</a:t>
            </a:r>
            <a:r>
              <a:rPr lang="en-US" dirty="0"/>
              <a:t>, </a:t>
            </a:r>
            <a:r>
              <a:rPr lang="en-US" dirty="0" err="1"/>
              <a:t>nhưng</a:t>
            </a:r>
            <a:r>
              <a:rPr lang="en-US" dirty="0"/>
              <a:t> </a:t>
            </a:r>
            <a:r>
              <a:rPr lang="en-US" dirty="0" err="1"/>
              <a:t>biểu</a:t>
            </a:r>
            <a:r>
              <a:rPr lang="en-US" dirty="0"/>
              <a:t> </a:t>
            </a:r>
            <a:r>
              <a:rPr lang="en-US" dirty="0" err="1"/>
              <a:t>đạt</a:t>
            </a:r>
            <a:r>
              <a:rPr lang="en-US" dirty="0"/>
              <a:t> 1 ý </a:t>
            </a:r>
            <a:r>
              <a:rPr lang="en-US" dirty="0" err="1"/>
              <a:t>về</a:t>
            </a:r>
            <a:r>
              <a:rPr lang="en-US" dirty="0"/>
              <a:t> </a:t>
            </a:r>
            <a:r>
              <a:rPr lang="en-US" dirty="0" err="1"/>
              <a:t>hành</a:t>
            </a:r>
            <a:r>
              <a:rPr lang="en-US" dirty="0"/>
              <a:t> </a:t>
            </a:r>
            <a:r>
              <a:rPr lang="en-US" dirty="0" err="1"/>
              <a:t>động</a:t>
            </a:r>
            <a:r>
              <a:rPr lang="en-US" dirty="0"/>
              <a:t> (</a:t>
            </a:r>
            <a:r>
              <a:rPr lang="en-US" dirty="0" err="1"/>
              <a:t>sợ</a:t>
            </a:r>
            <a:r>
              <a:rPr lang="en-US" dirty="0"/>
              <a:t> </a:t>
            </a:r>
            <a:r>
              <a:rPr lang="en-US" dirty="0" err="1"/>
              <a:t>hãi</a:t>
            </a:r>
            <a:r>
              <a:rPr lang="en-US" dirty="0"/>
              <a:t>). </a:t>
            </a:r>
            <a:r>
              <a:rPr lang="en-US" dirty="0" err="1"/>
              <a:t>Vậy</a:t>
            </a:r>
            <a:r>
              <a:rPr lang="en-US" dirty="0"/>
              <a:t>, ai </a:t>
            </a:r>
            <a:r>
              <a:rPr lang="en-US" dirty="0" err="1"/>
              <a:t>sợ</a:t>
            </a:r>
            <a:r>
              <a:rPr lang="en-US" dirty="0"/>
              <a:t> </a:t>
            </a:r>
            <a:r>
              <a:rPr lang="en-US" dirty="0" err="1"/>
              <a:t>hãi</a:t>
            </a:r>
            <a:r>
              <a:rPr lang="en-US" dirty="0"/>
              <a:t>? </a:t>
            </a:r>
            <a:r>
              <a:rPr lang="en-US" dirty="0" err="1"/>
              <a:t>Tôi</a:t>
            </a:r>
            <a:r>
              <a:rPr lang="en-US" dirty="0"/>
              <a:t> </a:t>
            </a:r>
            <a:r>
              <a:rPr lang="en-US" dirty="0" err="1"/>
              <a:t>sợ</a:t>
            </a:r>
            <a:r>
              <a:rPr lang="en-US" dirty="0"/>
              <a:t> </a:t>
            </a:r>
            <a:r>
              <a:rPr lang="en-US" dirty="0" err="1"/>
              <a:t>hãi</a:t>
            </a:r>
            <a:r>
              <a:rPr lang="en-US" dirty="0"/>
              <a:t>, </a:t>
            </a:r>
            <a:r>
              <a:rPr lang="en-US" dirty="0" err="1"/>
              <a:t>nên</a:t>
            </a:r>
            <a:r>
              <a:rPr lang="en-US" dirty="0"/>
              <a:t> </a:t>
            </a:r>
            <a:r>
              <a:rPr lang="en-US" dirty="0" err="1"/>
              <a:t>mới</a:t>
            </a:r>
            <a:r>
              <a:rPr lang="en-US" dirty="0"/>
              <a:t> </a:t>
            </a:r>
            <a:r>
              <a:rPr lang="en-US" dirty="0" err="1"/>
              <a:t>nói</a:t>
            </a:r>
            <a:r>
              <a:rPr lang="en-US" dirty="0"/>
              <a:t> “</a:t>
            </a:r>
            <a:r>
              <a:rPr lang="en-US" dirty="0" err="1"/>
              <a:t>nỗi</a:t>
            </a:r>
            <a:r>
              <a:rPr lang="en-US" dirty="0"/>
              <a:t> </a:t>
            </a:r>
            <a:r>
              <a:rPr lang="en-US" dirty="0" err="1"/>
              <a:t>sợ</a:t>
            </a:r>
            <a:r>
              <a:rPr lang="en-US" dirty="0"/>
              <a:t> </a:t>
            </a:r>
            <a:r>
              <a:rPr lang="en-US" dirty="0" err="1"/>
              <a:t>hãi</a:t>
            </a:r>
            <a:r>
              <a:rPr lang="en-US" dirty="0"/>
              <a:t> </a:t>
            </a:r>
            <a:r>
              <a:rPr lang="en-US" dirty="0" err="1"/>
              <a:t>của</a:t>
            </a:r>
            <a:r>
              <a:rPr lang="en-US" dirty="0"/>
              <a:t> </a:t>
            </a:r>
            <a:r>
              <a:rPr lang="en-US" dirty="0" err="1"/>
              <a:t>tôi</a:t>
            </a:r>
            <a:r>
              <a:rPr lang="en-US" dirty="0"/>
              <a:t>”. “</a:t>
            </a:r>
            <a:r>
              <a:rPr lang="en-US" dirty="0" err="1"/>
              <a:t>Của</a:t>
            </a:r>
            <a:r>
              <a:rPr lang="en-US" dirty="0"/>
              <a:t> </a:t>
            </a:r>
            <a:r>
              <a:rPr lang="en-US" dirty="0" err="1"/>
              <a:t>tôi</a:t>
            </a:r>
            <a:r>
              <a:rPr lang="en-US" dirty="0"/>
              <a:t>” </a:t>
            </a:r>
            <a:r>
              <a:rPr lang="en-US" dirty="0" err="1"/>
              <a:t>trong</a:t>
            </a:r>
            <a:r>
              <a:rPr lang="en-US" dirty="0"/>
              <a:t> Pali </a:t>
            </a:r>
            <a:r>
              <a:rPr lang="en-US" dirty="0" err="1"/>
              <a:t>sẽ</a:t>
            </a:r>
            <a:r>
              <a:rPr lang="en-US" dirty="0"/>
              <a:t> </a:t>
            </a:r>
            <a:r>
              <a:rPr lang="en-US" dirty="0" err="1"/>
              <a:t>được</a:t>
            </a:r>
            <a:r>
              <a:rPr lang="en-US" dirty="0"/>
              <a:t> </a:t>
            </a:r>
            <a:r>
              <a:rPr lang="en-US" dirty="0" err="1"/>
              <a:t>biểu</a:t>
            </a:r>
            <a:r>
              <a:rPr lang="en-US" dirty="0"/>
              <a:t> </a:t>
            </a:r>
            <a:r>
              <a:rPr lang="en-US" dirty="0" err="1"/>
              <a:t>đạt</a:t>
            </a:r>
            <a:r>
              <a:rPr lang="en-US" dirty="0"/>
              <a:t> </a:t>
            </a:r>
            <a:r>
              <a:rPr lang="en-US" dirty="0" err="1"/>
              <a:t>bằng</a:t>
            </a:r>
            <a:r>
              <a:rPr lang="en-US" dirty="0"/>
              <a:t> </a:t>
            </a:r>
            <a:r>
              <a:rPr lang="en-US" dirty="0" err="1"/>
              <a:t>Sở</a:t>
            </a:r>
            <a:r>
              <a:rPr lang="en-US" dirty="0"/>
              <a:t> Hữu </a:t>
            </a:r>
            <a:r>
              <a:rPr lang="en-US" dirty="0" err="1"/>
              <a:t>Cách</a:t>
            </a:r>
            <a:r>
              <a:rPr lang="en-US" dirty="0"/>
              <a:t>.</a:t>
            </a:r>
          </a:p>
          <a:p>
            <a:r>
              <a:rPr lang="en-US" b="1" dirty="0" err="1"/>
              <a:t>anuppannānaṃ</a:t>
            </a:r>
            <a:r>
              <a:rPr lang="en-US" b="1" dirty="0"/>
              <a:t> </a:t>
            </a:r>
            <a:r>
              <a:rPr lang="en-US" b="1" dirty="0" err="1"/>
              <a:t>pāpakānaṃ</a:t>
            </a:r>
            <a:r>
              <a:rPr lang="en-US" b="1" dirty="0"/>
              <a:t> </a:t>
            </a:r>
            <a:r>
              <a:rPr lang="en-US" b="1" dirty="0" err="1"/>
              <a:t>akusalānaṃ</a:t>
            </a:r>
            <a:r>
              <a:rPr lang="en-US" b="1" dirty="0"/>
              <a:t> </a:t>
            </a:r>
            <a:r>
              <a:rPr lang="en-US" b="1" dirty="0" err="1"/>
              <a:t>dhammānaṃ</a:t>
            </a:r>
            <a:endParaRPr lang="en-US" sz="3200" dirty="0"/>
          </a:p>
        </p:txBody>
      </p:sp>
    </p:spTree>
    <p:extLst>
      <p:ext uri="{BB962C8B-B14F-4D97-AF65-F5344CB8AC3E}">
        <p14:creationId xmlns:p14="http://schemas.microsoft.com/office/powerpoint/2010/main" val="4444906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1126236"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ĐOẠN KINH 4 – GIÁN BỔ CÁCH</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1400697"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10515600" cy="3764659"/>
          </a:xfrm>
        </p:spPr>
        <p:txBody>
          <a:bodyPr>
            <a:noAutofit/>
          </a:bodyPr>
          <a:lstStyle/>
          <a:p>
            <a:pPr marL="0" indent="0">
              <a:buNone/>
              <a:tabLst>
                <a:tab pos="2006600" algn="l"/>
              </a:tabLst>
            </a:pPr>
            <a:r>
              <a:rPr lang="en-US" b="1" dirty="0">
                <a:sym typeface="Wingdings" panose="05000000000000000000" pitchFamily="2" charset="2"/>
              </a:rPr>
              <a:t>TỔNG QUÁT</a:t>
            </a:r>
            <a:endParaRPr lang="en-US" b="1" dirty="0"/>
          </a:p>
          <a:p>
            <a:r>
              <a:rPr lang="en-US" dirty="0" err="1"/>
              <a:t>Gián</a:t>
            </a:r>
            <a:r>
              <a:rPr lang="en-US" dirty="0"/>
              <a:t> </a:t>
            </a:r>
            <a:r>
              <a:rPr lang="en-US" dirty="0" err="1"/>
              <a:t>bổ</a:t>
            </a:r>
            <a:r>
              <a:rPr lang="en-US" dirty="0"/>
              <a:t> </a:t>
            </a:r>
            <a:r>
              <a:rPr lang="en-US" dirty="0" err="1"/>
              <a:t>cách</a:t>
            </a:r>
            <a:r>
              <a:rPr lang="en-US" dirty="0"/>
              <a:t> </a:t>
            </a:r>
            <a:r>
              <a:rPr lang="en-US" dirty="0" err="1"/>
              <a:t>có</a:t>
            </a:r>
            <a:r>
              <a:rPr lang="en-US" dirty="0"/>
              <a:t> </a:t>
            </a:r>
            <a:r>
              <a:rPr lang="en-US" dirty="0" err="1"/>
              <a:t>nhiều</a:t>
            </a:r>
            <a:r>
              <a:rPr lang="en-US" dirty="0"/>
              <a:t> </a:t>
            </a:r>
            <a:r>
              <a:rPr lang="en-US" dirty="0" err="1"/>
              <a:t>chức</a:t>
            </a:r>
            <a:r>
              <a:rPr lang="en-US" dirty="0"/>
              <a:t> </a:t>
            </a:r>
            <a:r>
              <a:rPr lang="en-US" dirty="0" err="1"/>
              <a:t>năng</a:t>
            </a:r>
            <a:r>
              <a:rPr lang="en-US" dirty="0"/>
              <a:t>. </a:t>
            </a:r>
            <a:r>
              <a:rPr lang="en-US" dirty="0" err="1"/>
              <a:t>Nhưng</a:t>
            </a:r>
            <a:r>
              <a:rPr lang="en-US" dirty="0"/>
              <a:t> ý </a:t>
            </a:r>
            <a:r>
              <a:rPr lang="en-US" dirty="0" err="1"/>
              <a:t>tưởng</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nó</a:t>
            </a:r>
            <a:r>
              <a:rPr lang="en-US" dirty="0"/>
              <a:t> </a:t>
            </a:r>
            <a:r>
              <a:rPr lang="en-US" dirty="0" err="1"/>
              <a:t>là</a:t>
            </a:r>
            <a:r>
              <a:rPr lang="en-US" dirty="0"/>
              <a:t> </a:t>
            </a:r>
            <a:r>
              <a:rPr lang="en-US" dirty="0" err="1"/>
              <a:t>để</a:t>
            </a:r>
            <a:r>
              <a:rPr lang="en-US" dirty="0"/>
              <a:t> </a:t>
            </a:r>
            <a:r>
              <a:rPr lang="en-US" dirty="0" err="1"/>
              <a:t>chỉ</a:t>
            </a:r>
            <a:r>
              <a:rPr lang="en-US" dirty="0"/>
              <a:t> </a:t>
            </a:r>
            <a:r>
              <a:rPr lang="en-US" dirty="0" err="1"/>
              <a:t>đối</a:t>
            </a:r>
            <a:r>
              <a:rPr lang="en-US" dirty="0"/>
              <a:t> </a:t>
            </a:r>
            <a:r>
              <a:rPr lang="en-US" dirty="0" err="1"/>
              <a:t>tượng</a:t>
            </a:r>
            <a:r>
              <a:rPr lang="en-US" dirty="0"/>
              <a:t> </a:t>
            </a:r>
            <a:r>
              <a:rPr lang="en-US" dirty="0" err="1"/>
              <a:t>thụ</a:t>
            </a:r>
            <a:r>
              <a:rPr lang="en-US" dirty="0"/>
              <a:t> </a:t>
            </a:r>
            <a:r>
              <a:rPr lang="en-US" dirty="0" err="1"/>
              <a:t>hưởng</a:t>
            </a:r>
            <a:r>
              <a:rPr lang="en-US" dirty="0"/>
              <a:t>, hay </a:t>
            </a:r>
            <a:r>
              <a:rPr lang="en-US" dirty="0" err="1"/>
              <a:t>chịu</a:t>
            </a:r>
            <a:r>
              <a:rPr lang="en-US" dirty="0"/>
              <a:t> </a:t>
            </a:r>
            <a:r>
              <a:rPr lang="en-US" dirty="0" err="1"/>
              <a:t>đựng</a:t>
            </a:r>
            <a:r>
              <a:rPr lang="en-US" dirty="0"/>
              <a:t> </a:t>
            </a:r>
            <a:r>
              <a:rPr lang="en-US" dirty="0" err="1"/>
              <a:t>một</a:t>
            </a:r>
            <a:r>
              <a:rPr lang="en-US" dirty="0"/>
              <a:t> </a:t>
            </a:r>
            <a:r>
              <a:rPr lang="en-US" dirty="0" err="1"/>
              <a:t>lợi</a:t>
            </a:r>
            <a:r>
              <a:rPr lang="en-US" dirty="0"/>
              <a:t> </a:t>
            </a:r>
            <a:r>
              <a:rPr lang="en-US" dirty="0" err="1"/>
              <a:t>ích</a:t>
            </a:r>
            <a:r>
              <a:rPr lang="en-US" dirty="0"/>
              <a:t>, </a:t>
            </a:r>
            <a:r>
              <a:rPr lang="en-US" dirty="0" err="1"/>
              <a:t>một</a:t>
            </a:r>
            <a:r>
              <a:rPr lang="en-US" dirty="0"/>
              <a:t> </a:t>
            </a:r>
            <a:r>
              <a:rPr lang="en-US" dirty="0" err="1"/>
              <a:t>hệ</a:t>
            </a:r>
            <a:r>
              <a:rPr lang="en-US" dirty="0"/>
              <a:t> </a:t>
            </a:r>
            <a:r>
              <a:rPr lang="en-US" dirty="0" err="1"/>
              <a:t>quả</a:t>
            </a:r>
            <a:r>
              <a:rPr lang="en-US" dirty="0"/>
              <a:t> </a:t>
            </a:r>
            <a:r>
              <a:rPr lang="en-US" dirty="0" err="1"/>
              <a:t>nào</a:t>
            </a:r>
            <a:r>
              <a:rPr lang="en-US" dirty="0"/>
              <a:t> </a:t>
            </a:r>
            <a:r>
              <a:rPr lang="en-US" dirty="0" err="1"/>
              <a:t>đó</a:t>
            </a:r>
            <a:r>
              <a:rPr lang="en-US" dirty="0"/>
              <a:t> </a:t>
            </a:r>
            <a:r>
              <a:rPr lang="en-US" dirty="0" err="1"/>
              <a:t>của</a:t>
            </a:r>
            <a:r>
              <a:rPr lang="en-US" dirty="0"/>
              <a:t> </a:t>
            </a:r>
            <a:r>
              <a:rPr lang="en-US" dirty="0" err="1"/>
              <a:t>hành</a:t>
            </a:r>
            <a:r>
              <a:rPr lang="en-US" dirty="0"/>
              <a:t> </a:t>
            </a:r>
            <a:r>
              <a:rPr lang="en-US" dirty="0" err="1"/>
              <a:t>động</a:t>
            </a:r>
            <a:r>
              <a:rPr lang="en-US" dirty="0"/>
              <a:t>. </a:t>
            </a:r>
          </a:p>
          <a:p>
            <a:pPr marL="0" indent="0">
              <a:buNone/>
            </a:pPr>
            <a:endParaRPr lang="en-US" dirty="0"/>
          </a:p>
          <a:p>
            <a:r>
              <a:rPr lang="en-US" dirty="0" err="1"/>
              <a:t>Ví</a:t>
            </a:r>
            <a:r>
              <a:rPr lang="en-US" dirty="0"/>
              <a:t> </a:t>
            </a:r>
            <a:r>
              <a:rPr lang="en-US" dirty="0" err="1"/>
              <a:t>dụ</a:t>
            </a:r>
            <a:r>
              <a:rPr lang="en-US" dirty="0"/>
              <a:t>: </a:t>
            </a:r>
            <a:r>
              <a:rPr lang="en-US" dirty="0" err="1"/>
              <a:t>tôi</a:t>
            </a:r>
            <a:r>
              <a:rPr lang="en-US" dirty="0"/>
              <a:t> </a:t>
            </a:r>
            <a:r>
              <a:rPr lang="en-US" dirty="0" err="1"/>
              <a:t>mua</a:t>
            </a:r>
            <a:r>
              <a:rPr lang="en-US" dirty="0"/>
              <a:t> </a:t>
            </a:r>
            <a:r>
              <a:rPr lang="en-US" dirty="0" err="1"/>
              <a:t>chiếc</a:t>
            </a:r>
            <a:r>
              <a:rPr lang="en-US" dirty="0"/>
              <a:t> </a:t>
            </a:r>
            <a:r>
              <a:rPr lang="en-US" dirty="0" err="1"/>
              <a:t>áo</a:t>
            </a:r>
            <a:r>
              <a:rPr lang="en-US" dirty="0"/>
              <a:t> </a:t>
            </a:r>
            <a:r>
              <a:rPr lang="en-US" b="1" dirty="0" err="1"/>
              <a:t>cho</a:t>
            </a:r>
            <a:r>
              <a:rPr lang="en-US" b="1" dirty="0"/>
              <a:t> </a:t>
            </a:r>
            <a:r>
              <a:rPr lang="en-US" b="1" dirty="0" err="1"/>
              <a:t>mẹ</a:t>
            </a:r>
            <a:r>
              <a:rPr lang="en-US" b="1" dirty="0"/>
              <a:t> </a:t>
            </a:r>
            <a:r>
              <a:rPr lang="en-US" b="1" dirty="0" err="1"/>
              <a:t>tôi</a:t>
            </a:r>
            <a:r>
              <a:rPr lang="en-US" dirty="0"/>
              <a:t>. “</a:t>
            </a:r>
            <a:r>
              <a:rPr lang="en-US" dirty="0" err="1"/>
              <a:t>Mẹ</a:t>
            </a:r>
            <a:r>
              <a:rPr lang="en-US" dirty="0"/>
              <a:t> </a:t>
            </a:r>
            <a:r>
              <a:rPr lang="en-US" dirty="0" err="1"/>
              <a:t>tôi</a:t>
            </a:r>
            <a:r>
              <a:rPr lang="en-US" dirty="0"/>
              <a:t>” </a:t>
            </a:r>
            <a:r>
              <a:rPr lang="en-US" dirty="0" err="1"/>
              <a:t>là</a:t>
            </a:r>
            <a:r>
              <a:rPr lang="en-US" dirty="0"/>
              <a:t> </a:t>
            </a:r>
            <a:r>
              <a:rPr lang="en-US" dirty="0" err="1"/>
              <a:t>người</a:t>
            </a:r>
            <a:r>
              <a:rPr lang="en-US" dirty="0"/>
              <a:t> </a:t>
            </a:r>
            <a:r>
              <a:rPr lang="en-US" dirty="0" err="1"/>
              <a:t>nhận</a:t>
            </a:r>
            <a:r>
              <a:rPr lang="en-US" dirty="0"/>
              <a:t> </a:t>
            </a:r>
            <a:r>
              <a:rPr lang="en-US" dirty="0" err="1"/>
              <a:t>được</a:t>
            </a:r>
            <a:r>
              <a:rPr lang="en-US" dirty="0"/>
              <a:t> </a:t>
            </a:r>
            <a:r>
              <a:rPr lang="en-US" dirty="0" err="1"/>
              <a:t>chiếc</a:t>
            </a:r>
            <a:r>
              <a:rPr lang="en-US" dirty="0"/>
              <a:t> </a:t>
            </a:r>
            <a:r>
              <a:rPr lang="en-US" dirty="0" err="1"/>
              <a:t>áo</a:t>
            </a:r>
            <a:r>
              <a:rPr lang="en-US" dirty="0"/>
              <a:t> do </a:t>
            </a:r>
            <a:r>
              <a:rPr lang="en-US" dirty="0" err="1"/>
              <a:t>tôi</a:t>
            </a:r>
            <a:r>
              <a:rPr lang="en-US" dirty="0"/>
              <a:t> </a:t>
            </a:r>
            <a:r>
              <a:rPr lang="en-US" dirty="0" err="1"/>
              <a:t>mua</a:t>
            </a:r>
            <a:r>
              <a:rPr lang="en-US" dirty="0"/>
              <a:t>, </a:t>
            </a:r>
            <a:r>
              <a:rPr lang="en-US" dirty="0" err="1"/>
              <a:t>trong</a:t>
            </a:r>
            <a:r>
              <a:rPr lang="en-US" dirty="0"/>
              <a:t> Pali, “</a:t>
            </a:r>
            <a:r>
              <a:rPr lang="en-US" dirty="0" err="1"/>
              <a:t>mẹ</a:t>
            </a:r>
            <a:r>
              <a:rPr lang="en-US" dirty="0"/>
              <a:t> </a:t>
            </a:r>
            <a:r>
              <a:rPr lang="en-US" dirty="0" err="1"/>
              <a:t>tôi</a:t>
            </a:r>
            <a:r>
              <a:rPr lang="en-US" dirty="0"/>
              <a:t>” </a:t>
            </a:r>
            <a:r>
              <a:rPr lang="en-US" dirty="0" err="1"/>
              <a:t>sẽ</a:t>
            </a:r>
            <a:r>
              <a:rPr lang="en-US" dirty="0"/>
              <a:t> </a:t>
            </a:r>
            <a:r>
              <a:rPr lang="en-US" dirty="0" err="1"/>
              <a:t>được</a:t>
            </a:r>
            <a:r>
              <a:rPr lang="en-US" dirty="0"/>
              <a:t> </a:t>
            </a:r>
            <a:r>
              <a:rPr lang="en-US" dirty="0" err="1"/>
              <a:t>diễn</a:t>
            </a:r>
            <a:r>
              <a:rPr lang="en-US" dirty="0"/>
              <a:t> </a:t>
            </a:r>
            <a:r>
              <a:rPr lang="en-US" dirty="0" err="1"/>
              <a:t>đạt</a:t>
            </a:r>
            <a:r>
              <a:rPr lang="en-US" dirty="0"/>
              <a:t> </a:t>
            </a:r>
            <a:r>
              <a:rPr lang="en-US" dirty="0" err="1"/>
              <a:t>bằng</a:t>
            </a:r>
            <a:r>
              <a:rPr lang="en-US" dirty="0"/>
              <a:t> </a:t>
            </a:r>
            <a:r>
              <a:rPr lang="en-US" dirty="0" err="1"/>
              <a:t>gián</a:t>
            </a:r>
            <a:r>
              <a:rPr lang="en-US" dirty="0"/>
              <a:t> </a:t>
            </a:r>
            <a:r>
              <a:rPr lang="en-US" dirty="0" err="1"/>
              <a:t>bổ</a:t>
            </a:r>
            <a:r>
              <a:rPr lang="en-US" dirty="0"/>
              <a:t> </a:t>
            </a:r>
            <a:r>
              <a:rPr lang="en-US" dirty="0" err="1"/>
              <a:t>cách</a:t>
            </a:r>
            <a:r>
              <a:rPr lang="en-US" dirty="0"/>
              <a:t>.</a:t>
            </a:r>
            <a:endParaRPr lang="en-US" sz="3200" dirty="0"/>
          </a:p>
        </p:txBody>
      </p:sp>
    </p:spTree>
    <p:extLst>
      <p:ext uri="{BB962C8B-B14F-4D97-AF65-F5344CB8AC3E}">
        <p14:creationId xmlns:p14="http://schemas.microsoft.com/office/powerpoint/2010/main" val="13211076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1126236"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ĐOẠN KINH 4 – GIÁN BỔ CÁCH</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1400697"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10515600" cy="3764659"/>
          </a:xfrm>
        </p:spPr>
        <p:txBody>
          <a:bodyPr>
            <a:noAutofit/>
          </a:bodyPr>
          <a:lstStyle/>
          <a:p>
            <a:pPr marL="0" indent="0">
              <a:buNone/>
              <a:tabLst>
                <a:tab pos="2006600" algn="l"/>
              </a:tabLst>
            </a:pPr>
            <a:r>
              <a:rPr lang="en-US" b="1" dirty="0">
                <a:sym typeface="Wingdings" panose="05000000000000000000" pitchFamily="2" charset="2"/>
              </a:rPr>
              <a:t>ĐOẠN KINH 4</a:t>
            </a:r>
            <a:endParaRPr lang="en-US" b="1" dirty="0"/>
          </a:p>
          <a:p>
            <a:r>
              <a:rPr lang="en-US" dirty="0" err="1"/>
              <a:t>Gián</a:t>
            </a:r>
            <a:r>
              <a:rPr lang="en-US" dirty="0"/>
              <a:t> </a:t>
            </a:r>
            <a:r>
              <a:rPr lang="en-US" dirty="0" err="1"/>
              <a:t>bổ</a:t>
            </a:r>
            <a:r>
              <a:rPr lang="en-US" dirty="0"/>
              <a:t> </a:t>
            </a:r>
            <a:r>
              <a:rPr lang="en-US" dirty="0" err="1"/>
              <a:t>cách</a:t>
            </a:r>
            <a:r>
              <a:rPr lang="en-US" dirty="0"/>
              <a:t> </a:t>
            </a:r>
            <a:r>
              <a:rPr lang="en-US" dirty="0" err="1"/>
              <a:t>chỉ</a:t>
            </a:r>
            <a:r>
              <a:rPr lang="en-US" dirty="0"/>
              <a:t> </a:t>
            </a:r>
            <a:r>
              <a:rPr lang="en-US" dirty="0" err="1"/>
              <a:t>Mục</a:t>
            </a:r>
            <a:r>
              <a:rPr lang="en-US" dirty="0"/>
              <a:t> </a:t>
            </a:r>
            <a:r>
              <a:rPr lang="en-US" dirty="0" err="1"/>
              <a:t>Đích</a:t>
            </a:r>
            <a:r>
              <a:rPr lang="en-US" dirty="0"/>
              <a:t> (Dative of Purpose)</a:t>
            </a:r>
          </a:p>
          <a:p>
            <a:pPr marL="0" indent="0">
              <a:buNone/>
            </a:pPr>
            <a:endParaRPr lang="en-US" dirty="0"/>
          </a:p>
          <a:p>
            <a:r>
              <a:rPr lang="en-US" dirty="0" err="1"/>
              <a:t>Chỉ</a:t>
            </a:r>
            <a:r>
              <a:rPr lang="en-US" dirty="0"/>
              <a:t> </a:t>
            </a:r>
            <a:r>
              <a:rPr lang="en-US" dirty="0" err="1"/>
              <a:t>mục</a:t>
            </a:r>
            <a:r>
              <a:rPr lang="en-US" dirty="0"/>
              <a:t> </a:t>
            </a:r>
            <a:r>
              <a:rPr lang="en-US" dirty="0" err="1"/>
              <a:t>đích</a:t>
            </a:r>
            <a:r>
              <a:rPr lang="en-US" dirty="0"/>
              <a:t> </a:t>
            </a:r>
            <a:r>
              <a:rPr lang="en-US" dirty="0" err="1"/>
              <a:t>của</a:t>
            </a:r>
            <a:r>
              <a:rPr lang="en-US" dirty="0"/>
              <a:t> </a:t>
            </a:r>
            <a:r>
              <a:rPr lang="en-US" dirty="0" err="1"/>
              <a:t>hành</a:t>
            </a:r>
            <a:r>
              <a:rPr lang="en-US" dirty="0"/>
              <a:t> </a:t>
            </a:r>
            <a:r>
              <a:rPr lang="en-US" dirty="0" err="1"/>
              <a:t>động</a:t>
            </a:r>
            <a:r>
              <a:rPr lang="en-US" dirty="0"/>
              <a:t> </a:t>
            </a:r>
            <a:r>
              <a:rPr lang="en-US" dirty="0" err="1"/>
              <a:t>được</a:t>
            </a:r>
            <a:r>
              <a:rPr lang="en-US" dirty="0"/>
              <a:t> </a:t>
            </a:r>
            <a:r>
              <a:rPr lang="en-US" dirty="0" err="1"/>
              <a:t>nêu</a:t>
            </a:r>
            <a:r>
              <a:rPr lang="en-US" dirty="0"/>
              <a:t> </a:t>
            </a:r>
            <a:r>
              <a:rPr lang="en-US" dirty="0" err="1"/>
              <a:t>trong</a:t>
            </a:r>
            <a:r>
              <a:rPr lang="en-US" dirty="0"/>
              <a:t> </a:t>
            </a:r>
            <a:r>
              <a:rPr lang="en-US" dirty="0" err="1"/>
              <a:t>động</a:t>
            </a:r>
            <a:r>
              <a:rPr lang="en-US" dirty="0"/>
              <a:t> </a:t>
            </a:r>
            <a:r>
              <a:rPr lang="en-US" dirty="0" err="1"/>
              <a:t>từ</a:t>
            </a:r>
            <a:endParaRPr lang="en-US" dirty="0"/>
          </a:p>
          <a:p>
            <a:pPr marL="0" indent="0">
              <a:buNone/>
            </a:pPr>
            <a:endParaRPr lang="en-US" dirty="0"/>
          </a:p>
          <a:p>
            <a:r>
              <a:rPr lang="en-US" b="1" dirty="0" err="1"/>
              <a:t>anuppādāya</a:t>
            </a:r>
            <a:endParaRPr lang="en-US" sz="3200" dirty="0"/>
          </a:p>
        </p:txBody>
      </p:sp>
    </p:spTree>
    <p:extLst>
      <p:ext uri="{BB962C8B-B14F-4D97-AF65-F5344CB8AC3E}">
        <p14:creationId xmlns:p14="http://schemas.microsoft.com/office/powerpoint/2010/main" val="25910303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1.4 – ĐOẠN KINH 9 (UD)</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268071" y="1421794"/>
            <a:ext cx="9708775" cy="5147055"/>
          </a:xfrm>
          <a:prstGeom prst="rect">
            <a:avLst/>
          </a:prstGeom>
          <a:solidFill>
            <a:srgbClr val="FBC25D"/>
          </a:solidFill>
          <a:ln w="57150">
            <a:solidFill>
              <a:srgbClr val="FBC25D"/>
            </a:solid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800" dirty="0">
              <a:sym typeface="Wingdings" panose="05000000000000000000" pitchFamily="2" charset="2"/>
            </a:endParaRPr>
          </a:p>
          <a:p>
            <a:pPr algn="ctr"/>
            <a:r>
              <a:rPr lang="vi-VN" sz="2400" dirty="0"/>
              <a:t>Một dịp nọ, Ngài Sāriputta ngồi xuống hành thiền, giữ chánh niệm tại vị trí cách không xa Đức Phật. Đức Phật trông thấy Ngài Sāriputta ngồi xuống hành thiền như thế,</a:t>
            </a:r>
            <a:r>
              <a:rPr lang="en-US" sz="2400" dirty="0"/>
              <a:t> </a:t>
            </a:r>
            <a:r>
              <a:rPr lang="vi-VN" sz="2400" dirty="0"/>
              <a:t>bèn đọc 2 câu kệ sau:</a:t>
            </a:r>
            <a:r>
              <a:rPr lang="en-US" sz="2800" dirty="0"/>
              <a:t/>
            </a:r>
            <a:br>
              <a:rPr lang="en-US" sz="2800" dirty="0"/>
            </a:br>
            <a:r>
              <a:rPr lang="en-US" sz="7200" dirty="0">
                <a:sym typeface="Wingdings" panose="05000000000000000000" pitchFamily="2" charset="2"/>
              </a:rPr>
              <a:t></a:t>
            </a:r>
            <a:endParaRPr lang="en-US" sz="7200" dirty="0"/>
          </a:p>
          <a:p>
            <a:r>
              <a:rPr lang="en-US" sz="3200" b="1" dirty="0" err="1"/>
              <a:t>Yathā</a:t>
            </a:r>
            <a:r>
              <a:rPr lang="en-US" sz="3200" b="1" dirty="0"/>
              <a:t> pi </a:t>
            </a:r>
            <a:r>
              <a:rPr lang="en-US" sz="3200" b="1" dirty="0" err="1" smtClean="0"/>
              <a:t>pabbato</a:t>
            </a:r>
            <a:r>
              <a:rPr lang="en-US" sz="3200" b="1" dirty="0" smtClean="0"/>
              <a:t> </a:t>
            </a:r>
            <a:r>
              <a:rPr lang="en-US" sz="3200" b="1" dirty="0" err="1"/>
              <a:t>selo</a:t>
            </a:r>
            <a:r>
              <a:rPr lang="en-US" sz="3200" b="1" dirty="0"/>
              <a:t>, </a:t>
            </a:r>
            <a:r>
              <a:rPr lang="en-US" sz="3200" b="1" dirty="0" err="1"/>
              <a:t>acalo</a:t>
            </a:r>
            <a:r>
              <a:rPr lang="en-US" sz="3200" b="1" dirty="0"/>
              <a:t> </a:t>
            </a:r>
            <a:r>
              <a:rPr lang="en-US" sz="3200" b="1" dirty="0" err="1" smtClean="0"/>
              <a:t>suppatiṭṭhito</a:t>
            </a:r>
            <a:r>
              <a:rPr lang="en-US" sz="3200" b="1" dirty="0" smtClean="0"/>
              <a:t>. </a:t>
            </a:r>
            <a:endParaRPr lang="en-US" sz="3200" b="1" dirty="0"/>
          </a:p>
          <a:p>
            <a:r>
              <a:rPr lang="en-US" sz="3200" b="1" dirty="0" err="1"/>
              <a:t>Evaṃ</a:t>
            </a:r>
            <a:r>
              <a:rPr lang="en-US" sz="3200" b="1" dirty="0"/>
              <a:t> </a:t>
            </a:r>
            <a:r>
              <a:rPr lang="en-US" sz="3200" b="1" dirty="0" err="1" smtClean="0"/>
              <a:t>mohakkhayā</a:t>
            </a:r>
            <a:r>
              <a:rPr lang="en-US" sz="3200" b="1" dirty="0" smtClean="0"/>
              <a:t> </a:t>
            </a:r>
            <a:r>
              <a:rPr lang="en-US" sz="3200" b="1" dirty="0"/>
              <a:t>bhikkhu, </a:t>
            </a:r>
            <a:r>
              <a:rPr lang="en-US" sz="3200" b="1" dirty="0" err="1" smtClean="0"/>
              <a:t>pabbatova</a:t>
            </a:r>
            <a:r>
              <a:rPr lang="en-US" sz="3200" b="1" dirty="0"/>
              <a:t>(*) </a:t>
            </a:r>
            <a:r>
              <a:rPr lang="en-US" sz="3200" b="1" dirty="0" err="1"/>
              <a:t>na</a:t>
            </a:r>
            <a:r>
              <a:rPr lang="en-US" sz="3200" b="1" dirty="0"/>
              <a:t> </a:t>
            </a:r>
            <a:r>
              <a:rPr lang="en-US" sz="3200" b="1" dirty="0" err="1"/>
              <a:t>vedhatīti</a:t>
            </a:r>
            <a:r>
              <a:rPr lang="en-US" sz="3200" b="1" dirty="0"/>
              <a:t> </a:t>
            </a:r>
            <a:endParaRPr lang="en-US" sz="3200" b="1" dirty="0" smtClean="0"/>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5890303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9</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409703"/>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780159">
                  <a:extLst>
                    <a:ext uri="{9D8B030D-6E8A-4147-A177-3AD203B41FA5}">
                      <a16:colId xmlns:a16="http://schemas.microsoft.com/office/drawing/2014/main" val="1520808955"/>
                    </a:ext>
                  </a:extLst>
                </a:gridCol>
                <a:gridCol w="4833883">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503679">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b="1" kern="1200" dirty="0">
                          <a:solidFill>
                            <a:schemeClr val="lt1"/>
                          </a:solidFill>
                          <a:latin typeface="+mn-lt"/>
                          <a:ea typeface="+mn-ea"/>
                          <a:cs typeface="+mn-cs"/>
                        </a:rPr>
                        <a:t>Nghĩa</a:t>
                      </a:r>
                      <a:r>
                        <a:rPr lang="en-US" sz="2400" dirty="0"/>
                        <a:t>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25502">
                <a:tc>
                  <a:txBody>
                    <a:bodyPr/>
                    <a:lstStyle/>
                    <a:p>
                      <a:pPr marL="0" marR="0" algn="ctr" defTabSz="914400" rtl="0" eaLnBrk="1" latinLnBrk="0" hangingPunct="1">
                        <a:lnSpc>
                          <a:spcPct val="107000"/>
                        </a:lnSpc>
                        <a:spcBef>
                          <a:spcPts val="0"/>
                        </a:spcBef>
                        <a:spcAft>
                          <a:spcPts val="0"/>
                        </a:spcAft>
                      </a:pPr>
                      <a:r>
                        <a:rPr lang="en-US" sz="1800" b="0" kern="1200" dirty="0">
                          <a:solidFill>
                            <a:schemeClr val="tx1"/>
                          </a:solidFill>
                          <a:latin typeface="+mn-lt"/>
                          <a:ea typeface="+mn-ea"/>
                          <a:cs typeface="+mn-cs"/>
                        </a:rPr>
                        <a:t>1</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err="1">
                          <a:solidFill>
                            <a:schemeClr val="tx1"/>
                          </a:solidFill>
                          <a:latin typeface="+mn-lt"/>
                          <a:ea typeface="+mn-ea"/>
                          <a:cs typeface="+mn-cs"/>
                        </a:rPr>
                        <a:t>Yathā</a:t>
                      </a:r>
                      <a:endParaRPr lang="en-US" sz="1800" b="1"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Giống như</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Trạng từ</a:t>
                      </a:r>
                    </a:p>
                  </a:txBody>
                  <a:tcPr marL="68580" marR="68580" marT="0" marB="0"/>
                </a:tc>
                <a:extLst>
                  <a:ext uri="{0D108BD9-81ED-4DB2-BD59-A6C34878D82A}">
                    <a16:rowId xmlns:a16="http://schemas.microsoft.com/office/drawing/2014/main" val="1720334486"/>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2</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latin typeface="+mn-lt"/>
                          <a:ea typeface="+mn-ea"/>
                          <a:cs typeface="+mn-cs"/>
                        </a:rPr>
                        <a:t>Pi</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Và (có thể không cần dịch)</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Phụ</a:t>
                      </a:r>
                    </a:p>
                  </a:txBody>
                  <a:tcPr marL="68580" marR="68580" marT="0" marB="0"/>
                </a:tc>
                <a:extLst>
                  <a:ext uri="{0D108BD9-81ED-4DB2-BD59-A6C34878D82A}">
                    <a16:rowId xmlns:a16="http://schemas.microsoft.com/office/drawing/2014/main" val="3399634165"/>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3</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err="1">
                          <a:solidFill>
                            <a:schemeClr val="tx1"/>
                          </a:solidFill>
                          <a:latin typeface="+mn-lt"/>
                          <a:ea typeface="+mn-ea"/>
                          <a:cs typeface="+mn-cs"/>
                        </a:rPr>
                        <a:t>Pabbato</a:t>
                      </a:r>
                      <a:endParaRPr lang="en-US" sz="1800" b="1"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Núi</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1954270747"/>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4</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err="1">
                          <a:solidFill>
                            <a:schemeClr val="tx1"/>
                          </a:solidFill>
                          <a:latin typeface="+mn-lt"/>
                          <a:ea typeface="+mn-ea"/>
                          <a:cs typeface="+mn-cs"/>
                        </a:rPr>
                        <a:t>Sela</a:t>
                      </a:r>
                      <a:endParaRPr lang="en-US" sz="1800" b="1"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err="1">
                          <a:solidFill>
                            <a:schemeClr val="tx1"/>
                          </a:solidFill>
                          <a:latin typeface="+mn-lt"/>
                          <a:ea typeface="+mn-ea"/>
                          <a:cs typeface="+mn-cs"/>
                        </a:rPr>
                        <a:t>Đa</a:t>
                      </a:r>
                      <a:r>
                        <a:rPr lang="en-US" sz="1800" b="0" kern="1200" dirty="0">
                          <a:solidFill>
                            <a:schemeClr val="tx1"/>
                          </a:solidFill>
                          <a:latin typeface="+mn-lt"/>
                          <a:ea typeface="+mn-ea"/>
                          <a:cs typeface="+mn-cs"/>
                        </a:rPr>
                        <a:t>́</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Tính</a:t>
                      </a:r>
                    </a:p>
                  </a:txBody>
                  <a:tcPr marL="68580" marR="68580" marT="0" marB="0"/>
                </a:tc>
                <a:extLst>
                  <a:ext uri="{0D108BD9-81ED-4DB2-BD59-A6C34878D82A}">
                    <a16:rowId xmlns:a16="http://schemas.microsoft.com/office/drawing/2014/main" val="2151744862"/>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5</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latin typeface="+mn-lt"/>
                          <a:ea typeface="+mn-ea"/>
                          <a:cs typeface="+mn-cs"/>
                        </a:rPr>
                        <a:t>Cala</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err="1">
                          <a:solidFill>
                            <a:schemeClr val="tx1"/>
                          </a:solidFill>
                          <a:latin typeface="+mn-lt"/>
                          <a:ea typeface="+mn-ea"/>
                          <a:cs typeface="+mn-cs"/>
                        </a:rPr>
                        <a:t>Rúng</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động</a:t>
                      </a:r>
                      <a:endParaRPr lang="en-US" sz="1800" b="0"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Tính</a:t>
                      </a:r>
                    </a:p>
                  </a:txBody>
                  <a:tcPr marL="68580" marR="68580" marT="0" marB="0"/>
                </a:tc>
                <a:extLst>
                  <a:ext uri="{0D108BD9-81ED-4DB2-BD59-A6C34878D82A}">
                    <a16:rowId xmlns:a16="http://schemas.microsoft.com/office/drawing/2014/main" val="3642912385"/>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6</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err="1">
                          <a:solidFill>
                            <a:schemeClr val="tx1"/>
                          </a:solidFill>
                          <a:latin typeface="+mn-lt"/>
                          <a:ea typeface="+mn-ea"/>
                          <a:cs typeface="+mn-cs"/>
                        </a:rPr>
                        <a:t>Suppatiṭṭhita</a:t>
                      </a:r>
                      <a:endParaRPr lang="en-US" sz="1800" b="1"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err="1">
                          <a:solidFill>
                            <a:schemeClr val="tx1"/>
                          </a:solidFill>
                          <a:latin typeface="+mn-lt"/>
                          <a:ea typeface="+mn-ea"/>
                          <a:cs typeface="+mn-cs"/>
                        </a:rPr>
                        <a:t>Tru</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vững</a:t>
                      </a:r>
                      <a:endParaRPr lang="en-US" sz="1800" b="0"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Tính</a:t>
                      </a:r>
                    </a:p>
                  </a:txBody>
                  <a:tcPr marL="68580" marR="68580" marT="0" marB="0"/>
                </a:tc>
                <a:extLst>
                  <a:ext uri="{0D108BD9-81ED-4DB2-BD59-A6C34878D82A}">
                    <a16:rowId xmlns:a16="http://schemas.microsoft.com/office/drawing/2014/main" val="2871846622"/>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7</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err="1">
                          <a:solidFill>
                            <a:schemeClr val="tx1"/>
                          </a:solidFill>
                          <a:latin typeface="+mn-lt"/>
                          <a:ea typeface="+mn-ea"/>
                          <a:cs typeface="+mn-cs"/>
                        </a:rPr>
                        <a:t>Evaṃ</a:t>
                      </a:r>
                      <a:endParaRPr lang="en-US" sz="1800" b="1"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Như vậy</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Phụ</a:t>
                      </a:r>
                    </a:p>
                  </a:txBody>
                  <a:tcPr marL="68580" marR="68580" marT="0" marB="0"/>
                </a:tc>
                <a:extLst>
                  <a:ext uri="{0D108BD9-81ED-4DB2-BD59-A6C34878D82A}">
                    <a16:rowId xmlns:a16="http://schemas.microsoft.com/office/drawing/2014/main" val="3374167155"/>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8</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latin typeface="+mn-lt"/>
                          <a:ea typeface="+mn-ea"/>
                          <a:cs typeface="+mn-cs"/>
                        </a:rPr>
                        <a:t>Moho</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a:solidFill>
                            <a:schemeClr val="tx1"/>
                          </a:solidFill>
                          <a:latin typeface="+mn-lt"/>
                          <a:ea typeface="+mn-ea"/>
                          <a:cs typeface="+mn-cs"/>
                        </a:rPr>
                        <a:t>Si </a:t>
                      </a:r>
                      <a:r>
                        <a:rPr lang="en-US" sz="1800" b="0" kern="1200" dirty="0" err="1">
                          <a:solidFill>
                            <a:schemeClr val="tx1"/>
                          </a:solidFill>
                          <a:latin typeface="+mn-lt"/>
                          <a:ea typeface="+mn-ea"/>
                          <a:cs typeface="+mn-cs"/>
                        </a:rPr>
                        <a:t>mê</a:t>
                      </a:r>
                      <a:endParaRPr lang="en-US" sz="1800" b="0"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3830318225"/>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9</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err="1">
                          <a:solidFill>
                            <a:schemeClr val="tx1"/>
                          </a:solidFill>
                          <a:latin typeface="+mn-lt"/>
                          <a:ea typeface="+mn-ea"/>
                          <a:cs typeface="+mn-cs"/>
                        </a:rPr>
                        <a:t>Khayo</a:t>
                      </a:r>
                      <a:endParaRPr lang="en-US" sz="1800" b="1"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err="1">
                          <a:solidFill>
                            <a:schemeClr val="tx1"/>
                          </a:solidFill>
                          <a:latin typeface="+mn-lt"/>
                          <a:ea typeface="+mn-ea"/>
                          <a:cs typeface="+mn-cs"/>
                        </a:rPr>
                        <a:t>Sư</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tuyệt</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trư</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sư</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cắt</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đứt</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sư</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pha</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hủy</a:t>
                      </a:r>
                      <a:endParaRPr lang="en-US" sz="1800" b="0"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1845308157"/>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10</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latin typeface="+mn-lt"/>
                          <a:ea typeface="+mn-ea"/>
                          <a:cs typeface="+mn-cs"/>
                        </a:rPr>
                        <a:t>Bhikkhu</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a:solidFill>
                            <a:schemeClr val="tx1"/>
                          </a:solidFill>
                          <a:latin typeface="+mn-lt"/>
                          <a:ea typeface="+mn-ea"/>
                          <a:cs typeface="+mn-cs"/>
                        </a:rPr>
                        <a:t>Tỳ </a:t>
                      </a:r>
                      <a:r>
                        <a:rPr lang="en-US" sz="1800" b="0" kern="1200" dirty="0" err="1">
                          <a:solidFill>
                            <a:schemeClr val="tx1"/>
                          </a:solidFill>
                          <a:latin typeface="+mn-lt"/>
                          <a:ea typeface="+mn-ea"/>
                          <a:cs typeface="+mn-cs"/>
                        </a:rPr>
                        <a:t>Kheo</a:t>
                      </a:r>
                      <a:endParaRPr lang="en-US" sz="1800" b="0"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3114015414"/>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11</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latin typeface="+mn-lt"/>
                          <a:ea typeface="+mn-ea"/>
                          <a:cs typeface="+mn-cs"/>
                        </a:rPr>
                        <a:t>Iva</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err="1">
                          <a:solidFill>
                            <a:schemeClr val="tx1"/>
                          </a:solidFill>
                          <a:latin typeface="+mn-lt"/>
                          <a:ea typeface="+mn-ea"/>
                          <a:cs typeface="+mn-cs"/>
                        </a:rPr>
                        <a:t>Giống</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như</a:t>
                      </a:r>
                      <a:endParaRPr lang="en-US" sz="1800" b="0"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err="1">
                          <a:solidFill>
                            <a:schemeClr val="tx1"/>
                          </a:solidFill>
                          <a:latin typeface="+mn-lt"/>
                          <a:ea typeface="+mn-ea"/>
                          <a:cs typeface="+mn-cs"/>
                        </a:rPr>
                        <a:t>Phu</a:t>
                      </a:r>
                      <a:r>
                        <a:rPr lang="en-US" sz="1800" b="0" kern="1200" dirty="0">
                          <a:solidFill>
                            <a:schemeClr val="tx1"/>
                          </a:solidFill>
                          <a:latin typeface="+mn-lt"/>
                          <a:ea typeface="+mn-ea"/>
                          <a:cs typeface="+mn-cs"/>
                        </a:rPr>
                        <a:t>̣</a:t>
                      </a:r>
                    </a:p>
                  </a:txBody>
                  <a:tcPr marL="68580" marR="68580" marT="0" marB="0"/>
                </a:tc>
                <a:extLst>
                  <a:ext uri="{0D108BD9-81ED-4DB2-BD59-A6C34878D82A}">
                    <a16:rowId xmlns:a16="http://schemas.microsoft.com/office/drawing/2014/main" val="1699738557"/>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12</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err="1">
                          <a:solidFill>
                            <a:schemeClr val="tx1"/>
                          </a:solidFill>
                          <a:latin typeface="+mn-lt"/>
                          <a:ea typeface="+mn-ea"/>
                          <a:cs typeface="+mn-cs"/>
                        </a:rPr>
                        <a:t>Vedhati</a:t>
                      </a:r>
                      <a:endParaRPr lang="en-US" sz="1800" b="1"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Dao động, rúng động, chao đảo</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err="1">
                          <a:solidFill>
                            <a:schemeClr val="tx1"/>
                          </a:solidFill>
                          <a:latin typeface="+mn-lt"/>
                          <a:ea typeface="+mn-ea"/>
                          <a:cs typeface="+mn-cs"/>
                        </a:rPr>
                        <a:t>Động</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tư</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hiện</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tại</a:t>
                      </a:r>
                      <a:r>
                        <a:rPr lang="en-US" sz="1800" b="0" kern="1200" dirty="0">
                          <a:solidFill>
                            <a:schemeClr val="tx1"/>
                          </a:solidFill>
                          <a:latin typeface="+mn-lt"/>
                          <a:ea typeface="+mn-ea"/>
                          <a:cs typeface="+mn-cs"/>
                        </a:rPr>
                        <a:t>, chủ </a:t>
                      </a:r>
                      <a:r>
                        <a:rPr lang="en-US" sz="1800" b="0" kern="1200" dirty="0" err="1">
                          <a:solidFill>
                            <a:schemeClr val="tx1"/>
                          </a:solidFill>
                          <a:latin typeface="+mn-lt"/>
                          <a:ea typeface="+mn-ea"/>
                          <a:cs typeface="+mn-cs"/>
                        </a:rPr>
                        <a:t>động</a:t>
                      </a:r>
                      <a:endParaRPr lang="en-US" sz="18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311317194"/>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15792617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515551D-BC00-4150-9C68-837762558136}"/>
              </a:ext>
            </a:extLst>
          </p:cNvPr>
          <p:cNvSpPr/>
          <p:nvPr/>
        </p:nvSpPr>
        <p:spPr>
          <a:xfrm>
            <a:off x="823574" y="3243824"/>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7" name="Rectangle 6">
            <a:extLst>
              <a:ext uri="{FF2B5EF4-FFF2-40B4-BE49-F238E27FC236}">
                <a16:creationId xmlns:a16="http://schemas.microsoft.com/office/drawing/2014/main" id="{10CF2FDC-316D-4347-9913-FB62E45B5588}"/>
              </a:ext>
            </a:extLst>
          </p:cNvPr>
          <p:cNvSpPr/>
          <p:nvPr/>
        </p:nvSpPr>
        <p:spPr>
          <a:xfrm>
            <a:off x="823575" y="2085281"/>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ĐOẠN KINH 9 </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4" y="2147748"/>
            <a:ext cx="10530225" cy="4521993"/>
          </a:xfrm>
        </p:spPr>
        <p:txBody>
          <a:bodyPr>
            <a:noAutofit/>
          </a:bodyPr>
          <a:lstStyle/>
          <a:p>
            <a:pPr marL="0" indent="0">
              <a:buNone/>
              <a:tabLst>
                <a:tab pos="2006600" algn="l"/>
              </a:tabLst>
            </a:pPr>
            <a:r>
              <a:rPr lang="en-US" b="1" dirty="0">
                <a:sym typeface="Wingdings" panose="05000000000000000000" pitchFamily="2" charset="2"/>
              </a:rPr>
              <a:t>1. </a:t>
            </a:r>
            <a:r>
              <a:rPr lang="en-US" b="1" dirty="0" err="1">
                <a:sym typeface="Wingdings" panose="05000000000000000000" pitchFamily="2" charset="2"/>
              </a:rPr>
              <a:t>Chú</a:t>
            </a:r>
            <a:r>
              <a:rPr lang="en-US" b="1" dirty="0">
                <a:sym typeface="Wingdings" panose="05000000000000000000" pitchFamily="2" charset="2"/>
              </a:rPr>
              <a:t> </a:t>
            </a:r>
            <a:r>
              <a:rPr lang="en-US" b="1" dirty="0" err="1">
                <a:sym typeface="Wingdings" panose="05000000000000000000" pitchFamily="2" charset="2"/>
              </a:rPr>
              <a:t>Thích</a:t>
            </a:r>
            <a:r>
              <a:rPr lang="en-US" b="1" dirty="0">
                <a:sym typeface="Wingdings" panose="05000000000000000000" pitchFamily="2" charset="2"/>
              </a:rPr>
              <a:t> (*)</a:t>
            </a:r>
            <a:endParaRPr lang="en-US" b="1" dirty="0"/>
          </a:p>
          <a:p>
            <a:pPr marL="0" indent="0" algn="ctr">
              <a:buNone/>
            </a:pPr>
            <a:r>
              <a:rPr lang="en-US" sz="3600" b="1" dirty="0" err="1"/>
              <a:t>Pabbatova</a:t>
            </a:r>
            <a:r>
              <a:rPr lang="en-US" sz="3600" b="1" dirty="0"/>
              <a:t> = </a:t>
            </a:r>
            <a:r>
              <a:rPr lang="en-US" sz="3600" b="1" dirty="0" err="1"/>
              <a:t>pabbato</a:t>
            </a:r>
            <a:r>
              <a:rPr lang="en-US" sz="3600" b="1" dirty="0"/>
              <a:t> + </a:t>
            </a:r>
            <a:r>
              <a:rPr lang="en-US" sz="3600" b="1" dirty="0" err="1"/>
              <a:t>iva</a:t>
            </a:r>
            <a:endParaRPr lang="en-US" sz="3200" b="1" dirty="0"/>
          </a:p>
          <a:p>
            <a:pPr marL="0" indent="0">
              <a:buNone/>
            </a:pPr>
            <a:r>
              <a:rPr lang="en-US" b="1" dirty="0">
                <a:sym typeface="Wingdings" panose="05000000000000000000" pitchFamily="2" charset="2"/>
              </a:rPr>
              <a:t>2. </a:t>
            </a:r>
            <a:r>
              <a:rPr lang="en-US" b="1" dirty="0" err="1">
                <a:sym typeface="Wingdings" panose="05000000000000000000" pitchFamily="2" charset="2"/>
              </a:rPr>
              <a:t>Xuất</a:t>
            </a:r>
            <a:r>
              <a:rPr lang="en-US" b="1" dirty="0">
                <a:sym typeface="Wingdings" panose="05000000000000000000" pitchFamily="2" charset="2"/>
              </a:rPr>
              <a:t> </a:t>
            </a:r>
            <a:r>
              <a:rPr lang="en-US" b="1" dirty="0" err="1">
                <a:sym typeface="Wingdings" panose="05000000000000000000" pitchFamily="2" charset="2"/>
              </a:rPr>
              <a:t>xứ</a:t>
            </a:r>
            <a:r>
              <a:rPr lang="en-US" b="1" dirty="0">
                <a:sym typeface="Wingdings" panose="05000000000000000000" pitchFamily="2" charset="2"/>
              </a:rPr>
              <a:t> </a:t>
            </a:r>
            <a:r>
              <a:rPr lang="en-US" b="1" dirty="0" err="1">
                <a:sym typeface="Wingdings" panose="05000000000000000000" pitchFamily="2" charset="2"/>
              </a:rPr>
              <a:t>cách</a:t>
            </a:r>
            <a:endParaRPr lang="en-US" b="1" dirty="0"/>
          </a:p>
          <a:p>
            <a:pPr marL="0" indent="0">
              <a:buNone/>
            </a:pPr>
            <a:r>
              <a:rPr lang="vi-VN" sz="1800" dirty="0"/>
              <a:t>Xuất xứ cách (Ablative) có nhiều chức năng, cơ bản là chỉ nguồn gốc, nơi xuất phát hành </a:t>
            </a:r>
            <a:r>
              <a:rPr lang="vi-VN" sz="1800" dirty="0" smtClean="0"/>
              <a:t>động</a:t>
            </a:r>
            <a:r>
              <a:rPr lang="en-US" sz="1800" dirty="0" smtClean="0"/>
              <a:t> (Ablative of Source/Ablative of Origin)</a:t>
            </a:r>
            <a:r>
              <a:rPr lang="vi-VN" sz="1800" dirty="0" smtClean="0"/>
              <a:t>. </a:t>
            </a:r>
            <a:endParaRPr lang="vi-VN" sz="1800" dirty="0"/>
          </a:p>
          <a:p>
            <a:pPr marL="0" indent="0">
              <a:buNone/>
            </a:pPr>
            <a:r>
              <a:rPr lang="vi-VN" sz="1800" b="1" i="1" dirty="0"/>
              <a:t>Ví dụ: </a:t>
            </a:r>
            <a:r>
              <a:rPr lang="vi-VN" sz="1800" dirty="0"/>
              <a:t>tôi đi đến trường từ nhà tôi. “Từ nhà tôi” trong Pali sẽ được diễn đạt bằng xuất xứ cách</a:t>
            </a:r>
            <a:endParaRPr lang="en-US" sz="1800" dirty="0"/>
          </a:p>
          <a:p>
            <a:pPr marL="0" indent="0">
              <a:buNone/>
            </a:pPr>
            <a:r>
              <a:rPr lang="en-US" sz="2000" dirty="0" err="1"/>
              <a:t>Xuất</a:t>
            </a:r>
            <a:r>
              <a:rPr lang="en-US" sz="2000" dirty="0"/>
              <a:t> </a:t>
            </a:r>
            <a:r>
              <a:rPr lang="en-US" sz="2000" dirty="0" err="1"/>
              <a:t>xư</a:t>
            </a:r>
            <a:r>
              <a:rPr lang="en-US" sz="2000" dirty="0"/>
              <a:t>́ </a:t>
            </a:r>
            <a:r>
              <a:rPr lang="en-US" sz="2000" dirty="0" err="1"/>
              <a:t>cách</a:t>
            </a:r>
            <a:r>
              <a:rPr lang="en-US" sz="2000" dirty="0"/>
              <a:t> chỉ </a:t>
            </a:r>
            <a:r>
              <a:rPr lang="en-US" sz="2000" dirty="0" err="1"/>
              <a:t>nguyên</a:t>
            </a:r>
            <a:r>
              <a:rPr lang="en-US" sz="2000" dirty="0"/>
              <a:t> </a:t>
            </a:r>
            <a:r>
              <a:rPr lang="en-US" sz="2000" dirty="0" err="1"/>
              <a:t>nhân</a:t>
            </a:r>
            <a:r>
              <a:rPr lang="en-US" sz="2000" dirty="0"/>
              <a:t> (Ablative of cause): chỉ </a:t>
            </a:r>
            <a:r>
              <a:rPr lang="en-US" sz="2000" dirty="0" err="1"/>
              <a:t>nguyên</a:t>
            </a:r>
            <a:r>
              <a:rPr lang="en-US" sz="2000" dirty="0"/>
              <a:t> </a:t>
            </a:r>
            <a:r>
              <a:rPr lang="en-US" sz="2000" dirty="0" err="1"/>
              <a:t>nhân</a:t>
            </a:r>
            <a:r>
              <a:rPr lang="en-US" sz="2000" dirty="0"/>
              <a:t>, </a:t>
            </a:r>
            <a:r>
              <a:rPr lang="en-US" sz="2000" dirty="0" err="1"/>
              <a:t>ly</a:t>
            </a:r>
            <a:r>
              <a:rPr lang="en-US" sz="2000" dirty="0"/>
              <a:t>́ do, </a:t>
            </a:r>
            <a:r>
              <a:rPr lang="en-US" sz="2000" dirty="0" err="1"/>
              <a:t>nguyên</a:t>
            </a:r>
            <a:r>
              <a:rPr lang="en-US" sz="2000" dirty="0"/>
              <a:t> </a:t>
            </a:r>
            <a:r>
              <a:rPr lang="en-US" sz="2000" dirty="0" err="1"/>
              <a:t>cơ</a:t>
            </a:r>
            <a:r>
              <a:rPr lang="en-US" sz="2000" dirty="0"/>
              <a:t>́. </a:t>
            </a:r>
          </a:p>
          <a:p>
            <a:r>
              <a:rPr lang="en-US" sz="2000" dirty="0"/>
              <a:t>Ví dụ: </a:t>
            </a:r>
          </a:p>
          <a:p>
            <a:r>
              <a:rPr lang="en-US" sz="2000" dirty="0" err="1"/>
              <a:t>Tèo</a:t>
            </a:r>
            <a:r>
              <a:rPr lang="en-US" sz="2000" dirty="0"/>
              <a:t> </a:t>
            </a:r>
            <a:r>
              <a:rPr lang="en-US" sz="2000" dirty="0" err="1"/>
              <a:t>đi</a:t>
            </a:r>
            <a:r>
              <a:rPr lang="en-US" sz="2000" dirty="0"/>
              <a:t> </a:t>
            </a:r>
            <a:r>
              <a:rPr lang="en-US" sz="2000" dirty="0" err="1"/>
              <a:t>trê</a:t>
            </a:r>
            <a:r>
              <a:rPr lang="en-US" sz="2000" dirty="0"/>
              <a:t>̃ </a:t>
            </a:r>
            <a:r>
              <a:rPr lang="en-US" sz="2000" b="1" dirty="0"/>
              <a:t>do </a:t>
            </a:r>
            <a:r>
              <a:rPr lang="en-US" sz="2000" b="1" dirty="0" err="1"/>
              <a:t>kẹt</a:t>
            </a:r>
            <a:r>
              <a:rPr lang="en-US" sz="2000" b="1" dirty="0"/>
              <a:t> </a:t>
            </a:r>
            <a:r>
              <a:rPr lang="en-US" sz="2000" b="1" dirty="0" err="1"/>
              <a:t>xe</a:t>
            </a:r>
            <a:endParaRPr lang="en-US" sz="2000" dirty="0"/>
          </a:p>
          <a:p>
            <a:r>
              <a:rPr lang="en-US" sz="2000" b="1" dirty="0" err="1"/>
              <a:t>Nhơ</a:t>
            </a:r>
            <a:r>
              <a:rPr lang="en-US" sz="2000" b="1" dirty="0"/>
              <a:t>̀ </a:t>
            </a:r>
            <a:r>
              <a:rPr lang="en-US" sz="2000" b="1" dirty="0" err="1"/>
              <a:t>học</a:t>
            </a:r>
            <a:r>
              <a:rPr lang="en-US" sz="2000" b="1" dirty="0"/>
              <a:t> </a:t>
            </a:r>
            <a:r>
              <a:rPr lang="en-US" sz="2000" b="1" dirty="0" err="1"/>
              <a:t>chăm</a:t>
            </a:r>
            <a:r>
              <a:rPr lang="en-US" sz="2000" b="1" dirty="0"/>
              <a:t> </a:t>
            </a:r>
            <a:r>
              <a:rPr lang="en-US" sz="2000" dirty="0" err="1"/>
              <a:t>Ti</a:t>
            </a:r>
            <a:r>
              <a:rPr lang="en-US" sz="2000" dirty="0"/>
              <a:t>́ </a:t>
            </a:r>
            <a:r>
              <a:rPr lang="en-US" sz="2000" dirty="0" err="1"/>
              <a:t>đô</a:t>
            </a:r>
            <a:r>
              <a:rPr lang="en-US" sz="2000" dirty="0"/>
              <a:t>̃ </a:t>
            </a:r>
            <a:r>
              <a:rPr lang="en-US" sz="2000" dirty="0" err="1"/>
              <a:t>Đại</a:t>
            </a:r>
            <a:r>
              <a:rPr lang="en-US" sz="2000" dirty="0"/>
              <a:t> </a:t>
            </a:r>
            <a:r>
              <a:rPr lang="en-US" sz="2000" dirty="0" err="1"/>
              <a:t>học</a:t>
            </a:r>
            <a:r>
              <a:rPr lang="en-US" sz="2000" dirty="0"/>
              <a:t> </a:t>
            </a:r>
          </a:p>
          <a:p>
            <a:r>
              <a:rPr lang="en-US" sz="2000" b="1" dirty="0" err="1"/>
              <a:t>mohakkhayā</a:t>
            </a:r>
            <a:r>
              <a:rPr lang="vi-VN" sz="1400" dirty="0"/>
              <a:t> </a:t>
            </a:r>
          </a:p>
        </p:txBody>
      </p:sp>
    </p:spTree>
    <p:extLst>
      <p:ext uri="{BB962C8B-B14F-4D97-AF65-F5344CB8AC3E}">
        <p14:creationId xmlns:p14="http://schemas.microsoft.com/office/powerpoint/2010/main" val="22037184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VĂN HÓA</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7899289" cy="4412629"/>
          </a:xfrm>
        </p:spPr>
        <p:txBody>
          <a:bodyPr>
            <a:noAutofit/>
          </a:bodyPr>
          <a:lstStyle/>
          <a:p>
            <a:pPr marL="0" indent="0">
              <a:buNone/>
            </a:pPr>
            <a:r>
              <a:rPr lang="en-US" b="1" dirty="0" err="1"/>
              <a:t>Hội</a:t>
            </a:r>
            <a:r>
              <a:rPr lang="en-US" b="1" dirty="0"/>
              <a:t> </a:t>
            </a:r>
            <a:r>
              <a:rPr lang="en-US" b="1" dirty="0" err="1"/>
              <a:t>Thánh</a:t>
            </a:r>
            <a:r>
              <a:rPr lang="en-US" b="1" dirty="0"/>
              <a:t> </a:t>
            </a:r>
            <a:r>
              <a:rPr lang="en-US" b="1" dirty="0" err="1"/>
              <a:t>điển</a:t>
            </a:r>
            <a:r>
              <a:rPr lang="en-US" b="1" dirty="0"/>
              <a:t> Pali – Pali Text Society</a:t>
            </a:r>
            <a:endParaRPr lang="en-US" dirty="0"/>
          </a:p>
          <a:p>
            <a:pPr marL="0" indent="0">
              <a:buNone/>
            </a:pPr>
            <a:r>
              <a:rPr lang="en-US" b="1" dirty="0" err="1"/>
              <a:t>Kỳ</a:t>
            </a:r>
            <a:r>
              <a:rPr lang="en-US" b="1" dirty="0"/>
              <a:t> 1: </a:t>
            </a:r>
            <a:r>
              <a:rPr lang="en-US" b="1" dirty="0" err="1"/>
              <a:t>Tổng</a:t>
            </a:r>
            <a:r>
              <a:rPr lang="en-US" b="1" dirty="0"/>
              <a:t> </a:t>
            </a:r>
            <a:r>
              <a:rPr lang="en-US" b="1" dirty="0" err="1"/>
              <a:t>quan</a:t>
            </a:r>
            <a:r>
              <a:rPr lang="en-US" b="1" dirty="0"/>
              <a:t>, Rhys </a:t>
            </a:r>
            <a:r>
              <a:rPr lang="en-US" b="1" dirty="0" err="1"/>
              <a:t>Davids</a:t>
            </a:r>
            <a:endParaRPr lang="en-US" dirty="0"/>
          </a:p>
          <a:p>
            <a:pPr algn="just"/>
            <a:r>
              <a:rPr lang="en-US" sz="2400" dirty="0" err="1"/>
              <a:t>Hội</a:t>
            </a:r>
            <a:r>
              <a:rPr lang="en-US" sz="2400" dirty="0"/>
              <a:t> </a:t>
            </a:r>
            <a:r>
              <a:rPr lang="en-US" sz="2400" dirty="0" err="1"/>
              <a:t>Thánh</a:t>
            </a:r>
            <a:r>
              <a:rPr lang="en-US" sz="2400" dirty="0"/>
              <a:t> </a:t>
            </a:r>
            <a:r>
              <a:rPr lang="en-US" sz="2400" dirty="0" err="1"/>
              <a:t>điển</a:t>
            </a:r>
            <a:r>
              <a:rPr lang="en-US" sz="2400" dirty="0"/>
              <a:t> Pali </a:t>
            </a:r>
            <a:r>
              <a:rPr lang="en-US" sz="2400" dirty="0" err="1"/>
              <a:t>là</a:t>
            </a:r>
            <a:r>
              <a:rPr lang="en-US" sz="2400" dirty="0"/>
              <a:t> 1 </a:t>
            </a:r>
            <a:r>
              <a:rPr lang="en-US" sz="2400" dirty="0" err="1"/>
              <a:t>hội</a:t>
            </a:r>
            <a:r>
              <a:rPr lang="en-US" sz="2400" dirty="0"/>
              <a:t> </a:t>
            </a:r>
            <a:r>
              <a:rPr lang="en-US" sz="2400" dirty="0" err="1"/>
              <a:t>đoàn</a:t>
            </a:r>
            <a:r>
              <a:rPr lang="en-US" sz="2400" dirty="0"/>
              <a:t> </a:t>
            </a:r>
            <a:r>
              <a:rPr lang="en-US" sz="2400" dirty="0" err="1"/>
              <a:t>học</a:t>
            </a:r>
            <a:r>
              <a:rPr lang="en-US" sz="2400" dirty="0"/>
              <a:t> </a:t>
            </a:r>
            <a:r>
              <a:rPr lang="en-US" sz="2400" dirty="0" err="1"/>
              <a:t>thuật</a:t>
            </a:r>
            <a:r>
              <a:rPr lang="en-US" sz="2400" dirty="0"/>
              <a:t>, </a:t>
            </a:r>
            <a:r>
              <a:rPr lang="en-US" sz="2400" dirty="0" err="1"/>
              <a:t>chuyên</a:t>
            </a:r>
            <a:r>
              <a:rPr lang="en-US" sz="2400" dirty="0"/>
              <a:t> </a:t>
            </a:r>
            <a:r>
              <a:rPr lang="en-US" sz="2400" dirty="0" err="1"/>
              <a:t>nghiên</a:t>
            </a:r>
            <a:r>
              <a:rPr lang="en-US" sz="2400" dirty="0"/>
              <a:t> </a:t>
            </a:r>
            <a:r>
              <a:rPr lang="en-US" sz="2400" dirty="0" err="1"/>
              <a:t>cứu</a:t>
            </a:r>
            <a:r>
              <a:rPr lang="en-US" sz="2400" dirty="0"/>
              <a:t> </a:t>
            </a:r>
            <a:r>
              <a:rPr lang="en-US" sz="2400" dirty="0" err="1"/>
              <a:t>và</a:t>
            </a:r>
            <a:r>
              <a:rPr lang="en-US" sz="2400" dirty="0"/>
              <a:t> </a:t>
            </a:r>
            <a:r>
              <a:rPr lang="en-US" sz="2400" dirty="0" err="1"/>
              <a:t>xuất</a:t>
            </a:r>
            <a:r>
              <a:rPr lang="en-US" sz="2400" dirty="0"/>
              <a:t> </a:t>
            </a:r>
            <a:r>
              <a:rPr lang="en-US" sz="2400" dirty="0" err="1"/>
              <a:t>bản</a:t>
            </a:r>
            <a:r>
              <a:rPr lang="en-US" sz="2400" dirty="0"/>
              <a:t> </a:t>
            </a:r>
            <a:r>
              <a:rPr lang="en-US" sz="2400" dirty="0" err="1"/>
              <a:t>các</a:t>
            </a:r>
            <a:r>
              <a:rPr lang="en-US" sz="2400" dirty="0"/>
              <a:t> </a:t>
            </a:r>
            <a:r>
              <a:rPr lang="en-US" sz="2400" dirty="0" err="1"/>
              <a:t>tác</a:t>
            </a:r>
            <a:r>
              <a:rPr lang="en-US" sz="2400" dirty="0"/>
              <a:t> </a:t>
            </a:r>
            <a:r>
              <a:rPr lang="en-US" sz="2400" dirty="0" err="1"/>
              <a:t>phẩm</a:t>
            </a:r>
            <a:r>
              <a:rPr lang="en-US" sz="2400" dirty="0"/>
              <a:t> </a:t>
            </a:r>
            <a:r>
              <a:rPr lang="en-US" sz="2400" dirty="0" err="1"/>
              <a:t>về</a:t>
            </a:r>
            <a:r>
              <a:rPr lang="en-US" sz="2400" dirty="0"/>
              <a:t> Pali, bao </a:t>
            </a:r>
            <a:r>
              <a:rPr lang="en-US" sz="2400" dirty="0" err="1"/>
              <a:t>gồm</a:t>
            </a:r>
            <a:r>
              <a:rPr lang="en-US" sz="2400" dirty="0"/>
              <a:t> </a:t>
            </a:r>
            <a:r>
              <a:rPr lang="en-US" sz="2400" dirty="0" err="1"/>
              <a:t>chủ</a:t>
            </a:r>
            <a:r>
              <a:rPr lang="en-US" sz="2400" dirty="0"/>
              <a:t> </a:t>
            </a:r>
            <a:r>
              <a:rPr lang="en-US" sz="2400" dirty="0" err="1"/>
              <a:t>yếu</a:t>
            </a:r>
            <a:r>
              <a:rPr lang="en-US" sz="2400" dirty="0"/>
              <a:t> </a:t>
            </a:r>
            <a:r>
              <a:rPr lang="en-US" sz="2400" dirty="0" err="1"/>
              <a:t>các</a:t>
            </a:r>
            <a:r>
              <a:rPr lang="en-US" sz="2400" dirty="0"/>
              <a:t> </a:t>
            </a:r>
            <a:r>
              <a:rPr lang="en-US" sz="2400" dirty="0" err="1"/>
              <a:t>học</a:t>
            </a:r>
            <a:r>
              <a:rPr lang="en-US" sz="2400" dirty="0"/>
              <a:t> </a:t>
            </a:r>
            <a:r>
              <a:rPr lang="en-US" sz="2400" dirty="0" err="1"/>
              <a:t>giả</a:t>
            </a:r>
            <a:r>
              <a:rPr lang="en-US" sz="2400" dirty="0"/>
              <a:t> </a:t>
            </a:r>
            <a:r>
              <a:rPr lang="en-US" sz="2400" dirty="0" err="1"/>
              <a:t>Tây</a:t>
            </a:r>
            <a:r>
              <a:rPr lang="en-US" sz="2400" dirty="0"/>
              <a:t> </a:t>
            </a:r>
            <a:r>
              <a:rPr lang="en-US" sz="2400" dirty="0" err="1"/>
              <a:t>phương</a:t>
            </a:r>
            <a:r>
              <a:rPr lang="en-US" sz="2400" dirty="0"/>
              <a:t> </a:t>
            </a:r>
            <a:r>
              <a:rPr lang="en-US" sz="2400" dirty="0" err="1"/>
              <a:t>và</a:t>
            </a:r>
            <a:r>
              <a:rPr lang="en-US" sz="2400" dirty="0"/>
              <a:t> ra </a:t>
            </a:r>
            <a:r>
              <a:rPr lang="en-US" sz="2400" dirty="0" err="1"/>
              <a:t>đời</a:t>
            </a:r>
            <a:r>
              <a:rPr lang="en-US" sz="2400" dirty="0"/>
              <a:t> </a:t>
            </a:r>
            <a:r>
              <a:rPr lang="en-US" sz="2400" dirty="0" err="1"/>
              <a:t>năm</a:t>
            </a:r>
            <a:r>
              <a:rPr lang="en-US" sz="2400" dirty="0"/>
              <a:t> 1881. </a:t>
            </a:r>
            <a:r>
              <a:rPr lang="en-US" sz="2400" dirty="0" err="1"/>
              <a:t>Người</a:t>
            </a:r>
            <a:r>
              <a:rPr lang="en-US" sz="2400" dirty="0"/>
              <a:t> </a:t>
            </a:r>
            <a:r>
              <a:rPr lang="en-US" sz="2400" dirty="0" err="1"/>
              <a:t>sáng</a:t>
            </a:r>
            <a:r>
              <a:rPr lang="en-US" sz="2400" dirty="0"/>
              <a:t> </a:t>
            </a:r>
            <a:r>
              <a:rPr lang="en-US" sz="2400" dirty="0" err="1"/>
              <a:t>lập</a:t>
            </a:r>
            <a:r>
              <a:rPr lang="en-US" sz="2400" dirty="0"/>
              <a:t> </a:t>
            </a:r>
            <a:r>
              <a:rPr lang="en-US" sz="2400" dirty="0" err="1"/>
              <a:t>và</a:t>
            </a:r>
            <a:r>
              <a:rPr lang="en-US" sz="2400" dirty="0"/>
              <a:t> </a:t>
            </a:r>
            <a:r>
              <a:rPr lang="en-US" sz="2400" dirty="0" err="1"/>
              <a:t>Chủ</a:t>
            </a:r>
            <a:r>
              <a:rPr lang="en-US" sz="2400" dirty="0"/>
              <a:t> </a:t>
            </a:r>
            <a:r>
              <a:rPr lang="en-US" sz="2400" dirty="0" err="1"/>
              <a:t>tịch</a:t>
            </a:r>
            <a:r>
              <a:rPr lang="en-US" sz="2400" dirty="0"/>
              <a:t> </a:t>
            </a:r>
            <a:r>
              <a:rPr lang="en-US" sz="2400" dirty="0" err="1"/>
              <a:t>đầu</a:t>
            </a:r>
            <a:r>
              <a:rPr lang="en-US" sz="2400" dirty="0"/>
              <a:t> </a:t>
            </a:r>
            <a:r>
              <a:rPr lang="en-US" sz="2400" dirty="0" err="1"/>
              <a:t>tiên</a:t>
            </a:r>
            <a:r>
              <a:rPr lang="en-US" sz="2400" dirty="0"/>
              <a:t> </a:t>
            </a:r>
            <a:r>
              <a:rPr lang="en-US" sz="2400" dirty="0" err="1"/>
              <a:t>của</a:t>
            </a:r>
            <a:r>
              <a:rPr lang="en-US" sz="2400" dirty="0"/>
              <a:t> </a:t>
            </a:r>
            <a:r>
              <a:rPr lang="en-US" sz="2400" dirty="0" err="1"/>
              <a:t>Hội</a:t>
            </a:r>
            <a:r>
              <a:rPr lang="en-US" sz="2400" dirty="0"/>
              <a:t> </a:t>
            </a:r>
            <a:r>
              <a:rPr lang="en-US" sz="2400" dirty="0" err="1"/>
              <a:t>là</a:t>
            </a:r>
            <a:r>
              <a:rPr lang="en-US" sz="2400" dirty="0"/>
              <a:t> </a:t>
            </a:r>
            <a:r>
              <a:rPr lang="en-US" sz="2400" dirty="0" err="1"/>
              <a:t>ông</a:t>
            </a:r>
            <a:r>
              <a:rPr lang="en-US" sz="2400" dirty="0"/>
              <a:t> </a:t>
            </a:r>
            <a:r>
              <a:rPr lang="en-US" sz="2400" b="1" dirty="0"/>
              <a:t>Thomas William Rhys </a:t>
            </a:r>
            <a:r>
              <a:rPr lang="en-US" sz="2400" b="1" dirty="0" err="1"/>
              <a:t>Davids</a:t>
            </a:r>
            <a:r>
              <a:rPr lang="en-US" sz="2400" b="1" dirty="0"/>
              <a:t> </a:t>
            </a:r>
            <a:r>
              <a:rPr lang="en-US" sz="2400" dirty="0"/>
              <a:t>– </a:t>
            </a:r>
            <a:r>
              <a:rPr lang="en-US" sz="2400" dirty="0" err="1"/>
              <a:t>người</a:t>
            </a:r>
            <a:r>
              <a:rPr lang="en-US" sz="2400" dirty="0"/>
              <a:t> Anh. </a:t>
            </a:r>
            <a:r>
              <a:rPr lang="en-US" sz="2400" dirty="0" err="1"/>
              <a:t>Các</a:t>
            </a:r>
            <a:r>
              <a:rPr lang="en-US" sz="2400" dirty="0"/>
              <a:t> </a:t>
            </a:r>
            <a:r>
              <a:rPr lang="en-US" sz="2400" dirty="0" err="1"/>
              <a:t>tác</a:t>
            </a:r>
            <a:r>
              <a:rPr lang="en-US" sz="2400" dirty="0"/>
              <a:t> </a:t>
            </a:r>
            <a:r>
              <a:rPr lang="en-US" sz="2400" dirty="0" err="1"/>
              <a:t>phẩm</a:t>
            </a:r>
            <a:r>
              <a:rPr lang="en-US" sz="2400" dirty="0"/>
              <a:t> Pali </a:t>
            </a:r>
            <a:r>
              <a:rPr lang="en-US" sz="2400" dirty="0" err="1"/>
              <a:t>của</a:t>
            </a:r>
            <a:r>
              <a:rPr lang="en-US" sz="2400" dirty="0"/>
              <a:t> </a:t>
            </a:r>
            <a:r>
              <a:rPr lang="en-US" sz="2400" dirty="0" err="1"/>
              <a:t>hội</a:t>
            </a:r>
            <a:r>
              <a:rPr lang="en-US" sz="2400" dirty="0"/>
              <a:t> bao </a:t>
            </a:r>
            <a:r>
              <a:rPr lang="en-US" sz="2400" dirty="0" err="1"/>
              <a:t>gồm</a:t>
            </a:r>
            <a:r>
              <a:rPr lang="en-US" sz="2400" dirty="0"/>
              <a:t>: (1) </a:t>
            </a:r>
            <a:r>
              <a:rPr lang="en-US" sz="2400" dirty="0" err="1"/>
              <a:t>Các</a:t>
            </a:r>
            <a:r>
              <a:rPr lang="en-US" sz="2400" dirty="0"/>
              <a:t> </a:t>
            </a:r>
            <a:r>
              <a:rPr lang="en-US" sz="2400" dirty="0" err="1"/>
              <a:t>văn</a:t>
            </a:r>
            <a:r>
              <a:rPr lang="en-US" sz="2400" dirty="0"/>
              <a:t> </a:t>
            </a:r>
            <a:r>
              <a:rPr lang="en-US" sz="2400" dirty="0" err="1"/>
              <a:t>bản</a:t>
            </a:r>
            <a:r>
              <a:rPr lang="en-US" sz="2400" dirty="0"/>
              <a:t> </a:t>
            </a:r>
            <a:r>
              <a:rPr lang="en-US" sz="2400" dirty="0" err="1"/>
              <a:t>Chánh</a:t>
            </a:r>
            <a:r>
              <a:rPr lang="en-US" sz="2400" dirty="0"/>
              <a:t> </a:t>
            </a:r>
            <a:r>
              <a:rPr lang="en-US" sz="2400" dirty="0" err="1"/>
              <a:t>Tạng</a:t>
            </a:r>
            <a:r>
              <a:rPr lang="en-US" sz="2400" dirty="0"/>
              <a:t>, </a:t>
            </a:r>
            <a:r>
              <a:rPr lang="en-US" sz="2400" dirty="0" err="1"/>
              <a:t>Chú</a:t>
            </a:r>
            <a:r>
              <a:rPr lang="en-US" sz="2400" dirty="0"/>
              <a:t> </a:t>
            </a:r>
            <a:r>
              <a:rPr lang="en-US" sz="2400" dirty="0" err="1"/>
              <a:t>Giải</a:t>
            </a:r>
            <a:r>
              <a:rPr lang="en-US" sz="2400" dirty="0"/>
              <a:t>, </a:t>
            </a:r>
            <a:r>
              <a:rPr lang="en-US" sz="2400" dirty="0" err="1"/>
              <a:t>Sớ</a:t>
            </a:r>
            <a:r>
              <a:rPr lang="en-US" sz="2400" dirty="0"/>
              <a:t> </a:t>
            </a:r>
            <a:r>
              <a:rPr lang="en-US" sz="2400" dirty="0" err="1"/>
              <a:t>Giải</a:t>
            </a:r>
            <a:r>
              <a:rPr lang="en-US" sz="2400" dirty="0"/>
              <a:t> Pali </a:t>
            </a:r>
            <a:r>
              <a:rPr lang="en-US" sz="2400" dirty="0" err="1"/>
              <a:t>được</a:t>
            </a:r>
            <a:r>
              <a:rPr lang="en-US" sz="2400" dirty="0"/>
              <a:t> </a:t>
            </a:r>
            <a:r>
              <a:rPr lang="en-US" sz="2400" dirty="0" err="1"/>
              <a:t>ghi</a:t>
            </a:r>
            <a:r>
              <a:rPr lang="en-US" sz="2400" dirty="0"/>
              <a:t> </a:t>
            </a:r>
            <a:r>
              <a:rPr lang="en-US" sz="2400" dirty="0" err="1"/>
              <a:t>bằng</a:t>
            </a:r>
            <a:r>
              <a:rPr lang="en-US" sz="2400" dirty="0"/>
              <a:t> </a:t>
            </a:r>
            <a:r>
              <a:rPr lang="en-US" sz="2400" dirty="0" err="1"/>
              <a:t>mẫu</a:t>
            </a:r>
            <a:r>
              <a:rPr lang="en-US" sz="2400" dirty="0"/>
              <a:t> </a:t>
            </a:r>
            <a:r>
              <a:rPr lang="en-US" sz="2400" dirty="0" err="1"/>
              <a:t>tự</a:t>
            </a:r>
            <a:r>
              <a:rPr lang="en-US" sz="2400" dirty="0"/>
              <a:t> Latin – </a:t>
            </a:r>
            <a:r>
              <a:rPr lang="en-US" sz="2400" dirty="0" err="1"/>
              <a:t>tức</a:t>
            </a:r>
            <a:r>
              <a:rPr lang="en-US" sz="2400" dirty="0"/>
              <a:t> </a:t>
            </a:r>
            <a:r>
              <a:rPr lang="en-US" sz="2400" dirty="0" err="1"/>
              <a:t>chuyển</a:t>
            </a:r>
            <a:r>
              <a:rPr lang="en-US" sz="2400" dirty="0"/>
              <a:t> </a:t>
            </a:r>
            <a:r>
              <a:rPr lang="en-US" sz="2400" dirty="0" err="1"/>
              <a:t>tự</a:t>
            </a:r>
            <a:r>
              <a:rPr lang="en-US" sz="2400" dirty="0"/>
              <a:t> </a:t>
            </a:r>
            <a:r>
              <a:rPr lang="en-US" sz="2400" dirty="0" err="1"/>
              <a:t>từ</a:t>
            </a:r>
            <a:r>
              <a:rPr lang="en-US" sz="2400" dirty="0"/>
              <a:t> </a:t>
            </a:r>
            <a:r>
              <a:rPr lang="en-US" sz="2400" dirty="0" err="1"/>
              <a:t>mẫu</a:t>
            </a:r>
            <a:r>
              <a:rPr lang="en-US" sz="2400" dirty="0"/>
              <a:t> </a:t>
            </a:r>
            <a:r>
              <a:rPr lang="en-US" sz="2400" dirty="0" err="1"/>
              <a:t>tự</a:t>
            </a:r>
            <a:r>
              <a:rPr lang="en-US" sz="2400" dirty="0"/>
              <a:t> Sinhala </a:t>
            </a:r>
            <a:r>
              <a:rPr lang="en-US" sz="2400" dirty="0" err="1"/>
              <a:t>của</a:t>
            </a:r>
            <a:r>
              <a:rPr lang="en-US" sz="2400" dirty="0"/>
              <a:t> Sri Lanka sang </a:t>
            </a:r>
            <a:r>
              <a:rPr lang="en-US" sz="2400" dirty="0" err="1"/>
              <a:t>mẫu</a:t>
            </a:r>
            <a:r>
              <a:rPr lang="en-US" sz="2400" dirty="0"/>
              <a:t> </a:t>
            </a:r>
            <a:r>
              <a:rPr lang="en-US" sz="2400" dirty="0" err="1"/>
              <a:t>tự</a:t>
            </a:r>
            <a:r>
              <a:rPr lang="en-US" sz="2400" dirty="0"/>
              <a:t> Latin, (2) </a:t>
            </a:r>
            <a:r>
              <a:rPr lang="en-US" sz="2400" dirty="0" err="1"/>
              <a:t>Các</a:t>
            </a:r>
            <a:r>
              <a:rPr lang="en-US" sz="2400" dirty="0"/>
              <a:t> </a:t>
            </a:r>
            <a:r>
              <a:rPr lang="en-US" sz="2400" dirty="0" err="1"/>
              <a:t>bản</a:t>
            </a:r>
            <a:r>
              <a:rPr lang="en-US" sz="2400" dirty="0"/>
              <a:t> </a:t>
            </a:r>
            <a:r>
              <a:rPr lang="en-US" sz="2400" dirty="0" err="1"/>
              <a:t>dịch</a:t>
            </a:r>
            <a:r>
              <a:rPr lang="en-US" sz="2400" dirty="0"/>
              <a:t> sang </a:t>
            </a:r>
            <a:r>
              <a:rPr lang="en-US" sz="2400" dirty="0" err="1"/>
              <a:t>tiếng</a:t>
            </a:r>
            <a:r>
              <a:rPr lang="en-US" sz="2400" dirty="0"/>
              <a:t> Anh </a:t>
            </a:r>
            <a:r>
              <a:rPr lang="en-US" sz="2400" dirty="0" err="1"/>
              <a:t>Chánh</a:t>
            </a:r>
            <a:r>
              <a:rPr lang="en-US" sz="2400" dirty="0"/>
              <a:t> </a:t>
            </a:r>
            <a:r>
              <a:rPr lang="en-US" sz="2400" dirty="0" err="1"/>
              <a:t>Tạng</a:t>
            </a:r>
            <a:r>
              <a:rPr lang="en-US" sz="2400" dirty="0"/>
              <a:t>, </a:t>
            </a:r>
            <a:r>
              <a:rPr lang="en-US" sz="2400" dirty="0" err="1"/>
              <a:t>Chú</a:t>
            </a:r>
            <a:r>
              <a:rPr lang="en-US" sz="2400" dirty="0"/>
              <a:t> </a:t>
            </a:r>
            <a:r>
              <a:rPr lang="en-US" sz="2400" dirty="0" err="1"/>
              <a:t>Giải</a:t>
            </a:r>
            <a:r>
              <a:rPr lang="en-US" sz="2400" dirty="0"/>
              <a:t>, (3) </a:t>
            </a:r>
            <a:r>
              <a:rPr lang="en-US" sz="2400" dirty="0" err="1"/>
              <a:t>Các</a:t>
            </a:r>
            <a:r>
              <a:rPr lang="en-US" sz="2400" dirty="0"/>
              <a:t> </a:t>
            </a:r>
            <a:r>
              <a:rPr lang="en-US" sz="2400" dirty="0" err="1"/>
              <a:t>tài</a:t>
            </a:r>
            <a:r>
              <a:rPr lang="en-US" sz="2400" dirty="0"/>
              <a:t> </a:t>
            </a:r>
            <a:r>
              <a:rPr lang="en-US" sz="2400" dirty="0" err="1"/>
              <a:t>liệu</a:t>
            </a:r>
            <a:r>
              <a:rPr lang="en-US" sz="2400" dirty="0"/>
              <a:t> </a:t>
            </a:r>
            <a:r>
              <a:rPr lang="en-US" sz="2400" dirty="0" err="1"/>
              <a:t>hỗ</a:t>
            </a:r>
            <a:r>
              <a:rPr lang="en-US" sz="2400" dirty="0"/>
              <a:t> </a:t>
            </a:r>
            <a:r>
              <a:rPr lang="en-US" sz="2400" dirty="0" err="1"/>
              <a:t>trợ</a:t>
            </a:r>
            <a:r>
              <a:rPr lang="en-US" sz="2400" dirty="0"/>
              <a:t> </a:t>
            </a:r>
            <a:r>
              <a:rPr lang="en-US" sz="2400" dirty="0" err="1"/>
              <a:t>việc</a:t>
            </a:r>
            <a:r>
              <a:rPr lang="en-US" sz="2400" dirty="0"/>
              <a:t> </a:t>
            </a:r>
            <a:r>
              <a:rPr lang="en-US" sz="2400" dirty="0" err="1"/>
              <a:t>nghiên</a:t>
            </a:r>
            <a:r>
              <a:rPr lang="en-US" sz="2400" dirty="0"/>
              <a:t> </a:t>
            </a:r>
            <a:r>
              <a:rPr lang="en-US" sz="2400" dirty="0" err="1"/>
              <a:t>cứu</a:t>
            </a:r>
            <a:r>
              <a:rPr lang="en-US" sz="2400" dirty="0"/>
              <a:t> Pali: </a:t>
            </a:r>
            <a:r>
              <a:rPr lang="en-US" sz="2400" dirty="0" err="1"/>
              <a:t>Từ</a:t>
            </a:r>
            <a:r>
              <a:rPr lang="en-US" sz="2400" dirty="0"/>
              <a:t> </a:t>
            </a:r>
            <a:r>
              <a:rPr lang="en-US" sz="2400" dirty="0" err="1"/>
              <a:t>điển</a:t>
            </a:r>
            <a:r>
              <a:rPr lang="en-US" sz="2400" dirty="0"/>
              <a:t>, Cẩm </a:t>
            </a:r>
            <a:r>
              <a:rPr lang="en-US" sz="2400" dirty="0" err="1"/>
              <a:t>nang</a:t>
            </a:r>
            <a:r>
              <a:rPr lang="en-US" sz="2400" dirty="0"/>
              <a:t> </a:t>
            </a:r>
            <a:r>
              <a:rPr lang="en-US" sz="2400" dirty="0" err="1"/>
              <a:t>Chỉ</a:t>
            </a:r>
            <a:r>
              <a:rPr lang="en-US" sz="2400" dirty="0"/>
              <a:t> </a:t>
            </a:r>
            <a:r>
              <a:rPr lang="en-US" sz="2400" dirty="0" err="1"/>
              <a:t>mục</a:t>
            </a:r>
            <a:r>
              <a:rPr lang="en-US" sz="2400" dirty="0"/>
              <a:t> (Concordance), </a:t>
            </a:r>
            <a:r>
              <a:rPr lang="en-US" sz="2400" dirty="0" err="1"/>
              <a:t>Tạp</a:t>
            </a:r>
            <a:r>
              <a:rPr lang="en-US" sz="2400" dirty="0"/>
              <a:t> </a:t>
            </a:r>
            <a:r>
              <a:rPr lang="en-US" sz="2400" dirty="0" err="1"/>
              <a:t>chí</a:t>
            </a:r>
            <a:r>
              <a:rPr lang="en-US" sz="2400" dirty="0"/>
              <a:t>…</a:t>
            </a:r>
          </a:p>
          <a:p>
            <a:pPr marL="0" indent="0">
              <a:buNone/>
            </a:pPr>
            <a:endParaRPr lang="en-US" dirty="0"/>
          </a:p>
        </p:txBody>
      </p:sp>
      <p:pic>
        <p:nvPicPr>
          <p:cNvPr id="8" name="Picture 7" descr="A person posing for the camera&#10;&#10;Description automatically generated">
            <a:extLst>
              <a:ext uri="{FF2B5EF4-FFF2-40B4-BE49-F238E27FC236}">
                <a16:creationId xmlns:a16="http://schemas.microsoft.com/office/drawing/2014/main" id="{7A88607B-1A9C-4ED5-AEF3-73FB004A40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4048" y="3101950"/>
            <a:ext cx="2479752" cy="3327335"/>
          </a:xfrm>
          <a:prstGeom prst="rect">
            <a:avLst/>
          </a:prstGeom>
        </p:spPr>
      </p:pic>
    </p:spTree>
    <p:extLst>
      <p:ext uri="{BB962C8B-B14F-4D97-AF65-F5344CB8AC3E}">
        <p14:creationId xmlns:p14="http://schemas.microsoft.com/office/powerpoint/2010/main" val="7633790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card&#10;&#10;Description automatically generated">
            <a:extLst>
              <a:ext uri="{FF2B5EF4-FFF2-40B4-BE49-F238E27FC236}">
                <a16:creationId xmlns:a16="http://schemas.microsoft.com/office/drawing/2014/main" id="{B79814DF-5FDD-44C2-99E7-75B0B2AD9E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70700"/>
          </a:xfrm>
        </p:spPr>
      </p:pic>
      <p:sp>
        <p:nvSpPr>
          <p:cNvPr id="6" name="Rectangle 5">
            <a:extLst>
              <a:ext uri="{FF2B5EF4-FFF2-40B4-BE49-F238E27FC236}">
                <a16:creationId xmlns:a16="http://schemas.microsoft.com/office/drawing/2014/main" id="{4AE1BD9D-218D-489D-854D-CB018D30AA01}"/>
              </a:ext>
            </a:extLst>
          </p:cNvPr>
          <p:cNvSpPr/>
          <p:nvPr/>
        </p:nvSpPr>
        <p:spPr>
          <a:xfrm>
            <a:off x="2481943" y="3686480"/>
            <a:ext cx="7994469" cy="646331"/>
          </a:xfrm>
          <a:prstGeom prst="rect">
            <a:avLst/>
          </a:prstGeom>
          <a:solidFill>
            <a:srgbClr val="FBC25D"/>
          </a:solidFill>
        </p:spPr>
        <p:txBody>
          <a:bodyPr wrap="square">
            <a:spAutoFit/>
          </a:bodyPr>
          <a:lstStyle/>
          <a:p>
            <a:pPr marL="231775" indent="-58738" algn="ctr"/>
            <a:endParaRPr lang="en-US" sz="3600" dirty="0"/>
          </a:p>
        </p:txBody>
      </p:sp>
      <p:sp>
        <p:nvSpPr>
          <p:cNvPr id="2" name="Title 1">
            <a:extLst>
              <a:ext uri="{FF2B5EF4-FFF2-40B4-BE49-F238E27FC236}">
                <a16:creationId xmlns:a16="http://schemas.microsoft.com/office/drawing/2014/main" id="{3B9AACD6-0BA3-4654-803F-1BBCF600FE47}"/>
              </a:ext>
            </a:extLst>
          </p:cNvPr>
          <p:cNvSpPr>
            <a:spLocks noGrp="1"/>
          </p:cNvSpPr>
          <p:nvPr>
            <p:ph type="title"/>
          </p:nvPr>
        </p:nvSpPr>
        <p:spPr>
          <a:xfrm>
            <a:off x="2693126" y="3429000"/>
            <a:ext cx="10515600" cy="1325563"/>
          </a:xfrm>
        </p:spPr>
        <p:txBody>
          <a:bodyPr/>
          <a:lstStyle/>
          <a:p>
            <a:r>
              <a:rPr lang="en-US" dirty="0" err="1"/>
              <a:t>Ấn</a:t>
            </a:r>
            <a:r>
              <a:rPr lang="en-US" dirty="0"/>
              <a:t> </a:t>
            </a:r>
            <a:r>
              <a:rPr lang="en-US" dirty="0" err="1"/>
              <a:t>phẩm</a:t>
            </a:r>
            <a:r>
              <a:rPr lang="en-US" dirty="0"/>
              <a:t> </a:t>
            </a:r>
            <a:r>
              <a:rPr lang="en-US" dirty="0" err="1"/>
              <a:t>của</a:t>
            </a:r>
            <a:r>
              <a:rPr lang="en-US" dirty="0"/>
              <a:t> </a:t>
            </a:r>
            <a:r>
              <a:rPr lang="en-US" dirty="0" err="1"/>
              <a:t>Hội</a:t>
            </a:r>
            <a:r>
              <a:rPr lang="en-US" dirty="0"/>
              <a:t> </a:t>
            </a:r>
            <a:r>
              <a:rPr lang="en-US" dirty="0" err="1"/>
              <a:t>Thánh</a:t>
            </a:r>
            <a:r>
              <a:rPr lang="en-US" dirty="0"/>
              <a:t> </a:t>
            </a:r>
            <a:r>
              <a:rPr lang="en-US" dirty="0" err="1"/>
              <a:t>Điển</a:t>
            </a:r>
            <a:r>
              <a:rPr lang="en-US" dirty="0"/>
              <a:t> Pali</a:t>
            </a:r>
          </a:p>
        </p:txBody>
      </p:sp>
    </p:spTree>
    <p:extLst>
      <p:ext uri="{BB962C8B-B14F-4D97-AF65-F5344CB8AC3E}">
        <p14:creationId xmlns:p14="http://schemas.microsoft.com/office/powerpoint/2010/main" val="2257033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DANH TỪ NAM TÍNH TẬN CÙNG –a / </a:t>
            </a:r>
            <a:r>
              <a:rPr lang="en-US" sz="3200" dirty="0" err="1">
                <a:solidFill>
                  <a:srgbClr val="FBC25D"/>
                </a:solidFill>
              </a:rPr>
              <a:t>Dhamma</a:t>
            </a:r>
            <a:r>
              <a:rPr lang="en-US" sz="3200" dirty="0">
                <a:solidFill>
                  <a:srgbClr val="FBC25D"/>
                </a:solidFill>
              </a:rPr>
              <a:t> (</a:t>
            </a:r>
            <a:r>
              <a:rPr lang="en-US" sz="3200" dirty="0" err="1">
                <a:solidFill>
                  <a:srgbClr val="FBC25D"/>
                </a:solidFill>
              </a:rPr>
              <a:t>pháp</a:t>
            </a:r>
            <a:r>
              <a:rPr lang="en-US" sz="3200"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endParaRPr lang="en-US" dirty="0"/>
          </a:p>
          <a:p>
            <a:pPr marL="0" indent="0">
              <a:buNone/>
              <a:tabLst>
                <a:tab pos="2006600" algn="l"/>
              </a:tabLst>
            </a:pPr>
            <a:r>
              <a:rPr lang="en-US" dirty="0"/>
              <a:t>	</a:t>
            </a:r>
            <a:br>
              <a:rPr lang="en-US" dirty="0"/>
            </a:br>
            <a:endParaRPr lang="en-US" dirty="0"/>
          </a:p>
        </p:txBody>
      </p:sp>
      <p:graphicFrame>
        <p:nvGraphicFramePr>
          <p:cNvPr id="3" name="Table 2"/>
          <p:cNvGraphicFramePr>
            <a:graphicFrameLocks noGrp="1"/>
          </p:cNvGraphicFramePr>
          <p:nvPr/>
        </p:nvGraphicFramePr>
        <p:xfrm>
          <a:off x="1056290" y="2115877"/>
          <a:ext cx="10297510" cy="4467449"/>
        </p:xfrm>
        <a:graphic>
          <a:graphicData uri="http://schemas.openxmlformats.org/drawingml/2006/table">
            <a:tbl>
              <a:tblPr firstRow="1" firstCol="1" bandRow="1">
                <a:tableStyleId>{5C22544A-7EE6-4342-B048-85BDC9FD1C3A}</a:tableStyleId>
              </a:tblPr>
              <a:tblGrid>
                <a:gridCol w="3168464">
                  <a:extLst>
                    <a:ext uri="{9D8B030D-6E8A-4147-A177-3AD203B41FA5}">
                      <a16:colId xmlns:a16="http://schemas.microsoft.com/office/drawing/2014/main" val="1446847523"/>
                    </a:ext>
                  </a:extLst>
                </a:gridCol>
                <a:gridCol w="4112911">
                  <a:extLst>
                    <a:ext uri="{9D8B030D-6E8A-4147-A177-3AD203B41FA5}">
                      <a16:colId xmlns:a16="http://schemas.microsoft.com/office/drawing/2014/main" val="2902000143"/>
                    </a:ext>
                  </a:extLst>
                </a:gridCol>
                <a:gridCol w="3016135">
                  <a:extLst>
                    <a:ext uri="{9D8B030D-6E8A-4147-A177-3AD203B41FA5}">
                      <a16:colId xmlns:a16="http://schemas.microsoft.com/office/drawing/2014/main" val="977206950"/>
                    </a:ext>
                  </a:extLst>
                </a:gridCol>
              </a:tblGrid>
              <a:tr h="435241">
                <a:tc>
                  <a:txBody>
                    <a:bodyPr/>
                    <a:lstStyle/>
                    <a:p>
                      <a:pPr marL="0" marR="0" algn="just">
                        <a:lnSpc>
                          <a:spcPct val="115000"/>
                        </a:lnSpc>
                        <a:spcBef>
                          <a:spcPts val="0"/>
                        </a:spcBef>
                        <a:spcAft>
                          <a:spcPts val="0"/>
                        </a:spcAft>
                      </a:pPr>
                      <a:r>
                        <a:rPr lang="en-US" sz="2400" dirty="0" err="1">
                          <a:effectLst/>
                        </a:rPr>
                        <a:t>Dạng</a:t>
                      </a:r>
                      <a:r>
                        <a:rPr lang="en-US" sz="2400" dirty="0">
                          <a:effectLst/>
                        </a:rPr>
                        <a:t> </a:t>
                      </a:r>
                      <a:r>
                        <a:rPr lang="en-US" sz="2400" dirty="0" err="1">
                          <a:effectLst/>
                        </a:rPr>
                        <a:t>biến</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400">
                          <a:effectLst/>
                        </a:rPr>
                        <a:t>Số ít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400">
                          <a:effectLst/>
                        </a:rPr>
                        <a:t>Số nhiều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478919"/>
                  </a:ext>
                </a:extLst>
              </a:tr>
              <a:tr h="444330">
                <a:tc>
                  <a:txBody>
                    <a:bodyPr/>
                    <a:lstStyle/>
                    <a:p>
                      <a:pPr marL="0" marR="0" algn="just">
                        <a:lnSpc>
                          <a:spcPct val="115000"/>
                        </a:lnSpc>
                        <a:spcBef>
                          <a:spcPts val="0"/>
                        </a:spcBef>
                        <a:spcAft>
                          <a:spcPts val="0"/>
                        </a:spcAft>
                      </a:pPr>
                      <a:r>
                        <a:rPr lang="en-US" sz="2400" dirty="0" err="1">
                          <a:solidFill>
                            <a:srgbClr val="C00000"/>
                          </a:solidFill>
                          <a:effectLst/>
                        </a:rPr>
                        <a:t>Chủ</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o</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ā</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58094451"/>
                  </a:ext>
                </a:extLst>
              </a:tr>
              <a:tr h="525440">
                <a:tc>
                  <a:txBody>
                    <a:bodyPr/>
                    <a:lstStyle/>
                    <a:p>
                      <a:pPr marL="0" marR="0" algn="just">
                        <a:lnSpc>
                          <a:spcPct val="115000"/>
                        </a:lnSpc>
                        <a:spcBef>
                          <a:spcPts val="0"/>
                        </a:spcBef>
                        <a:spcAft>
                          <a:spcPts val="0"/>
                        </a:spcAft>
                      </a:pPr>
                      <a:r>
                        <a:rPr lang="en-US" sz="2400" dirty="0" err="1">
                          <a:solidFill>
                            <a:srgbClr val="C00000"/>
                          </a:solidFill>
                          <a:effectLst/>
                        </a:rPr>
                        <a:t>Trực</a:t>
                      </a:r>
                      <a:r>
                        <a:rPr lang="en-US" sz="2400" dirty="0">
                          <a:solidFill>
                            <a:srgbClr val="C00000"/>
                          </a:solidFill>
                          <a:effectLst/>
                        </a:rPr>
                        <a:t> </a:t>
                      </a:r>
                      <a:r>
                        <a:rPr lang="en-US" sz="2400" dirty="0" err="1">
                          <a:solidFill>
                            <a:srgbClr val="C00000"/>
                          </a:solidFill>
                          <a:effectLst/>
                        </a:rPr>
                        <a:t>bổ</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aṃ</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e</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69250708"/>
                  </a:ext>
                </a:extLst>
              </a:tr>
              <a:tr h="486783">
                <a:tc>
                  <a:txBody>
                    <a:bodyPr/>
                    <a:lstStyle/>
                    <a:p>
                      <a:pPr marL="0" marR="0" algn="just">
                        <a:lnSpc>
                          <a:spcPct val="115000"/>
                        </a:lnSpc>
                        <a:spcBef>
                          <a:spcPts val="0"/>
                        </a:spcBef>
                        <a:spcAft>
                          <a:spcPts val="0"/>
                        </a:spcAft>
                      </a:pPr>
                      <a:r>
                        <a:rPr lang="en-US" sz="2400" dirty="0" err="1">
                          <a:effectLst/>
                        </a:rPr>
                        <a:t>Sở</a:t>
                      </a:r>
                      <a:r>
                        <a:rPr lang="en-US" sz="2400" dirty="0">
                          <a:effectLst/>
                        </a:rPr>
                        <a:t> </a:t>
                      </a:r>
                      <a:r>
                        <a:rPr lang="en-US" sz="2400" dirty="0" err="1">
                          <a:effectLst/>
                        </a:rPr>
                        <a:t>hữu</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assa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ānạm</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27666635"/>
                  </a:ext>
                </a:extLst>
              </a:tr>
              <a:tr h="615637">
                <a:tc>
                  <a:txBody>
                    <a:bodyPr/>
                    <a:lstStyle/>
                    <a:p>
                      <a:pPr marL="0" marR="0" algn="just">
                        <a:lnSpc>
                          <a:spcPct val="115000"/>
                        </a:lnSpc>
                        <a:spcBef>
                          <a:spcPts val="0"/>
                        </a:spcBef>
                        <a:spcAft>
                          <a:spcPts val="0"/>
                        </a:spcAft>
                      </a:pPr>
                      <a:r>
                        <a:rPr lang="en-US" sz="2400" dirty="0" err="1">
                          <a:solidFill>
                            <a:srgbClr val="C00000"/>
                          </a:solidFill>
                          <a:effectLst/>
                        </a:rPr>
                        <a:t>Gián</a:t>
                      </a:r>
                      <a:r>
                        <a:rPr lang="en-US" sz="2400" dirty="0">
                          <a:solidFill>
                            <a:srgbClr val="C00000"/>
                          </a:solidFill>
                          <a:effectLst/>
                        </a:rPr>
                        <a:t> </a:t>
                      </a:r>
                      <a:r>
                        <a:rPr lang="en-US" sz="2400" dirty="0" err="1">
                          <a:solidFill>
                            <a:srgbClr val="C00000"/>
                          </a:solidFill>
                          <a:effectLst/>
                        </a:rPr>
                        <a:t>bổ</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āya</a:t>
                      </a:r>
                      <a:r>
                        <a:rPr lang="en-US" sz="2400" dirty="0">
                          <a:solidFill>
                            <a:srgbClr val="C00000"/>
                          </a:solidFill>
                          <a:effectLst/>
                        </a:rPr>
                        <a:t> / </a:t>
                      </a:r>
                      <a:r>
                        <a:rPr lang="en-US" sz="2400" b="1" dirty="0">
                          <a:solidFill>
                            <a:srgbClr val="C00000"/>
                          </a:solidFill>
                          <a:effectLst/>
                        </a:rPr>
                        <a:t>-</a:t>
                      </a:r>
                      <a:r>
                        <a:rPr lang="en-US" sz="2400" b="1" dirty="0" err="1">
                          <a:solidFill>
                            <a:srgbClr val="C00000"/>
                          </a:solidFill>
                          <a:effectLst/>
                        </a:rPr>
                        <a:t>assa</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196391406"/>
                  </a:ext>
                </a:extLst>
              </a:tr>
              <a:tr h="486783">
                <a:tc>
                  <a:txBody>
                    <a:bodyPr/>
                    <a:lstStyle/>
                    <a:p>
                      <a:pPr marL="0" marR="0" algn="just">
                        <a:lnSpc>
                          <a:spcPct val="115000"/>
                        </a:lnSpc>
                        <a:spcBef>
                          <a:spcPts val="0"/>
                        </a:spcBef>
                        <a:spcAft>
                          <a:spcPts val="0"/>
                        </a:spcAft>
                      </a:pPr>
                      <a:r>
                        <a:rPr lang="en-US" sz="2400">
                          <a:effectLst/>
                        </a:rPr>
                        <a:t>Dụng cụ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ena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just">
                        <a:lnSpc>
                          <a:spcPct val="115000"/>
                        </a:lnSpc>
                        <a:spcBef>
                          <a:spcPts val="0"/>
                        </a:spcBef>
                        <a:spcAft>
                          <a:spcPts val="0"/>
                        </a:spcAft>
                      </a:pPr>
                      <a:r>
                        <a:rPr lang="en-US" sz="2400" dirty="0" err="1">
                          <a:effectLst/>
                        </a:rPr>
                        <a:t>Dhamm</a:t>
                      </a:r>
                      <a:r>
                        <a:rPr lang="en-US" sz="2400" b="1" dirty="0" err="1">
                          <a:effectLst/>
                        </a:rPr>
                        <a:t>ehi</a:t>
                      </a:r>
                      <a:r>
                        <a:rPr lang="en-US" sz="2400" dirty="0">
                          <a:effectLst/>
                        </a:rPr>
                        <a:t> (</a:t>
                      </a:r>
                      <a:r>
                        <a:rPr lang="en-US" sz="2400" b="1" dirty="0">
                          <a:effectLst/>
                        </a:rPr>
                        <a:t>-</a:t>
                      </a:r>
                      <a:r>
                        <a:rPr lang="en-US" sz="2400" b="1" dirty="0" err="1">
                          <a:effectLst/>
                        </a:rPr>
                        <a:t>ebhi</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3150692"/>
                  </a:ext>
                </a:extLst>
              </a:tr>
              <a:tr h="486783">
                <a:tc>
                  <a:txBody>
                    <a:bodyPr/>
                    <a:lstStyle/>
                    <a:p>
                      <a:pPr marL="0" marR="0" algn="just">
                        <a:lnSpc>
                          <a:spcPct val="115000"/>
                        </a:lnSpc>
                        <a:spcBef>
                          <a:spcPts val="0"/>
                        </a:spcBef>
                        <a:spcAft>
                          <a:spcPts val="0"/>
                        </a:spcAft>
                      </a:pPr>
                      <a:r>
                        <a:rPr lang="en-US" sz="2400" dirty="0" err="1">
                          <a:effectLst/>
                        </a:rPr>
                        <a:t>Xuất</a:t>
                      </a:r>
                      <a:r>
                        <a:rPr lang="en-US" sz="2400" dirty="0">
                          <a:effectLst/>
                        </a:rPr>
                        <a:t> </a:t>
                      </a:r>
                      <a:r>
                        <a:rPr lang="en-US" sz="2400" dirty="0" err="1">
                          <a:effectLst/>
                        </a:rPr>
                        <a:t>xứ</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ā</a:t>
                      </a:r>
                      <a:r>
                        <a:rPr lang="en-US" sz="2400" dirty="0">
                          <a:effectLst/>
                        </a:rPr>
                        <a:t> (</a:t>
                      </a:r>
                      <a:r>
                        <a:rPr lang="en-US" sz="2400" b="1" dirty="0">
                          <a:effectLst/>
                        </a:rPr>
                        <a:t>-</a:t>
                      </a:r>
                      <a:r>
                        <a:rPr lang="en-US" sz="2400" b="1" dirty="0" err="1">
                          <a:effectLst/>
                        </a:rPr>
                        <a:t>asmā</a:t>
                      </a:r>
                      <a:r>
                        <a:rPr lang="en-US" sz="2400" dirty="0">
                          <a:effectLst/>
                        </a:rPr>
                        <a:t> </a:t>
                      </a:r>
                      <a:r>
                        <a:rPr lang="en-US" sz="2400" b="1" dirty="0">
                          <a:effectLst/>
                        </a:rPr>
                        <a:t>/-</a:t>
                      </a:r>
                      <a:r>
                        <a:rPr lang="en-US" sz="2400" b="1" dirty="0" err="1">
                          <a:effectLst/>
                        </a:rPr>
                        <a:t>amhā</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809960958"/>
                  </a:ext>
                </a:extLst>
              </a:tr>
              <a:tr h="486783">
                <a:tc>
                  <a:txBody>
                    <a:bodyPr/>
                    <a:lstStyle/>
                    <a:p>
                      <a:pPr marL="0" marR="0" algn="just">
                        <a:lnSpc>
                          <a:spcPct val="115000"/>
                        </a:lnSpc>
                        <a:spcBef>
                          <a:spcPts val="0"/>
                        </a:spcBef>
                        <a:spcAft>
                          <a:spcPts val="0"/>
                        </a:spcAft>
                      </a:pPr>
                      <a:r>
                        <a:rPr lang="en-US" sz="2400">
                          <a:effectLst/>
                        </a:rPr>
                        <a:t>Vị trí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Dhamme</a:t>
                      </a:r>
                      <a:r>
                        <a:rPr lang="en-US" sz="2400" dirty="0">
                          <a:effectLst/>
                        </a:rPr>
                        <a:t> (</a:t>
                      </a:r>
                      <a:r>
                        <a:rPr lang="en-US" sz="2400" b="1" dirty="0">
                          <a:effectLst/>
                        </a:rPr>
                        <a:t>-</a:t>
                      </a:r>
                      <a:r>
                        <a:rPr lang="en-US" sz="2400" b="1" dirty="0" err="1">
                          <a:effectLst/>
                        </a:rPr>
                        <a:t>asmiṃ</a:t>
                      </a:r>
                      <a:r>
                        <a:rPr lang="en-US" sz="2400" b="1" dirty="0">
                          <a:effectLst/>
                        </a:rPr>
                        <a:t> /-</a:t>
                      </a:r>
                      <a:r>
                        <a:rPr lang="en-US" sz="2400" b="1" dirty="0" err="1">
                          <a:effectLst/>
                        </a:rPr>
                        <a:t>amhi</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esu</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8473389"/>
                  </a:ext>
                </a:extLst>
              </a:tr>
              <a:tr h="499669">
                <a:tc>
                  <a:txBody>
                    <a:bodyPr/>
                    <a:lstStyle/>
                    <a:p>
                      <a:pPr marL="0" marR="0" algn="just">
                        <a:lnSpc>
                          <a:spcPct val="115000"/>
                        </a:lnSpc>
                        <a:spcBef>
                          <a:spcPts val="0"/>
                        </a:spcBef>
                        <a:spcAft>
                          <a:spcPts val="0"/>
                        </a:spcAft>
                      </a:pPr>
                      <a:r>
                        <a:rPr lang="en-US" sz="2400">
                          <a:effectLst/>
                        </a:rPr>
                        <a:t>Hô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a</a:t>
                      </a:r>
                      <a:r>
                        <a:rPr lang="en-US" sz="2400" dirty="0">
                          <a:effectLst/>
                        </a:rPr>
                        <a:t> </a:t>
                      </a:r>
                      <a:r>
                        <a:rPr lang="en-US" sz="2400" b="1" dirty="0">
                          <a:effectLst/>
                        </a:rPr>
                        <a:t>(ā)</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ā</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53053486"/>
                  </a:ext>
                </a:extLst>
              </a:tr>
            </a:tbl>
          </a:graphicData>
        </a:graphic>
      </p:graphicFrame>
    </p:spTree>
    <p:extLst>
      <p:ext uri="{BB962C8B-B14F-4D97-AF65-F5344CB8AC3E}">
        <p14:creationId xmlns:p14="http://schemas.microsoft.com/office/powerpoint/2010/main" val="13410450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oup of palm trees with a building in the background&#10;&#10;Description automatically generated">
            <a:extLst>
              <a:ext uri="{FF2B5EF4-FFF2-40B4-BE49-F238E27FC236}">
                <a16:creationId xmlns:a16="http://schemas.microsoft.com/office/drawing/2014/main" id="{A1EB7C57-EE6F-4344-B558-AE2AA08A9EE5}"/>
              </a:ext>
            </a:extLst>
          </p:cNvPr>
          <p:cNvPicPr>
            <a:picLocks noChangeAspect="1"/>
          </p:cNvPicPr>
          <p:nvPr/>
        </p:nvPicPr>
        <p:blipFill rotWithShape="1">
          <a:blip r:embed="rId2">
            <a:extLst>
              <a:ext uri="{28A0092B-C50C-407E-A947-70E740481C1C}">
                <a14:useLocalDpi xmlns:a14="http://schemas.microsoft.com/office/drawing/2010/main" val="0"/>
              </a:ext>
            </a:extLst>
          </a:blip>
          <a:srcRect t="5660" r="-3" b="9742"/>
          <a:stretch/>
        </p:blipFill>
        <p:spPr>
          <a:xfrm>
            <a:off x="20" y="227"/>
            <a:ext cx="6095370" cy="3429001"/>
          </a:xfrm>
          <a:prstGeom prst="rect">
            <a:avLst/>
          </a:prstGeom>
          <a:ln>
            <a:noFill/>
          </a:ln>
        </p:spPr>
      </p:pic>
      <p:pic>
        <p:nvPicPr>
          <p:cNvPr id="4" name="Picture 3">
            <a:extLst>
              <a:ext uri="{FF2B5EF4-FFF2-40B4-BE49-F238E27FC236}">
                <a16:creationId xmlns:a16="http://schemas.microsoft.com/office/drawing/2014/main" id="{0E8C0D66-6ABC-44AC-982C-E271B953109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094" r="-3" b="5625"/>
          <a:stretch/>
        </p:blipFill>
        <p:spPr>
          <a:xfrm>
            <a:off x="6096610" y="10"/>
            <a:ext cx="6095390" cy="3428991"/>
          </a:xfrm>
          <a:prstGeom prst="rect">
            <a:avLst/>
          </a:prstGeom>
          <a:ln>
            <a:noFill/>
          </a:ln>
        </p:spPr>
      </p:pic>
      <p:pic>
        <p:nvPicPr>
          <p:cNvPr id="6" name="Picture 5" descr="A large room&#10;&#10;Description automatically generated">
            <a:extLst>
              <a:ext uri="{FF2B5EF4-FFF2-40B4-BE49-F238E27FC236}">
                <a16:creationId xmlns:a16="http://schemas.microsoft.com/office/drawing/2014/main" id="{B5406FDC-39B0-43CD-AD70-53B3D52C7E0F}"/>
              </a:ext>
            </a:extLst>
          </p:cNvPr>
          <p:cNvPicPr>
            <a:picLocks noChangeAspect="1"/>
          </p:cNvPicPr>
          <p:nvPr/>
        </p:nvPicPr>
        <p:blipFill rotWithShape="1">
          <a:blip r:embed="rId4">
            <a:extLst>
              <a:ext uri="{28A0092B-C50C-407E-A947-70E740481C1C}">
                <a14:useLocalDpi xmlns:a14="http://schemas.microsoft.com/office/drawing/2010/main" val="0"/>
              </a:ext>
            </a:extLst>
          </a:blip>
          <a:srcRect t="12348" r="-3" b="12642"/>
          <a:stretch/>
        </p:blipFill>
        <p:spPr>
          <a:xfrm>
            <a:off x="20" y="3429225"/>
            <a:ext cx="6095370" cy="3429001"/>
          </a:xfrm>
          <a:prstGeom prst="rect">
            <a:avLst/>
          </a:prstGeom>
          <a:ln>
            <a:noFill/>
          </a:ln>
        </p:spPr>
      </p:pic>
      <p:pic>
        <p:nvPicPr>
          <p:cNvPr id="8" name="Picture 7" descr="A large white building&#10;&#10;Description automatically generated">
            <a:extLst>
              <a:ext uri="{FF2B5EF4-FFF2-40B4-BE49-F238E27FC236}">
                <a16:creationId xmlns:a16="http://schemas.microsoft.com/office/drawing/2014/main" id="{CA88B5A9-5FEF-4681-955D-D23224DE39EE}"/>
              </a:ext>
            </a:extLst>
          </p:cNvPr>
          <p:cNvPicPr>
            <a:picLocks noChangeAspect="1"/>
          </p:cNvPicPr>
          <p:nvPr/>
        </p:nvPicPr>
        <p:blipFill rotWithShape="1">
          <a:blip r:embed="rId5">
            <a:extLst>
              <a:ext uri="{28A0092B-C50C-407E-A947-70E740481C1C}">
                <a14:useLocalDpi xmlns:a14="http://schemas.microsoft.com/office/drawing/2010/main" val="0"/>
              </a:ext>
            </a:extLst>
          </a:blip>
          <a:srcRect r="-3" b="15402"/>
          <a:stretch/>
        </p:blipFill>
        <p:spPr>
          <a:xfrm>
            <a:off x="6096610" y="3428999"/>
            <a:ext cx="6095390" cy="3429001"/>
          </a:xfrm>
          <a:prstGeom prst="rect">
            <a:avLst/>
          </a:prstGeom>
          <a:ln>
            <a:noFill/>
          </a:ln>
        </p:spPr>
      </p:pic>
      <p:sp>
        <p:nvSpPr>
          <p:cNvPr id="2" name="Title 1">
            <a:extLst>
              <a:ext uri="{FF2B5EF4-FFF2-40B4-BE49-F238E27FC236}">
                <a16:creationId xmlns:a16="http://schemas.microsoft.com/office/drawing/2014/main" id="{A358E7C8-2ABE-43A6-A64C-23BE171E5171}"/>
              </a:ext>
            </a:extLst>
          </p:cNvPr>
          <p:cNvSpPr>
            <a:spLocks noGrp="1"/>
          </p:cNvSpPr>
          <p:nvPr>
            <p:ph type="title"/>
          </p:nvPr>
        </p:nvSpPr>
        <p:spPr>
          <a:xfrm>
            <a:off x="3923206" y="2532704"/>
            <a:ext cx="4345588" cy="1057163"/>
          </a:xfrm>
        </p:spPr>
        <p:txBody>
          <a:bodyPr vert="horz" lIns="91440" tIns="45720" rIns="91440" bIns="45720" rtlCol="0" anchor="b">
            <a:normAutofit/>
          </a:bodyPr>
          <a:lstStyle/>
          <a:p>
            <a:pPr algn="ctr"/>
            <a:r>
              <a:rPr lang="en-US" sz="4700" b="1" kern="1200" dirty="0">
                <a:solidFill>
                  <a:srgbClr val="FFFFFF"/>
                </a:solidFill>
                <a:latin typeface="+mj-lt"/>
                <a:ea typeface="+mj-ea"/>
                <a:cs typeface="+mj-cs"/>
              </a:rPr>
              <a:t>Sri Lanka</a:t>
            </a:r>
          </a:p>
        </p:txBody>
      </p:sp>
    </p:spTree>
    <p:extLst>
      <p:ext uri="{BB962C8B-B14F-4D97-AF65-F5344CB8AC3E}">
        <p14:creationId xmlns:p14="http://schemas.microsoft.com/office/powerpoint/2010/main" val="13345414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VĂN HÓA</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6" y="2197176"/>
            <a:ext cx="10500974" cy="4412629"/>
          </a:xfrm>
        </p:spPr>
        <p:txBody>
          <a:bodyPr>
            <a:noAutofit/>
          </a:bodyPr>
          <a:lstStyle/>
          <a:p>
            <a:pPr marL="0" indent="0">
              <a:buNone/>
            </a:pPr>
            <a:r>
              <a:rPr lang="en-US" b="1" dirty="0" err="1"/>
              <a:t>Hội</a:t>
            </a:r>
            <a:r>
              <a:rPr lang="en-US" b="1" dirty="0"/>
              <a:t> </a:t>
            </a:r>
            <a:r>
              <a:rPr lang="en-US" b="1" dirty="0" err="1"/>
              <a:t>Thánh</a:t>
            </a:r>
            <a:r>
              <a:rPr lang="en-US" b="1" dirty="0"/>
              <a:t> </a:t>
            </a:r>
            <a:r>
              <a:rPr lang="en-US" b="1" dirty="0" err="1"/>
              <a:t>điển</a:t>
            </a:r>
            <a:r>
              <a:rPr lang="en-US" b="1" dirty="0"/>
              <a:t> Pali – Pali Text Society</a:t>
            </a:r>
            <a:endParaRPr lang="en-US" dirty="0"/>
          </a:p>
          <a:p>
            <a:pPr marL="0" indent="0">
              <a:buNone/>
            </a:pPr>
            <a:r>
              <a:rPr lang="en-US" b="1" dirty="0" err="1"/>
              <a:t>Kỳ</a:t>
            </a:r>
            <a:r>
              <a:rPr lang="en-US" b="1" dirty="0"/>
              <a:t> 1: </a:t>
            </a:r>
            <a:r>
              <a:rPr lang="en-US" b="1" dirty="0" err="1"/>
              <a:t>Tổng</a:t>
            </a:r>
            <a:r>
              <a:rPr lang="en-US" b="1" dirty="0"/>
              <a:t> </a:t>
            </a:r>
            <a:r>
              <a:rPr lang="en-US" b="1" dirty="0" err="1"/>
              <a:t>quan</a:t>
            </a:r>
            <a:r>
              <a:rPr lang="en-US" b="1" dirty="0"/>
              <a:t>, Rhys </a:t>
            </a:r>
            <a:r>
              <a:rPr lang="en-US" b="1" dirty="0" err="1"/>
              <a:t>Davids</a:t>
            </a:r>
            <a:endParaRPr lang="en-US" dirty="0"/>
          </a:p>
          <a:p>
            <a:pPr algn="just"/>
            <a:r>
              <a:rPr lang="en-US" sz="2400" dirty="0" err="1"/>
              <a:t>Vào</a:t>
            </a:r>
            <a:r>
              <a:rPr lang="en-US" sz="2400" dirty="0"/>
              <a:t> Thế </a:t>
            </a:r>
            <a:r>
              <a:rPr lang="en-US" sz="2400" dirty="0" err="1"/>
              <a:t>kỷ</a:t>
            </a:r>
            <a:r>
              <a:rPr lang="en-US" sz="2400" dirty="0"/>
              <a:t> 19, Sri Lanka </a:t>
            </a:r>
            <a:r>
              <a:rPr lang="en-US" sz="2400" dirty="0" err="1"/>
              <a:t>là</a:t>
            </a:r>
            <a:r>
              <a:rPr lang="en-US" sz="2400" dirty="0"/>
              <a:t> </a:t>
            </a:r>
            <a:r>
              <a:rPr lang="en-US" sz="2400" dirty="0" err="1"/>
              <a:t>thuộc</a:t>
            </a:r>
            <a:r>
              <a:rPr lang="en-US" sz="2400" dirty="0"/>
              <a:t> </a:t>
            </a:r>
            <a:r>
              <a:rPr lang="en-US" sz="2400" dirty="0" err="1"/>
              <a:t>địa</a:t>
            </a:r>
            <a:r>
              <a:rPr lang="en-US" sz="2400" dirty="0"/>
              <a:t> </a:t>
            </a:r>
            <a:r>
              <a:rPr lang="en-US" sz="2400" dirty="0" err="1"/>
              <a:t>của</a:t>
            </a:r>
            <a:r>
              <a:rPr lang="en-US" sz="2400" dirty="0"/>
              <a:t> Anh. </a:t>
            </a:r>
            <a:r>
              <a:rPr lang="en-US" sz="2400" dirty="0" err="1"/>
              <a:t>Ông</a:t>
            </a:r>
            <a:r>
              <a:rPr lang="en-US" sz="2400" dirty="0"/>
              <a:t> </a:t>
            </a:r>
            <a:r>
              <a:rPr lang="en-US" sz="2400" b="1" dirty="0"/>
              <a:t>Rhys </a:t>
            </a:r>
            <a:r>
              <a:rPr lang="en-US" sz="2400" b="1" dirty="0" err="1"/>
              <a:t>Davids</a:t>
            </a:r>
            <a:r>
              <a:rPr lang="en-US" sz="2400" b="1" dirty="0"/>
              <a:t> </a:t>
            </a:r>
            <a:r>
              <a:rPr lang="en-US" sz="2400" dirty="0" err="1"/>
              <a:t>cùng</a:t>
            </a:r>
            <a:r>
              <a:rPr lang="en-US" sz="2400" dirty="0"/>
              <a:t> 2 </a:t>
            </a:r>
            <a:r>
              <a:rPr lang="en-US" sz="2400" dirty="0" err="1"/>
              <a:t>người</a:t>
            </a:r>
            <a:r>
              <a:rPr lang="en-US" sz="2400" dirty="0"/>
              <a:t> </a:t>
            </a:r>
            <a:r>
              <a:rPr lang="en-US" sz="2400" dirty="0" err="1"/>
              <a:t>nữa</a:t>
            </a:r>
            <a:r>
              <a:rPr lang="en-US" sz="2400" dirty="0"/>
              <a:t> </a:t>
            </a:r>
            <a:r>
              <a:rPr lang="en-US" sz="2400" dirty="0" err="1"/>
              <a:t>là</a:t>
            </a:r>
            <a:r>
              <a:rPr lang="en-US" sz="2400" dirty="0"/>
              <a:t> George </a:t>
            </a:r>
            <a:r>
              <a:rPr lang="en-US" sz="2400" dirty="0" err="1"/>
              <a:t>Turnour</a:t>
            </a:r>
            <a:r>
              <a:rPr lang="en-US" sz="2400" dirty="0"/>
              <a:t>  </a:t>
            </a:r>
            <a:r>
              <a:rPr lang="en-US" sz="2400" dirty="0" err="1"/>
              <a:t>và</a:t>
            </a:r>
            <a:r>
              <a:rPr lang="en-US" sz="2400" dirty="0"/>
              <a:t> Robert Caesar Childers </a:t>
            </a:r>
            <a:r>
              <a:rPr lang="en-US" sz="2400" dirty="0" err="1"/>
              <a:t>được</a:t>
            </a:r>
            <a:r>
              <a:rPr lang="en-US" sz="2400" dirty="0"/>
              <a:t> </a:t>
            </a:r>
            <a:r>
              <a:rPr lang="en-US" sz="2400" dirty="0" err="1"/>
              <a:t>cử</a:t>
            </a:r>
            <a:r>
              <a:rPr lang="en-US" sz="2400" dirty="0"/>
              <a:t> </a:t>
            </a:r>
            <a:r>
              <a:rPr lang="en-US" sz="2400" dirty="0" err="1"/>
              <a:t>làm</a:t>
            </a:r>
            <a:r>
              <a:rPr lang="en-US" sz="2400" dirty="0"/>
              <a:t> </a:t>
            </a:r>
            <a:r>
              <a:rPr lang="en-US" sz="2400" dirty="0" err="1"/>
              <a:t>Viên</a:t>
            </a:r>
            <a:r>
              <a:rPr lang="en-US" sz="2400" dirty="0"/>
              <a:t> </a:t>
            </a:r>
            <a:r>
              <a:rPr lang="en-US" sz="2400" dirty="0" err="1"/>
              <a:t>chức</a:t>
            </a:r>
            <a:r>
              <a:rPr lang="en-US" sz="2400" dirty="0"/>
              <a:t> </a:t>
            </a:r>
            <a:r>
              <a:rPr lang="en-US" sz="2400" dirty="0" err="1"/>
              <a:t>Dân</a:t>
            </a:r>
            <a:r>
              <a:rPr lang="en-US" sz="2400" dirty="0"/>
              <a:t> </a:t>
            </a:r>
            <a:r>
              <a:rPr lang="en-US" sz="2400" dirty="0" err="1"/>
              <a:t>sự</a:t>
            </a:r>
            <a:r>
              <a:rPr lang="en-US" sz="2400" dirty="0"/>
              <a:t> </a:t>
            </a:r>
            <a:r>
              <a:rPr lang="en-US" sz="2400" dirty="0" err="1"/>
              <a:t>tại</a:t>
            </a:r>
            <a:r>
              <a:rPr lang="en-US" sz="2400" dirty="0"/>
              <a:t> Sri Lanka </a:t>
            </a:r>
            <a:r>
              <a:rPr lang="en-US" sz="2400" dirty="0" err="1"/>
              <a:t>trong</a:t>
            </a:r>
            <a:r>
              <a:rPr lang="en-US" sz="2400" dirty="0"/>
              <a:t> </a:t>
            </a:r>
            <a:r>
              <a:rPr lang="en-US" sz="2400" dirty="0" err="1"/>
              <a:t>bộ</a:t>
            </a:r>
            <a:r>
              <a:rPr lang="en-US" sz="2400" dirty="0"/>
              <a:t> </a:t>
            </a:r>
            <a:r>
              <a:rPr lang="en-US" sz="2400" dirty="0" err="1"/>
              <a:t>máy</a:t>
            </a:r>
            <a:r>
              <a:rPr lang="en-US" sz="2400" dirty="0"/>
              <a:t> </a:t>
            </a:r>
            <a:r>
              <a:rPr lang="en-US" sz="2400" dirty="0" err="1"/>
              <a:t>chính</a:t>
            </a:r>
            <a:r>
              <a:rPr lang="en-US" sz="2400" dirty="0"/>
              <a:t> </a:t>
            </a:r>
            <a:r>
              <a:rPr lang="en-US" sz="2400" dirty="0" err="1"/>
              <a:t>quyền</a:t>
            </a:r>
            <a:r>
              <a:rPr lang="en-US" sz="2400" dirty="0"/>
              <a:t> </a:t>
            </a:r>
            <a:r>
              <a:rPr lang="en-US" sz="2400" dirty="0" err="1"/>
              <a:t>thuộc</a:t>
            </a:r>
            <a:r>
              <a:rPr lang="en-US" sz="2400" dirty="0"/>
              <a:t> </a:t>
            </a:r>
            <a:r>
              <a:rPr lang="en-US" sz="2400" dirty="0" err="1"/>
              <a:t>địa</a:t>
            </a:r>
            <a:r>
              <a:rPr lang="en-US" sz="2400" dirty="0"/>
              <a:t> Anh. </a:t>
            </a:r>
            <a:r>
              <a:rPr lang="en-US" sz="2400" dirty="0" err="1"/>
              <a:t>Vào</a:t>
            </a:r>
            <a:r>
              <a:rPr lang="en-US" sz="2400" dirty="0"/>
              <a:t> </a:t>
            </a:r>
            <a:r>
              <a:rPr lang="en-US" sz="2400" dirty="0" err="1"/>
              <a:t>lúc</a:t>
            </a:r>
            <a:r>
              <a:rPr lang="en-US" sz="2400" dirty="0"/>
              <a:t> </a:t>
            </a:r>
            <a:r>
              <a:rPr lang="en-US" sz="2400" dirty="0" err="1"/>
              <a:t>này</a:t>
            </a:r>
            <a:r>
              <a:rPr lang="en-US" sz="2400" dirty="0"/>
              <a:t>, </a:t>
            </a:r>
            <a:r>
              <a:rPr lang="en-US" sz="2400" dirty="0" err="1"/>
              <a:t>Phật</a:t>
            </a:r>
            <a:r>
              <a:rPr lang="en-US" sz="2400" dirty="0"/>
              <a:t> </a:t>
            </a:r>
            <a:r>
              <a:rPr lang="en-US" sz="2400" dirty="0" err="1"/>
              <a:t>giáo</a:t>
            </a:r>
            <a:r>
              <a:rPr lang="en-US" sz="2400" dirty="0"/>
              <a:t> Nam </a:t>
            </a:r>
            <a:r>
              <a:rPr lang="en-US" sz="2400" dirty="0" err="1"/>
              <a:t>Tông</a:t>
            </a:r>
            <a:r>
              <a:rPr lang="en-US" sz="2400" dirty="0"/>
              <a:t> Sri Lanka </a:t>
            </a:r>
            <a:r>
              <a:rPr lang="en-US" sz="2400" dirty="0" err="1"/>
              <a:t>đang</a:t>
            </a:r>
            <a:r>
              <a:rPr lang="en-US" sz="2400" dirty="0"/>
              <a:t> </a:t>
            </a:r>
            <a:r>
              <a:rPr lang="en-US" sz="2400" dirty="0" err="1"/>
              <a:t>đi</a:t>
            </a:r>
            <a:r>
              <a:rPr lang="en-US" sz="2400" dirty="0"/>
              <a:t> </a:t>
            </a:r>
            <a:r>
              <a:rPr lang="en-US" sz="2400" dirty="0" err="1"/>
              <a:t>xuống</a:t>
            </a:r>
            <a:r>
              <a:rPr lang="en-US" sz="2400" dirty="0"/>
              <a:t> – </a:t>
            </a:r>
            <a:r>
              <a:rPr lang="en-US" sz="2400" dirty="0" err="1"/>
              <a:t>chịu</a:t>
            </a:r>
            <a:r>
              <a:rPr lang="en-US" sz="2400" dirty="0"/>
              <a:t> </a:t>
            </a:r>
            <a:r>
              <a:rPr lang="en-US" sz="2400" dirty="0" err="1"/>
              <a:t>áp</a:t>
            </a:r>
            <a:r>
              <a:rPr lang="en-US" sz="2400" dirty="0"/>
              <a:t> </a:t>
            </a:r>
            <a:r>
              <a:rPr lang="en-US" sz="2400" dirty="0" err="1"/>
              <a:t>lực</a:t>
            </a:r>
            <a:r>
              <a:rPr lang="en-US" sz="2400" dirty="0"/>
              <a:t> </a:t>
            </a:r>
            <a:r>
              <a:rPr lang="en-US" sz="2400" dirty="0" err="1"/>
              <a:t>từ</a:t>
            </a:r>
            <a:r>
              <a:rPr lang="en-US" sz="2400" dirty="0"/>
              <a:t> </a:t>
            </a:r>
            <a:r>
              <a:rPr lang="en-US" sz="2400" dirty="0" err="1"/>
              <a:t>chính</a:t>
            </a:r>
            <a:r>
              <a:rPr lang="en-US" sz="2400" dirty="0"/>
              <a:t> </a:t>
            </a:r>
            <a:r>
              <a:rPr lang="en-US" sz="2400" dirty="0" err="1"/>
              <a:t>quyền</a:t>
            </a:r>
            <a:r>
              <a:rPr lang="en-US" sz="2400" dirty="0"/>
              <a:t> </a:t>
            </a:r>
            <a:r>
              <a:rPr lang="en-US" sz="2400" dirty="0" err="1"/>
              <a:t>thuộc</a:t>
            </a:r>
            <a:r>
              <a:rPr lang="en-US" sz="2400" dirty="0"/>
              <a:t> </a:t>
            </a:r>
            <a:r>
              <a:rPr lang="en-US" sz="2400" dirty="0" err="1"/>
              <a:t>địa</a:t>
            </a:r>
            <a:r>
              <a:rPr lang="en-US" sz="2400" dirty="0"/>
              <a:t> </a:t>
            </a:r>
            <a:r>
              <a:rPr lang="en-US" sz="2400" dirty="0" err="1"/>
              <a:t>và</a:t>
            </a:r>
            <a:r>
              <a:rPr lang="en-US" sz="2400" dirty="0"/>
              <a:t> </a:t>
            </a:r>
            <a:r>
              <a:rPr lang="en-US" sz="2400" dirty="0" err="1"/>
              <a:t>hoạt</a:t>
            </a:r>
            <a:r>
              <a:rPr lang="en-US" sz="2400" dirty="0"/>
              <a:t> </a:t>
            </a:r>
            <a:r>
              <a:rPr lang="en-US" sz="2400" dirty="0" err="1"/>
              <a:t>động</a:t>
            </a:r>
            <a:r>
              <a:rPr lang="en-US" sz="2400" dirty="0"/>
              <a:t> </a:t>
            </a:r>
            <a:r>
              <a:rPr lang="en-US" sz="2400" dirty="0" err="1"/>
              <a:t>truyền</a:t>
            </a:r>
            <a:r>
              <a:rPr lang="en-US" sz="2400" dirty="0"/>
              <a:t> </a:t>
            </a:r>
            <a:r>
              <a:rPr lang="en-US" sz="2400" dirty="0" err="1"/>
              <a:t>giáo</a:t>
            </a:r>
            <a:r>
              <a:rPr lang="en-US" sz="2400" dirty="0"/>
              <a:t> </a:t>
            </a:r>
            <a:r>
              <a:rPr lang="en-US" sz="2400" dirty="0" err="1"/>
              <a:t>cạnh</a:t>
            </a:r>
            <a:r>
              <a:rPr lang="en-US" sz="2400" dirty="0"/>
              <a:t> </a:t>
            </a:r>
            <a:r>
              <a:rPr lang="en-US" sz="2400" dirty="0" err="1"/>
              <a:t>tranh</a:t>
            </a:r>
            <a:r>
              <a:rPr lang="en-US" sz="2400" dirty="0"/>
              <a:t> </a:t>
            </a:r>
            <a:r>
              <a:rPr lang="en-US" sz="2400" dirty="0" err="1"/>
              <a:t>từ</a:t>
            </a:r>
            <a:r>
              <a:rPr lang="en-US" sz="2400" dirty="0"/>
              <a:t> </a:t>
            </a:r>
            <a:r>
              <a:rPr lang="en-US" sz="2400" dirty="0" err="1"/>
              <a:t>Kitô</a:t>
            </a:r>
            <a:r>
              <a:rPr lang="en-US" sz="2400" dirty="0"/>
              <a:t> </a:t>
            </a:r>
            <a:r>
              <a:rPr lang="en-US" sz="2400" dirty="0" err="1"/>
              <a:t>giáo</a:t>
            </a:r>
            <a:r>
              <a:rPr lang="en-US" sz="2400" dirty="0"/>
              <a:t>. </a:t>
            </a:r>
            <a:r>
              <a:rPr lang="en-US" sz="2400" dirty="0" err="1"/>
              <a:t>Chính</a:t>
            </a:r>
            <a:r>
              <a:rPr lang="en-US" sz="2400" dirty="0"/>
              <a:t> </a:t>
            </a:r>
            <a:r>
              <a:rPr lang="en-US" sz="2400" dirty="0" err="1"/>
              <a:t>quyền</a:t>
            </a:r>
            <a:r>
              <a:rPr lang="en-US" sz="2400" dirty="0"/>
              <a:t> Anh </a:t>
            </a:r>
            <a:r>
              <a:rPr lang="en-US" sz="2400" dirty="0" err="1"/>
              <a:t>bắt</a:t>
            </a:r>
            <a:r>
              <a:rPr lang="en-US" sz="2400" dirty="0"/>
              <a:t> </a:t>
            </a:r>
            <a:r>
              <a:rPr lang="en-US" sz="2400" dirty="0" err="1"/>
              <a:t>buộc</a:t>
            </a:r>
            <a:r>
              <a:rPr lang="en-US" sz="2400" dirty="0"/>
              <a:t> </a:t>
            </a:r>
            <a:r>
              <a:rPr lang="en-US" sz="2400" dirty="0" err="1"/>
              <a:t>các</a:t>
            </a:r>
            <a:r>
              <a:rPr lang="en-US" sz="2400" dirty="0"/>
              <a:t> </a:t>
            </a:r>
            <a:r>
              <a:rPr lang="en-US" sz="2400" dirty="0" err="1"/>
              <a:t>Viên</a:t>
            </a:r>
            <a:r>
              <a:rPr lang="en-US" sz="2400" dirty="0"/>
              <a:t> </a:t>
            </a:r>
            <a:r>
              <a:rPr lang="en-US" sz="2400" dirty="0" err="1"/>
              <a:t>chức</a:t>
            </a:r>
            <a:r>
              <a:rPr lang="en-US" sz="2400" dirty="0"/>
              <a:t> </a:t>
            </a:r>
            <a:r>
              <a:rPr lang="en-US" sz="2400" dirty="0" err="1"/>
              <a:t>Dân</a:t>
            </a:r>
            <a:r>
              <a:rPr lang="en-US" sz="2400" dirty="0"/>
              <a:t> </a:t>
            </a:r>
            <a:r>
              <a:rPr lang="en-US" sz="2400" dirty="0" err="1"/>
              <a:t>sự</a:t>
            </a:r>
            <a:r>
              <a:rPr lang="en-US" sz="2400" dirty="0"/>
              <a:t> </a:t>
            </a:r>
            <a:r>
              <a:rPr lang="en-US" sz="2400" dirty="0" err="1"/>
              <a:t>thuộc</a:t>
            </a:r>
            <a:r>
              <a:rPr lang="en-US" sz="2400" dirty="0"/>
              <a:t> </a:t>
            </a:r>
            <a:r>
              <a:rPr lang="en-US" sz="2400" dirty="0" err="1"/>
              <a:t>địa</a:t>
            </a:r>
            <a:r>
              <a:rPr lang="en-US" sz="2400" dirty="0"/>
              <a:t> </a:t>
            </a:r>
            <a:r>
              <a:rPr lang="en-US" sz="2400" dirty="0" err="1"/>
              <a:t>phải</a:t>
            </a:r>
            <a:r>
              <a:rPr lang="en-US" sz="2400" dirty="0"/>
              <a:t> am </a:t>
            </a:r>
            <a:r>
              <a:rPr lang="en-US" sz="2400" dirty="0" err="1"/>
              <a:t>hiểu</a:t>
            </a:r>
            <a:r>
              <a:rPr lang="en-US" sz="2400" dirty="0"/>
              <a:t> </a:t>
            </a:r>
            <a:r>
              <a:rPr lang="en-US" sz="2400" dirty="0" err="1"/>
              <a:t>ngôn</a:t>
            </a:r>
            <a:r>
              <a:rPr lang="en-US" sz="2400" dirty="0"/>
              <a:t> </a:t>
            </a:r>
            <a:r>
              <a:rPr lang="en-US" sz="2400" dirty="0" err="1"/>
              <a:t>ngữ</a:t>
            </a:r>
            <a:r>
              <a:rPr lang="en-US" sz="2400" dirty="0"/>
              <a:t>, </a:t>
            </a:r>
            <a:r>
              <a:rPr lang="en-US" sz="2400" dirty="0" err="1"/>
              <a:t>văn</a:t>
            </a:r>
            <a:r>
              <a:rPr lang="en-US" sz="2400" dirty="0"/>
              <a:t> </a:t>
            </a:r>
            <a:r>
              <a:rPr lang="en-US" sz="2400" dirty="0" err="1"/>
              <a:t>học</a:t>
            </a:r>
            <a:r>
              <a:rPr lang="en-US" sz="2400" dirty="0"/>
              <a:t> </a:t>
            </a:r>
            <a:r>
              <a:rPr lang="en-US" sz="2400" dirty="0" err="1"/>
              <a:t>và</a:t>
            </a:r>
            <a:r>
              <a:rPr lang="en-US" sz="2400" dirty="0"/>
              <a:t> </a:t>
            </a:r>
            <a:r>
              <a:rPr lang="en-US" sz="2400" dirty="0" err="1"/>
              <a:t>văn</a:t>
            </a:r>
            <a:r>
              <a:rPr lang="en-US" sz="2400" dirty="0"/>
              <a:t> </a:t>
            </a:r>
            <a:r>
              <a:rPr lang="en-US" sz="2400" dirty="0" err="1"/>
              <a:t>hóa</a:t>
            </a:r>
            <a:r>
              <a:rPr lang="en-US" sz="2400" dirty="0"/>
              <a:t> </a:t>
            </a:r>
            <a:r>
              <a:rPr lang="en-US" sz="2400" dirty="0" err="1"/>
              <a:t>của</a:t>
            </a:r>
            <a:r>
              <a:rPr lang="en-US" sz="2400" dirty="0"/>
              <a:t> </a:t>
            </a:r>
            <a:r>
              <a:rPr lang="en-US" sz="2400" dirty="0" err="1"/>
              <a:t>xứ</a:t>
            </a:r>
            <a:r>
              <a:rPr lang="en-US" sz="2400" dirty="0"/>
              <a:t> </a:t>
            </a:r>
            <a:r>
              <a:rPr lang="en-US" sz="2400" dirty="0" err="1"/>
              <a:t>sở</a:t>
            </a:r>
            <a:r>
              <a:rPr lang="en-US" sz="2400" dirty="0"/>
              <a:t> </a:t>
            </a:r>
            <a:r>
              <a:rPr lang="en-US" sz="2400" dirty="0" err="1"/>
              <a:t>mà</a:t>
            </a:r>
            <a:r>
              <a:rPr lang="en-US" sz="2400" dirty="0"/>
              <a:t> </a:t>
            </a:r>
            <a:r>
              <a:rPr lang="en-US" sz="2400" dirty="0" err="1"/>
              <a:t>họ</a:t>
            </a:r>
            <a:r>
              <a:rPr lang="en-US" sz="2400" dirty="0"/>
              <a:t> </a:t>
            </a:r>
            <a:r>
              <a:rPr lang="en-US" sz="2400" dirty="0" err="1"/>
              <a:t>đảm</a:t>
            </a:r>
            <a:r>
              <a:rPr lang="en-US" sz="2400" dirty="0"/>
              <a:t> </a:t>
            </a:r>
            <a:r>
              <a:rPr lang="en-US" sz="2400" dirty="0" err="1"/>
              <a:t>nhiệm</a:t>
            </a:r>
            <a:r>
              <a:rPr lang="en-US" sz="2400" dirty="0"/>
              <a:t>. </a:t>
            </a:r>
            <a:r>
              <a:rPr lang="en-US" sz="2400" dirty="0" err="1"/>
              <a:t>Nhóm</a:t>
            </a:r>
            <a:r>
              <a:rPr lang="en-US" sz="2400" dirty="0"/>
              <a:t> 3 </a:t>
            </a:r>
            <a:r>
              <a:rPr lang="en-US" sz="2400" dirty="0" err="1"/>
              <a:t>người</a:t>
            </a:r>
            <a:r>
              <a:rPr lang="en-US" sz="2400" dirty="0"/>
              <a:t> </a:t>
            </a:r>
            <a:r>
              <a:rPr lang="en-US" sz="2400" dirty="0" err="1"/>
              <a:t>của</a:t>
            </a:r>
            <a:r>
              <a:rPr lang="en-US" sz="2400" dirty="0"/>
              <a:t> </a:t>
            </a:r>
            <a:r>
              <a:rPr lang="en-US" sz="2400" dirty="0" err="1"/>
              <a:t>ông</a:t>
            </a:r>
            <a:r>
              <a:rPr lang="en-US" sz="2400" dirty="0"/>
              <a:t> Rhys </a:t>
            </a:r>
            <a:r>
              <a:rPr lang="en-US" sz="2400" dirty="0" err="1"/>
              <a:t>Davids</a:t>
            </a:r>
            <a:r>
              <a:rPr lang="en-US" sz="2400" dirty="0"/>
              <a:t> </a:t>
            </a:r>
            <a:r>
              <a:rPr lang="en-US" sz="2400" dirty="0" err="1"/>
              <a:t>đã</a:t>
            </a:r>
            <a:r>
              <a:rPr lang="en-US" sz="2400" dirty="0"/>
              <a:t> </a:t>
            </a:r>
            <a:r>
              <a:rPr lang="en-US" sz="2400" dirty="0" err="1"/>
              <a:t>học</a:t>
            </a:r>
            <a:r>
              <a:rPr lang="en-US" sz="2400" dirty="0"/>
              <a:t> </a:t>
            </a:r>
            <a:r>
              <a:rPr lang="en-US" sz="2400" dirty="0" err="1"/>
              <a:t>hỏi</a:t>
            </a:r>
            <a:r>
              <a:rPr lang="en-US" sz="2400" dirty="0"/>
              <a:t> </a:t>
            </a:r>
            <a:r>
              <a:rPr lang="en-US" sz="2400" dirty="0" err="1"/>
              <a:t>về</a:t>
            </a:r>
            <a:r>
              <a:rPr lang="en-US" sz="2400" dirty="0"/>
              <a:t> </a:t>
            </a:r>
            <a:r>
              <a:rPr lang="en-US" sz="2400" dirty="0" err="1"/>
              <a:t>văn</a:t>
            </a:r>
            <a:r>
              <a:rPr lang="en-US" sz="2400" dirty="0"/>
              <a:t> </a:t>
            </a:r>
            <a:r>
              <a:rPr lang="en-US" sz="2400" dirty="0" err="1"/>
              <a:t>hóa</a:t>
            </a:r>
            <a:r>
              <a:rPr lang="en-US" sz="2400" dirty="0"/>
              <a:t> </a:t>
            </a:r>
            <a:r>
              <a:rPr lang="en-US" sz="2400" dirty="0" err="1"/>
              <a:t>và</a:t>
            </a:r>
            <a:r>
              <a:rPr lang="en-US" sz="2400" dirty="0"/>
              <a:t> </a:t>
            </a:r>
            <a:r>
              <a:rPr lang="en-US" sz="2400" dirty="0" err="1"/>
              <a:t>ngôn</a:t>
            </a:r>
            <a:r>
              <a:rPr lang="en-US" sz="2400" dirty="0"/>
              <a:t> </a:t>
            </a:r>
            <a:r>
              <a:rPr lang="en-US" sz="2400" dirty="0" err="1"/>
              <a:t>ngữ</a:t>
            </a:r>
            <a:r>
              <a:rPr lang="en-US" sz="2400" dirty="0"/>
              <a:t> Sri Lanka </a:t>
            </a:r>
            <a:r>
              <a:rPr lang="en-US" sz="2400" dirty="0" err="1"/>
              <a:t>với</a:t>
            </a:r>
            <a:r>
              <a:rPr lang="en-US" sz="2400" dirty="0"/>
              <a:t> 1 </a:t>
            </a:r>
            <a:r>
              <a:rPr lang="en-US" sz="2400" dirty="0" err="1"/>
              <a:t>số</a:t>
            </a:r>
            <a:r>
              <a:rPr lang="en-US" sz="2400" dirty="0"/>
              <a:t> </a:t>
            </a:r>
            <a:r>
              <a:rPr lang="en-US" sz="2400" dirty="0" err="1"/>
              <a:t>vị</a:t>
            </a:r>
            <a:r>
              <a:rPr lang="en-US" sz="2400" dirty="0"/>
              <a:t> </a:t>
            </a:r>
            <a:r>
              <a:rPr lang="en-US" sz="2400" dirty="0" err="1"/>
              <a:t>sư</a:t>
            </a:r>
            <a:r>
              <a:rPr lang="en-US" sz="2400" dirty="0"/>
              <a:t> </a:t>
            </a:r>
            <a:r>
              <a:rPr lang="en-US" sz="2400" dirty="0" err="1"/>
              <a:t>uyên</a:t>
            </a:r>
            <a:r>
              <a:rPr lang="en-US" sz="2400" dirty="0"/>
              <a:t> </a:t>
            </a:r>
            <a:r>
              <a:rPr lang="en-US" sz="2400" dirty="0" err="1"/>
              <a:t>bác</a:t>
            </a:r>
            <a:r>
              <a:rPr lang="en-US" sz="2400" dirty="0"/>
              <a:t> </a:t>
            </a:r>
            <a:r>
              <a:rPr lang="en-US" sz="2400" dirty="0" err="1"/>
              <a:t>và</a:t>
            </a:r>
            <a:r>
              <a:rPr lang="en-US" sz="2400" dirty="0"/>
              <a:t> </a:t>
            </a:r>
            <a:r>
              <a:rPr lang="en-US" sz="2400" dirty="0" err="1"/>
              <a:t>rốt</a:t>
            </a:r>
            <a:r>
              <a:rPr lang="en-US" sz="2400" dirty="0"/>
              <a:t> </a:t>
            </a:r>
            <a:r>
              <a:rPr lang="en-US" sz="2400" dirty="0" err="1"/>
              <a:t>cục</a:t>
            </a:r>
            <a:r>
              <a:rPr lang="en-US" sz="2400" dirty="0"/>
              <a:t> </a:t>
            </a:r>
            <a:r>
              <a:rPr lang="en-US" sz="2400" dirty="0" err="1"/>
              <a:t>thấy</a:t>
            </a:r>
            <a:r>
              <a:rPr lang="en-US" sz="2400" dirty="0"/>
              <a:t> </a:t>
            </a:r>
            <a:r>
              <a:rPr lang="en-US" sz="2400" dirty="0" err="1"/>
              <a:t>hứng</a:t>
            </a:r>
            <a:r>
              <a:rPr lang="en-US" sz="2400" dirty="0"/>
              <a:t> </a:t>
            </a:r>
            <a:r>
              <a:rPr lang="en-US" sz="2400" dirty="0" err="1"/>
              <a:t>thú</a:t>
            </a:r>
            <a:r>
              <a:rPr lang="en-US" sz="2400" dirty="0"/>
              <a:t> </a:t>
            </a:r>
            <a:r>
              <a:rPr lang="en-US" sz="2400" dirty="0" err="1"/>
              <a:t>với</a:t>
            </a:r>
            <a:r>
              <a:rPr lang="en-US" sz="2400" dirty="0"/>
              <a:t> </a:t>
            </a:r>
            <a:r>
              <a:rPr lang="en-US" sz="2400" dirty="0" err="1"/>
              <a:t>Phật</a:t>
            </a:r>
            <a:r>
              <a:rPr lang="en-US" sz="2400" dirty="0"/>
              <a:t> </a:t>
            </a:r>
            <a:r>
              <a:rPr lang="en-US" sz="2400" dirty="0" err="1"/>
              <a:t>giáo</a:t>
            </a:r>
            <a:r>
              <a:rPr lang="en-US" sz="2400" dirty="0"/>
              <a:t> Nam </a:t>
            </a:r>
            <a:r>
              <a:rPr lang="en-US" sz="2400" dirty="0" err="1"/>
              <a:t>Tông</a:t>
            </a:r>
            <a:r>
              <a:rPr lang="en-US" sz="2400" dirty="0"/>
              <a:t>, </a:t>
            </a:r>
            <a:r>
              <a:rPr lang="en-US" sz="2400" dirty="0" err="1"/>
              <a:t>họ</a:t>
            </a:r>
            <a:r>
              <a:rPr lang="en-US" sz="2400" dirty="0"/>
              <a:t> </a:t>
            </a:r>
            <a:r>
              <a:rPr lang="en-US" sz="2400" dirty="0" err="1"/>
              <a:t>tiếp</a:t>
            </a:r>
            <a:r>
              <a:rPr lang="en-US" sz="2400" dirty="0"/>
              <a:t> </a:t>
            </a:r>
            <a:r>
              <a:rPr lang="en-US" sz="2400" dirty="0" err="1"/>
              <a:t>tục</a:t>
            </a:r>
            <a:r>
              <a:rPr lang="en-US" sz="2400" dirty="0"/>
              <a:t> </a:t>
            </a:r>
            <a:r>
              <a:rPr lang="en-US" sz="2400" dirty="0" err="1"/>
              <a:t>đào</a:t>
            </a:r>
            <a:r>
              <a:rPr lang="en-US" sz="2400" dirty="0"/>
              <a:t> </a:t>
            </a:r>
            <a:r>
              <a:rPr lang="en-US" sz="2400" dirty="0" err="1"/>
              <a:t>sâu</a:t>
            </a:r>
            <a:r>
              <a:rPr lang="en-US" sz="2400" dirty="0"/>
              <a:t> </a:t>
            </a:r>
            <a:r>
              <a:rPr lang="en-US" sz="2400" dirty="0" err="1"/>
              <a:t>nghiên</a:t>
            </a:r>
            <a:r>
              <a:rPr lang="en-US" sz="2400" dirty="0"/>
              <a:t> </a:t>
            </a:r>
            <a:r>
              <a:rPr lang="en-US" sz="2400" dirty="0" err="1"/>
              <a:t>cứu</a:t>
            </a:r>
            <a:r>
              <a:rPr lang="en-US" sz="2400" dirty="0"/>
              <a:t>.</a:t>
            </a:r>
          </a:p>
          <a:p>
            <a:pPr marL="0" indent="0">
              <a:buNone/>
            </a:pPr>
            <a:endParaRPr lang="en-US" dirty="0"/>
          </a:p>
        </p:txBody>
      </p:sp>
    </p:spTree>
    <p:extLst>
      <p:ext uri="{BB962C8B-B14F-4D97-AF65-F5344CB8AC3E}">
        <p14:creationId xmlns:p14="http://schemas.microsoft.com/office/powerpoint/2010/main" val="83027621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VĂN HÓA</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8539369" cy="4412629"/>
          </a:xfrm>
        </p:spPr>
        <p:txBody>
          <a:bodyPr>
            <a:noAutofit/>
          </a:bodyPr>
          <a:lstStyle/>
          <a:p>
            <a:pPr marL="0" indent="0">
              <a:buNone/>
            </a:pPr>
            <a:r>
              <a:rPr lang="en-US" b="1" dirty="0" err="1"/>
              <a:t>Hội</a:t>
            </a:r>
            <a:r>
              <a:rPr lang="en-US" b="1" dirty="0"/>
              <a:t> </a:t>
            </a:r>
            <a:r>
              <a:rPr lang="en-US" b="1" dirty="0" err="1"/>
              <a:t>Thánh</a:t>
            </a:r>
            <a:r>
              <a:rPr lang="en-US" b="1" dirty="0"/>
              <a:t> </a:t>
            </a:r>
            <a:r>
              <a:rPr lang="en-US" b="1" dirty="0" err="1"/>
              <a:t>điển</a:t>
            </a:r>
            <a:r>
              <a:rPr lang="en-US" b="1" dirty="0"/>
              <a:t> Pali – Pali Text Society</a:t>
            </a:r>
            <a:endParaRPr lang="en-US" dirty="0"/>
          </a:p>
          <a:p>
            <a:pPr marL="0" indent="0">
              <a:buNone/>
            </a:pPr>
            <a:r>
              <a:rPr lang="en-US" b="1" dirty="0" err="1"/>
              <a:t>Kỳ</a:t>
            </a:r>
            <a:r>
              <a:rPr lang="en-US" b="1" dirty="0"/>
              <a:t> 1: </a:t>
            </a:r>
            <a:r>
              <a:rPr lang="en-US" b="1" dirty="0" err="1"/>
              <a:t>Tổng</a:t>
            </a:r>
            <a:r>
              <a:rPr lang="en-US" b="1" dirty="0"/>
              <a:t> </a:t>
            </a:r>
            <a:r>
              <a:rPr lang="en-US" b="1" dirty="0" err="1"/>
              <a:t>quan</a:t>
            </a:r>
            <a:r>
              <a:rPr lang="en-US" b="1" dirty="0"/>
              <a:t>, Rhys </a:t>
            </a:r>
            <a:r>
              <a:rPr lang="en-US" b="1" dirty="0" err="1"/>
              <a:t>Davids</a:t>
            </a:r>
            <a:endParaRPr lang="en-US" dirty="0"/>
          </a:p>
          <a:p>
            <a:pPr algn="just"/>
            <a:r>
              <a:rPr lang="en-US" sz="2400" dirty="0" err="1"/>
              <a:t>Ông</a:t>
            </a:r>
            <a:r>
              <a:rPr lang="en-US" sz="2400" dirty="0"/>
              <a:t> Rhys </a:t>
            </a:r>
            <a:r>
              <a:rPr lang="en-US" sz="2400" dirty="0" err="1"/>
              <a:t>Davids</a:t>
            </a:r>
            <a:r>
              <a:rPr lang="en-US" sz="2400" dirty="0"/>
              <a:t> </a:t>
            </a:r>
            <a:r>
              <a:rPr lang="en-US" sz="2400" dirty="0" err="1"/>
              <a:t>sinh</a:t>
            </a:r>
            <a:r>
              <a:rPr lang="en-US" sz="2400" dirty="0"/>
              <a:t> </a:t>
            </a:r>
            <a:r>
              <a:rPr lang="en-US" sz="2400" dirty="0" err="1"/>
              <a:t>năm</a:t>
            </a:r>
            <a:r>
              <a:rPr lang="en-US" sz="2400" dirty="0"/>
              <a:t> 1843 </a:t>
            </a:r>
            <a:r>
              <a:rPr lang="en-US" sz="2400" dirty="0" err="1"/>
              <a:t>tại</a:t>
            </a:r>
            <a:r>
              <a:rPr lang="en-US" sz="2400" dirty="0"/>
              <a:t> Anh – con </a:t>
            </a:r>
            <a:r>
              <a:rPr lang="en-US" sz="2400" dirty="0" err="1"/>
              <a:t>trai</a:t>
            </a:r>
            <a:r>
              <a:rPr lang="en-US" sz="2400" dirty="0"/>
              <a:t> </a:t>
            </a:r>
            <a:r>
              <a:rPr lang="en-US" sz="2400" dirty="0" err="1"/>
              <a:t>của</a:t>
            </a:r>
            <a:r>
              <a:rPr lang="en-US" sz="2400" dirty="0"/>
              <a:t> 1 </a:t>
            </a:r>
            <a:r>
              <a:rPr lang="en-US" sz="2400" dirty="0" err="1"/>
              <a:t>Mục</a:t>
            </a:r>
            <a:r>
              <a:rPr lang="en-US" sz="2400" dirty="0"/>
              <a:t> </a:t>
            </a:r>
            <a:r>
              <a:rPr lang="en-US" sz="2400" dirty="0" err="1"/>
              <a:t>sư</a:t>
            </a:r>
            <a:r>
              <a:rPr lang="en-US" sz="2400" dirty="0"/>
              <a:t> Tin </a:t>
            </a:r>
            <a:r>
              <a:rPr lang="en-US" sz="2400" dirty="0" err="1"/>
              <a:t>lành</a:t>
            </a:r>
            <a:r>
              <a:rPr lang="en-US" sz="2400" dirty="0"/>
              <a:t>, </a:t>
            </a:r>
            <a:r>
              <a:rPr lang="en-US" sz="2400" dirty="0" err="1"/>
              <a:t>học</a:t>
            </a:r>
            <a:r>
              <a:rPr lang="en-US" sz="2400" dirty="0"/>
              <a:t> </a:t>
            </a:r>
            <a:r>
              <a:rPr lang="en-US" sz="2400" dirty="0" err="1"/>
              <a:t>tiếng</a:t>
            </a:r>
            <a:r>
              <a:rPr lang="en-US" sz="2400" dirty="0"/>
              <a:t> Hy </a:t>
            </a:r>
            <a:r>
              <a:rPr lang="en-US" sz="2400" dirty="0" err="1"/>
              <a:t>Lạp</a:t>
            </a:r>
            <a:r>
              <a:rPr lang="en-US" sz="2400" dirty="0"/>
              <a:t> </a:t>
            </a:r>
            <a:r>
              <a:rPr lang="en-US" sz="2400" dirty="0" err="1"/>
              <a:t>cổ</a:t>
            </a:r>
            <a:r>
              <a:rPr lang="en-US" sz="2400" dirty="0"/>
              <a:t> </a:t>
            </a:r>
            <a:r>
              <a:rPr lang="en-US" sz="2400" dirty="0" err="1"/>
              <a:t>và</a:t>
            </a:r>
            <a:r>
              <a:rPr lang="en-US" sz="2400" dirty="0"/>
              <a:t> Sanskrit </a:t>
            </a:r>
            <a:r>
              <a:rPr lang="en-US" sz="2400" dirty="0" err="1"/>
              <a:t>tại</a:t>
            </a:r>
            <a:r>
              <a:rPr lang="en-US" sz="2400" dirty="0"/>
              <a:t> </a:t>
            </a:r>
            <a:r>
              <a:rPr lang="en-US" sz="2400" dirty="0" err="1"/>
              <a:t>Đại</a:t>
            </a:r>
            <a:r>
              <a:rPr lang="en-US" sz="2400" dirty="0"/>
              <a:t> </a:t>
            </a:r>
            <a:r>
              <a:rPr lang="en-US" sz="2400" dirty="0" err="1"/>
              <a:t>học</a:t>
            </a:r>
            <a:r>
              <a:rPr lang="en-US" sz="2400" dirty="0"/>
              <a:t> Breslau ở </a:t>
            </a:r>
            <a:r>
              <a:rPr lang="en-US" sz="2400" dirty="0" err="1"/>
              <a:t>Đức</a:t>
            </a:r>
            <a:r>
              <a:rPr lang="en-US" sz="2400" dirty="0"/>
              <a:t>, </a:t>
            </a:r>
            <a:r>
              <a:rPr lang="en-US" sz="2400" dirty="0" err="1"/>
              <a:t>và</a:t>
            </a:r>
            <a:r>
              <a:rPr lang="en-US" sz="2400" dirty="0"/>
              <a:t> </a:t>
            </a:r>
            <a:r>
              <a:rPr lang="en-US" sz="2400" dirty="0" err="1"/>
              <a:t>tốt</a:t>
            </a:r>
            <a:r>
              <a:rPr lang="en-US" sz="2400" dirty="0"/>
              <a:t> </a:t>
            </a:r>
            <a:r>
              <a:rPr lang="en-US" sz="2400" dirty="0" err="1"/>
              <a:t>nghiệp</a:t>
            </a:r>
            <a:r>
              <a:rPr lang="en-US" sz="2400" dirty="0"/>
              <a:t> Tiến </a:t>
            </a:r>
            <a:r>
              <a:rPr lang="en-US" sz="2400" dirty="0" err="1"/>
              <a:t>sĩ</a:t>
            </a:r>
            <a:r>
              <a:rPr lang="en-US" sz="2400" dirty="0"/>
              <a:t> (</a:t>
            </a:r>
            <a:r>
              <a:rPr lang="en-US" sz="2400" dirty="0" err="1"/>
              <a:t>Ph.D</a:t>
            </a:r>
            <a:r>
              <a:rPr lang="en-US" sz="2400" dirty="0"/>
              <a:t>). </a:t>
            </a:r>
            <a:r>
              <a:rPr lang="en-US" sz="2400" dirty="0" err="1"/>
              <a:t>Nhờ</a:t>
            </a:r>
            <a:r>
              <a:rPr lang="en-US" sz="2400" dirty="0"/>
              <a:t> </a:t>
            </a:r>
            <a:r>
              <a:rPr lang="en-US" sz="2400" dirty="0" err="1"/>
              <a:t>nền</a:t>
            </a:r>
            <a:r>
              <a:rPr lang="en-US" sz="2400" dirty="0"/>
              <a:t> </a:t>
            </a:r>
            <a:r>
              <a:rPr lang="en-US" sz="2400" dirty="0" err="1"/>
              <a:t>tảng</a:t>
            </a:r>
            <a:r>
              <a:rPr lang="en-US" sz="2400" dirty="0"/>
              <a:t> </a:t>
            </a:r>
            <a:r>
              <a:rPr lang="en-US" sz="2400" dirty="0" err="1"/>
              <a:t>ngôn</a:t>
            </a:r>
            <a:r>
              <a:rPr lang="en-US" sz="2400" dirty="0"/>
              <a:t> </a:t>
            </a:r>
            <a:r>
              <a:rPr lang="en-US" sz="2400" dirty="0" err="1"/>
              <a:t>ngữ</a:t>
            </a:r>
            <a:r>
              <a:rPr lang="en-US" sz="2400" dirty="0"/>
              <a:t> </a:t>
            </a:r>
            <a:r>
              <a:rPr lang="en-US" sz="2400" dirty="0" err="1"/>
              <a:t>học</a:t>
            </a:r>
            <a:r>
              <a:rPr lang="en-US" sz="2400" dirty="0"/>
              <a:t> </a:t>
            </a:r>
            <a:r>
              <a:rPr lang="en-US" sz="2400" dirty="0" err="1"/>
              <a:t>sẵn</a:t>
            </a:r>
            <a:r>
              <a:rPr lang="en-US" sz="2400" dirty="0"/>
              <a:t> </a:t>
            </a:r>
            <a:r>
              <a:rPr lang="en-US" sz="2400" dirty="0" err="1"/>
              <a:t>có</a:t>
            </a:r>
            <a:r>
              <a:rPr lang="en-US" sz="2400" dirty="0"/>
              <a:t>, </a:t>
            </a:r>
            <a:r>
              <a:rPr lang="en-US" sz="2400" dirty="0" err="1"/>
              <a:t>nên</a:t>
            </a:r>
            <a:r>
              <a:rPr lang="en-US" sz="2400" dirty="0"/>
              <a:t> </a:t>
            </a:r>
            <a:r>
              <a:rPr lang="en-US" sz="2400" dirty="0" err="1"/>
              <a:t>tại</a:t>
            </a:r>
            <a:r>
              <a:rPr lang="en-US" sz="2400" dirty="0"/>
              <a:t> Sri Lanka </a:t>
            </a:r>
            <a:r>
              <a:rPr lang="en-US" sz="2400" dirty="0" err="1"/>
              <a:t>ông</a:t>
            </a:r>
            <a:r>
              <a:rPr lang="en-US" sz="2400" dirty="0"/>
              <a:t> </a:t>
            </a:r>
            <a:r>
              <a:rPr lang="en-US" sz="2400" dirty="0" err="1"/>
              <a:t>nhanh</a:t>
            </a:r>
            <a:r>
              <a:rPr lang="en-US" sz="2400" dirty="0"/>
              <a:t> </a:t>
            </a:r>
            <a:r>
              <a:rPr lang="en-US" sz="2400" dirty="0" err="1"/>
              <a:t>chóng</a:t>
            </a:r>
            <a:r>
              <a:rPr lang="en-US" sz="2400" dirty="0"/>
              <a:t> </a:t>
            </a:r>
            <a:r>
              <a:rPr lang="en-US" sz="2400" dirty="0" err="1"/>
              <a:t>học</a:t>
            </a:r>
            <a:r>
              <a:rPr lang="en-US" sz="2400" dirty="0"/>
              <a:t> </a:t>
            </a:r>
            <a:r>
              <a:rPr lang="en-US" sz="2400" dirty="0" err="1"/>
              <a:t>được</a:t>
            </a:r>
            <a:r>
              <a:rPr lang="en-US" sz="2400" dirty="0"/>
              <a:t> </a:t>
            </a:r>
            <a:r>
              <a:rPr lang="en-US" sz="2400" dirty="0" err="1"/>
              <a:t>tiếng</a:t>
            </a:r>
            <a:r>
              <a:rPr lang="en-US" sz="2400" dirty="0"/>
              <a:t> Sinhala </a:t>
            </a:r>
            <a:r>
              <a:rPr lang="en-US" sz="2400" dirty="0" err="1"/>
              <a:t>và</a:t>
            </a:r>
            <a:r>
              <a:rPr lang="en-US" sz="2400" dirty="0"/>
              <a:t> Tamil. </a:t>
            </a:r>
            <a:r>
              <a:rPr lang="en-US" sz="2400" dirty="0" err="1"/>
              <a:t>Khi</a:t>
            </a:r>
            <a:r>
              <a:rPr lang="en-US" sz="2400" dirty="0"/>
              <a:t> </a:t>
            </a:r>
            <a:r>
              <a:rPr lang="en-US" sz="2400" dirty="0" err="1"/>
              <a:t>đảm</a:t>
            </a:r>
            <a:r>
              <a:rPr lang="en-US" sz="2400" dirty="0"/>
              <a:t> </a:t>
            </a:r>
            <a:r>
              <a:rPr lang="en-US" sz="2400" dirty="0" err="1"/>
              <a:t>nhiệm</a:t>
            </a:r>
            <a:r>
              <a:rPr lang="en-US" sz="2400" dirty="0"/>
              <a:t> </a:t>
            </a:r>
            <a:r>
              <a:rPr lang="en-US" sz="2400" dirty="0" err="1"/>
              <a:t>chức</a:t>
            </a:r>
            <a:r>
              <a:rPr lang="en-US" sz="2400" dirty="0"/>
              <a:t> </a:t>
            </a:r>
            <a:r>
              <a:rPr lang="en-US" sz="2400" dirty="0" err="1"/>
              <a:t>vụ</a:t>
            </a:r>
            <a:r>
              <a:rPr lang="en-US" sz="2400" dirty="0"/>
              <a:t> </a:t>
            </a:r>
            <a:r>
              <a:rPr lang="en-US" sz="2400" dirty="0" err="1"/>
              <a:t>Thẩm</a:t>
            </a:r>
            <a:r>
              <a:rPr lang="en-US" sz="2400" dirty="0"/>
              <a:t> </a:t>
            </a:r>
            <a:r>
              <a:rPr lang="en-US" sz="2400" dirty="0" err="1"/>
              <a:t>phán</a:t>
            </a:r>
            <a:r>
              <a:rPr lang="en-US" sz="2400" dirty="0"/>
              <a:t>, </a:t>
            </a:r>
            <a:r>
              <a:rPr lang="en-US" sz="2400" dirty="0" err="1"/>
              <a:t>ông</a:t>
            </a:r>
            <a:r>
              <a:rPr lang="en-US" sz="2400" dirty="0"/>
              <a:t> </a:t>
            </a:r>
            <a:r>
              <a:rPr lang="en-US" sz="2400" dirty="0" err="1"/>
              <a:t>từng</a:t>
            </a:r>
            <a:r>
              <a:rPr lang="en-US" sz="2400" dirty="0"/>
              <a:t> </a:t>
            </a:r>
            <a:r>
              <a:rPr lang="en-US" sz="2400" dirty="0" err="1"/>
              <a:t>tiếp</a:t>
            </a:r>
            <a:r>
              <a:rPr lang="en-US" sz="2400" dirty="0"/>
              <a:t> </a:t>
            </a:r>
            <a:r>
              <a:rPr lang="en-US" sz="2400" dirty="0" err="1"/>
              <a:t>nhận</a:t>
            </a:r>
            <a:r>
              <a:rPr lang="en-US" sz="2400" dirty="0"/>
              <a:t> 1 </a:t>
            </a:r>
            <a:r>
              <a:rPr lang="en-US" sz="2400" dirty="0" err="1"/>
              <a:t>vụ</a:t>
            </a:r>
            <a:r>
              <a:rPr lang="en-US" sz="2400" dirty="0"/>
              <a:t> </a:t>
            </a:r>
            <a:r>
              <a:rPr lang="en-US" sz="2400" dirty="0" err="1"/>
              <a:t>kiện</a:t>
            </a:r>
            <a:r>
              <a:rPr lang="en-US" sz="2400" dirty="0"/>
              <a:t> </a:t>
            </a:r>
            <a:r>
              <a:rPr lang="en-US" sz="2400" dirty="0" err="1"/>
              <a:t>có</a:t>
            </a:r>
            <a:r>
              <a:rPr lang="en-US" sz="2400" dirty="0"/>
              <a:t> </a:t>
            </a:r>
            <a:r>
              <a:rPr lang="en-US" sz="2400" dirty="0" err="1"/>
              <a:t>liên</a:t>
            </a:r>
            <a:r>
              <a:rPr lang="en-US" sz="2400" dirty="0"/>
              <a:t> </a:t>
            </a:r>
            <a:r>
              <a:rPr lang="en-US" sz="2400" dirty="0" err="1"/>
              <a:t>quan</a:t>
            </a:r>
            <a:r>
              <a:rPr lang="en-US" sz="2400" dirty="0"/>
              <a:t> </a:t>
            </a:r>
            <a:r>
              <a:rPr lang="en-US" sz="2400" dirty="0" err="1"/>
              <a:t>đến</a:t>
            </a:r>
            <a:r>
              <a:rPr lang="en-US" sz="2400" dirty="0"/>
              <a:t> 1 </a:t>
            </a:r>
            <a:r>
              <a:rPr lang="en-US" sz="2400" dirty="0" err="1"/>
              <a:t>ngôi</a:t>
            </a:r>
            <a:r>
              <a:rPr lang="en-US" sz="2400" dirty="0"/>
              <a:t> </a:t>
            </a:r>
            <a:r>
              <a:rPr lang="en-US" sz="2400" dirty="0" err="1"/>
              <a:t>đền</a:t>
            </a:r>
            <a:r>
              <a:rPr lang="en-US" sz="2400" dirty="0"/>
              <a:t> </a:t>
            </a:r>
            <a:r>
              <a:rPr lang="en-US" sz="2400" dirty="0" err="1"/>
              <a:t>Phật</a:t>
            </a:r>
            <a:r>
              <a:rPr lang="en-US" sz="2400" dirty="0"/>
              <a:t> </a:t>
            </a:r>
            <a:r>
              <a:rPr lang="en-US" sz="2400" dirty="0" err="1"/>
              <a:t>giáo</a:t>
            </a:r>
            <a:r>
              <a:rPr lang="en-US" sz="2400" dirty="0"/>
              <a:t>, </a:t>
            </a:r>
            <a:r>
              <a:rPr lang="en-US" sz="2400" dirty="0" err="1"/>
              <a:t>và</a:t>
            </a:r>
            <a:r>
              <a:rPr lang="en-US" sz="2400" dirty="0"/>
              <a:t> </a:t>
            </a:r>
            <a:r>
              <a:rPr lang="en-US" sz="2400" dirty="0" err="1"/>
              <a:t>trong</a:t>
            </a:r>
            <a:r>
              <a:rPr lang="en-US" sz="2400" dirty="0"/>
              <a:t> </a:t>
            </a:r>
            <a:r>
              <a:rPr lang="en-US" sz="2400" dirty="0" err="1"/>
              <a:t>số</a:t>
            </a:r>
            <a:r>
              <a:rPr lang="en-US" sz="2400" dirty="0"/>
              <a:t> </a:t>
            </a:r>
            <a:r>
              <a:rPr lang="en-US" sz="2400" dirty="0" err="1"/>
              <a:t>những</a:t>
            </a:r>
            <a:r>
              <a:rPr lang="en-US" sz="2400" dirty="0"/>
              <a:t> </a:t>
            </a:r>
            <a:r>
              <a:rPr lang="en-US" sz="2400" dirty="0" err="1"/>
              <a:t>bằng</a:t>
            </a:r>
            <a:r>
              <a:rPr lang="en-US" sz="2400" dirty="0"/>
              <a:t> </a:t>
            </a:r>
            <a:r>
              <a:rPr lang="en-US" sz="2400" dirty="0" err="1"/>
              <a:t>chứng</a:t>
            </a:r>
            <a:r>
              <a:rPr lang="en-US" sz="2400" dirty="0"/>
              <a:t> </a:t>
            </a:r>
            <a:r>
              <a:rPr lang="en-US" sz="2400" dirty="0" err="1"/>
              <a:t>cần</a:t>
            </a:r>
            <a:r>
              <a:rPr lang="en-US" sz="2400" dirty="0"/>
              <a:t> </a:t>
            </a:r>
            <a:r>
              <a:rPr lang="en-US" sz="2400" dirty="0" err="1"/>
              <a:t>xem</a:t>
            </a:r>
            <a:r>
              <a:rPr lang="en-US" sz="2400" dirty="0"/>
              <a:t> </a:t>
            </a:r>
            <a:r>
              <a:rPr lang="en-US" sz="2400" dirty="0" err="1"/>
              <a:t>xét</a:t>
            </a:r>
            <a:r>
              <a:rPr lang="en-US" sz="2400" dirty="0"/>
              <a:t> </a:t>
            </a:r>
            <a:r>
              <a:rPr lang="en-US" sz="2400" dirty="0" err="1"/>
              <a:t>có</a:t>
            </a:r>
            <a:r>
              <a:rPr lang="en-US" sz="2400" dirty="0"/>
              <a:t> 1 </a:t>
            </a:r>
            <a:r>
              <a:rPr lang="en-US" sz="2400" dirty="0" err="1"/>
              <a:t>văn</a:t>
            </a:r>
            <a:r>
              <a:rPr lang="en-US" sz="2400" dirty="0"/>
              <a:t> </a:t>
            </a:r>
            <a:r>
              <a:rPr lang="en-US" sz="2400" dirty="0" err="1"/>
              <a:t>bản</a:t>
            </a:r>
            <a:r>
              <a:rPr lang="en-US" sz="2400" dirty="0"/>
              <a:t> </a:t>
            </a:r>
            <a:r>
              <a:rPr lang="en-US" sz="2400" dirty="0" err="1"/>
              <a:t>trong</a:t>
            </a:r>
            <a:r>
              <a:rPr lang="en-US" sz="2400" dirty="0"/>
              <a:t> </a:t>
            </a:r>
            <a:r>
              <a:rPr lang="en-US" sz="2400" dirty="0" err="1"/>
              <a:t>tạng</a:t>
            </a:r>
            <a:r>
              <a:rPr lang="en-US" sz="2400" dirty="0"/>
              <a:t> </a:t>
            </a:r>
            <a:r>
              <a:rPr lang="en-US" sz="2400" dirty="0" err="1"/>
              <a:t>luật</a:t>
            </a:r>
            <a:r>
              <a:rPr lang="en-US" sz="2400" dirty="0"/>
              <a:t> Pali, </a:t>
            </a:r>
            <a:r>
              <a:rPr lang="en-US" sz="2400" dirty="0" err="1"/>
              <a:t>không</a:t>
            </a:r>
            <a:r>
              <a:rPr lang="en-US" sz="2400" dirty="0"/>
              <a:t> </a:t>
            </a:r>
            <a:r>
              <a:rPr lang="en-US" sz="2400" dirty="0" err="1"/>
              <a:t>một</a:t>
            </a:r>
            <a:r>
              <a:rPr lang="en-US" sz="2400" dirty="0"/>
              <a:t> ai </a:t>
            </a:r>
            <a:r>
              <a:rPr lang="en-US" sz="2400" dirty="0" err="1"/>
              <a:t>tại</a:t>
            </a:r>
            <a:r>
              <a:rPr lang="en-US" sz="2400" dirty="0"/>
              <a:t> </a:t>
            </a:r>
            <a:r>
              <a:rPr lang="en-US" sz="2400" dirty="0" err="1"/>
              <a:t>phiên</a:t>
            </a:r>
            <a:r>
              <a:rPr lang="en-US" sz="2400" dirty="0"/>
              <a:t> </a:t>
            </a:r>
            <a:r>
              <a:rPr lang="en-US" sz="2400" dirty="0" err="1"/>
              <a:t>tòa</a:t>
            </a:r>
            <a:r>
              <a:rPr lang="en-US" sz="2400" dirty="0"/>
              <a:t> </a:t>
            </a:r>
            <a:r>
              <a:rPr lang="en-US" sz="2400" dirty="0" err="1"/>
              <a:t>có</a:t>
            </a:r>
            <a:r>
              <a:rPr lang="en-US" sz="2400" dirty="0"/>
              <a:t> </a:t>
            </a:r>
            <a:r>
              <a:rPr lang="en-US" sz="2400" dirty="0" err="1"/>
              <a:t>khả</a:t>
            </a:r>
            <a:r>
              <a:rPr lang="en-US" sz="2400" dirty="0"/>
              <a:t> </a:t>
            </a:r>
            <a:r>
              <a:rPr lang="en-US" sz="2400" dirty="0" err="1"/>
              <a:t>năng</a:t>
            </a:r>
            <a:r>
              <a:rPr lang="en-US" sz="2400" dirty="0"/>
              <a:t> </a:t>
            </a:r>
            <a:r>
              <a:rPr lang="en-US" sz="2400" dirty="0" err="1"/>
              <a:t>đọc</a:t>
            </a:r>
            <a:r>
              <a:rPr lang="en-US" sz="2400" dirty="0"/>
              <a:t> </a:t>
            </a:r>
            <a:r>
              <a:rPr lang="en-US" sz="2400" dirty="0" err="1"/>
              <a:t>hiểu</a:t>
            </a:r>
            <a:r>
              <a:rPr lang="en-US" sz="2400" dirty="0"/>
              <a:t> Pali. </a:t>
            </a:r>
            <a:r>
              <a:rPr lang="en-US" sz="2400" dirty="0" err="1"/>
              <a:t>Chính</a:t>
            </a:r>
            <a:r>
              <a:rPr lang="en-US" sz="2400" dirty="0"/>
              <a:t> </a:t>
            </a:r>
            <a:r>
              <a:rPr lang="en-US" sz="2400" dirty="0" err="1"/>
              <a:t>điều</a:t>
            </a:r>
            <a:r>
              <a:rPr lang="en-US" sz="2400" dirty="0"/>
              <a:t> </a:t>
            </a:r>
            <a:r>
              <a:rPr lang="en-US" sz="2400" dirty="0" err="1"/>
              <a:t>đó</a:t>
            </a:r>
            <a:r>
              <a:rPr lang="en-US" sz="2400" dirty="0"/>
              <a:t> </a:t>
            </a:r>
            <a:r>
              <a:rPr lang="en-US" sz="2400" dirty="0" err="1"/>
              <a:t>khiến</a:t>
            </a:r>
            <a:r>
              <a:rPr lang="en-US" sz="2400" dirty="0"/>
              <a:t> </a:t>
            </a:r>
            <a:r>
              <a:rPr lang="en-US" sz="2400" dirty="0" err="1"/>
              <a:t>ông</a:t>
            </a:r>
            <a:r>
              <a:rPr lang="en-US" sz="2400" dirty="0"/>
              <a:t> </a:t>
            </a:r>
            <a:r>
              <a:rPr lang="en-US" sz="2400" dirty="0" err="1"/>
              <a:t>hứng</a:t>
            </a:r>
            <a:r>
              <a:rPr lang="en-US" sz="2400" dirty="0"/>
              <a:t> </a:t>
            </a:r>
            <a:r>
              <a:rPr lang="en-US" sz="2400" dirty="0" err="1"/>
              <a:t>thú</a:t>
            </a:r>
            <a:r>
              <a:rPr lang="en-US" sz="2400" dirty="0"/>
              <a:t>, </a:t>
            </a:r>
            <a:r>
              <a:rPr lang="en-US" sz="2400" dirty="0" err="1"/>
              <a:t>muốn</a:t>
            </a:r>
            <a:r>
              <a:rPr lang="en-US" sz="2400" dirty="0"/>
              <a:t> </a:t>
            </a:r>
            <a:r>
              <a:rPr lang="en-US" sz="2400" dirty="0" err="1"/>
              <a:t>tự</a:t>
            </a:r>
            <a:r>
              <a:rPr lang="en-US" sz="2400" dirty="0"/>
              <a:t> </a:t>
            </a:r>
            <a:r>
              <a:rPr lang="en-US" sz="2400" dirty="0" err="1"/>
              <a:t>mình</a:t>
            </a:r>
            <a:r>
              <a:rPr lang="en-US" sz="2400" dirty="0"/>
              <a:t> </a:t>
            </a:r>
            <a:r>
              <a:rPr lang="en-US" sz="2400" dirty="0" err="1"/>
              <a:t>đọc</a:t>
            </a:r>
            <a:r>
              <a:rPr lang="en-US" sz="2400" dirty="0"/>
              <a:t> </a:t>
            </a:r>
            <a:r>
              <a:rPr lang="en-US" sz="2400" dirty="0" err="1"/>
              <a:t>hiểu</a:t>
            </a:r>
            <a:r>
              <a:rPr lang="en-US" sz="2400" dirty="0"/>
              <a:t> Pali, </a:t>
            </a:r>
            <a:r>
              <a:rPr lang="en-US" sz="2400" dirty="0" err="1"/>
              <a:t>ông</a:t>
            </a:r>
            <a:r>
              <a:rPr lang="en-US" sz="2400" dirty="0"/>
              <a:t> </a:t>
            </a:r>
            <a:r>
              <a:rPr lang="en-US" sz="2400" dirty="0" err="1"/>
              <a:t>bèn</a:t>
            </a:r>
            <a:r>
              <a:rPr lang="en-US" sz="2400" dirty="0"/>
              <a:t> </a:t>
            </a:r>
            <a:r>
              <a:rPr lang="en-US" sz="2400" dirty="0" err="1"/>
              <a:t>tìm</a:t>
            </a:r>
            <a:r>
              <a:rPr lang="en-US" sz="2400" dirty="0"/>
              <a:t> </a:t>
            </a:r>
            <a:r>
              <a:rPr lang="en-US" sz="2400" dirty="0" err="1"/>
              <a:t>những</a:t>
            </a:r>
            <a:r>
              <a:rPr lang="en-US" sz="2400" dirty="0"/>
              <a:t> </a:t>
            </a:r>
            <a:r>
              <a:rPr lang="en-US" sz="2400" dirty="0" err="1"/>
              <a:t>vị</a:t>
            </a:r>
            <a:r>
              <a:rPr lang="en-US" sz="2400" dirty="0"/>
              <a:t> </a:t>
            </a:r>
            <a:r>
              <a:rPr lang="en-US" sz="2400" dirty="0" err="1"/>
              <a:t>cao</a:t>
            </a:r>
            <a:r>
              <a:rPr lang="en-US" sz="2400" dirty="0"/>
              <a:t> </a:t>
            </a:r>
            <a:r>
              <a:rPr lang="en-US" sz="2400" dirty="0" err="1"/>
              <a:t>tăng</a:t>
            </a:r>
            <a:r>
              <a:rPr lang="en-US" sz="2400" dirty="0"/>
              <a:t> </a:t>
            </a:r>
            <a:r>
              <a:rPr lang="en-US" sz="2400" dirty="0" err="1"/>
              <a:t>uyên</a:t>
            </a:r>
            <a:r>
              <a:rPr lang="en-US" sz="2400" dirty="0"/>
              <a:t> </a:t>
            </a:r>
            <a:r>
              <a:rPr lang="en-US" sz="2400" dirty="0" err="1"/>
              <a:t>thâm</a:t>
            </a:r>
            <a:r>
              <a:rPr lang="en-US" sz="2400" dirty="0"/>
              <a:t> </a:t>
            </a:r>
            <a:r>
              <a:rPr lang="en-US" sz="2400" dirty="0" err="1"/>
              <a:t>thứ</a:t>
            </a:r>
            <a:r>
              <a:rPr lang="en-US" sz="2400" dirty="0"/>
              <a:t> </a:t>
            </a:r>
            <a:r>
              <a:rPr lang="en-US" sz="2400" dirty="0" err="1"/>
              <a:t>ngôn</a:t>
            </a:r>
            <a:r>
              <a:rPr lang="en-US" sz="2400" dirty="0"/>
              <a:t> </a:t>
            </a:r>
            <a:r>
              <a:rPr lang="en-US" sz="2400" dirty="0" err="1"/>
              <a:t>ngữ</a:t>
            </a:r>
            <a:r>
              <a:rPr lang="en-US" sz="2400" dirty="0"/>
              <a:t> </a:t>
            </a:r>
            <a:r>
              <a:rPr lang="en-US" sz="2400" dirty="0" err="1"/>
              <a:t>này</a:t>
            </a:r>
            <a:r>
              <a:rPr lang="en-US" sz="2400" dirty="0"/>
              <a:t> </a:t>
            </a:r>
            <a:r>
              <a:rPr lang="en-US" sz="2400" dirty="0" err="1"/>
              <a:t>để</a:t>
            </a:r>
            <a:r>
              <a:rPr lang="en-US" sz="2400" dirty="0"/>
              <a:t> </a:t>
            </a:r>
            <a:r>
              <a:rPr lang="en-US" sz="2400" dirty="0" err="1"/>
              <a:t>cầu</a:t>
            </a:r>
            <a:r>
              <a:rPr lang="en-US" sz="2400" dirty="0"/>
              <a:t> </a:t>
            </a:r>
            <a:r>
              <a:rPr lang="en-US" sz="2400" dirty="0" err="1"/>
              <a:t>học</a:t>
            </a:r>
            <a:r>
              <a:rPr lang="en-US" sz="2400" dirty="0"/>
              <a:t>.</a:t>
            </a:r>
          </a:p>
          <a:p>
            <a:pPr marL="0" indent="0">
              <a:buNone/>
            </a:pPr>
            <a:endParaRPr lang="en-US" dirty="0"/>
          </a:p>
        </p:txBody>
      </p:sp>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pic>
        <p:nvPicPr>
          <p:cNvPr id="8" name="Picture 7">
            <a:extLst>
              <a:ext uri="{FF2B5EF4-FFF2-40B4-BE49-F238E27FC236}">
                <a16:creationId xmlns:a16="http://schemas.microsoft.com/office/drawing/2014/main" id="{FC74D23D-0CB6-4D94-84DD-157CF12C81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0861" y="3321026"/>
            <a:ext cx="1905000" cy="2790825"/>
          </a:xfrm>
          <a:prstGeom prst="rect">
            <a:avLst/>
          </a:prstGeom>
        </p:spPr>
      </p:pic>
    </p:spTree>
    <p:extLst>
      <p:ext uri="{BB962C8B-B14F-4D97-AF65-F5344CB8AC3E}">
        <p14:creationId xmlns:p14="http://schemas.microsoft.com/office/powerpoint/2010/main" val="26482911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VĂN HÓA</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10500975" cy="4412629"/>
          </a:xfrm>
        </p:spPr>
        <p:txBody>
          <a:bodyPr>
            <a:noAutofit/>
          </a:bodyPr>
          <a:lstStyle/>
          <a:p>
            <a:pPr marL="0" indent="0">
              <a:buNone/>
            </a:pPr>
            <a:r>
              <a:rPr lang="en-US" b="1" dirty="0" err="1"/>
              <a:t>Hội</a:t>
            </a:r>
            <a:r>
              <a:rPr lang="en-US" b="1" dirty="0"/>
              <a:t> </a:t>
            </a:r>
            <a:r>
              <a:rPr lang="en-US" b="1" dirty="0" err="1"/>
              <a:t>Thánh</a:t>
            </a:r>
            <a:r>
              <a:rPr lang="en-US" b="1" dirty="0"/>
              <a:t> </a:t>
            </a:r>
            <a:r>
              <a:rPr lang="en-US" b="1" dirty="0" err="1"/>
              <a:t>điển</a:t>
            </a:r>
            <a:r>
              <a:rPr lang="en-US" b="1" dirty="0"/>
              <a:t> Pali – Pali Text Society</a:t>
            </a:r>
            <a:endParaRPr lang="en-US" dirty="0"/>
          </a:p>
          <a:p>
            <a:pPr marL="0" indent="0">
              <a:buNone/>
            </a:pPr>
            <a:r>
              <a:rPr lang="en-US" b="1" dirty="0" err="1"/>
              <a:t>Kỳ</a:t>
            </a:r>
            <a:r>
              <a:rPr lang="en-US" b="1" dirty="0"/>
              <a:t> 1: </a:t>
            </a:r>
            <a:r>
              <a:rPr lang="en-US" b="1" dirty="0" err="1"/>
              <a:t>Tổng</a:t>
            </a:r>
            <a:r>
              <a:rPr lang="en-US" b="1" dirty="0"/>
              <a:t> </a:t>
            </a:r>
            <a:r>
              <a:rPr lang="en-US" b="1" dirty="0" err="1"/>
              <a:t>quan</a:t>
            </a:r>
            <a:r>
              <a:rPr lang="en-US" b="1" dirty="0"/>
              <a:t>, Rhys </a:t>
            </a:r>
            <a:r>
              <a:rPr lang="en-US" b="1" dirty="0" err="1"/>
              <a:t>Davids</a:t>
            </a:r>
            <a:endParaRPr lang="en-US" dirty="0"/>
          </a:p>
          <a:p>
            <a:pPr algn="just"/>
            <a:r>
              <a:rPr lang="en-US" dirty="0" err="1"/>
              <a:t>Ông</a:t>
            </a:r>
            <a:r>
              <a:rPr lang="en-US" dirty="0"/>
              <a:t> </a:t>
            </a:r>
            <a:r>
              <a:rPr lang="en-US" dirty="0" err="1"/>
              <a:t>viết</a:t>
            </a:r>
            <a:r>
              <a:rPr lang="en-US" dirty="0"/>
              <a:t> </a:t>
            </a:r>
            <a:r>
              <a:rPr lang="en-US" dirty="0" err="1"/>
              <a:t>về</a:t>
            </a:r>
            <a:r>
              <a:rPr lang="en-US" dirty="0"/>
              <a:t> 1 </a:t>
            </a:r>
            <a:r>
              <a:rPr lang="en-US" dirty="0" err="1"/>
              <a:t>trong</a:t>
            </a:r>
            <a:r>
              <a:rPr lang="en-US" dirty="0"/>
              <a:t> </a:t>
            </a:r>
            <a:r>
              <a:rPr lang="en-US" dirty="0" err="1"/>
              <a:t>các</a:t>
            </a:r>
            <a:r>
              <a:rPr lang="en-US" dirty="0"/>
              <a:t> </a:t>
            </a:r>
            <a:r>
              <a:rPr lang="en-US" dirty="0" err="1"/>
              <a:t>vị</a:t>
            </a:r>
            <a:r>
              <a:rPr lang="en-US" dirty="0"/>
              <a:t> </a:t>
            </a:r>
            <a:r>
              <a:rPr lang="en-US" dirty="0" err="1"/>
              <a:t>thầy</a:t>
            </a:r>
            <a:r>
              <a:rPr lang="en-US" dirty="0"/>
              <a:t> Pali </a:t>
            </a:r>
            <a:r>
              <a:rPr lang="en-US" dirty="0" err="1"/>
              <a:t>của</a:t>
            </a:r>
            <a:r>
              <a:rPr lang="en-US" dirty="0"/>
              <a:t> </a:t>
            </a:r>
            <a:r>
              <a:rPr lang="en-US" dirty="0" err="1"/>
              <a:t>ông</a:t>
            </a:r>
            <a:r>
              <a:rPr lang="en-US" dirty="0"/>
              <a:t> – </a:t>
            </a:r>
            <a:r>
              <a:rPr lang="en-US" dirty="0" err="1"/>
              <a:t>Tỳ</a:t>
            </a:r>
            <a:r>
              <a:rPr lang="en-US" dirty="0"/>
              <a:t> </a:t>
            </a:r>
            <a:r>
              <a:rPr lang="en-US" dirty="0" err="1"/>
              <a:t>Kheo</a:t>
            </a:r>
            <a:r>
              <a:rPr lang="en-US" dirty="0"/>
              <a:t> </a:t>
            </a:r>
            <a:r>
              <a:rPr lang="en-US" dirty="0" err="1"/>
              <a:t>Yatramulle</a:t>
            </a:r>
            <a:r>
              <a:rPr lang="en-US" dirty="0"/>
              <a:t> Sri </a:t>
            </a:r>
            <a:r>
              <a:rPr lang="en-US" dirty="0" err="1"/>
              <a:t>Dhammarama</a:t>
            </a:r>
            <a:r>
              <a:rPr lang="en-US" dirty="0"/>
              <a:t> </a:t>
            </a:r>
            <a:r>
              <a:rPr lang="en-US" dirty="0" err="1"/>
              <a:t>như</a:t>
            </a:r>
            <a:r>
              <a:rPr lang="en-US" dirty="0"/>
              <a:t> </a:t>
            </a:r>
            <a:r>
              <a:rPr lang="en-US" dirty="0" err="1"/>
              <a:t>sau</a:t>
            </a:r>
            <a:r>
              <a:rPr lang="en-US" dirty="0"/>
              <a:t>: “</a:t>
            </a:r>
            <a:r>
              <a:rPr lang="en-US" dirty="0" err="1"/>
              <a:t>Khi</a:t>
            </a:r>
            <a:r>
              <a:rPr lang="en-US" dirty="0"/>
              <a:t> </a:t>
            </a:r>
            <a:r>
              <a:rPr lang="en-US" dirty="0" err="1"/>
              <a:t>gặp</a:t>
            </a:r>
            <a:r>
              <a:rPr lang="en-US" dirty="0"/>
              <a:t> </a:t>
            </a:r>
            <a:r>
              <a:rPr lang="en-US" dirty="0" err="1"/>
              <a:t>tôi</a:t>
            </a:r>
            <a:r>
              <a:rPr lang="en-US" dirty="0"/>
              <a:t> </a:t>
            </a:r>
            <a:r>
              <a:rPr lang="en-US" dirty="0" err="1"/>
              <a:t>lần</a:t>
            </a:r>
            <a:r>
              <a:rPr lang="en-US" dirty="0"/>
              <a:t> </a:t>
            </a:r>
            <a:r>
              <a:rPr lang="en-US" dirty="0" err="1"/>
              <a:t>đầu</a:t>
            </a:r>
            <a:r>
              <a:rPr lang="en-US" dirty="0"/>
              <a:t>, </a:t>
            </a:r>
            <a:r>
              <a:rPr lang="en-US" dirty="0" err="1"/>
              <a:t>ông</a:t>
            </a:r>
            <a:r>
              <a:rPr lang="en-US" dirty="0"/>
              <a:t> </a:t>
            </a:r>
            <a:r>
              <a:rPr lang="en-US" dirty="0" err="1"/>
              <a:t>đang</a:t>
            </a:r>
            <a:r>
              <a:rPr lang="en-US" dirty="0"/>
              <a:t> </a:t>
            </a:r>
            <a:r>
              <a:rPr lang="en-US" dirty="0" err="1"/>
              <a:t>bước</a:t>
            </a:r>
            <a:r>
              <a:rPr lang="en-US" dirty="0"/>
              <a:t> </a:t>
            </a:r>
            <a:r>
              <a:rPr lang="en-US" dirty="0" err="1"/>
              <a:t>dần</a:t>
            </a:r>
            <a:r>
              <a:rPr lang="en-US" dirty="0"/>
              <a:t> </a:t>
            </a:r>
            <a:r>
              <a:rPr lang="en-US" dirty="0" err="1"/>
              <a:t>vào</a:t>
            </a:r>
            <a:r>
              <a:rPr lang="en-US" dirty="0"/>
              <a:t> </a:t>
            </a:r>
            <a:r>
              <a:rPr lang="en-US" dirty="0" err="1"/>
              <a:t>cửa</a:t>
            </a:r>
            <a:r>
              <a:rPr lang="en-US" dirty="0"/>
              <a:t> </a:t>
            </a:r>
            <a:r>
              <a:rPr lang="en-US" dirty="0" err="1"/>
              <a:t>chết</a:t>
            </a:r>
            <a:r>
              <a:rPr lang="en-US" dirty="0"/>
              <a:t>. </a:t>
            </a:r>
            <a:r>
              <a:rPr lang="en-US" dirty="0" err="1"/>
              <a:t>Căn</a:t>
            </a:r>
            <a:r>
              <a:rPr lang="en-US" dirty="0"/>
              <a:t> </a:t>
            </a:r>
            <a:r>
              <a:rPr lang="en-US" dirty="0" err="1"/>
              <a:t>bệnh</a:t>
            </a:r>
            <a:r>
              <a:rPr lang="en-US" dirty="0"/>
              <a:t> nan y </a:t>
            </a:r>
            <a:r>
              <a:rPr lang="en-US" dirty="0" err="1"/>
              <a:t>đau</a:t>
            </a:r>
            <a:r>
              <a:rPr lang="en-US" dirty="0"/>
              <a:t> </a:t>
            </a:r>
            <a:r>
              <a:rPr lang="en-US" dirty="0" err="1"/>
              <a:t>đớn</a:t>
            </a:r>
            <a:r>
              <a:rPr lang="en-US" dirty="0"/>
              <a:t> </a:t>
            </a:r>
            <a:r>
              <a:rPr lang="en-US" dirty="0" err="1"/>
              <a:t>đang</a:t>
            </a:r>
            <a:r>
              <a:rPr lang="en-US" dirty="0"/>
              <a:t> </a:t>
            </a:r>
            <a:r>
              <a:rPr lang="en-US" dirty="0" err="1"/>
              <a:t>kéo</a:t>
            </a:r>
            <a:r>
              <a:rPr lang="en-US" dirty="0"/>
              <a:t> </a:t>
            </a:r>
            <a:r>
              <a:rPr lang="en-US" dirty="0" err="1"/>
              <a:t>ông</a:t>
            </a:r>
            <a:r>
              <a:rPr lang="en-US" dirty="0"/>
              <a:t> </a:t>
            </a:r>
            <a:r>
              <a:rPr lang="en-US" dirty="0" err="1"/>
              <a:t>xuống</a:t>
            </a:r>
            <a:r>
              <a:rPr lang="en-US" dirty="0"/>
              <a:t> </a:t>
            </a:r>
            <a:r>
              <a:rPr lang="en-US" dirty="0" err="1"/>
              <a:t>mồ</a:t>
            </a:r>
            <a:r>
              <a:rPr lang="en-US" dirty="0"/>
              <a:t>… </a:t>
            </a:r>
            <a:r>
              <a:rPr lang="en-US" dirty="0" err="1"/>
              <a:t>Đôi</a:t>
            </a:r>
            <a:r>
              <a:rPr lang="en-US" dirty="0"/>
              <a:t> </a:t>
            </a:r>
            <a:r>
              <a:rPr lang="en-US" dirty="0" err="1"/>
              <a:t>mắt</a:t>
            </a:r>
            <a:r>
              <a:rPr lang="en-US" dirty="0"/>
              <a:t> </a:t>
            </a:r>
            <a:r>
              <a:rPr lang="en-US" dirty="0" err="1"/>
              <a:t>ông</a:t>
            </a:r>
            <a:r>
              <a:rPr lang="en-US" dirty="0"/>
              <a:t> </a:t>
            </a:r>
            <a:r>
              <a:rPr lang="en-US" dirty="0" err="1"/>
              <a:t>ánh</a:t>
            </a:r>
            <a:r>
              <a:rPr lang="en-US" dirty="0"/>
              <a:t> </a:t>
            </a:r>
            <a:r>
              <a:rPr lang="en-US" dirty="0" err="1"/>
              <a:t>lên</a:t>
            </a:r>
            <a:r>
              <a:rPr lang="en-US" dirty="0"/>
              <a:t> </a:t>
            </a:r>
            <a:r>
              <a:rPr lang="en-US" dirty="0" err="1"/>
              <a:t>tia</a:t>
            </a:r>
            <a:r>
              <a:rPr lang="en-US" dirty="0"/>
              <a:t> </a:t>
            </a:r>
            <a:r>
              <a:rPr lang="en-US" dirty="0" err="1"/>
              <a:t>sáng</a:t>
            </a:r>
            <a:r>
              <a:rPr lang="en-US" dirty="0"/>
              <a:t> </a:t>
            </a:r>
            <a:r>
              <a:rPr lang="en-US" dirty="0" err="1"/>
              <a:t>lạ</a:t>
            </a:r>
            <a:r>
              <a:rPr lang="en-US" dirty="0"/>
              <a:t> </a:t>
            </a:r>
            <a:r>
              <a:rPr lang="en-US" dirty="0" err="1"/>
              <a:t>thường</a:t>
            </a:r>
            <a:r>
              <a:rPr lang="en-US" dirty="0"/>
              <a:t> </a:t>
            </a:r>
            <a:r>
              <a:rPr lang="en-US" dirty="0" err="1"/>
              <a:t>và</a:t>
            </a:r>
            <a:r>
              <a:rPr lang="en-US" dirty="0"/>
              <a:t> </a:t>
            </a:r>
            <a:r>
              <a:rPr lang="en-US" dirty="0" err="1"/>
              <a:t>ông</a:t>
            </a:r>
            <a:r>
              <a:rPr lang="en-US" dirty="0"/>
              <a:t> </a:t>
            </a:r>
            <a:r>
              <a:rPr lang="en-US" dirty="0" err="1"/>
              <a:t>liên</a:t>
            </a:r>
            <a:r>
              <a:rPr lang="en-US" dirty="0"/>
              <a:t> </a:t>
            </a:r>
            <a:r>
              <a:rPr lang="en-US" dirty="0" err="1"/>
              <a:t>tục</a:t>
            </a:r>
            <a:r>
              <a:rPr lang="en-US" dirty="0"/>
              <a:t> </a:t>
            </a:r>
            <a:r>
              <a:rPr lang="en-US" dirty="0" err="1"/>
              <a:t>chuyển</a:t>
            </a:r>
            <a:r>
              <a:rPr lang="en-US" dirty="0"/>
              <a:t> </a:t>
            </a:r>
            <a:r>
              <a:rPr lang="en-US" dirty="0" err="1"/>
              <a:t>hướng</a:t>
            </a:r>
            <a:r>
              <a:rPr lang="en-US" dirty="0"/>
              <a:t> </a:t>
            </a:r>
            <a:r>
              <a:rPr lang="en-US" dirty="0" err="1"/>
              <a:t>câu</a:t>
            </a:r>
            <a:r>
              <a:rPr lang="en-US" dirty="0"/>
              <a:t> </a:t>
            </a:r>
            <a:r>
              <a:rPr lang="en-US" dirty="0" err="1"/>
              <a:t>hỏi</a:t>
            </a:r>
            <a:r>
              <a:rPr lang="en-US" dirty="0"/>
              <a:t> </a:t>
            </a:r>
            <a:r>
              <a:rPr lang="en-US" dirty="0" err="1"/>
              <a:t>của</a:t>
            </a:r>
            <a:r>
              <a:rPr lang="en-US" dirty="0"/>
              <a:t> </a:t>
            </a:r>
            <a:r>
              <a:rPr lang="en-US" dirty="0" err="1"/>
              <a:t>tôi</a:t>
            </a:r>
            <a:r>
              <a:rPr lang="en-US" dirty="0"/>
              <a:t> </a:t>
            </a:r>
            <a:r>
              <a:rPr lang="en-US" dirty="0" err="1"/>
              <a:t>về</a:t>
            </a:r>
            <a:r>
              <a:rPr lang="en-US" dirty="0"/>
              <a:t> Pali sang </a:t>
            </a:r>
            <a:r>
              <a:rPr lang="en-US" dirty="0" err="1"/>
              <a:t>câu</a:t>
            </a:r>
            <a:r>
              <a:rPr lang="en-US" dirty="0"/>
              <a:t> </a:t>
            </a:r>
            <a:r>
              <a:rPr lang="en-US" dirty="0" err="1"/>
              <a:t>hỏi</a:t>
            </a:r>
            <a:r>
              <a:rPr lang="en-US" dirty="0"/>
              <a:t> </a:t>
            </a:r>
            <a:r>
              <a:rPr lang="en-US" dirty="0" err="1"/>
              <a:t>về</a:t>
            </a:r>
            <a:r>
              <a:rPr lang="en-US" dirty="0"/>
              <a:t> </a:t>
            </a:r>
            <a:r>
              <a:rPr lang="en-US" dirty="0" err="1"/>
              <a:t>Phật</a:t>
            </a:r>
            <a:r>
              <a:rPr lang="en-US" dirty="0"/>
              <a:t> </a:t>
            </a:r>
            <a:r>
              <a:rPr lang="en-US" dirty="0" err="1"/>
              <a:t>Pháp</a:t>
            </a:r>
            <a:r>
              <a:rPr lang="en-US" dirty="0"/>
              <a:t>… Ở </a:t>
            </a:r>
            <a:r>
              <a:rPr lang="en-US" dirty="0" err="1"/>
              <a:t>ông</a:t>
            </a:r>
            <a:r>
              <a:rPr lang="en-US" dirty="0"/>
              <a:t> </a:t>
            </a:r>
            <a:r>
              <a:rPr lang="en-US" dirty="0" err="1"/>
              <a:t>có</a:t>
            </a:r>
            <a:r>
              <a:rPr lang="en-US" dirty="0"/>
              <a:t> </a:t>
            </a:r>
            <a:r>
              <a:rPr lang="en-US" dirty="0" err="1"/>
              <a:t>sức</a:t>
            </a:r>
            <a:r>
              <a:rPr lang="en-US" dirty="0"/>
              <a:t> </a:t>
            </a:r>
            <a:r>
              <a:rPr lang="en-US" dirty="0" err="1"/>
              <a:t>hút</a:t>
            </a:r>
            <a:r>
              <a:rPr lang="en-US" dirty="0"/>
              <a:t> </a:t>
            </a:r>
            <a:r>
              <a:rPr lang="en-US" dirty="0" err="1"/>
              <a:t>lạ</a:t>
            </a:r>
            <a:r>
              <a:rPr lang="en-US" dirty="0"/>
              <a:t> </a:t>
            </a:r>
            <a:r>
              <a:rPr lang="en-US" dirty="0" err="1"/>
              <a:t>lùng</a:t>
            </a:r>
            <a:r>
              <a:rPr lang="en-US" dirty="0"/>
              <a:t>, </a:t>
            </a:r>
            <a:r>
              <a:rPr lang="en-US" dirty="0" err="1"/>
              <a:t>một</a:t>
            </a:r>
            <a:r>
              <a:rPr lang="en-US" dirty="0"/>
              <a:t> </a:t>
            </a:r>
            <a:r>
              <a:rPr lang="en-US" dirty="0" err="1"/>
              <a:t>tinh</a:t>
            </a:r>
            <a:r>
              <a:rPr lang="en-US" dirty="0"/>
              <a:t> </a:t>
            </a:r>
            <a:r>
              <a:rPr lang="en-US" dirty="0" err="1"/>
              <a:t>thần</a:t>
            </a:r>
            <a:r>
              <a:rPr lang="en-US" dirty="0"/>
              <a:t> </a:t>
            </a:r>
            <a:r>
              <a:rPr lang="en-US" dirty="0" err="1"/>
              <a:t>vững</a:t>
            </a:r>
            <a:r>
              <a:rPr lang="en-US" dirty="0"/>
              <a:t> </a:t>
            </a:r>
            <a:r>
              <a:rPr lang="en-US" dirty="0" err="1"/>
              <a:t>vàng</a:t>
            </a:r>
            <a:r>
              <a:rPr lang="en-US" dirty="0"/>
              <a:t> </a:t>
            </a:r>
            <a:r>
              <a:rPr lang="en-US" dirty="0" err="1"/>
              <a:t>khiến</a:t>
            </a:r>
            <a:r>
              <a:rPr lang="en-US" dirty="0"/>
              <a:t> </a:t>
            </a:r>
            <a:r>
              <a:rPr lang="en-US" dirty="0" err="1"/>
              <a:t>tôi</a:t>
            </a:r>
            <a:r>
              <a:rPr lang="en-US" dirty="0"/>
              <a:t> </a:t>
            </a:r>
            <a:r>
              <a:rPr lang="en-US" dirty="0" err="1"/>
              <a:t>kính</a:t>
            </a:r>
            <a:r>
              <a:rPr lang="en-US" dirty="0"/>
              <a:t> </a:t>
            </a:r>
            <a:r>
              <a:rPr lang="en-US" dirty="0" err="1"/>
              <a:t>phục</a:t>
            </a:r>
            <a:r>
              <a:rPr lang="en-US" dirty="0"/>
              <a:t>.”  </a:t>
            </a:r>
          </a:p>
        </p:txBody>
      </p:sp>
    </p:spTree>
    <p:extLst>
      <p:ext uri="{BB962C8B-B14F-4D97-AF65-F5344CB8AC3E}">
        <p14:creationId xmlns:p14="http://schemas.microsoft.com/office/powerpoint/2010/main" val="326099982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CDFDC8F3-9113-4751-957F-B2836193B7E6}"/>
              </a:ext>
            </a:extLst>
          </p:cNvPr>
          <p:cNvSpPr txBox="1">
            <a:spLocks/>
          </p:cNvSpPr>
          <p:nvPr/>
        </p:nvSpPr>
        <p:spPr>
          <a:xfrm>
            <a:off x="2159563" y="0"/>
            <a:ext cx="10032437" cy="959370"/>
          </a:xfrm>
          <a:prstGeom prst="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r>
              <a:rPr lang="en-US" dirty="0">
                <a:solidFill>
                  <a:srgbClr val="FBC25D"/>
                </a:solidFill>
                <a:latin typeface="Calibri" panose="020F0502020204030204"/>
              </a:rPr>
              <a:t>	</a:t>
            </a:r>
            <a:r>
              <a:rPr lang="en-US" dirty="0">
                <a:solidFill>
                  <a:srgbClr val="FBC25D"/>
                </a:solidFill>
                <a:latin typeface="Calibri" panose="020F0502020204030204"/>
                <a:cs typeface="Times New Roman" panose="02020603050405020304" pitchFamily="18" charset="0"/>
              </a:rPr>
              <a:t>NGẠN NGỮ </a:t>
            </a:r>
            <a:r>
              <a:rPr lang="en-US" dirty="0" smtClean="0">
                <a:solidFill>
                  <a:srgbClr val="FBC25D"/>
                </a:solidFill>
                <a:latin typeface="Calibri" panose="020F0502020204030204"/>
                <a:cs typeface="Times New Roman" panose="02020603050405020304" pitchFamily="18" charset="0"/>
              </a:rPr>
              <a:t>ANH </a:t>
            </a:r>
            <a:endParaRPr lang="en-US" dirty="0">
              <a:solidFill>
                <a:srgbClr val="FBC25D"/>
              </a:solidFill>
              <a:latin typeface="Calibri" panose="020F0502020204030204"/>
            </a:endParaRPr>
          </a:p>
        </p:txBody>
      </p:sp>
      <p:pic>
        <p:nvPicPr>
          <p:cNvPr id="7" name="Picture 6"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502717" y="29708"/>
            <a:ext cx="1398082" cy="1516482"/>
          </a:xfrm>
          <a:prstGeom prst="rect">
            <a:avLst/>
          </a:prstGeom>
        </p:spPr>
      </p:pic>
      <p:pic>
        <p:nvPicPr>
          <p:cNvPr id="8" name="Picture 7"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959371"/>
          </a:xfrm>
          <a:prstGeom prst="rect">
            <a:avLst/>
          </a:prstGeom>
        </p:spPr>
      </p:pic>
      <p:sp>
        <p:nvSpPr>
          <p:cNvPr id="3" name="Rectangle 2"/>
          <p:cNvSpPr/>
          <p:nvPr/>
        </p:nvSpPr>
        <p:spPr>
          <a:xfrm>
            <a:off x="2189543" y="984836"/>
            <a:ext cx="9697076" cy="1077218"/>
          </a:xfrm>
          <a:prstGeom prst="rect">
            <a:avLst/>
          </a:prstGeom>
          <a:solidFill>
            <a:srgbClr val="FBC25D"/>
          </a:solidFill>
        </p:spPr>
        <p:txBody>
          <a:bodyPr wrap="square">
            <a:spAutoFit/>
          </a:bodyPr>
          <a:lstStyle/>
          <a:p>
            <a:pPr algn="ctr"/>
            <a:r>
              <a:rPr lang="en-US" sz="3200" dirty="0" err="1"/>
              <a:t>Sabbā</a:t>
            </a:r>
            <a:r>
              <a:rPr lang="en-US" sz="3200" dirty="0"/>
              <a:t> </a:t>
            </a:r>
            <a:r>
              <a:rPr lang="en-US" sz="3200" dirty="0" err="1"/>
              <a:t>bhedā</a:t>
            </a:r>
            <a:r>
              <a:rPr lang="en-US" sz="3200" dirty="0"/>
              <a:t> </a:t>
            </a:r>
            <a:r>
              <a:rPr lang="en-US" sz="3200" dirty="0" err="1"/>
              <a:t>bhavanti</a:t>
            </a:r>
            <a:r>
              <a:rPr lang="en-US" sz="3200" dirty="0"/>
              <a:t> </a:t>
            </a:r>
            <a:r>
              <a:rPr lang="en-US" sz="3200" dirty="0" err="1"/>
              <a:t>karāya</a:t>
            </a:r>
            <a:r>
              <a:rPr lang="en-US" sz="3200" dirty="0"/>
              <a:t> </a:t>
            </a:r>
            <a:r>
              <a:rPr lang="en-US" sz="3200" dirty="0" err="1"/>
              <a:t>lokassa</a:t>
            </a:r>
            <a:r>
              <a:rPr lang="en-US" sz="3200" dirty="0"/>
              <a:t> </a:t>
            </a:r>
          </a:p>
          <a:p>
            <a:pPr algn="ctr"/>
            <a:r>
              <a:rPr lang="en-US" sz="3200" dirty="0"/>
              <a:t>= </a:t>
            </a:r>
            <a:r>
              <a:rPr lang="en-US" sz="3200" dirty="0" err="1"/>
              <a:t>Lokassa</a:t>
            </a:r>
            <a:r>
              <a:rPr lang="en-US" sz="3200" dirty="0"/>
              <a:t> </a:t>
            </a:r>
            <a:r>
              <a:rPr lang="en-US" sz="3200" dirty="0" err="1"/>
              <a:t>karāya</a:t>
            </a:r>
            <a:r>
              <a:rPr lang="en-US" sz="3200" dirty="0"/>
              <a:t> </a:t>
            </a:r>
            <a:r>
              <a:rPr lang="en-US" sz="3200" dirty="0" err="1"/>
              <a:t>sabbā</a:t>
            </a:r>
            <a:r>
              <a:rPr lang="en-US" sz="3200" dirty="0"/>
              <a:t> </a:t>
            </a:r>
            <a:r>
              <a:rPr lang="en-US" sz="3200" dirty="0" err="1"/>
              <a:t>bhedā</a:t>
            </a:r>
            <a:r>
              <a:rPr lang="en-US" sz="3200" dirty="0"/>
              <a:t> </a:t>
            </a:r>
            <a:r>
              <a:rPr lang="en-US" sz="3200" dirty="0" err="1"/>
              <a:t>bhavanti</a:t>
            </a:r>
            <a:r>
              <a:rPr lang="en-US" sz="3200" dirty="0"/>
              <a:t> </a:t>
            </a:r>
            <a:endParaRPr lang="en-US" sz="3200" dirty="0">
              <a:solidFill>
                <a:prstClr val="black">
                  <a:lumMod val="75000"/>
                  <a:lumOff val="25000"/>
                </a:prstClr>
              </a:solidFill>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17549093"/>
              </p:ext>
            </p:extLst>
          </p:nvPr>
        </p:nvGraphicFramePr>
        <p:xfrm>
          <a:off x="2189543" y="2142165"/>
          <a:ext cx="9667095" cy="4657940"/>
        </p:xfrm>
        <a:graphic>
          <a:graphicData uri="http://schemas.openxmlformats.org/drawingml/2006/table">
            <a:tbl>
              <a:tblPr firstRow="1" firstCol="1" bandRow="1">
                <a:tableStyleId>{5202B0CA-FC54-4496-8BCA-5EF66A818D29}</a:tableStyleId>
              </a:tblPr>
              <a:tblGrid>
                <a:gridCol w="823480">
                  <a:extLst>
                    <a:ext uri="{9D8B030D-6E8A-4147-A177-3AD203B41FA5}">
                      <a16:colId xmlns:a16="http://schemas.microsoft.com/office/drawing/2014/main" val="20000"/>
                    </a:ext>
                  </a:extLst>
                </a:gridCol>
                <a:gridCol w="1768839">
                  <a:extLst>
                    <a:ext uri="{9D8B030D-6E8A-4147-A177-3AD203B41FA5}">
                      <a16:colId xmlns:a16="http://schemas.microsoft.com/office/drawing/2014/main" val="20001"/>
                    </a:ext>
                  </a:extLst>
                </a:gridCol>
                <a:gridCol w="3972394">
                  <a:extLst>
                    <a:ext uri="{9D8B030D-6E8A-4147-A177-3AD203B41FA5}">
                      <a16:colId xmlns:a16="http://schemas.microsoft.com/office/drawing/2014/main" val="20002"/>
                    </a:ext>
                  </a:extLst>
                </a:gridCol>
                <a:gridCol w="3102382">
                  <a:extLst>
                    <a:ext uri="{9D8B030D-6E8A-4147-A177-3AD203B41FA5}">
                      <a16:colId xmlns:a16="http://schemas.microsoft.com/office/drawing/2014/main" val="20003"/>
                    </a:ext>
                  </a:extLst>
                </a:gridCol>
              </a:tblGrid>
              <a:tr h="477606">
                <a:tc>
                  <a:txBody>
                    <a:bodyPr/>
                    <a:lstStyle/>
                    <a:p>
                      <a:pPr algn="ctr">
                        <a:lnSpc>
                          <a:spcPct val="107000"/>
                        </a:lnSpc>
                        <a:spcAft>
                          <a:spcPts val="0"/>
                        </a:spcAft>
                      </a:pPr>
                      <a:r>
                        <a:rPr lang="en-US" sz="2400" dirty="0">
                          <a:effectLst/>
                        </a:rPr>
                        <a:t>STT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a:effectLst/>
                        </a:rPr>
                        <a:t>Từ Pali</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dirty="0" err="1">
                          <a:effectLst/>
                        </a:rPr>
                        <a:t>Nghĩa</a:t>
                      </a:r>
                      <a:r>
                        <a:rPr lang="en-US" sz="2400" dirty="0">
                          <a:effectLst/>
                        </a:rPr>
                        <a:t> </a:t>
                      </a:r>
                      <a:r>
                        <a:rPr lang="en-US" sz="2400" dirty="0" err="1">
                          <a:effectLst/>
                        </a:rPr>
                        <a:t>Việt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dirty="0" err="1">
                          <a:effectLst/>
                        </a:rPr>
                        <a:t>Từ</a:t>
                      </a:r>
                      <a:r>
                        <a:rPr lang="en-US" sz="2400" dirty="0">
                          <a:effectLst/>
                        </a:rPr>
                        <a:t> </a:t>
                      </a:r>
                      <a:r>
                        <a:rPr lang="en-US" sz="2400" dirty="0" err="1">
                          <a:effectLst/>
                        </a:rPr>
                        <a:t>loại</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471200"/>
                    </a:solidFill>
                  </a:tcPr>
                </a:tc>
                <a:extLst>
                  <a:ext uri="{0D108BD9-81ED-4DB2-BD59-A6C34878D82A}">
                    <a16:rowId xmlns:a16="http://schemas.microsoft.com/office/drawing/2014/main" val="10000"/>
                  </a:ext>
                </a:extLst>
              </a:tr>
              <a:tr h="355545">
                <a:tc>
                  <a:txBody>
                    <a:bodyPr/>
                    <a:lstStyle/>
                    <a:p>
                      <a:pPr algn="ctr">
                        <a:lnSpc>
                          <a:spcPct val="107000"/>
                        </a:lnSpc>
                        <a:spcAft>
                          <a:spcPts val="0"/>
                        </a:spcAft>
                      </a:pPr>
                      <a:r>
                        <a:rPr lang="en-US" sz="2400" b="0">
                          <a:effectLst/>
                        </a:rPr>
                        <a:t>1</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Sabba</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Tất cả</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Tính</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542464">
                <a:tc>
                  <a:txBody>
                    <a:bodyPr/>
                    <a:lstStyle/>
                    <a:p>
                      <a:pPr algn="ctr">
                        <a:lnSpc>
                          <a:spcPct val="107000"/>
                        </a:lnSpc>
                        <a:spcAft>
                          <a:spcPts val="0"/>
                        </a:spcAft>
                      </a:pPr>
                      <a:r>
                        <a:rPr lang="en-US" sz="2400" b="0" dirty="0">
                          <a:effectLst/>
                        </a:rPr>
                        <a:t>2</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dirty="0" err="1">
                          <a:effectLst/>
                        </a:rPr>
                        <a:t>Bhedo</a:t>
                      </a:r>
                      <a:endParaRPr lang="en-US" sz="24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Loại</a:t>
                      </a:r>
                      <a:r>
                        <a:rPr lang="en-US" sz="2400" dirty="0">
                          <a:effectLst/>
                        </a:rPr>
                        <a:t>, </a:t>
                      </a:r>
                      <a:r>
                        <a:rPr lang="en-US" sz="2400" dirty="0" err="1">
                          <a:effectLst/>
                        </a:rPr>
                        <a:t>kiểu</a:t>
                      </a:r>
                      <a:r>
                        <a:rPr lang="en-US" sz="2400" dirty="0">
                          <a:effectLst/>
                        </a:rPr>
                        <a:t> [</a:t>
                      </a:r>
                      <a:r>
                        <a:rPr lang="en-US" sz="2400" dirty="0" err="1">
                          <a:effectLst/>
                        </a:rPr>
                        <a:t>sự</a:t>
                      </a:r>
                      <a:r>
                        <a:rPr lang="en-US" sz="2400" dirty="0">
                          <a:effectLst/>
                        </a:rPr>
                        <a:t> </a:t>
                      </a:r>
                      <a:r>
                        <a:rPr lang="en-US" sz="2400" dirty="0" err="1">
                          <a:effectLst/>
                        </a:rPr>
                        <a:t>vật</a:t>
                      </a:r>
                      <a:r>
                        <a:rPr lang="en-US" sz="2400" dirty="0">
                          <a:effectLst/>
                        </a:rPr>
                        <a:t>, </a:t>
                      </a:r>
                      <a:r>
                        <a:rPr lang="en-US" sz="2400" dirty="0" err="1">
                          <a:effectLst/>
                        </a:rPr>
                        <a:t>hiện</a:t>
                      </a:r>
                      <a:r>
                        <a:rPr lang="en-US" sz="2400" dirty="0">
                          <a:effectLst/>
                        </a:rPr>
                        <a:t> </a:t>
                      </a:r>
                      <a:r>
                        <a:rPr lang="en-US" sz="2400" dirty="0" err="1">
                          <a:effectLst/>
                        </a:rPr>
                        <a:t>tượng</a:t>
                      </a:r>
                      <a:r>
                        <a:rPr lang="en-US" sz="2400" dirty="0">
                          <a:effectLst/>
                        </a:rPr>
                        <a: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nam</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727584">
                <a:tc>
                  <a:txBody>
                    <a:bodyPr/>
                    <a:lstStyle/>
                    <a:p>
                      <a:pPr algn="ctr">
                        <a:lnSpc>
                          <a:spcPct val="107000"/>
                        </a:lnSpc>
                        <a:spcAft>
                          <a:spcPts val="0"/>
                        </a:spcAft>
                      </a:pPr>
                      <a:r>
                        <a:rPr lang="en-US" sz="2400" b="0">
                          <a:effectLst/>
                        </a:rPr>
                        <a:t>3</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Bhavati</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Tồn</a:t>
                      </a:r>
                      <a:r>
                        <a:rPr lang="en-US" sz="2400" dirty="0">
                          <a:effectLst/>
                        </a:rPr>
                        <a:t> </a:t>
                      </a:r>
                      <a:r>
                        <a:rPr lang="en-US" sz="2400" dirty="0" err="1">
                          <a:effectLst/>
                        </a:rPr>
                        <a:t>tại</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Động</a:t>
                      </a:r>
                      <a:r>
                        <a:rPr lang="en-US" sz="2400" dirty="0">
                          <a:effectLst/>
                        </a:rPr>
                        <a:t>, </a:t>
                      </a:r>
                      <a:r>
                        <a:rPr lang="en-US" sz="2400" dirty="0" err="1">
                          <a:effectLst/>
                        </a:rPr>
                        <a:t>hiện</a:t>
                      </a:r>
                      <a:r>
                        <a:rPr lang="en-US" sz="2400" dirty="0">
                          <a:effectLst/>
                        </a:rPr>
                        <a:t> </a:t>
                      </a:r>
                      <a:r>
                        <a:rPr lang="en-US" sz="2400" dirty="0" err="1">
                          <a:effectLst/>
                        </a:rPr>
                        <a:t>tại</a:t>
                      </a:r>
                      <a:r>
                        <a:rPr lang="en-US" sz="2400" dirty="0">
                          <a:effectLst/>
                        </a:rPr>
                        <a:t>, </a:t>
                      </a:r>
                      <a:r>
                        <a:rPr lang="en-US" sz="2400" dirty="0" err="1">
                          <a:effectLst/>
                        </a:rPr>
                        <a:t>chủ</a:t>
                      </a:r>
                      <a:r>
                        <a:rPr lang="en-US" sz="2400" dirty="0">
                          <a:effectLst/>
                        </a:rPr>
                        <a:t> </a:t>
                      </a:r>
                      <a:r>
                        <a:rPr lang="en-US" sz="2400" dirty="0" err="1">
                          <a:effectLst/>
                        </a:rPr>
                        <a:t>động</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55545">
                <a:tc>
                  <a:txBody>
                    <a:bodyPr/>
                    <a:lstStyle/>
                    <a:p>
                      <a:pPr algn="ctr">
                        <a:lnSpc>
                          <a:spcPct val="107000"/>
                        </a:lnSpc>
                        <a:spcAft>
                          <a:spcPts val="0"/>
                        </a:spcAft>
                      </a:pPr>
                      <a:r>
                        <a:rPr lang="en-US" sz="2400" b="0">
                          <a:effectLst/>
                        </a:rPr>
                        <a:t>4</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dirty="0" err="1">
                          <a:effectLst/>
                        </a:rPr>
                        <a:t>Karo</a:t>
                      </a:r>
                      <a:endParaRPr lang="en-US" sz="24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Sự làm nên, sự tạo nên</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nam</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55545">
                <a:tc>
                  <a:txBody>
                    <a:bodyPr/>
                    <a:lstStyle/>
                    <a:p>
                      <a:pPr algn="ctr">
                        <a:lnSpc>
                          <a:spcPct val="107000"/>
                        </a:lnSpc>
                        <a:spcAft>
                          <a:spcPts val="0"/>
                        </a:spcAft>
                      </a:pPr>
                      <a:r>
                        <a:rPr lang="en-US" sz="2400" b="0" dirty="0">
                          <a:effectLst/>
                        </a:rPr>
                        <a:t>5</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dirty="0" err="1">
                          <a:effectLst/>
                        </a:rPr>
                        <a:t>Loko</a:t>
                      </a:r>
                      <a:endParaRPr lang="en-US" sz="24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Thế gian</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nam</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1289765">
                <a:tc gridSpan="2">
                  <a:txBody>
                    <a:bodyPr/>
                    <a:lstStyle/>
                    <a:p>
                      <a:pPr>
                        <a:lnSpc>
                          <a:spcPct val="107000"/>
                        </a:lnSpc>
                        <a:spcAft>
                          <a:spcPts val="0"/>
                        </a:spcAft>
                      </a:pPr>
                      <a:r>
                        <a:rPr lang="en-US" sz="2400" dirty="0" err="1">
                          <a:effectLst/>
                        </a:rPr>
                        <a:t>Ghi</a:t>
                      </a:r>
                      <a:r>
                        <a:rPr lang="en-US" sz="2400" dirty="0">
                          <a:effectLst/>
                        </a:rPr>
                        <a:t> </a:t>
                      </a:r>
                      <a:r>
                        <a:rPr lang="en-US" sz="2400" dirty="0" err="1">
                          <a:effectLst/>
                        </a:rPr>
                        <a:t>chú</a:t>
                      </a:r>
                      <a:r>
                        <a:rPr lang="en-US" sz="2400" dirty="0">
                          <a:effectLst/>
                        </a:rPr>
                        <a:t> </a:t>
                      </a:r>
                      <a:r>
                        <a:rPr lang="en-US" sz="2400" dirty="0" err="1">
                          <a:effectLst/>
                        </a:rPr>
                        <a:t>ngữ</a:t>
                      </a:r>
                      <a:r>
                        <a:rPr lang="en-US" sz="2400" dirty="0">
                          <a:effectLst/>
                        </a:rPr>
                        <a:t> </a:t>
                      </a:r>
                      <a:r>
                        <a:rPr lang="en-US" sz="2400" dirty="0" err="1">
                          <a:effectLst/>
                        </a:rPr>
                        <a:t>pháp</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gridSpan="2">
                  <a:txBody>
                    <a:bodyPr/>
                    <a:lstStyle/>
                    <a:p>
                      <a:pPr>
                        <a:lnSpc>
                          <a:spcPct val="107000"/>
                        </a:lnSpc>
                        <a:spcAft>
                          <a:spcPts val="0"/>
                        </a:spcAft>
                      </a:pPr>
                      <a:r>
                        <a:rPr lang="en-US" sz="2400" dirty="0" err="1">
                          <a:effectLst/>
                        </a:rPr>
                        <a:t>Karāya</a:t>
                      </a:r>
                      <a:r>
                        <a:rPr lang="en-US" sz="2400" dirty="0">
                          <a:effectLst/>
                        </a:rPr>
                        <a:t> </a:t>
                      </a:r>
                      <a:r>
                        <a:rPr lang="en-US" sz="2400" dirty="0" err="1">
                          <a:effectLst/>
                        </a:rPr>
                        <a:t>là</a:t>
                      </a:r>
                      <a:r>
                        <a:rPr lang="en-US" sz="2400" dirty="0">
                          <a:effectLst/>
                        </a:rPr>
                        <a:t> </a:t>
                      </a:r>
                      <a:r>
                        <a:rPr lang="en-US" sz="2400" dirty="0" err="1">
                          <a:effectLst/>
                        </a:rPr>
                        <a:t>gián</a:t>
                      </a:r>
                      <a:r>
                        <a:rPr lang="en-US" sz="2400" dirty="0">
                          <a:effectLst/>
                        </a:rPr>
                        <a:t> </a:t>
                      </a:r>
                      <a:r>
                        <a:rPr lang="en-US" sz="2400" dirty="0" err="1">
                          <a:effectLst/>
                        </a:rPr>
                        <a:t>bổ</a:t>
                      </a:r>
                      <a:r>
                        <a:rPr lang="en-US" sz="2400" dirty="0">
                          <a:effectLst/>
                        </a:rPr>
                        <a:t> </a:t>
                      </a:r>
                      <a:r>
                        <a:rPr lang="en-US" sz="2400" dirty="0" err="1">
                          <a:effectLst/>
                        </a:rPr>
                        <a:t>cách</a:t>
                      </a:r>
                      <a:r>
                        <a:rPr lang="en-US" sz="2400" dirty="0">
                          <a:effectLst/>
                        </a:rPr>
                        <a:t> </a:t>
                      </a:r>
                      <a:r>
                        <a:rPr lang="en-US" sz="2400" dirty="0" err="1">
                          <a:effectLst/>
                        </a:rPr>
                        <a:t>chỉ</a:t>
                      </a:r>
                      <a:r>
                        <a:rPr lang="en-US" sz="2400" dirty="0">
                          <a:effectLst/>
                        </a:rPr>
                        <a:t> </a:t>
                      </a:r>
                      <a:r>
                        <a:rPr lang="en-US" sz="2400" dirty="0" err="1">
                          <a:effectLst/>
                        </a:rPr>
                        <a:t>mục</a:t>
                      </a:r>
                      <a:r>
                        <a:rPr lang="en-US" sz="2400" dirty="0">
                          <a:effectLst/>
                        </a:rPr>
                        <a:t> </a:t>
                      </a:r>
                      <a:r>
                        <a:rPr lang="en-US" sz="2400" dirty="0" err="1">
                          <a:effectLst/>
                        </a:rPr>
                        <a:t>đích</a:t>
                      </a:r>
                      <a:r>
                        <a:rPr lang="en-US" sz="2400" dirty="0">
                          <a:effectLst/>
                        </a:rPr>
                        <a:t>, </a:t>
                      </a:r>
                      <a:r>
                        <a:rPr lang="en-US" sz="2400" dirty="0" err="1">
                          <a:effectLst/>
                        </a:rPr>
                        <a:t>có</a:t>
                      </a:r>
                      <a:r>
                        <a:rPr lang="en-US" sz="2400" dirty="0">
                          <a:effectLst/>
                        </a:rPr>
                        <a:t> </a:t>
                      </a:r>
                      <a:r>
                        <a:rPr lang="en-US" sz="2400" dirty="0" err="1">
                          <a:effectLst/>
                        </a:rPr>
                        <a:t>nghĩa</a:t>
                      </a:r>
                      <a:r>
                        <a:rPr lang="en-US" sz="2400" dirty="0">
                          <a:effectLst/>
                        </a:rPr>
                        <a:t> = [</a:t>
                      </a:r>
                      <a:r>
                        <a:rPr lang="en-US" sz="2400" dirty="0" err="1">
                          <a:effectLst/>
                        </a:rPr>
                        <a:t>vì</a:t>
                      </a:r>
                      <a:r>
                        <a:rPr lang="en-US" sz="2400" dirty="0">
                          <a:effectLst/>
                        </a:rPr>
                        <a:t> </a:t>
                      </a:r>
                      <a:r>
                        <a:rPr lang="en-US" sz="2400" dirty="0" err="1">
                          <a:effectLst/>
                        </a:rPr>
                        <a:t>sự</a:t>
                      </a:r>
                      <a:r>
                        <a:rPr lang="en-US" sz="2400" dirty="0">
                          <a:effectLst/>
                        </a:rPr>
                        <a:t> </a:t>
                      </a:r>
                      <a:r>
                        <a:rPr lang="en-US" sz="2400" dirty="0" err="1">
                          <a:effectLst/>
                        </a:rPr>
                        <a:t>tạo</a:t>
                      </a:r>
                      <a:r>
                        <a:rPr lang="en-US" sz="2400" dirty="0">
                          <a:effectLst/>
                        </a:rPr>
                        <a:t> </a:t>
                      </a:r>
                      <a:r>
                        <a:rPr lang="en-US" sz="2400" dirty="0" err="1">
                          <a:effectLst/>
                        </a:rPr>
                        <a:t>nên</a:t>
                      </a:r>
                      <a:r>
                        <a:rPr lang="en-US" sz="2400" dirty="0">
                          <a:effectLst/>
                        </a:rPr>
                        <a:t>, </a:t>
                      </a:r>
                      <a:r>
                        <a:rPr lang="en-US" sz="2400" dirty="0" err="1">
                          <a:effectLst/>
                        </a:rPr>
                        <a:t>vì</a:t>
                      </a:r>
                      <a:r>
                        <a:rPr lang="en-US" sz="2400" dirty="0">
                          <a:effectLst/>
                        </a:rPr>
                        <a:t> </a:t>
                      </a:r>
                      <a:r>
                        <a:rPr lang="en-US" sz="2400" dirty="0" err="1">
                          <a:effectLst/>
                        </a:rPr>
                        <a:t>sự</a:t>
                      </a:r>
                      <a:r>
                        <a:rPr lang="en-US" sz="2400" dirty="0">
                          <a:effectLst/>
                        </a:rPr>
                        <a:t> </a:t>
                      </a:r>
                      <a:r>
                        <a:rPr lang="en-US" sz="2400" dirty="0" err="1">
                          <a:effectLst/>
                        </a:rPr>
                        <a:t>làm</a:t>
                      </a:r>
                      <a:r>
                        <a:rPr lang="en-US" sz="2400" dirty="0">
                          <a:effectLst/>
                        </a:rPr>
                        <a:t> </a:t>
                      </a:r>
                      <a:r>
                        <a:rPr lang="en-US" sz="2400" dirty="0" err="1">
                          <a:effectLst/>
                        </a:rPr>
                        <a:t>nên</a:t>
                      </a:r>
                      <a:r>
                        <a:rPr lang="en-US" sz="2400" dirty="0">
                          <a:effectLst/>
                        </a:rPr>
                        <a:t>, </a:t>
                      </a:r>
                      <a:r>
                        <a:rPr lang="en-US" sz="2400" dirty="0" err="1">
                          <a:effectLst/>
                        </a:rPr>
                        <a:t>vì</a:t>
                      </a:r>
                      <a:r>
                        <a:rPr lang="en-US" sz="2400" dirty="0">
                          <a:effectLst/>
                        </a:rPr>
                        <a:t> </a:t>
                      </a:r>
                      <a:r>
                        <a:rPr lang="en-US" sz="2400" dirty="0" err="1">
                          <a:effectLst/>
                        </a:rPr>
                        <a:t>mục</a:t>
                      </a:r>
                      <a:r>
                        <a:rPr lang="en-US" sz="2400" dirty="0">
                          <a:effectLst/>
                        </a:rPr>
                        <a:t> </a:t>
                      </a:r>
                      <a:r>
                        <a:rPr lang="en-US" sz="2400" dirty="0" err="1">
                          <a:effectLst/>
                        </a:rPr>
                        <a:t>đích</a:t>
                      </a:r>
                      <a:r>
                        <a:rPr lang="en-US" sz="2400" dirty="0">
                          <a:effectLst/>
                        </a:rPr>
                        <a:t> </a:t>
                      </a:r>
                      <a:r>
                        <a:rPr lang="en-US" sz="2400" dirty="0" err="1">
                          <a:effectLst/>
                        </a:rPr>
                        <a:t>tạo</a:t>
                      </a:r>
                      <a:r>
                        <a:rPr lang="en-US" sz="2400" dirty="0">
                          <a:effectLst/>
                        </a:rPr>
                        <a:t> </a:t>
                      </a:r>
                      <a:r>
                        <a:rPr lang="en-US" sz="2400" dirty="0" err="1">
                          <a:effectLst/>
                        </a:rPr>
                        <a:t>nên</a:t>
                      </a:r>
                      <a:r>
                        <a:rPr lang="en-US" sz="2400" dirty="0">
                          <a:effectLst/>
                        </a:rPr>
                        <a:t>, </a:t>
                      </a:r>
                      <a:r>
                        <a:rPr lang="en-US" sz="2400" dirty="0" err="1">
                          <a:effectLst/>
                        </a:rPr>
                        <a:t>vì</a:t>
                      </a:r>
                      <a:r>
                        <a:rPr lang="en-US" sz="2400" dirty="0">
                          <a:effectLst/>
                        </a:rPr>
                        <a:t> </a:t>
                      </a:r>
                      <a:r>
                        <a:rPr lang="en-US" sz="2400" dirty="0" err="1">
                          <a:effectLst/>
                        </a:rPr>
                        <a:t>mục</a:t>
                      </a:r>
                      <a:r>
                        <a:rPr lang="en-US" sz="2400" dirty="0">
                          <a:effectLst/>
                        </a:rPr>
                        <a:t> </a:t>
                      </a:r>
                      <a:r>
                        <a:rPr lang="en-US" sz="2400" dirty="0" err="1">
                          <a:effectLst/>
                        </a:rPr>
                        <a:t>đích</a:t>
                      </a:r>
                      <a:r>
                        <a:rPr lang="en-US" sz="2400" dirty="0">
                          <a:effectLst/>
                        </a:rPr>
                        <a:t> </a:t>
                      </a:r>
                      <a:r>
                        <a:rPr lang="en-US" sz="2400" dirty="0" err="1">
                          <a:effectLst/>
                        </a:rPr>
                        <a:t>làm</a:t>
                      </a:r>
                      <a:r>
                        <a:rPr lang="en-US" sz="2400" dirty="0">
                          <a:effectLst/>
                        </a:rPr>
                        <a:t> </a:t>
                      </a:r>
                      <a:r>
                        <a:rPr lang="en-US" sz="2400" dirty="0" err="1">
                          <a:effectLst/>
                        </a:rPr>
                        <a:t>nên</a:t>
                      </a:r>
                      <a:r>
                        <a:rPr lang="en-US" sz="2400" dirty="0">
                          <a:effectLst/>
                        </a:rPr>
                        <a: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6"/>
                  </a:ext>
                </a:extLst>
              </a:tr>
              <a:tr h="355545">
                <a:tc gridSpan="2">
                  <a:txBody>
                    <a:bodyPr/>
                    <a:lstStyle/>
                    <a:p>
                      <a:pPr>
                        <a:lnSpc>
                          <a:spcPct val="107000"/>
                        </a:lnSpc>
                        <a:spcAft>
                          <a:spcPts val="0"/>
                        </a:spcAft>
                      </a:pPr>
                      <a:r>
                        <a:rPr lang="en-US" sz="2400" i="1" dirty="0" err="1">
                          <a:effectLst/>
                        </a:rPr>
                        <a:t>Câu</a:t>
                      </a:r>
                      <a:r>
                        <a:rPr lang="en-US" sz="2400" i="1" dirty="0">
                          <a:effectLst/>
                        </a:rPr>
                        <a:t> </a:t>
                      </a:r>
                      <a:r>
                        <a:rPr lang="en-US" sz="2400" i="1" dirty="0" err="1">
                          <a:effectLst/>
                        </a:rPr>
                        <a:t>gốc</a:t>
                      </a:r>
                      <a:r>
                        <a:rPr lang="en-US" sz="2400" i="1" dirty="0">
                          <a:effectLst/>
                        </a:rPr>
                        <a:t> </a:t>
                      </a:r>
                      <a:r>
                        <a:rPr lang="en-US" sz="2400" i="1" dirty="0" err="1">
                          <a:effectLst/>
                        </a:rPr>
                        <a:t>tiếng</a:t>
                      </a:r>
                      <a:r>
                        <a:rPr lang="en-US" sz="2400" i="1" dirty="0">
                          <a:effectLst/>
                        </a:rPr>
                        <a:t> </a:t>
                      </a:r>
                      <a:r>
                        <a:rPr lang="en-US" sz="2400" i="1" dirty="0" err="1">
                          <a:effectLst/>
                        </a:rPr>
                        <a:t>Anh</a:t>
                      </a:r>
                      <a:endParaRPr lang="en-US" sz="2400"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hMerge="1">
                  <a:txBody>
                    <a:bodyPr/>
                    <a:lstStyle/>
                    <a:p>
                      <a:endParaRPr lang="en-US"/>
                    </a:p>
                  </a:txBody>
                  <a:tcPr/>
                </a:tc>
                <a:tc gridSpan="2">
                  <a:txBody>
                    <a:bodyPr/>
                    <a:lstStyle/>
                    <a:p>
                      <a:pPr>
                        <a:lnSpc>
                          <a:spcPct val="107000"/>
                        </a:lnSpc>
                        <a:spcAft>
                          <a:spcPts val="0"/>
                        </a:spcAft>
                      </a:pPr>
                      <a:r>
                        <a:rPr lang="en-US" sz="2400" b="1" i="1" dirty="0">
                          <a:effectLst/>
                        </a:rPr>
                        <a:t>It takes all sorts to make a world</a:t>
                      </a:r>
                      <a:endParaRPr lang="en-US" sz="2400" b="1"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306139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CDFDC8F3-9113-4751-957F-B2836193B7E6}"/>
              </a:ext>
            </a:extLst>
          </p:cNvPr>
          <p:cNvSpPr txBox="1">
            <a:spLocks/>
          </p:cNvSpPr>
          <p:nvPr/>
        </p:nvSpPr>
        <p:spPr>
          <a:xfrm>
            <a:off x="2159563" y="0"/>
            <a:ext cx="10032437" cy="959370"/>
          </a:xfrm>
          <a:prstGeom prst="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r>
              <a:rPr lang="en-US" dirty="0">
                <a:solidFill>
                  <a:srgbClr val="FBC25D"/>
                </a:solidFill>
                <a:latin typeface="Calibri" panose="020F0502020204030204"/>
              </a:rPr>
              <a:t>	</a:t>
            </a:r>
            <a:r>
              <a:rPr lang="en-US" dirty="0">
                <a:solidFill>
                  <a:srgbClr val="FBC25D"/>
                </a:solidFill>
                <a:latin typeface="Calibri" panose="020F0502020204030204"/>
                <a:cs typeface="Times New Roman" panose="02020603050405020304" pitchFamily="18" charset="0"/>
              </a:rPr>
              <a:t>NGẠN NGỮ ANH</a:t>
            </a:r>
            <a:endParaRPr lang="en-US" dirty="0">
              <a:solidFill>
                <a:srgbClr val="FBC25D"/>
              </a:solidFill>
              <a:latin typeface="Calibri" panose="020F0502020204030204"/>
            </a:endParaRPr>
          </a:p>
        </p:txBody>
      </p:sp>
      <p:pic>
        <p:nvPicPr>
          <p:cNvPr id="7" name="Picture 6"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502717" y="29708"/>
            <a:ext cx="1398082" cy="1516482"/>
          </a:xfrm>
          <a:prstGeom prst="rect">
            <a:avLst/>
          </a:prstGeom>
        </p:spPr>
      </p:pic>
      <p:pic>
        <p:nvPicPr>
          <p:cNvPr id="8" name="Picture 7"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959371"/>
          </a:xfrm>
          <a:prstGeom prst="rect">
            <a:avLst/>
          </a:prstGeom>
        </p:spPr>
      </p:pic>
      <p:sp>
        <p:nvSpPr>
          <p:cNvPr id="3" name="Rectangle 2"/>
          <p:cNvSpPr/>
          <p:nvPr/>
        </p:nvSpPr>
        <p:spPr>
          <a:xfrm>
            <a:off x="2189543" y="984836"/>
            <a:ext cx="9697076" cy="1077218"/>
          </a:xfrm>
          <a:prstGeom prst="rect">
            <a:avLst/>
          </a:prstGeom>
          <a:solidFill>
            <a:srgbClr val="FBC25D"/>
          </a:solidFill>
        </p:spPr>
        <p:txBody>
          <a:bodyPr wrap="square">
            <a:spAutoFit/>
          </a:bodyPr>
          <a:lstStyle/>
          <a:p>
            <a:pPr algn="ctr"/>
            <a:r>
              <a:rPr lang="en-US" sz="3200" dirty="0" err="1"/>
              <a:t>Puccha</a:t>
            </a:r>
            <a:r>
              <a:rPr lang="en-US" sz="3200" dirty="0"/>
              <a:t> </a:t>
            </a:r>
            <a:r>
              <a:rPr lang="en-US" sz="3200" dirty="0" err="1"/>
              <a:t>na</a:t>
            </a:r>
            <a:r>
              <a:rPr lang="en-US" sz="3200" dirty="0"/>
              <a:t> </a:t>
            </a:r>
            <a:r>
              <a:rPr lang="en-US" sz="3200" dirty="0" err="1"/>
              <a:t>pañhaṃ</a:t>
            </a:r>
            <a:r>
              <a:rPr lang="en-US" sz="3200" dirty="0"/>
              <a:t> </a:t>
            </a:r>
            <a:r>
              <a:rPr lang="en-US" sz="3200" dirty="0" err="1"/>
              <a:t>asavanāya</a:t>
            </a:r>
            <a:r>
              <a:rPr lang="en-US" sz="3200" dirty="0"/>
              <a:t> </a:t>
            </a:r>
            <a:r>
              <a:rPr lang="en-US" sz="3200" dirty="0" err="1"/>
              <a:t>musāvādassa</a:t>
            </a:r>
            <a:r>
              <a:rPr lang="en-US" sz="3200" dirty="0"/>
              <a:t> </a:t>
            </a:r>
          </a:p>
          <a:p>
            <a:pPr algn="ctr"/>
            <a:r>
              <a:rPr lang="en-US" sz="3200" dirty="0"/>
              <a:t>= </a:t>
            </a:r>
            <a:r>
              <a:rPr lang="en-US" sz="3200" dirty="0" err="1"/>
              <a:t>asavanāya</a:t>
            </a:r>
            <a:r>
              <a:rPr lang="en-US" sz="3200" dirty="0"/>
              <a:t> </a:t>
            </a:r>
            <a:r>
              <a:rPr lang="en-US" sz="3200" dirty="0" err="1"/>
              <a:t>musāvādassa</a:t>
            </a:r>
            <a:r>
              <a:rPr lang="en-US" sz="3200" dirty="0"/>
              <a:t> </a:t>
            </a:r>
            <a:r>
              <a:rPr lang="en-US" sz="3200" dirty="0" err="1"/>
              <a:t>na</a:t>
            </a:r>
            <a:r>
              <a:rPr lang="en-US" sz="3200" dirty="0"/>
              <a:t> </a:t>
            </a:r>
            <a:r>
              <a:rPr lang="en-US" sz="3200" dirty="0" err="1"/>
              <a:t>puccha</a:t>
            </a:r>
            <a:r>
              <a:rPr lang="en-US" sz="3200" dirty="0"/>
              <a:t> </a:t>
            </a:r>
            <a:r>
              <a:rPr lang="en-US" sz="3200" dirty="0" err="1"/>
              <a:t>pañhaṃ</a:t>
            </a:r>
            <a:endParaRPr lang="en-US" sz="3200" dirty="0">
              <a:solidFill>
                <a:prstClr val="black">
                  <a:lumMod val="75000"/>
                  <a:lumOff val="25000"/>
                </a:prstClr>
              </a:solidFill>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48941742"/>
              </p:ext>
            </p:extLst>
          </p:nvPr>
        </p:nvGraphicFramePr>
        <p:xfrm>
          <a:off x="2189543" y="2160730"/>
          <a:ext cx="9697075" cy="4534190"/>
        </p:xfrm>
        <a:graphic>
          <a:graphicData uri="http://schemas.openxmlformats.org/drawingml/2006/table">
            <a:tbl>
              <a:tblPr firstRow="1" firstCol="1" bandRow="1">
                <a:tableStyleId>{5202B0CA-FC54-4496-8BCA-5EF66A818D29}</a:tableStyleId>
              </a:tblPr>
              <a:tblGrid>
                <a:gridCol w="763519">
                  <a:extLst>
                    <a:ext uri="{9D8B030D-6E8A-4147-A177-3AD203B41FA5}">
                      <a16:colId xmlns:a16="http://schemas.microsoft.com/office/drawing/2014/main" val="20000"/>
                    </a:ext>
                  </a:extLst>
                </a:gridCol>
                <a:gridCol w="3024668">
                  <a:extLst>
                    <a:ext uri="{9D8B030D-6E8A-4147-A177-3AD203B41FA5}">
                      <a16:colId xmlns:a16="http://schemas.microsoft.com/office/drawing/2014/main" val="20001"/>
                    </a:ext>
                  </a:extLst>
                </a:gridCol>
                <a:gridCol w="3504928">
                  <a:extLst>
                    <a:ext uri="{9D8B030D-6E8A-4147-A177-3AD203B41FA5}">
                      <a16:colId xmlns:a16="http://schemas.microsoft.com/office/drawing/2014/main" val="20002"/>
                    </a:ext>
                  </a:extLst>
                </a:gridCol>
                <a:gridCol w="2403960">
                  <a:extLst>
                    <a:ext uri="{9D8B030D-6E8A-4147-A177-3AD203B41FA5}">
                      <a16:colId xmlns:a16="http://schemas.microsoft.com/office/drawing/2014/main" val="20003"/>
                    </a:ext>
                  </a:extLst>
                </a:gridCol>
              </a:tblGrid>
              <a:tr h="552490">
                <a:tc>
                  <a:txBody>
                    <a:bodyPr/>
                    <a:lstStyle/>
                    <a:p>
                      <a:pPr algn="ctr">
                        <a:lnSpc>
                          <a:spcPct val="107000"/>
                        </a:lnSpc>
                        <a:spcAft>
                          <a:spcPts val="0"/>
                        </a:spcAft>
                      </a:pPr>
                      <a:r>
                        <a:rPr lang="en-US" sz="2400" dirty="0">
                          <a:effectLst/>
                        </a:rPr>
                        <a:t>STT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dirty="0" err="1">
                          <a:effectLst/>
                        </a:rPr>
                        <a:t>Từ</a:t>
                      </a:r>
                      <a:r>
                        <a:rPr lang="en-US" sz="2400" dirty="0">
                          <a:effectLst/>
                        </a:rPr>
                        <a:t> </a:t>
                      </a:r>
                      <a:r>
                        <a:rPr lang="en-US" sz="2400" dirty="0" err="1">
                          <a:effectLst/>
                        </a:rPr>
                        <a:t>Pali</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dirty="0" err="1">
                          <a:effectLst/>
                        </a:rPr>
                        <a:t>Nghĩa</a:t>
                      </a:r>
                      <a:r>
                        <a:rPr lang="en-US" sz="2400" dirty="0">
                          <a:effectLst/>
                        </a:rPr>
                        <a:t> </a:t>
                      </a:r>
                      <a:r>
                        <a:rPr lang="en-US" sz="2400" dirty="0" err="1">
                          <a:effectLst/>
                        </a:rPr>
                        <a:t>Việt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dirty="0" err="1">
                          <a:effectLst/>
                        </a:rPr>
                        <a:t>Từ</a:t>
                      </a:r>
                      <a:r>
                        <a:rPr lang="en-US" sz="2400" dirty="0">
                          <a:effectLst/>
                        </a:rPr>
                        <a:t> </a:t>
                      </a:r>
                      <a:r>
                        <a:rPr lang="en-US" sz="2400" dirty="0" err="1">
                          <a:effectLst/>
                        </a:rPr>
                        <a:t>loại</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471200"/>
                    </a:solidFill>
                  </a:tcPr>
                </a:tc>
                <a:extLst>
                  <a:ext uri="{0D108BD9-81ED-4DB2-BD59-A6C34878D82A}">
                    <a16:rowId xmlns:a16="http://schemas.microsoft.com/office/drawing/2014/main" val="10000"/>
                  </a:ext>
                </a:extLst>
              </a:tr>
              <a:tr h="896110">
                <a:tc>
                  <a:txBody>
                    <a:bodyPr/>
                    <a:lstStyle/>
                    <a:p>
                      <a:pPr algn="ctr">
                        <a:lnSpc>
                          <a:spcPct val="107000"/>
                        </a:lnSpc>
                        <a:spcAft>
                          <a:spcPts val="0"/>
                        </a:spcAft>
                      </a:pPr>
                      <a:r>
                        <a:rPr lang="en-US" sz="2400" b="0">
                          <a:effectLst/>
                        </a:rPr>
                        <a:t>1</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dirty="0" err="1">
                          <a:effectLst/>
                        </a:rPr>
                        <a:t>Puccha</a:t>
                      </a:r>
                      <a:endParaRPr lang="en-US" sz="24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Hãy</a:t>
                      </a:r>
                      <a:r>
                        <a:rPr lang="en-US" sz="2400" dirty="0">
                          <a:effectLst/>
                        </a:rPr>
                        <a:t> </a:t>
                      </a:r>
                      <a:r>
                        <a:rPr lang="en-US" sz="2400" dirty="0" err="1">
                          <a:effectLst/>
                        </a:rPr>
                        <a:t>hỏi</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Động</a:t>
                      </a:r>
                      <a:r>
                        <a:rPr lang="en-US" sz="2400" dirty="0">
                          <a:effectLst/>
                        </a:rPr>
                        <a:t>, </a:t>
                      </a:r>
                      <a:r>
                        <a:rPr lang="en-US" sz="2400" dirty="0" err="1">
                          <a:effectLst/>
                        </a:rPr>
                        <a:t>hiện</a:t>
                      </a:r>
                      <a:r>
                        <a:rPr lang="en-US" sz="2400" dirty="0">
                          <a:effectLst/>
                        </a:rPr>
                        <a:t> </a:t>
                      </a:r>
                      <a:r>
                        <a:rPr lang="en-US" sz="2400" dirty="0" err="1">
                          <a:effectLst/>
                        </a:rPr>
                        <a:t>tại</a:t>
                      </a:r>
                      <a:r>
                        <a:rPr lang="en-US" sz="2400" dirty="0">
                          <a:effectLst/>
                        </a:rPr>
                        <a:t>, </a:t>
                      </a:r>
                      <a:r>
                        <a:rPr lang="en-US" sz="2400" dirty="0" err="1">
                          <a:effectLst/>
                        </a:rPr>
                        <a:t>mệnh</a:t>
                      </a:r>
                      <a:r>
                        <a:rPr lang="en-US" sz="2400" dirty="0">
                          <a:effectLst/>
                        </a:rPr>
                        <a:t> </a:t>
                      </a:r>
                      <a:r>
                        <a:rPr lang="en-US" sz="2400" dirty="0" err="1">
                          <a:effectLst/>
                        </a:rPr>
                        <a:t>lệnh</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37896">
                <a:tc>
                  <a:txBody>
                    <a:bodyPr/>
                    <a:lstStyle/>
                    <a:p>
                      <a:pPr algn="ctr">
                        <a:lnSpc>
                          <a:spcPct val="107000"/>
                        </a:lnSpc>
                        <a:spcAft>
                          <a:spcPts val="0"/>
                        </a:spcAft>
                      </a:pPr>
                      <a:r>
                        <a:rPr lang="en-US" sz="2400" b="0">
                          <a:effectLst/>
                        </a:rPr>
                        <a:t>2</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Na</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Không</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Phụ</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437896">
                <a:tc>
                  <a:txBody>
                    <a:bodyPr/>
                    <a:lstStyle/>
                    <a:p>
                      <a:pPr algn="ctr">
                        <a:lnSpc>
                          <a:spcPct val="107000"/>
                        </a:lnSpc>
                        <a:spcAft>
                          <a:spcPts val="0"/>
                        </a:spcAft>
                      </a:pPr>
                      <a:r>
                        <a:rPr lang="en-US" sz="2400" b="0">
                          <a:effectLst/>
                        </a:rPr>
                        <a:t>3</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Pañho</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Câu hỏi</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nam</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437896">
                <a:tc>
                  <a:txBody>
                    <a:bodyPr/>
                    <a:lstStyle/>
                    <a:p>
                      <a:pPr algn="ctr">
                        <a:lnSpc>
                          <a:spcPct val="107000"/>
                        </a:lnSpc>
                        <a:spcAft>
                          <a:spcPts val="0"/>
                        </a:spcAft>
                      </a:pPr>
                      <a:r>
                        <a:rPr lang="en-US" sz="2400" b="0">
                          <a:effectLst/>
                        </a:rPr>
                        <a:t>4</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Savanaṃ</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Sự nghe, việc nghe</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trung</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37896">
                <a:tc>
                  <a:txBody>
                    <a:bodyPr/>
                    <a:lstStyle/>
                    <a:p>
                      <a:pPr algn="ctr">
                        <a:lnSpc>
                          <a:spcPct val="107000"/>
                        </a:lnSpc>
                        <a:spcAft>
                          <a:spcPts val="0"/>
                        </a:spcAft>
                      </a:pPr>
                      <a:r>
                        <a:rPr lang="en-US" sz="2400" b="0">
                          <a:effectLst/>
                        </a:rPr>
                        <a:t>5</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Musā</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Dối, sai sự thật</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Trạng</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437896">
                <a:tc>
                  <a:txBody>
                    <a:bodyPr/>
                    <a:lstStyle/>
                    <a:p>
                      <a:pPr algn="ctr">
                        <a:lnSpc>
                          <a:spcPct val="107000"/>
                        </a:lnSpc>
                        <a:spcAft>
                          <a:spcPts val="0"/>
                        </a:spcAft>
                      </a:pPr>
                      <a:r>
                        <a:rPr lang="en-US" sz="2400" b="0" dirty="0">
                          <a:effectLst/>
                        </a:rPr>
                        <a:t>6</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dirty="0" err="1">
                          <a:effectLst/>
                        </a:rPr>
                        <a:t>Vādo</a:t>
                      </a:r>
                      <a:endParaRPr lang="en-US" sz="24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Lời nói</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nam</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896110">
                <a:tc gridSpan="2">
                  <a:txBody>
                    <a:bodyPr/>
                    <a:lstStyle/>
                    <a:p>
                      <a:pPr>
                        <a:lnSpc>
                          <a:spcPct val="107000"/>
                        </a:lnSpc>
                        <a:spcAft>
                          <a:spcPts val="0"/>
                        </a:spcAft>
                      </a:pPr>
                      <a:r>
                        <a:rPr lang="en-US" sz="2400" i="1" dirty="0" err="1">
                          <a:effectLst/>
                        </a:rPr>
                        <a:t>Câu</a:t>
                      </a:r>
                      <a:r>
                        <a:rPr lang="en-US" sz="2400" i="1" dirty="0">
                          <a:effectLst/>
                        </a:rPr>
                        <a:t> </a:t>
                      </a:r>
                      <a:r>
                        <a:rPr lang="en-US" sz="2400" i="1" dirty="0" err="1">
                          <a:effectLst/>
                        </a:rPr>
                        <a:t>gốc</a:t>
                      </a:r>
                      <a:r>
                        <a:rPr lang="en-US" sz="2400" i="1" dirty="0">
                          <a:effectLst/>
                        </a:rPr>
                        <a:t> </a:t>
                      </a:r>
                      <a:r>
                        <a:rPr lang="en-US" sz="2400" i="1" dirty="0" err="1">
                          <a:effectLst/>
                        </a:rPr>
                        <a:t>tiếng</a:t>
                      </a:r>
                      <a:r>
                        <a:rPr lang="en-US" sz="2400" i="1" dirty="0">
                          <a:effectLst/>
                        </a:rPr>
                        <a:t> </a:t>
                      </a:r>
                      <a:r>
                        <a:rPr lang="en-US" sz="2400" i="1" dirty="0" err="1">
                          <a:effectLst/>
                        </a:rPr>
                        <a:t>Anh</a:t>
                      </a:r>
                      <a:endParaRPr lang="en-US" sz="2400"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hMerge="1">
                  <a:txBody>
                    <a:bodyPr/>
                    <a:lstStyle/>
                    <a:p>
                      <a:endParaRPr lang="en-US"/>
                    </a:p>
                  </a:txBody>
                  <a:tcPr/>
                </a:tc>
                <a:tc gridSpan="2">
                  <a:txBody>
                    <a:bodyPr/>
                    <a:lstStyle/>
                    <a:p>
                      <a:pPr>
                        <a:lnSpc>
                          <a:spcPct val="107000"/>
                        </a:lnSpc>
                        <a:spcAft>
                          <a:spcPts val="0"/>
                        </a:spcAft>
                      </a:pPr>
                      <a:r>
                        <a:rPr lang="en-US" sz="2400" b="1" i="1" dirty="0">
                          <a:effectLst/>
                        </a:rPr>
                        <a:t>Ask no questions and hear no lies – ask me no questions and I’ll tell you no fibs</a:t>
                      </a:r>
                      <a:endParaRPr lang="en-US" sz="2400" b="1"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3832899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CDFDC8F3-9113-4751-957F-B2836193B7E6}"/>
              </a:ext>
            </a:extLst>
          </p:cNvPr>
          <p:cNvSpPr txBox="1">
            <a:spLocks/>
          </p:cNvSpPr>
          <p:nvPr/>
        </p:nvSpPr>
        <p:spPr>
          <a:xfrm>
            <a:off x="2159563" y="0"/>
            <a:ext cx="10032437" cy="959370"/>
          </a:xfrm>
          <a:prstGeom prst="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r>
              <a:rPr lang="en-US" dirty="0">
                <a:solidFill>
                  <a:srgbClr val="FBC25D"/>
                </a:solidFill>
                <a:latin typeface="Calibri" panose="020F0502020204030204"/>
              </a:rPr>
              <a:t>	</a:t>
            </a:r>
            <a:r>
              <a:rPr lang="en-US" dirty="0">
                <a:solidFill>
                  <a:srgbClr val="FBC25D"/>
                </a:solidFill>
                <a:latin typeface="Calibri" panose="020F0502020204030204"/>
                <a:cs typeface="Times New Roman" panose="02020603050405020304" pitchFamily="18" charset="0"/>
              </a:rPr>
              <a:t>NGẠN NGỮ </a:t>
            </a:r>
            <a:r>
              <a:rPr lang="en-US" dirty="0" smtClean="0">
                <a:solidFill>
                  <a:srgbClr val="FBC25D"/>
                </a:solidFill>
                <a:latin typeface="Calibri" panose="020F0502020204030204"/>
                <a:cs typeface="Times New Roman" panose="02020603050405020304" pitchFamily="18" charset="0"/>
              </a:rPr>
              <a:t>LATIN </a:t>
            </a:r>
            <a:endParaRPr lang="en-US" dirty="0">
              <a:solidFill>
                <a:srgbClr val="FBC25D"/>
              </a:solidFill>
              <a:latin typeface="Calibri" panose="020F0502020204030204"/>
            </a:endParaRPr>
          </a:p>
        </p:txBody>
      </p:sp>
      <p:pic>
        <p:nvPicPr>
          <p:cNvPr id="7" name="Picture 6"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502717" y="29708"/>
            <a:ext cx="1398082" cy="1516482"/>
          </a:xfrm>
          <a:prstGeom prst="rect">
            <a:avLst/>
          </a:prstGeom>
        </p:spPr>
      </p:pic>
      <p:pic>
        <p:nvPicPr>
          <p:cNvPr id="8" name="Picture 7"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959371"/>
          </a:xfrm>
          <a:prstGeom prst="rect">
            <a:avLst/>
          </a:prstGeom>
        </p:spPr>
      </p:pic>
      <p:sp>
        <p:nvSpPr>
          <p:cNvPr id="3" name="Rectangle 2"/>
          <p:cNvSpPr/>
          <p:nvPr/>
        </p:nvSpPr>
        <p:spPr>
          <a:xfrm>
            <a:off x="2189543" y="984836"/>
            <a:ext cx="9697076" cy="1077218"/>
          </a:xfrm>
          <a:prstGeom prst="rect">
            <a:avLst/>
          </a:prstGeom>
          <a:solidFill>
            <a:srgbClr val="FBC25D"/>
          </a:solidFill>
        </p:spPr>
        <p:txBody>
          <a:bodyPr wrap="square">
            <a:spAutoFit/>
          </a:bodyPr>
          <a:lstStyle/>
          <a:p>
            <a:pPr algn="ctr"/>
            <a:r>
              <a:rPr lang="en-US" sz="3200" dirty="0" err="1"/>
              <a:t>Bhogo</a:t>
            </a:r>
            <a:r>
              <a:rPr lang="en-US" sz="3200" dirty="0"/>
              <a:t> </a:t>
            </a:r>
            <a:r>
              <a:rPr lang="en-US" sz="3200" dirty="0" err="1"/>
              <a:t>kallo</a:t>
            </a:r>
            <a:r>
              <a:rPr lang="en-US" sz="3200" dirty="0"/>
              <a:t> </a:t>
            </a:r>
            <a:r>
              <a:rPr lang="en-US" sz="3200" dirty="0" err="1"/>
              <a:t>hoti</a:t>
            </a:r>
            <a:r>
              <a:rPr lang="en-US" sz="3200" dirty="0"/>
              <a:t> </a:t>
            </a:r>
            <a:r>
              <a:rPr lang="en-US" sz="3200" dirty="0" err="1"/>
              <a:t>bhavanāya</a:t>
            </a:r>
            <a:r>
              <a:rPr lang="en-US" sz="3200" dirty="0"/>
              <a:t> </a:t>
            </a:r>
            <a:r>
              <a:rPr lang="en-US" sz="3200" dirty="0" err="1"/>
              <a:t>dāsiyā</a:t>
            </a:r>
            <a:r>
              <a:rPr lang="en-US" sz="3200" dirty="0"/>
              <a:t>, </a:t>
            </a:r>
          </a:p>
          <a:p>
            <a:pPr algn="ctr"/>
            <a:r>
              <a:rPr lang="en-US" sz="3200" dirty="0" err="1" smtClean="0"/>
              <a:t>anto</a:t>
            </a:r>
            <a:r>
              <a:rPr lang="en-US" sz="3200" dirty="0" smtClean="0"/>
              <a:t> </a:t>
            </a:r>
            <a:r>
              <a:rPr lang="en-US" sz="3200" dirty="0" err="1"/>
              <a:t>bhavanāya</a:t>
            </a:r>
            <a:r>
              <a:rPr lang="en-US" sz="3200" dirty="0"/>
              <a:t> </a:t>
            </a:r>
            <a:r>
              <a:rPr lang="en-US" sz="3200" dirty="0" err="1"/>
              <a:t>ayirāya</a:t>
            </a:r>
            <a:r>
              <a:rPr lang="en-US" sz="3200" dirty="0"/>
              <a:t> </a:t>
            </a:r>
            <a:endParaRPr lang="en-US" sz="3200" dirty="0">
              <a:solidFill>
                <a:prstClr val="black">
                  <a:lumMod val="75000"/>
                  <a:lumOff val="25000"/>
                </a:prstClr>
              </a:solidFill>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175517325"/>
              </p:ext>
            </p:extLst>
          </p:nvPr>
        </p:nvGraphicFramePr>
        <p:xfrm>
          <a:off x="2189543" y="2122018"/>
          <a:ext cx="9667095" cy="4624281"/>
        </p:xfrm>
        <a:graphic>
          <a:graphicData uri="http://schemas.openxmlformats.org/drawingml/2006/table">
            <a:tbl>
              <a:tblPr firstRow="1" firstCol="1" bandRow="1">
                <a:tableStyleId>{5202B0CA-FC54-4496-8BCA-5EF66A818D29}</a:tableStyleId>
              </a:tblPr>
              <a:tblGrid>
                <a:gridCol w="913421">
                  <a:extLst>
                    <a:ext uri="{9D8B030D-6E8A-4147-A177-3AD203B41FA5}">
                      <a16:colId xmlns:a16="http://schemas.microsoft.com/office/drawing/2014/main" val="20000"/>
                    </a:ext>
                  </a:extLst>
                </a:gridCol>
                <a:gridCol w="2398426">
                  <a:extLst>
                    <a:ext uri="{9D8B030D-6E8A-4147-A177-3AD203B41FA5}">
                      <a16:colId xmlns:a16="http://schemas.microsoft.com/office/drawing/2014/main" val="20001"/>
                    </a:ext>
                  </a:extLst>
                </a:gridCol>
                <a:gridCol w="3013023">
                  <a:extLst>
                    <a:ext uri="{9D8B030D-6E8A-4147-A177-3AD203B41FA5}">
                      <a16:colId xmlns:a16="http://schemas.microsoft.com/office/drawing/2014/main" val="20002"/>
                    </a:ext>
                  </a:extLst>
                </a:gridCol>
                <a:gridCol w="3342225">
                  <a:extLst>
                    <a:ext uri="{9D8B030D-6E8A-4147-A177-3AD203B41FA5}">
                      <a16:colId xmlns:a16="http://schemas.microsoft.com/office/drawing/2014/main" val="20003"/>
                    </a:ext>
                  </a:extLst>
                </a:gridCol>
              </a:tblGrid>
              <a:tr h="561221">
                <a:tc>
                  <a:txBody>
                    <a:bodyPr/>
                    <a:lstStyle/>
                    <a:p>
                      <a:pPr algn="ctr">
                        <a:lnSpc>
                          <a:spcPct val="107000"/>
                        </a:lnSpc>
                        <a:spcAft>
                          <a:spcPts val="0"/>
                        </a:spcAft>
                      </a:pPr>
                      <a:r>
                        <a:rPr lang="en-US" sz="2400" dirty="0">
                          <a:effectLst/>
                        </a:rPr>
                        <a:t>STT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a:effectLst/>
                        </a:rPr>
                        <a:t>Từ Pali</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a:effectLst/>
                        </a:rPr>
                        <a:t>Nghĩa Việt</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dirty="0" err="1">
                          <a:effectLst/>
                        </a:rPr>
                        <a:t>Từ</a:t>
                      </a:r>
                      <a:r>
                        <a:rPr lang="en-US" sz="2400" dirty="0">
                          <a:effectLst/>
                        </a:rPr>
                        <a:t> </a:t>
                      </a:r>
                      <a:r>
                        <a:rPr lang="en-US" sz="2400" dirty="0" err="1">
                          <a:effectLst/>
                        </a:rPr>
                        <a:t>loại</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471200"/>
                    </a:solidFill>
                  </a:tcPr>
                </a:tc>
                <a:extLst>
                  <a:ext uri="{0D108BD9-81ED-4DB2-BD59-A6C34878D82A}">
                    <a16:rowId xmlns:a16="http://schemas.microsoft.com/office/drawing/2014/main" val="10000"/>
                  </a:ext>
                </a:extLst>
              </a:tr>
              <a:tr h="406306">
                <a:tc>
                  <a:txBody>
                    <a:bodyPr/>
                    <a:lstStyle/>
                    <a:p>
                      <a:pPr algn="ctr">
                        <a:lnSpc>
                          <a:spcPct val="107000"/>
                        </a:lnSpc>
                        <a:spcAft>
                          <a:spcPts val="0"/>
                        </a:spcAft>
                      </a:pPr>
                      <a:r>
                        <a:rPr lang="en-US" sz="2400" b="0">
                          <a:effectLst/>
                        </a:rPr>
                        <a:t>1</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Bhogo</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Tài sản, của cải</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Danh</a:t>
                      </a:r>
                      <a:r>
                        <a:rPr lang="en-US" sz="2400" dirty="0">
                          <a:effectLst/>
                        </a:rPr>
                        <a:t>, </a:t>
                      </a:r>
                      <a:r>
                        <a:rPr lang="en-US" sz="2400" dirty="0" err="1">
                          <a:effectLst/>
                        </a:rPr>
                        <a:t>nam</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06306">
                <a:tc>
                  <a:txBody>
                    <a:bodyPr/>
                    <a:lstStyle/>
                    <a:p>
                      <a:pPr algn="ctr">
                        <a:lnSpc>
                          <a:spcPct val="107000"/>
                        </a:lnSpc>
                        <a:spcAft>
                          <a:spcPts val="0"/>
                        </a:spcAft>
                      </a:pPr>
                      <a:r>
                        <a:rPr lang="en-US" sz="2400" b="0">
                          <a:effectLst/>
                        </a:rPr>
                        <a:t>2</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Kalla</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Phù hợp</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Tính</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406306">
                <a:tc>
                  <a:txBody>
                    <a:bodyPr/>
                    <a:lstStyle/>
                    <a:p>
                      <a:pPr algn="ctr">
                        <a:lnSpc>
                          <a:spcPct val="107000"/>
                        </a:lnSpc>
                        <a:spcAft>
                          <a:spcPts val="0"/>
                        </a:spcAft>
                      </a:pPr>
                      <a:r>
                        <a:rPr lang="en-US" sz="2400" b="0">
                          <a:effectLst/>
                        </a:rPr>
                        <a:t>3</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Hoti </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Thì</a:t>
                      </a:r>
                      <a:r>
                        <a:rPr lang="en-US" sz="2400" dirty="0">
                          <a:effectLst/>
                        </a:rPr>
                        <a:t>, </a:t>
                      </a:r>
                      <a:r>
                        <a:rPr lang="en-US" sz="2400" dirty="0" err="1">
                          <a:effectLst/>
                        </a:rPr>
                        <a:t>là</a:t>
                      </a:r>
                      <a:r>
                        <a:rPr lang="en-US" sz="2400" dirty="0">
                          <a:effectLst/>
                        </a:rPr>
                        <a:t> </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Động, hiện tại, chủ động</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406306">
                <a:tc>
                  <a:txBody>
                    <a:bodyPr/>
                    <a:lstStyle/>
                    <a:p>
                      <a:pPr algn="ctr">
                        <a:lnSpc>
                          <a:spcPct val="107000"/>
                        </a:lnSpc>
                        <a:spcAft>
                          <a:spcPts val="0"/>
                        </a:spcAft>
                      </a:pPr>
                      <a:r>
                        <a:rPr lang="en-US" sz="2400" b="0">
                          <a:effectLst/>
                        </a:rPr>
                        <a:t>4</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Bhavanaṃ</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Sự trở thành</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trung</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06306">
                <a:tc>
                  <a:txBody>
                    <a:bodyPr/>
                    <a:lstStyle/>
                    <a:p>
                      <a:pPr algn="ctr">
                        <a:lnSpc>
                          <a:spcPct val="107000"/>
                        </a:lnSpc>
                        <a:spcAft>
                          <a:spcPts val="0"/>
                        </a:spcAft>
                      </a:pPr>
                      <a:r>
                        <a:rPr lang="en-US" sz="2400" b="0">
                          <a:effectLst/>
                        </a:rPr>
                        <a:t>5</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Dāsī</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Người hầu nữ</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nữ</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406306">
                <a:tc>
                  <a:txBody>
                    <a:bodyPr/>
                    <a:lstStyle/>
                    <a:p>
                      <a:pPr algn="ctr">
                        <a:lnSpc>
                          <a:spcPct val="107000"/>
                        </a:lnSpc>
                        <a:spcAft>
                          <a:spcPts val="0"/>
                        </a:spcAft>
                      </a:pPr>
                      <a:r>
                        <a:rPr lang="en-US" sz="2400" b="0">
                          <a:effectLst/>
                        </a:rPr>
                        <a:t>6</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Anta</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Kém nhất, tệ nhất</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Tính</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406306">
                <a:tc>
                  <a:txBody>
                    <a:bodyPr/>
                    <a:lstStyle/>
                    <a:p>
                      <a:pPr algn="ctr">
                        <a:lnSpc>
                          <a:spcPct val="107000"/>
                        </a:lnSpc>
                        <a:spcAft>
                          <a:spcPts val="0"/>
                        </a:spcAft>
                      </a:pPr>
                      <a:r>
                        <a:rPr lang="en-US" sz="2400" b="0" dirty="0">
                          <a:effectLst/>
                        </a:rPr>
                        <a:t>7</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dirty="0" err="1">
                          <a:effectLst/>
                        </a:rPr>
                        <a:t>Ayirā</a:t>
                      </a:r>
                      <a:endParaRPr lang="en-US" sz="24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Bà</a:t>
                      </a:r>
                      <a:r>
                        <a:rPr lang="en-US" sz="2400" dirty="0">
                          <a:effectLst/>
                        </a:rPr>
                        <a:t> </a:t>
                      </a:r>
                      <a:r>
                        <a:rPr lang="en-US" sz="2400" dirty="0" err="1">
                          <a:effectLst/>
                        </a:rPr>
                        <a:t>chủ</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nữ</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r h="406306">
                <a:tc gridSpan="2">
                  <a:txBody>
                    <a:bodyPr/>
                    <a:lstStyle/>
                    <a:p>
                      <a:pPr>
                        <a:lnSpc>
                          <a:spcPct val="107000"/>
                        </a:lnSpc>
                        <a:spcAft>
                          <a:spcPts val="0"/>
                        </a:spcAft>
                      </a:pPr>
                      <a:r>
                        <a:rPr lang="en-US" sz="2400">
                          <a:effectLst/>
                        </a:rPr>
                        <a:t>Ghi chú ngữ pháp</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gridSpan="2">
                  <a:txBody>
                    <a:bodyPr/>
                    <a:lstStyle/>
                    <a:p>
                      <a:pPr>
                        <a:lnSpc>
                          <a:spcPct val="107000"/>
                        </a:lnSpc>
                        <a:spcAft>
                          <a:spcPts val="0"/>
                        </a:spcAft>
                      </a:pPr>
                      <a:r>
                        <a:rPr lang="en-US" sz="2400" dirty="0">
                          <a:effectLst/>
                        </a:rPr>
                        <a:t>[</a:t>
                      </a:r>
                      <a:r>
                        <a:rPr lang="en-US" sz="2400" dirty="0" err="1">
                          <a:effectLst/>
                        </a:rPr>
                        <a:t>Ayirāya</a:t>
                      </a:r>
                      <a:r>
                        <a:rPr lang="en-US" sz="2400" dirty="0">
                          <a:effectLst/>
                        </a:rPr>
                        <a:t>] </a:t>
                      </a:r>
                      <a:r>
                        <a:rPr lang="en-US" sz="2400" dirty="0" err="1">
                          <a:effectLst/>
                        </a:rPr>
                        <a:t>là</a:t>
                      </a:r>
                      <a:r>
                        <a:rPr lang="en-US" sz="2400" dirty="0">
                          <a:effectLst/>
                        </a:rPr>
                        <a:t> </a:t>
                      </a:r>
                      <a:r>
                        <a:rPr lang="en-US" sz="2400" dirty="0" err="1">
                          <a:effectLst/>
                        </a:rPr>
                        <a:t>sở</a:t>
                      </a:r>
                      <a:r>
                        <a:rPr lang="en-US" sz="2400" dirty="0">
                          <a:effectLst/>
                        </a:rPr>
                        <a:t> </a:t>
                      </a:r>
                      <a:r>
                        <a:rPr lang="en-US" sz="2400" dirty="0" err="1">
                          <a:effectLst/>
                        </a:rPr>
                        <a:t>hữu</a:t>
                      </a:r>
                      <a:r>
                        <a:rPr lang="en-US" sz="2400" dirty="0">
                          <a:effectLst/>
                        </a:rPr>
                        <a:t> </a:t>
                      </a:r>
                      <a:r>
                        <a:rPr lang="en-US" sz="2400" dirty="0" err="1">
                          <a:effectLst/>
                        </a:rPr>
                        <a:t>cách</a:t>
                      </a:r>
                      <a:r>
                        <a:rPr lang="en-US" sz="2400" dirty="0">
                          <a:effectLst/>
                        </a:rPr>
                        <a:t>, </a:t>
                      </a:r>
                      <a:r>
                        <a:rPr lang="en-US" sz="2400" dirty="0" err="1">
                          <a:effectLst/>
                        </a:rPr>
                        <a:t>số</a:t>
                      </a:r>
                      <a:r>
                        <a:rPr lang="en-US" sz="2400" dirty="0">
                          <a:effectLst/>
                        </a:rPr>
                        <a:t> </a:t>
                      </a:r>
                      <a:r>
                        <a:rPr lang="en-US" sz="2400" dirty="0" err="1">
                          <a:effectLst/>
                        </a:rPr>
                        <a:t>ít</a:t>
                      </a:r>
                      <a:r>
                        <a:rPr lang="en-US" sz="2400" dirty="0">
                          <a:effectLst/>
                        </a:rPr>
                        <a:t> </a:t>
                      </a:r>
                      <a:r>
                        <a:rPr lang="en-US" sz="2400" dirty="0" err="1">
                          <a:effectLst/>
                        </a:rPr>
                        <a:t>của</a:t>
                      </a:r>
                      <a:r>
                        <a:rPr lang="en-US" sz="2400" dirty="0">
                          <a:effectLst/>
                        </a:rPr>
                        <a:t> [</a:t>
                      </a:r>
                      <a:r>
                        <a:rPr lang="en-US" sz="2400" dirty="0" err="1">
                          <a:effectLst/>
                        </a:rPr>
                        <a:t>Ayirā</a:t>
                      </a:r>
                      <a:r>
                        <a:rPr lang="en-US" sz="2400" dirty="0">
                          <a:effectLst/>
                        </a:rPr>
                        <a: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r h="406306">
                <a:tc gridSpan="2">
                  <a:txBody>
                    <a:bodyPr/>
                    <a:lstStyle/>
                    <a:p>
                      <a:pPr>
                        <a:lnSpc>
                          <a:spcPct val="107000"/>
                        </a:lnSpc>
                        <a:spcAft>
                          <a:spcPts val="0"/>
                        </a:spcAft>
                      </a:pPr>
                      <a:r>
                        <a:rPr lang="en-US" sz="2400">
                          <a:effectLst/>
                        </a:rPr>
                        <a:t>Dạng giản lược</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gridSpan="2">
                  <a:txBody>
                    <a:bodyPr/>
                    <a:lstStyle/>
                    <a:p>
                      <a:pPr>
                        <a:lnSpc>
                          <a:spcPct val="107000"/>
                        </a:lnSpc>
                        <a:spcAft>
                          <a:spcPts val="0"/>
                        </a:spcAft>
                      </a:pPr>
                      <a:r>
                        <a:rPr lang="en-US" sz="2400">
                          <a:effectLst/>
                        </a:rPr>
                        <a:t>Bhogo kallo bhavanāya dāsiyā, anto ayirāya</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9"/>
                  </a:ext>
                </a:extLst>
              </a:tr>
              <a:tr h="406306">
                <a:tc gridSpan="2">
                  <a:txBody>
                    <a:bodyPr/>
                    <a:lstStyle/>
                    <a:p>
                      <a:pPr>
                        <a:lnSpc>
                          <a:spcPct val="107000"/>
                        </a:lnSpc>
                        <a:spcAft>
                          <a:spcPts val="0"/>
                        </a:spcAft>
                      </a:pPr>
                      <a:r>
                        <a:rPr lang="en-US" sz="2400" i="1" dirty="0" err="1">
                          <a:effectLst/>
                        </a:rPr>
                        <a:t>Câu</a:t>
                      </a:r>
                      <a:r>
                        <a:rPr lang="en-US" sz="2400" i="1" dirty="0">
                          <a:effectLst/>
                        </a:rPr>
                        <a:t> </a:t>
                      </a:r>
                      <a:r>
                        <a:rPr lang="en-US" sz="2400" i="1" dirty="0" err="1">
                          <a:effectLst/>
                        </a:rPr>
                        <a:t>gốc</a:t>
                      </a:r>
                      <a:r>
                        <a:rPr lang="en-US" sz="2400" i="1" dirty="0">
                          <a:effectLst/>
                        </a:rPr>
                        <a:t> Latin</a:t>
                      </a:r>
                      <a:endParaRPr lang="en-US" sz="2400"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hMerge="1">
                  <a:txBody>
                    <a:bodyPr/>
                    <a:lstStyle/>
                    <a:p>
                      <a:endParaRPr lang="en-US"/>
                    </a:p>
                  </a:txBody>
                  <a:tcPr/>
                </a:tc>
                <a:tc gridSpan="2">
                  <a:txBody>
                    <a:bodyPr/>
                    <a:lstStyle/>
                    <a:p>
                      <a:pPr>
                        <a:lnSpc>
                          <a:spcPct val="107000"/>
                        </a:lnSpc>
                        <a:spcAft>
                          <a:spcPts val="0"/>
                        </a:spcAft>
                      </a:pPr>
                      <a:r>
                        <a:rPr lang="en-US" sz="2400" b="1" i="1" dirty="0" err="1">
                          <a:effectLst/>
                        </a:rPr>
                        <a:t>Divitiae</a:t>
                      </a:r>
                      <a:r>
                        <a:rPr lang="en-US" sz="2400" b="1" i="1" dirty="0">
                          <a:effectLst/>
                        </a:rPr>
                        <a:t> bona </a:t>
                      </a:r>
                      <a:r>
                        <a:rPr lang="en-US" sz="2400" b="1" i="1" dirty="0" err="1">
                          <a:effectLst/>
                        </a:rPr>
                        <a:t>ancilla</a:t>
                      </a:r>
                      <a:r>
                        <a:rPr lang="en-US" sz="2400" b="1" i="1" dirty="0">
                          <a:effectLst/>
                        </a:rPr>
                        <a:t>, </a:t>
                      </a:r>
                      <a:r>
                        <a:rPr lang="en-US" sz="2400" b="1" i="1" dirty="0" err="1">
                          <a:effectLst/>
                        </a:rPr>
                        <a:t>pessima</a:t>
                      </a:r>
                      <a:r>
                        <a:rPr lang="en-US" sz="2400" b="1" i="1" dirty="0">
                          <a:effectLst/>
                        </a:rPr>
                        <a:t> </a:t>
                      </a:r>
                      <a:r>
                        <a:rPr lang="en-US" sz="2400" b="1" i="1" dirty="0" err="1">
                          <a:effectLst/>
                        </a:rPr>
                        <a:t>domina</a:t>
                      </a:r>
                      <a:endParaRPr lang="en-US" sz="2400" b="1"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6272089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89543" y="655056"/>
            <a:ext cx="9697076" cy="954107"/>
          </a:xfrm>
          <a:prstGeom prst="rect">
            <a:avLst/>
          </a:prstGeom>
          <a:solidFill>
            <a:srgbClr val="FBC25D"/>
          </a:solidFill>
        </p:spPr>
        <p:txBody>
          <a:bodyPr wrap="square">
            <a:spAutoFit/>
          </a:bodyPr>
          <a:lstStyle/>
          <a:p>
            <a:pPr algn="ctr"/>
            <a:r>
              <a:rPr lang="en-US" sz="2800" dirty="0" err="1"/>
              <a:t>Kālo</a:t>
            </a:r>
            <a:r>
              <a:rPr lang="en-US" sz="2800" dirty="0"/>
              <a:t> </a:t>
            </a:r>
            <a:r>
              <a:rPr lang="en-US" sz="2800" dirty="0" err="1"/>
              <a:t>sabbe</a:t>
            </a:r>
            <a:r>
              <a:rPr lang="en-US" sz="2800" dirty="0"/>
              <a:t> </a:t>
            </a:r>
            <a:r>
              <a:rPr lang="en-US" sz="2800" dirty="0" err="1"/>
              <a:t>dhamme</a:t>
            </a:r>
            <a:r>
              <a:rPr lang="en-US" sz="2800" dirty="0"/>
              <a:t> </a:t>
            </a:r>
            <a:r>
              <a:rPr lang="en-US" sz="2800" dirty="0" err="1"/>
              <a:t>dharati</a:t>
            </a:r>
            <a:r>
              <a:rPr lang="en-US" sz="2800" dirty="0"/>
              <a:t>; </a:t>
            </a:r>
            <a:r>
              <a:rPr lang="en-US" sz="2800" dirty="0" err="1"/>
              <a:t>jātiṃ</a:t>
            </a:r>
            <a:r>
              <a:rPr lang="en-US" sz="2800" dirty="0"/>
              <a:t>, </a:t>
            </a:r>
            <a:r>
              <a:rPr lang="en-US" sz="2800" dirty="0" err="1"/>
              <a:t>nāmaṃ</a:t>
            </a:r>
            <a:r>
              <a:rPr lang="en-US" sz="2800" dirty="0"/>
              <a:t>, </a:t>
            </a:r>
            <a:r>
              <a:rPr lang="en-US" sz="2800" dirty="0" err="1"/>
              <a:t>rūpaṃ</a:t>
            </a:r>
            <a:r>
              <a:rPr lang="en-US" sz="2800" dirty="0"/>
              <a:t>, </a:t>
            </a:r>
            <a:r>
              <a:rPr lang="en-US" sz="2800" dirty="0" err="1"/>
              <a:t>bhāgyañca</a:t>
            </a:r>
            <a:r>
              <a:rPr lang="en-US" sz="2800" dirty="0"/>
              <a:t> </a:t>
            </a:r>
            <a:r>
              <a:rPr lang="en-US" sz="2800" dirty="0" err="1"/>
              <a:t>dīgho</a:t>
            </a:r>
            <a:r>
              <a:rPr lang="en-US" sz="2800" dirty="0"/>
              <a:t> </a:t>
            </a:r>
            <a:r>
              <a:rPr lang="en-US" sz="2800" dirty="0" err="1"/>
              <a:t>divo</a:t>
            </a:r>
            <a:r>
              <a:rPr lang="en-US" sz="2800" dirty="0"/>
              <a:t> hi </a:t>
            </a:r>
            <a:r>
              <a:rPr lang="en-US" sz="2800" dirty="0" err="1"/>
              <a:t>pariṇamati</a:t>
            </a:r>
            <a:r>
              <a:rPr lang="en-US" sz="2800" dirty="0"/>
              <a:t> </a:t>
            </a:r>
            <a:endParaRPr lang="en-US" sz="2800" dirty="0">
              <a:solidFill>
                <a:prstClr val="black">
                  <a:lumMod val="75000"/>
                  <a:lumOff val="25000"/>
                </a:prstClr>
              </a:solidFill>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41950391"/>
              </p:ext>
            </p:extLst>
          </p:nvPr>
        </p:nvGraphicFramePr>
        <p:xfrm>
          <a:off x="2189543" y="1579183"/>
          <a:ext cx="9697076" cy="5544312"/>
        </p:xfrm>
        <a:graphic>
          <a:graphicData uri="http://schemas.openxmlformats.org/drawingml/2006/table">
            <a:tbl>
              <a:tblPr firstRow="1" firstCol="1" bandRow="1">
                <a:tableStyleId>{5202B0CA-FC54-4496-8BCA-5EF66A818D29}</a:tableStyleId>
              </a:tblPr>
              <a:tblGrid>
                <a:gridCol w="633868">
                  <a:extLst>
                    <a:ext uri="{9D8B030D-6E8A-4147-A177-3AD203B41FA5}">
                      <a16:colId xmlns:a16="http://schemas.microsoft.com/office/drawing/2014/main" val="20000"/>
                    </a:ext>
                  </a:extLst>
                </a:gridCol>
                <a:gridCol w="1443789">
                  <a:extLst>
                    <a:ext uri="{9D8B030D-6E8A-4147-A177-3AD203B41FA5}">
                      <a16:colId xmlns:a16="http://schemas.microsoft.com/office/drawing/2014/main" val="20001"/>
                    </a:ext>
                  </a:extLst>
                </a:gridCol>
                <a:gridCol w="4555958">
                  <a:extLst>
                    <a:ext uri="{9D8B030D-6E8A-4147-A177-3AD203B41FA5}">
                      <a16:colId xmlns:a16="http://schemas.microsoft.com/office/drawing/2014/main" val="20002"/>
                    </a:ext>
                  </a:extLst>
                </a:gridCol>
                <a:gridCol w="3063461">
                  <a:extLst>
                    <a:ext uri="{9D8B030D-6E8A-4147-A177-3AD203B41FA5}">
                      <a16:colId xmlns:a16="http://schemas.microsoft.com/office/drawing/2014/main" val="20003"/>
                    </a:ext>
                  </a:extLst>
                </a:gridCol>
              </a:tblGrid>
              <a:tr h="0">
                <a:tc>
                  <a:txBody>
                    <a:bodyPr/>
                    <a:lstStyle/>
                    <a:p>
                      <a:pPr algn="ctr">
                        <a:lnSpc>
                          <a:spcPct val="107000"/>
                        </a:lnSpc>
                        <a:spcAft>
                          <a:spcPts val="0"/>
                        </a:spcAft>
                      </a:pPr>
                      <a:r>
                        <a:rPr lang="en-US" sz="2000" dirty="0">
                          <a:effectLst/>
                        </a:rPr>
                        <a:t>STT</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n-US" sz="2000">
                          <a:effectLst/>
                        </a:rPr>
                        <a:t>Từ Pali</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n-US" sz="2000">
                          <a:effectLst/>
                        </a:rPr>
                        <a:t>Nghĩa Việt</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n-US" sz="2000" dirty="0" err="1">
                          <a:effectLst/>
                        </a:rPr>
                        <a:t>Từ</a:t>
                      </a:r>
                      <a:r>
                        <a:rPr lang="en-US" sz="2000" dirty="0">
                          <a:effectLst/>
                        </a:rPr>
                        <a:t> </a:t>
                      </a:r>
                      <a:r>
                        <a:rPr lang="en-US" sz="2000" dirty="0" err="1">
                          <a:effectLst/>
                        </a:rPr>
                        <a:t>loại</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07000"/>
                        </a:lnSpc>
                        <a:spcAft>
                          <a:spcPts val="0"/>
                        </a:spcAft>
                      </a:pPr>
                      <a:r>
                        <a:rPr lang="en-US" sz="2000" b="0">
                          <a:effectLst/>
                        </a:rPr>
                        <a:t>1</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Kālo</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Thời gian</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Danh, nam</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07000"/>
                        </a:lnSpc>
                        <a:spcAft>
                          <a:spcPts val="0"/>
                        </a:spcAft>
                      </a:pPr>
                      <a:r>
                        <a:rPr lang="en-US" sz="2000" b="0">
                          <a:effectLst/>
                        </a:rPr>
                        <a:t>2</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dirty="0" err="1">
                          <a:effectLst/>
                        </a:rPr>
                        <a:t>Sabbe</a:t>
                      </a:r>
                      <a:endParaRPr lang="en-US" sz="20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dirty="0" err="1">
                          <a:effectLst/>
                        </a:rPr>
                        <a:t>Tất</a:t>
                      </a:r>
                      <a:r>
                        <a:rPr lang="en-US" sz="2000" dirty="0">
                          <a:effectLst/>
                        </a:rPr>
                        <a:t> </a:t>
                      </a:r>
                      <a:r>
                        <a:rPr lang="en-US" sz="2000" dirty="0" err="1">
                          <a:effectLst/>
                        </a:rPr>
                        <a:t>cả</a:t>
                      </a:r>
                      <a:r>
                        <a:rPr lang="en-US" sz="2000" dirty="0">
                          <a:effectLst/>
                        </a:rPr>
                        <a:t> [</a:t>
                      </a:r>
                      <a:r>
                        <a:rPr lang="en-US" sz="2000" dirty="0" err="1">
                          <a:effectLst/>
                        </a:rPr>
                        <a:t>trực</a:t>
                      </a:r>
                      <a:r>
                        <a:rPr lang="en-US" sz="2000" dirty="0">
                          <a:effectLst/>
                        </a:rPr>
                        <a:t> </a:t>
                      </a:r>
                      <a:r>
                        <a:rPr lang="en-US" sz="2000" dirty="0" err="1">
                          <a:effectLst/>
                        </a:rPr>
                        <a:t>bổ</a:t>
                      </a:r>
                      <a:r>
                        <a:rPr lang="en-US" sz="2000" dirty="0">
                          <a:effectLst/>
                        </a:rPr>
                        <a:t> </a:t>
                      </a:r>
                      <a:r>
                        <a:rPr lang="en-US" sz="2000" dirty="0" err="1">
                          <a:effectLst/>
                        </a:rPr>
                        <a:t>cách</a:t>
                      </a:r>
                      <a:r>
                        <a:rPr lang="en-US" sz="2000" dirty="0">
                          <a:effectLst/>
                        </a:rPr>
                        <a:t>, </a:t>
                      </a:r>
                      <a:r>
                        <a:rPr lang="en-US" sz="2000" dirty="0" err="1">
                          <a:effectLst/>
                        </a:rPr>
                        <a:t>số</a:t>
                      </a:r>
                      <a:r>
                        <a:rPr lang="en-US" sz="2000" dirty="0">
                          <a:effectLst/>
                        </a:rPr>
                        <a:t> </a:t>
                      </a:r>
                      <a:r>
                        <a:rPr lang="en-US" sz="2000" dirty="0" err="1">
                          <a:effectLst/>
                        </a:rPr>
                        <a:t>nhiều</a:t>
                      </a:r>
                      <a:r>
                        <a:rPr lang="en-US" sz="2000" dirty="0">
                          <a:effectLst/>
                        </a:rPr>
                        <a:t>, </a:t>
                      </a:r>
                      <a:r>
                        <a:rPr lang="en-US" sz="2000" dirty="0" err="1">
                          <a:effectLst/>
                        </a:rPr>
                        <a:t>nam</a:t>
                      </a:r>
                      <a:r>
                        <a:rPr lang="en-US" sz="2000" dirty="0">
                          <a:effectLst/>
                        </a:rPr>
                        <a:t> </a:t>
                      </a:r>
                      <a:r>
                        <a:rPr lang="en-US" sz="2000" dirty="0" err="1">
                          <a:effectLst/>
                        </a:rPr>
                        <a:t>tính</a:t>
                      </a:r>
                      <a:r>
                        <a:rPr lang="en-US" sz="2000" dirty="0">
                          <a:effectLst/>
                        </a:rPr>
                        <a:t>]</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Tính</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07000"/>
                        </a:lnSpc>
                        <a:spcAft>
                          <a:spcPts val="0"/>
                        </a:spcAft>
                      </a:pPr>
                      <a:r>
                        <a:rPr lang="en-US" sz="2000" b="0">
                          <a:effectLst/>
                        </a:rPr>
                        <a:t>3</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Dhammo</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Sự vật</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Danh, nam</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07000"/>
                        </a:lnSpc>
                        <a:spcAft>
                          <a:spcPts val="0"/>
                        </a:spcAft>
                      </a:pPr>
                      <a:r>
                        <a:rPr lang="en-US" sz="2000" b="0">
                          <a:effectLst/>
                        </a:rPr>
                        <a:t>4</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dirty="0" err="1">
                          <a:effectLst/>
                        </a:rPr>
                        <a:t>Dharati</a:t>
                      </a:r>
                      <a:endParaRPr lang="en-US" sz="20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Mang theo</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Động, hiện tại, chủ động</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07000"/>
                        </a:lnSpc>
                        <a:spcAft>
                          <a:spcPts val="0"/>
                        </a:spcAft>
                      </a:pPr>
                      <a:r>
                        <a:rPr lang="en-US" sz="2000" b="0">
                          <a:effectLst/>
                        </a:rPr>
                        <a:t>5</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Jāti</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Tự nhiên, thiên nhiên</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Danh, nữ</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lnSpc>
                          <a:spcPct val="107000"/>
                        </a:lnSpc>
                        <a:spcAft>
                          <a:spcPts val="0"/>
                        </a:spcAft>
                      </a:pPr>
                      <a:r>
                        <a:rPr lang="en-US" sz="2000" b="0">
                          <a:effectLst/>
                        </a:rPr>
                        <a:t>6</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Nāmaṃ</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dirty="0" err="1">
                          <a:effectLst/>
                        </a:rPr>
                        <a:t>Tên</a:t>
                      </a:r>
                      <a:r>
                        <a:rPr lang="en-US" sz="2000" dirty="0">
                          <a:effectLst/>
                        </a:rPr>
                        <a:t> </a:t>
                      </a:r>
                      <a:r>
                        <a:rPr lang="en-US" sz="2000" dirty="0" err="1">
                          <a:effectLst/>
                        </a:rPr>
                        <a:t>tuổi</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Danh, trung</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07000"/>
                        </a:lnSpc>
                        <a:spcAft>
                          <a:spcPts val="0"/>
                        </a:spcAft>
                      </a:pPr>
                      <a:r>
                        <a:rPr lang="en-US" sz="2000" b="0">
                          <a:effectLst/>
                        </a:rPr>
                        <a:t>7</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Rūpaṃ</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Nhan sắc</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Danh, trung</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lgn="ctr">
                        <a:lnSpc>
                          <a:spcPct val="107000"/>
                        </a:lnSpc>
                        <a:spcAft>
                          <a:spcPts val="0"/>
                        </a:spcAft>
                      </a:pPr>
                      <a:r>
                        <a:rPr lang="en-US" sz="2000" b="0">
                          <a:effectLst/>
                        </a:rPr>
                        <a:t>8</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Bhāgyaṃ</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Vận may</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Danh, trung</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algn="ctr">
                        <a:lnSpc>
                          <a:spcPct val="107000"/>
                        </a:lnSpc>
                        <a:spcAft>
                          <a:spcPts val="0"/>
                        </a:spcAft>
                      </a:pPr>
                      <a:r>
                        <a:rPr lang="en-US" sz="2000" b="0">
                          <a:effectLst/>
                        </a:rPr>
                        <a:t>9</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Ca</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Và, hoặc</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Phụ</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lgn="ctr">
                        <a:lnSpc>
                          <a:spcPct val="107000"/>
                        </a:lnSpc>
                        <a:spcAft>
                          <a:spcPts val="0"/>
                        </a:spcAft>
                      </a:pPr>
                      <a:r>
                        <a:rPr lang="en-US" sz="2000" b="0">
                          <a:effectLst/>
                        </a:rPr>
                        <a:t>10</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Dīgha</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Dài</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Tính</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algn="ctr">
                        <a:lnSpc>
                          <a:spcPct val="107000"/>
                        </a:lnSpc>
                        <a:spcAft>
                          <a:spcPts val="0"/>
                        </a:spcAft>
                      </a:pPr>
                      <a:r>
                        <a:rPr lang="en-US" sz="2000" b="0">
                          <a:effectLst/>
                        </a:rPr>
                        <a:t>11</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Divo</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Ngày</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Danh, nam</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40005">
                <a:tc>
                  <a:txBody>
                    <a:bodyPr/>
                    <a:lstStyle/>
                    <a:p>
                      <a:pPr algn="ctr">
                        <a:lnSpc>
                          <a:spcPct val="107000"/>
                        </a:lnSpc>
                        <a:spcAft>
                          <a:spcPts val="0"/>
                        </a:spcAft>
                      </a:pPr>
                      <a:r>
                        <a:rPr lang="en-US" sz="2000" b="0">
                          <a:effectLst/>
                        </a:rPr>
                        <a:t>12</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Hi</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Quả thực</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Phụ</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39370">
                <a:tc>
                  <a:txBody>
                    <a:bodyPr/>
                    <a:lstStyle/>
                    <a:p>
                      <a:pPr algn="ctr">
                        <a:lnSpc>
                          <a:spcPct val="107000"/>
                        </a:lnSpc>
                        <a:spcAft>
                          <a:spcPts val="0"/>
                        </a:spcAft>
                      </a:pPr>
                      <a:r>
                        <a:rPr lang="en-US" sz="2000" b="0" dirty="0">
                          <a:effectLst/>
                        </a:rPr>
                        <a:t>13</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dirty="0" err="1">
                          <a:effectLst/>
                        </a:rPr>
                        <a:t>Pariṇamati</a:t>
                      </a:r>
                      <a:endParaRPr lang="en-US" sz="20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Thay đổi</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Động, hiện tại, chủ động</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3"/>
                  </a:ext>
                </a:extLst>
              </a:tr>
              <a:tr h="0">
                <a:tc gridSpan="2">
                  <a:txBody>
                    <a:bodyPr/>
                    <a:lstStyle/>
                    <a:p>
                      <a:pPr>
                        <a:lnSpc>
                          <a:spcPct val="107000"/>
                        </a:lnSpc>
                        <a:spcAft>
                          <a:spcPts val="0"/>
                        </a:spcAft>
                      </a:pPr>
                      <a:r>
                        <a:rPr lang="en-US" sz="2000">
                          <a:effectLst/>
                        </a:rPr>
                        <a:t>Ghi chú ngữ pháp</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gridSpan="2">
                  <a:txBody>
                    <a:bodyPr/>
                    <a:lstStyle/>
                    <a:p>
                      <a:pPr>
                        <a:lnSpc>
                          <a:spcPct val="107000"/>
                        </a:lnSpc>
                        <a:spcAft>
                          <a:spcPts val="0"/>
                        </a:spcAft>
                      </a:pPr>
                      <a:r>
                        <a:rPr lang="en-US" sz="2000">
                          <a:effectLst/>
                        </a:rPr>
                        <a:t>Bhāgyañca = bhāgyaṃ + ca</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4"/>
                  </a:ext>
                </a:extLst>
              </a:tr>
              <a:tr h="0">
                <a:tc gridSpan="2">
                  <a:txBody>
                    <a:bodyPr/>
                    <a:lstStyle/>
                    <a:p>
                      <a:pPr>
                        <a:lnSpc>
                          <a:spcPct val="107000"/>
                        </a:lnSpc>
                        <a:spcAft>
                          <a:spcPts val="0"/>
                        </a:spcAft>
                      </a:pPr>
                      <a:r>
                        <a:rPr lang="en-US" sz="2000" i="1" dirty="0" err="1">
                          <a:effectLst/>
                        </a:rPr>
                        <a:t>Câu</a:t>
                      </a:r>
                      <a:r>
                        <a:rPr lang="en-US" sz="2000" i="1" dirty="0">
                          <a:effectLst/>
                        </a:rPr>
                        <a:t> </a:t>
                      </a:r>
                      <a:r>
                        <a:rPr lang="en-US" sz="2000" i="1" dirty="0" err="1">
                          <a:effectLst/>
                        </a:rPr>
                        <a:t>gốc</a:t>
                      </a:r>
                      <a:r>
                        <a:rPr lang="en-US" sz="2000" i="1" dirty="0">
                          <a:effectLst/>
                        </a:rPr>
                        <a:t> Latin</a:t>
                      </a:r>
                      <a:endParaRPr lang="en-US" sz="2000"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hMerge="1">
                  <a:txBody>
                    <a:bodyPr/>
                    <a:lstStyle/>
                    <a:p>
                      <a:endParaRPr lang="en-US"/>
                    </a:p>
                  </a:txBody>
                  <a:tcPr/>
                </a:tc>
                <a:tc gridSpan="2">
                  <a:txBody>
                    <a:bodyPr/>
                    <a:lstStyle/>
                    <a:p>
                      <a:pPr>
                        <a:lnSpc>
                          <a:spcPct val="107000"/>
                        </a:lnSpc>
                        <a:spcAft>
                          <a:spcPts val="0"/>
                        </a:spcAft>
                      </a:pPr>
                      <a:r>
                        <a:rPr lang="en-US" sz="2000" b="1" i="1" dirty="0">
                          <a:effectLst/>
                        </a:rPr>
                        <a:t>Omnia </a:t>
                      </a:r>
                      <a:r>
                        <a:rPr lang="en-US" sz="2000" b="1" i="1" dirty="0" err="1">
                          <a:effectLst/>
                        </a:rPr>
                        <a:t>fert</a:t>
                      </a:r>
                      <a:r>
                        <a:rPr lang="en-US" sz="2000" b="1" i="1" dirty="0">
                          <a:effectLst/>
                        </a:rPr>
                        <a:t> </a:t>
                      </a:r>
                      <a:r>
                        <a:rPr lang="en-US" sz="2000" b="1" i="1" dirty="0" err="1">
                          <a:effectLst/>
                        </a:rPr>
                        <a:t>aetas</a:t>
                      </a:r>
                      <a:r>
                        <a:rPr lang="en-US" sz="2000" b="1" i="1" dirty="0">
                          <a:effectLst/>
                        </a:rPr>
                        <a:t>; </a:t>
                      </a:r>
                      <a:r>
                        <a:rPr lang="en-US" sz="2000" b="1" i="1" dirty="0" err="1">
                          <a:effectLst/>
                        </a:rPr>
                        <a:t>naturam</a:t>
                      </a:r>
                      <a:r>
                        <a:rPr lang="en-US" sz="2000" b="1" i="1" dirty="0">
                          <a:effectLst/>
                        </a:rPr>
                        <a:t>, </a:t>
                      </a:r>
                      <a:r>
                        <a:rPr lang="en-US" sz="2000" b="1" i="1" dirty="0" err="1">
                          <a:effectLst/>
                        </a:rPr>
                        <a:t>nomina</a:t>
                      </a:r>
                      <a:r>
                        <a:rPr lang="en-US" sz="2000" b="1" i="1" dirty="0">
                          <a:effectLst/>
                        </a:rPr>
                        <a:t>, </a:t>
                      </a:r>
                      <a:r>
                        <a:rPr lang="en-US" sz="2000" b="1" i="1" dirty="0" err="1">
                          <a:effectLst/>
                        </a:rPr>
                        <a:t>formam</a:t>
                      </a:r>
                      <a:r>
                        <a:rPr lang="en-US" sz="2000" b="1" i="1" dirty="0">
                          <a:effectLst/>
                        </a:rPr>
                        <a:t> </a:t>
                      </a:r>
                    </a:p>
                    <a:p>
                      <a:pPr>
                        <a:lnSpc>
                          <a:spcPct val="107000"/>
                        </a:lnSpc>
                        <a:spcAft>
                          <a:spcPts val="0"/>
                        </a:spcAft>
                      </a:pPr>
                      <a:r>
                        <a:rPr lang="en-US" sz="2000" b="1" i="1" dirty="0" err="1">
                          <a:effectLst/>
                        </a:rPr>
                        <a:t>Fortunamque</a:t>
                      </a:r>
                      <a:r>
                        <a:rPr lang="en-US" sz="2000" b="1" i="1" dirty="0">
                          <a:effectLst/>
                        </a:rPr>
                        <a:t> </a:t>
                      </a:r>
                      <a:r>
                        <a:rPr lang="en-US" sz="2000" b="1" i="1" dirty="0" err="1">
                          <a:effectLst/>
                        </a:rPr>
                        <a:t>solet</a:t>
                      </a:r>
                      <a:r>
                        <a:rPr lang="en-US" sz="2000" b="1" i="1" dirty="0">
                          <a:effectLst/>
                        </a:rPr>
                        <a:t> </a:t>
                      </a:r>
                      <a:r>
                        <a:rPr lang="en-US" sz="2000" b="1" i="1" dirty="0" err="1">
                          <a:effectLst/>
                        </a:rPr>
                        <a:t>vertere</a:t>
                      </a:r>
                      <a:r>
                        <a:rPr lang="en-US" sz="2000" b="1" i="1" dirty="0">
                          <a:effectLst/>
                        </a:rPr>
                        <a:t> longa dies.</a:t>
                      </a:r>
                      <a:endParaRPr lang="en-US" sz="2000" b="1"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15"/>
                  </a:ext>
                </a:extLst>
              </a:tr>
            </a:tbl>
          </a:graphicData>
        </a:graphic>
      </p:graphicFrame>
      <p:sp>
        <p:nvSpPr>
          <p:cNvPr id="6" name="Title 3">
            <a:extLst>
              <a:ext uri="{FF2B5EF4-FFF2-40B4-BE49-F238E27FC236}">
                <a16:creationId xmlns:a16="http://schemas.microsoft.com/office/drawing/2014/main" id="{CDFDC8F3-9113-4751-957F-B2836193B7E6}"/>
              </a:ext>
            </a:extLst>
          </p:cNvPr>
          <p:cNvSpPr txBox="1">
            <a:spLocks/>
          </p:cNvSpPr>
          <p:nvPr/>
        </p:nvSpPr>
        <p:spPr>
          <a:xfrm>
            <a:off x="2159563" y="-1"/>
            <a:ext cx="10032437" cy="779489"/>
          </a:xfrm>
          <a:prstGeom prst="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r>
              <a:rPr lang="en-US" sz="3800" dirty="0">
                <a:solidFill>
                  <a:srgbClr val="FBC25D"/>
                </a:solidFill>
                <a:latin typeface="Calibri" panose="020F0502020204030204"/>
              </a:rPr>
              <a:t>	</a:t>
            </a:r>
            <a:r>
              <a:rPr lang="en-US" sz="4200" dirty="0">
                <a:solidFill>
                  <a:srgbClr val="FBC25D"/>
                </a:solidFill>
                <a:latin typeface="Calibri" panose="020F0502020204030204"/>
                <a:cs typeface="Times New Roman" panose="02020603050405020304" pitchFamily="18" charset="0"/>
              </a:rPr>
              <a:t>SONG CÚ LATIN</a:t>
            </a:r>
            <a:endParaRPr lang="en-US" sz="4200" dirty="0">
              <a:solidFill>
                <a:srgbClr val="FBC25D"/>
              </a:solidFill>
              <a:latin typeface="Calibri" panose="020F0502020204030204"/>
            </a:endParaRPr>
          </a:p>
        </p:txBody>
      </p:sp>
      <p:pic>
        <p:nvPicPr>
          <p:cNvPr id="8" name="Picture 7"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855" r="1132" b="62988"/>
          <a:stretch/>
        </p:blipFill>
        <p:spPr>
          <a:xfrm>
            <a:off x="11355108" y="59960"/>
            <a:ext cx="501531" cy="655056"/>
          </a:xfrm>
          <a:prstGeom prst="rect">
            <a:avLst/>
          </a:prstGeom>
        </p:spPr>
      </p:pic>
      <p:pic>
        <p:nvPicPr>
          <p:cNvPr id="7" name="Picture 6"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1390369" y="76243"/>
            <a:ext cx="1398082" cy="1198713"/>
          </a:xfrm>
          <a:prstGeom prst="rect">
            <a:avLst/>
          </a:prstGeom>
        </p:spPr>
      </p:pic>
    </p:spTree>
    <p:extLst>
      <p:ext uri="{BB962C8B-B14F-4D97-AF65-F5344CB8AC3E}">
        <p14:creationId xmlns:p14="http://schemas.microsoft.com/office/powerpoint/2010/main" val="31941050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CDFDC8F3-9113-4751-957F-B2836193B7E6}"/>
              </a:ext>
            </a:extLst>
          </p:cNvPr>
          <p:cNvSpPr txBox="1">
            <a:spLocks/>
          </p:cNvSpPr>
          <p:nvPr/>
        </p:nvSpPr>
        <p:spPr>
          <a:xfrm>
            <a:off x="2159563" y="0"/>
            <a:ext cx="10032437" cy="959370"/>
          </a:xfrm>
          <a:prstGeom prst="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r>
              <a:rPr lang="en-US" dirty="0">
                <a:solidFill>
                  <a:srgbClr val="FBC25D"/>
                </a:solidFill>
                <a:latin typeface="Calibri" panose="020F0502020204030204"/>
              </a:rPr>
              <a:t>	</a:t>
            </a:r>
            <a:r>
              <a:rPr lang="en-US" dirty="0">
                <a:solidFill>
                  <a:srgbClr val="FBC25D"/>
                </a:solidFill>
                <a:latin typeface="Calibri" panose="020F0502020204030204"/>
                <a:cs typeface="Times New Roman" panose="02020603050405020304" pitchFamily="18" charset="0"/>
              </a:rPr>
              <a:t>EPICURUS</a:t>
            </a:r>
            <a:endParaRPr lang="en-US" dirty="0">
              <a:solidFill>
                <a:srgbClr val="FBC25D"/>
              </a:solidFill>
              <a:latin typeface="Calibri" panose="020F0502020204030204"/>
            </a:endParaRPr>
          </a:p>
        </p:txBody>
      </p:sp>
      <p:pic>
        <p:nvPicPr>
          <p:cNvPr id="8" name="Picture 7"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855" r="1132" b="62988"/>
          <a:stretch/>
        </p:blipFill>
        <p:spPr>
          <a:xfrm>
            <a:off x="11355108" y="0"/>
            <a:ext cx="501531" cy="959371"/>
          </a:xfrm>
          <a:prstGeom prst="rect">
            <a:avLst/>
          </a:prstGeom>
        </p:spPr>
      </p:pic>
      <p:sp>
        <p:nvSpPr>
          <p:cNvPr id="3" name="Rectangle 2"/>
          <p:cNvSpPr/>
          <p:nvPr/>
        </p:nvSpPr>
        <p:spPr>
          <a:xfrm>
            <a:off x="2159563" y="1201875"/>
            <a:ext cx="9697076" cy="615553"/>
          </a:xfrm>
          <a:prstGeom prst="rect">
            <a:avLst/>
          </a:prstGeom>
          <a:solidFill>
            <a:srgbClr val="FBC25D"/>
          </a:solidFill>
        </p:spPr>
        <p:txBody>
          <a:bodyPr wrap="square" anchor="ctr">
            <a:spAutoFit/>
          </a:bodyPr>
          <a:lstStyle/>
          <a:p>
            <a:pPr algn="ctr"/>
            <a:r>
              <a:rPr lang="en-US" sz="3400" dirty="0" err="1" smtClean="0"/>
              <a:t>Kusalaṃ</a:t>
            </a:r>
            <a:r>
              <a:rPr lang="en-US" sz="3400" dirty="0" smtClean="0"/>
              <a:t> </a:t>
            </a:r>
            <a:r>
              <a:rPr lang="en-US" sz="3400" dirty="0" err="1"/>
              <a:t>vā</a:t>
            </a:r>
            <a:r>
              <a:rPr lang="en-US" sz="3400" dirty="0"/>
              <a:t> </a:t>
            </a:r>
            <a:r>
              <a:rPr lang="en-US" sz="3400" dirty="0" err="1"/>
              <a:t>hoti</a:t>
            </a:r>
            <a:r>
              <a:rPr lang="en-US" sz="3400" dirty="0"/>
              <a:t> </a:t>
            </a:r>
            <a:r>
              <a:rPr lang="en-US" sz="3400" dirty="0" err="1" smtClean="0"/>
              <a:t>suladdhaṃ</a:t>
            </a:r>
            <a:r>
              <a:rPr lang="en-US" sz="3400" dirty="0" smtClean="0"/>
              <a:t>, </a:t>
            </a:r>
            <a:r>
              <a:rPr lang="en-US" sz="3400" dirty="0" err="1" smtClean="0"/>
              <a:t>ghoraṃ</a:t>
            </a:r>
            <a:r>
              <a:rPr lang="en-US" sz="3400" dirty="0" smtClean="0"/>
              <a:t> </a:t>
            </a:r>
            <a:r>
              <a:rPr lang="en-US" sz="3400" dirty="0" err="1"/>
              <a:t>vā</a:t>
            </a:r>
            <a:r>
              <a:rPr lang="en-US" sz="3400" dirty="0"/>
              <a:t> </a:t>
            </a:r>
            <a:r>
              <a:rPr lang="en-US" sz="3400" dirty="0" err="1" smtClean="0"/>
              <a:t>sukhamitaṃ</a:t>
            </a:r>
            <a:endParaRPr lang="en-US" sz="3400" dirty="0" smtClean="0"/>
          </a:p>
        </p:txBody>
      </p:sp>
      <p:graphicFrame>
        <p:nvGraphicFramePr>
          <p:cNvPr id="4" name="Table 3"/>
          <p:cNvGraphicFramePr>
            <a:graphicFrameLocks noGrp="1"/>
          </p:cNvGraphicFramePr>
          <p:nvPr>
            <p:extLst>
              <p:ext uri="{D42A27DB-BD31-4B8C-83A1-F6EECF244321}">
                <p14:modId xmlns:p14="http://schemas.microsoft.com/office/powerpoint/2010/main" val="2049811532"/>
              </p:ext>
            </p:extLst>
          </p:nvPr>
        </p:nvGraphicFramePr>
        <p:xfrm>
          <a:off x="2189542" y="2060908"/>
          <a:ext cx="9667097" cy="4676779"/>
        </p:xfrm>
        <a:graphic>
          <a:graphicData uri="http://schemas.openxmlformats.org/drawingml/2006/table">
            <a:tbl>
              <a:tblPr firstRow="1" firstCol="1" bandRow="1">
                <a:tableStyleId>{5202B0CA-FC54-4496-8BCA-5EF66A818D29}</a:tableStyleId>
              </a:tblPr>
              <a:tblGrid>
                <a:gridCol w="1058138">
                  <a:extLst>
                    <a:ext uri="{9D8B030D-6E8A-4147-A177-3AD203B41FA5}">
                      <a16:colId xmlns:a16="http://schemas.microsoft.com/office/drawing/2014/main" val="20000"/>
                    </a:ext>
                  </a:extLst>
                </a:gridCol>
                <a:gridCol w="2358642">
                  <a:extLst>
                    <a:ext uri="{9D8B030D-6E8A-4147-A177-3AD203B41FA5}">
                      <a16:colId xmlns:a16="http://schemas.microsoft.com/office/drawing/2014/main" val="20001"/>
                    </a:ext>
                  </a:extLst>
                </a:gridCol>
                <a:gridCol w="2908091">
                  <a:extLst>
                    <a:ext uri="{9D8B030D-6E8A-4147-A177-3AD203B41FA5}">
                      <a16:colId xmlns:a16="http://schemas.microsoft.com/office/drawing/2014/main" val="20002"/>
                    </a:ext>
                  </a:extLst>
                </a:gridCol>
                <a:gridCol w="3342226">
                  <a:extLst>
                    <a:ext uri="{9D8B030D-6E8A-4147-A177-3AD203B41FA5}">
                      <a16:colId xmlns:a16="http://schemas.microsoft.com/office/drawing/2014/main" val="20003"/>
                    </a:ext>
                  </a:extLst>
                </a:gridCol>
              </a:tblGrid>
              <a:tr h="841267">
                <a:tc>
                  <a:txBody>
                    <a:bodyPr/>
                    <a:lstStyle/>
                    <a:p>
                      <a:pPr algn="ctr">
                        <a:lnSpc>
                          <a:spcPct val="107000"/>
                        </a:lnSpc>
                        <a:spcAft>
                          <a:spcPts val="0"/>
                        </a:spcAft>
                      </a:pPr>
                      <a:r>
                        <a:rPr lang="en-US" sz="2400" dirty="0">
                          <a:effectLst/>
                        </a:rPr>
                        <a:t>STT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471200"/>
                    </a:solidFill>
                  </a:tcPr>
                </a:tc>
                <a:tc>
                  <a:txBody>
                    <a:bodyPr/>
                    <a:lstStyle/>
                    <a:p>
                      <a:pPr algn="ctr">
                        <a:lnSpc>
                          <a:spcPct val="107000"/>
                        </a:lnSpc>
                        <a:spcAft>
                          <a:spcPts val="0"/>
                        </a:spcAft>
                      </a:pPr>
                      <a:r>
                        <a:rPr lang="en-US" sz="2400" dirty="0" err="1">
                          <a:effectLst/>
                        </a:rPr>
                        <a:t>Từ</a:t>
                      </a:r>
                      <a:r>
                        <a:rPr lang="en-US" sz="2400" dirty="0">
                          <a:effectLst/>
                        </a:rPr>
                        <a:t> </a:t>
                      </a:r>
                      <a:r>
                        <a:rPr lang="en-US" sz="2400" dirty="0" err="1">
                          <a:effectLst/>
                        </a:rPr>
                        <a:t>Pali</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471200"/>
                    </a:solidFill>
                  </a:tcPr>
                </a:tc>
                <a:tc>
                  <a:txBody>
                    <a:bodyPr/>
                    <a:lstStyle/>
                    <a:p>
                      <a:pPr algn="ctr">
                        <a:lnSpc>
                          <a:spcPct val="107000"/>
                        </a:lnSpc>
                        <a:spcAft>
                          <a:spcPts val="0"/>
                        </a:spcAft>
                      </a:pPr>
                      <a:r>
                        <a:rPr lang="en-US" sz="2400" dirty="0" err="1">
                          <a:effectLst/>
                        </a:rPr>
                        <a:t>Nghĩa</a:t>
                      </a:r>
                      <a:r>
                        <a:rPr lang="en-US" sz="2400" dirty="0">
                          <a:effectLst/>
                        </a:rPr>
                        <a:t> </a:t>
                      </a:r>
                      <a:r>
                        <a:rPr lang="en-US" sz="2400" dirty="0" err="1">
                          <a:effectLst/>
                        </a:rPr>
                        <a:t>Việt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471200"/>
                    </a:solidFill>
                  </a:tcPr>
                </a:tc>
                <a:tc>
                  <a:txBody>
                    <a:bodyPr/>
                    <a:lstStyle/>
                    <a:p>
                      <a:pPr algn="ctr">
                        <a:lnSpc>
                          <a:spcPct val="107000"/>
                        </a:lnSpc>
                        <a:spcAft>
                          <a:spcPts val="0"/>
                        </a:spcAft>
                      </a:pPr>
                      <a:r>
                        <a:rPr lang="en-US" sz="2400" dirty="0" err="1">
                          <a:effectLst/>
                        </a:rPr>
                        <a:t>Từ</a:t>
                      </a:r>
                      <a:r>
                        <a:rPr lang="en-US" sz="2400" dirty="0">
                          <a:effectLst/>
                        </a:rPr>
                        <a:t> </a:t>
                      </a:r>
                      <a:r>
                        <a:rPr lang="en-US" sz="2400" dirty="0" err="1">
                          <a:effectLst/>
                        </a:rPr>
                        <a:t>loại</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471200"/>
                    </a:solidFill>
                  </a:tcPr>
                </a:tc>
                <a:extLst>
                  <a:ext uri="{0D108BD9-81ED-4DB2-BD59-A6C34878D82A}">
                    <a16:rowId xmlns:a16="http://schemas.microsoft.com/office/drawing/2014/main" val="10000"/>
                  </a:ext>
                </a:extLst>
              </a:tr>
              <a:tr h="476677">
                <a:tc>
                  <a:txBody>
                    <a:bodyPr/>
                    <a:lstStyle/>
                    <a:p>
                      <a:pPr algn="ctr">
                        <a:lnSpc>
                          <a:spcPct val="107000"/>
                        </a:lnSpc>
                        <a:spcAft>
                          <a:spcPts val="0"/>
                        </a:spcAft>
                      </a:pPr>
                      <a:r>
                        <a:rPr lang="en-US" sz="2400" b="0">
                          <a:effectLst/>
                        </a:rPr>
                        <a:t>1</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b="1">
                          <a:effectLst/>
                        </a:rPr>
                        <a:t>Kusalaṃ</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a:effectLst/>
                        </a:rPr>
                        <a:t>Cái tốt, điều tốt</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dirty="0" err="1">
                          <a:effectLst/>
                        </a:rPr>
                        <a:t>Danh</a:t>
                      </a:r>
                      <a:r>
                        <a:rPr lang="en-US" sz="2400" dirty="0">
                          <a:effectLst/>
                        </a:rPr>
                        <a:t>, </a:t>
                      </a:r>
                      <a:r>
                        <a:rPr lang="en-US" sz="2400" dirty="0" err="1">
                          <a:effectLst/>
                        </a:rPr>
                        <a:t>trung</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1"/>
                  </a:ext>
                </a:extLst>
              </a:tr>
              <a:tr h="476677">
                <a:tc>
                  <a:txBody>
                    <a:bodyPr/>
                    <a:lstStyle/>
                    <a:p>
                      <a:pPr algn="ctr">
                        <a:lnSpc>
                          <a:spcPct val="107000"/>
                        </a:lnSpc>
                        <a:spcAft>
                          <a:spcPts val="0"/>
                        </a:spcAft>
                      </a:pPr>
                      <a:r>
                        <a:rPr lang="en-US" sz="2400" b="0">
                          <a:effectLst/>
                        </a:rPr>
                        <a:t>2</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b="1">
                          <a:effectLst/>
                        </a:rPr>
                        <a:t>Vā</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a:effectLst/>
                        </a:rPr>
                        <a:t>Và, hoặc</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a:effectLst/>
                        </a:rPr>
                        <a:t>Phụ</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2"/>
                  </a:ext>
                </a:extLst>
              </a:tr>
              <a:tr h="476677">
                <a:tc>
                  <a:txBody>
                    <a:bodyPr/>
                    <a:lstStyle/>
                    <a:p>
                      <a:pPr algn="ctr">
                        <a:lnSpc>
                          <a:spcPct val="107000"/>
                        </a:lnSpc>
                        <a:spcAft>
                          <a:spcPts val="0"/>
                        </a:spcAft>
                      </a:pPr>
                      <a:r>
                        <a:rPr lang="en-US" sz="2400" b="0">
                          <a:effectLst/>
                        </a:rPr>
                        <a:t>3</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b="1">
                          <a:effectLst/>
                        </a:rPr>
                        <a:t>Hoti</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dirty="0" err="1">
                          <a:effectLst/>
                        </a:rPr>
                        <a:t>Thì</a:t>
                      </a:r>
                      <a:r>
                        <a:rPr lang="en-US" sz="2400" dirty="0">
                          <a:effectLst/>
                        </a:rPr>
                        <a:t>, </a:t>
                      </a:r>
                      <a:r>
                        <a:rPr lang="en-US" sz="2400" dirty="0" err="1">
                          <a:effectLst/>
                        </a:rPr>
                        <a:t>là</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a:effectLst/>
                        </a:rPr>
                        <a:t>Động, hiện tại, chủ động</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3"/>
                  </a:ext>
                </a:extLst>
              </a:tr>
              <a:tr h="476677">
                <a:tc>
                  <a:txBody>
                    <a:bodyPr/>
                    <a:lstStyle/>
                    <a:p>
                      <a:pPr algn="ctr">
                        <a:lnSpc>
                          <a:spcPct val="107000"/>
                        </a:lnSpc>
                        <a:spcAft>
                          <a:spcPts val="0"/>
                        </a:spcAft>
                      </a:pPr>
                      <a:r>
                        <a:rPr lang="en-US" sz="2400" b="0">
                          <a:effectLst/>
                        </a:rPr>
                        <a:t>4</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b="1">
                          <a:effectLst/>
                        </a:rPr>
                        <a:t>Suladdha</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a:effectLst/>
                        </a:rPr>
                        <a:t>Dễ đạt được</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dirty="0" err="1">
                          <a:effectLst/>
                        </a:rPr>
                        <a:t>Tính</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4"/>
                  </a:ext>
                </a:extLst>
              </a:tr>
              <a:tr h="476677">
                <a:tc>
                  <a:txBody>
                    <a:bodyPr/>
                    <a:lstStyle/>
                    <a:p>
                      <a:pPr algn="ctr">
                        <a:lnSpc>
                          <a:spcPct val="107000"/>
                        </a:lnSpc>
                        <a:spcAft>
                          <a:spcPts val="0"/>
                        </a:spcAft>
                      </a:pPr>
                      <a:r>
                        <a:rPr lang="en-US" sz="2400" b="0">
                          <a:effectLst/>
                        </a:rPr>
                        <a:t>5</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b="1">
                          <a:effectLst/>
                        </a:rPr>
                        <a:t>Ghoraṃ</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a:effectLst/>
                        </a:rPr>
                        <a:t>Điều khủng khiếp</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dirty="0" err="1">
                          <a:effectLst/>
                        </a:rPr>
                        <a:t>Danh</a:t>
                      </a:r>
                      <a:r>
                        <a:rPr lang="en-US" sz="2400" dirty="0">
                          <a:effectLst/>
                        </a:rPr>
                        <a:t>, </a:t>
                      </a:r>
                      <a:r>
                        <a:rPr lang="en-US" sz="2400" dirty="0" err="1">
                          <a:effectLst/>
                        </a:rPr>
                        <a:t>trung</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5"/>
                  </a:ext>
                </a:extLst>
              </a:tr>
              <a:tr h="476677">
                <a:tc>
                  <a:txBody>
                    <a:bodyPr/>
                    <a:lstStyle/>
                    <a:p>
                      <a:pPr algn="ctr">
                        <a:lnSpc>
                          <a:spcPct val="107000"/>
                        </a:lnSpc>
                        <a:spcAft>
                          <a:spcPts val="0"/>
                        </a:spcAft>
                      </a:pPr>
                      <a:r>
                        <a:rPr lang="en-US" sz="2400" b="0" dirty="0">
                          <a:effectLst/>
                        </a:rPr>
                        <a:t>6</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b="1" dirty="0" err="1">
                          <a:effectLst/>
                        </a:rPr>
                        <a:t>Sukhamita</a:t>
                      </a:r>
                      <a:endParaRPr lang="en-US" sz="24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a:effectLst/>
                        </a:rPr>
                        <a:t>Dễ chấp nhận</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a:effectLst/>
                        </a:rPr>
                        <a:t>Tính</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6"/>
                  </a:ext>
                </a:extLst>
              </a:tr>
              <a:tr h="975450">
                <a:tc gridSpan="2">
                  <a:txBody>
                    <a:bodyPr/>
                    <a:lstStyle/>
                    <a:p>
                      <a:pPr>
                        <a:lnSpc>
                          <a:spcPct val="107000"/>
                        </a:lnSpc>
                        <a:spcAft>
                          <a:spcPts val="0"/>
                        </a:spcAft>
                      </a:pPr>
                      <a:r>
                        <a:rPr lang="en-US" sz="2400" i="1" dirty="0" err="1">
                          <a:effectLst/>
                        </a:rPr>
                        <a:t>Câu</a:t>
                      </a:r>
                      <a:r>
                        <a:rPr lang="en-US" sz="2400" i="1" dirty="0">
                          <a:effectLst/>
                        </a:rPr>
                        <a:t> </a:t>
                      </a:r>
                      <a:r>
                        <a:rPr lang="en-US" sz="2400" i="1" dirty="0" err="1">
                          <a:effectLst/>
                        </a:rPr>
                        <a:t>gốc</a:t>
                      </a:r>
                      <a:r>
                        <a:rPr lang="en-US" sz="2400" i="1" dirty="0">
                          <a:effectLst/>
                        </a:rPr>
                        <a:t> </a:t>
                      </a:r>
                      <a:r>
                        <a:rPr lang="en-US" sz="2400" i="1" dirty="0" err="1">
                          <a:effectLst/>
                        </a:rPr>
                        <a:t>Hy</a:t>
                      </a:r>
                      <a:r>
                        <a:rPr lang="en-US" sz="2400" i="1" dirty="0">
                          <a:effectLst/>
                        </a:rPr>
                        <a:t> </a:t>
                      </a:r>
                      <a:r>
                        <a:rPr lang="en-US" sz="2400" i="1" dirty="0" err="1">
                          <a:effectLst/>
                        </a:rPr>
                        <a:t>Lạp</a:t>
                      </a:r>
                      <a:r>
                        <a:rPr lang="en-US" sz="2400" i="1" dirty="0">
                          <a:effectLst/>
                        </a:rPr>
                        <a:t> </a:t>
                      </a:r>
                      <a:r>
                        <a:rPr lang="en-US" sz="2400" i="1" dirty="0" err="1">
                          <a:effectLst/>
                        </a:rPr>
                        <a:t>cổ</a:t>
                      </a:r>
                      <a:endParaRPr lang="en-US" sz="2400"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hMerge="1">
                  <a:txBody>
                    <a:bodyPr/>
                    <a:lstStyle/>
                    <a:p>
                      <a:endParaRPr lang="en-US"/>
                    </a:p>
                  </a:txBody>
                  <a:tcPr/>
                </a:tc>
                <a:tc gridSpan="2">
                  <a:txBody>
                    <a:bodyPr/>
                    <a:lstStyle/>
                    <a:p>
                      <a:pPr>
                        <a:lnSpc>
                          <a:spcPct val="107000"/>
                        </a:lnSpc>
                        <a:spcAft>
                          <a:spcPts val="0"/>
                        </a:spcAft>
                      </a:pPr>
                      <a:r>
                        <a:rPr lang="en-US" sz="2400" b="1" i="1" dirty="0">
                          <a:effectLst/>
                        </a:rPr>
                        <a:t>Kai </a:t>
                      </a:r>
                      <a:r>
                        <a:rPr lang="en-US" sz="2400" b="1" i="1" dirty="0" err="1">
                          <a:effectLst/>
                        </a:rPr>
                        <a:t>tagathon</a:t>
                      </a:r>
                      <a:r>
                        <a:rPr lang="en-US" sz="2400" b="1" i="1" dirty="0">
                          <a:effectLst/>
                        </a:rPr>
                        <a:t> men </a:t>
                      </a:r>
                      <a:r>
                        <a:rPr lang="en-US" sz="2400" b="1" i="1" dirty="0" err="1">
                          <a:effectLst/>
                        </a:rPr>
                        <a:t>eukteton</a:t>
                      </a:r>
                      <a:r>
                        <a:rPr lang="en-US" sz="2400" b="1" i="1" dirty="0">
                          <a:effectLst/>
                        </a:rPr>
                        <a:t>, to de </a:t>
                      </a:r>
                      <a:r>
                        <a:rPr lang="en-US" sz="2400" b="1" i="1" dirty="0" err="1">
                          <a:effectLst/>
                        </a:rPr>
                        <a:t>deinon</a:t>
                      </a:r>
                      <a:r>
                        <a:rPr lang="en-US" sz="2400" b="1" i="1" dirty="0">
                          <a:effectLst/>
                        </a:rPr>
                        <a:t> </a:t>
                      </a:r>
                      <a:r>
                        <a:rPr lang="en-US" sz="2400" b="1" i="1" dirty="0" err="1">
                          <a:effectLst/>
                        </a:rPr>
                        <a:t>euekkartereton</a:t>
                      </a:r>
                      <a:endParaRPr lang="en-US" sz="2400" b="1"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7"/>
                  </a:ext>
                </a:extLst>
              </a:tr>
            </a:tbl>
          </a:graphicData>
        </a:graphic>
      </p:graphicFrame>
      <p:pic>
        <p:nvPicPr>
          <p:cNvPr id="7" name="Picture 6"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1502717" y="29708"/>
            <a:ext cx="1398082" cy="1516482"/>
          </a:xfrm>
          <a:prstGeom prst="rect">
            <a:avLst/>
          </a:prstGeom>
        </p:spPr>
      </p:pic>
    </p:spTree>
    <p:extLst>
      <p:ext uri="{BB962C8B-B14F-4D97-AF65-F5344CB8AC3E}">
        <p14:creationId xmlns:p14="http://schemas.microsoft.com/office/powerpoint/2010/main" val="4103741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1194</TotalTime>
  <Words>6531</Words>
  <Application>Microsoft Office PowerPoint</Application>
  <PresentationFormat>Widescreen</PresentationFormat>
  <Paragraphs>1431</Paragraphs>
  <Slides>98</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98</vt:i4>
      </vt:variant>
    </vt:vector>
  </HeadingPairs>
  <TitlesOfParts>
    <vt:vector size="107" baseType="lpstr">
      <vt:lpstr>맑은 고딕</vt:lpstr>
      <vt:lpstr>Arial</vt:lpstr>
      <vt:lpstr>Calibri</vt:lpstr>
      <vt:lpstr>Calibri Light</vt:lpstr>
      <vt:lpstr>Mangal</vt:lpstr>
      <vt:lpstr>Times New Roman</vt:lpstr>
      <vt:lpstr>Tw Cen MT</vt:lpstr>
      <vt:lpstr>Wingdings</vt:lpstr>
      <vt:lpstr>Office Theme</vt:lpstr>
      <vt:lpstr>PowerPoint Presentation</vt:lpstr>
      <vt:lpstr> ĐOẠN KINH 1 (AN)</vt:lpstr>
      <vt:lpstr> ĐOẠN KINH 1 (AN)</vt:lpstr>
      <vt:lpstr> ĐOẠN KINH 1 (AN)</vt:lpstr>
      <vt:lpstr> TỪ VỰNG ĐOẠN KINH 1</vt:lpstr>
      <vt:lpstr> DANH TỪ PALI</vt:lpstr>
      <vt:lpstr> DANH TỪ PALI</vt:lpstr>
      <vt:lpstr> BIẾN CÁCH DANH TỪ PALI</vt:lpstr>
      <vt:lpstr> DANH TỪ NAM TÍNH TẬN CÙNG –a / Dhamma (pháp)</vt:lpstr>
      <vt:lpstr> DANH TỪ TRUNG TÍNH TẬN CÙNG –a / Rūpa (sắc)</vt:lpstr>
      <vt:lpstr> DANH TỪ NỮ TÍNH TẬN CÙNG –i / Ratti (ban đêm)</vt:lpstr>
      <vt:lpstr> DANH TỪ NỮ TÍNH TẬN CÙNG –ī / Nadī (dòng sông)</vt:lpstr>
      <vt:lpstr> ĐỘNG TỪ PALI</vt:lpstr>
      <vt:lpstr> ĐỘNG TỪ - CĂN &amp; GỐC ĐỘNG TỪ THÌ HIỆN TẠI</vt:lpstr>
      <vt:lpstr> ĐỘNG TỪ - THÌ HIỆN TẠI CHỦ ĐỘNG</vt:lpstr>
      <vt:lpstr> ĐỘNG TỪ - [labh] =&gt; labha- (đạt được) </vt:lpstr>
      <vt:lpstr> ĐỘNG TỪ - [gaṃ] =&gt; gaccha- (đi)</vt:lpstr>
      <vt:lpstr> ĐỒNG VỊ</vt:lpstr>
      <vt:lpstr> TRẬT TỰ CÂU PALI</vt:lpstr>
      <vt:lpstr> ĐOẠN KINH 2.1 (AN)</vt:lpstr>
      <vt:lpstr> TỪ VỰNG ĐOẠN KINH 2.1</vt:lpstr>
      <vt:lpstr> TỪ VỰNG ĐOẠN KINH 2.1</vt:lpstr>
      <vt:lpstr> TÍNH TỪ</vt:lpstr>
      <vt:lpstr> HỢP ÂM - SANDHI</vt:lpstr>
      <vt:lpstr> ĐOẠN KINH 2.2 (AN)</vt:lpstr>
      <vt:lpstr> TỪ VỰNG ĐOẠN KINH 2.2</vt:lpstr>
      <vt:lpstr> TỪ VỰNG ĐOẠN KINH 2.2</vt:lpstr>
      <vt:lpstr> TỪ VỰNG ĐOẠN KINH 2.2</vt:lpstr>
      <vt:lpstr> ĐẠI TỪ NHÂN XƯNG</vt:lpstr>
      <vt:lpstr> DANH TỪ GHÉP</vt:lpstr>
      <vt:lpstr> ĐẠI TỪ QUAN HỆ - Ý TƯỞNG TRONG TIẾNG VIỆT</vt:lpstr>
      <vt:lpstr> ĐẠI TỪ QUAN HỆ PALI</vt:lpstr>
      <vt:lpstr> ĐOẠN KINH 6 (AN)</vt:lpstr>
      <vt:lpstr> ĐOẠN KINH 6 (AN)</vt:lpstr>
      <vt:lpstr> ĐOẠN KINH 6 (AN)</vt:lpstr>
      <vt:lpstr> ĐOẠN KINH 6 (AN)</vt:lpstr>
      <vt:lpstr> ĐOẠN KINH 6 (AN)</vt:lpstr>
      <vt:lpstr> ĐOẠN KINH 6 (AN)</vt:lpstr>
      <vt:lpstr> ĐOẠN KINH 6 (AN)</vt:lpstr>
      <vt:lpstr> ĐOẠN KINH 6 (AN)</vt:lpstr>
      <vt:lpstr> ĐOẠN KINH 6 (AN)</vt:lpstr>
      <vt:lpstr> ĐOẠN KINH 6 (AN)</vt:lpstr>
      <vt:lpstr> TỪ VỰNG ĐOẠN KINH 6</vt:lpstr>
      <vt:lpstr> TỪ VỰNG ĐOẠN KINH 6</vt:lpstr>
      <vt:lpstr> TỪ VỰNG ĐOẠN KINH 6</vt:lpstr>
      <vt:lpstr> DANH TỪ NỮ TÍNH TẬN CÙNG –i / Ratti (ban đêm)</vt:lpstr>
      <vt:lpstr> DANH TỪ NỮ TÍNH TẬN CÙNG –ī / Nadī (dòng sông)</vt:lpstr>
      <vt:lpstr> DANH TỪ NAM TÍNH TẬN CÙNG –a / Dhamma (pháp)</vt:lpstr>
      <vt:lpstr> DANH TỪ TRUNG TÍNH TẬN CÙNG –a / Rūpa (sắc)</vt:lpstr>
      <vt:lpstr> NGỮ PHÁP – ĐỘNG TỪ BẤT BIẾN</vt:lpstr>
      <vt:lpstr> NGỮ PHÁP – ĐỘNG TỪ BẤT BIẾN</vt:lpstr>
      <vt:lpstr> ĐOẠN KINH 7 (UD)</vt:lpstr>
      <vt:lpstr> TỪ VỰNG ĐOẠN KINH 7 (UD)</vt:lpstr>
      <vt:lpstr> TỪ VỰNG ĐOẠN KINH 7 (UD)</vt:lpstr>
      <vt:lpstr> NGỮ PHÁP – VỊ TRÍ CÁCH</vt:lpstr>
      <vt:lpstr> GÓC TỪ VỰNG</vt:lpstr>
      <vt:lpstr> GÓC TỪ VỰNG</vt:lpstr>
      <vt:lpstr> GÓC TỪ VỰNG</vt:lpstr>
      <vt:lpstr> GÓC VĂN HÓA</vt:lpstr>
      <vt:lpstr> GÓC VĂN HÓA</vt:lpstr>
      <vt:lpstr> GÓC VĂN HÓA</vt:lpstr>
      <vt:lpstr> GÓC VĂN HÓA</vt:lpstr>
      <vt:lpstr> BÀI 1.3 – ĐOẠN KINH 3 (AN)</vt:lpstr>
      <vt:lpstr> BÀI 1.3 – ĐOẠN KINH 3 (AN)</vt:lpstr>
      <vt:lpstr> BÀI 1.3 – ĐOẠN KINH 3 (AN)</vt:lpstr>
      <vt:lpstr> BÀI 1.3 – ĐOẠN KINH 3 (AN)</vt:lpstr>
      <vt:lpstr> TỪ VỰNG ĐOẠN KINH 3</vt:lpstr>
      <vt:lpstr> TỪ VỰNG ĐOẠN KINH 3</vt:lpstr>
      <vt:lpstr> NGỮ PHÁP – GIÁN BỔ CÁCH (DATIVE)</vt:lpstr>
      <vt:lpstr> NGỮ PHÁP – GIÁN BỔ CÁCH (DATIVE)</vt:lpstr>
      <vt:lpstr> BÀI 1.3 – ĐOẠN KINH 8 (KhDK)</vt:lpstr>
      <vt:lpstr> TỪ VỰNG ĐOẠN KINH 8</vt:lpstr>
      <vt:lpstr> NGỮ PHÁP </vt:lpstr>
      <vt:lpstr> NGỮ PHÁP </vt:lpstr>
      <vt:lpstr> BÀI 1.4 – ĐOẠN KINH 4 (AN)</vt:lpstr>
      <vt:lpstr> BÀI 1.4 – ĐOẠN KINH 4 (AN)</vt:lpstr>
      <vt:lpstr> BÀI 1.4 – ĐOẠN KINH 4 (AN)</vt:lpstr>
      <vt:lpstr> BÀI 1.4 – ĐOẠN KINH 4 (AN)</vt:lpstr>
      <vt:lpstr> TỪ VỰNG ĐOẠN KINH 4</vt:lpstr>
      <vt:lpstr> TỪ VỰNG ĐOẠN KINH 4</vt:lpstr>
      <vt:lpstr> NGỮ PHÁP ĐOẠN KINH 4 – SỞ HỮU CÁCH</vt:lpstr>
      <vt:lpstr> NGỮ PHÁP ĐOẠN KINH 4 – SỞ HỮU CÁCH</vt:lpstr>
      <vt:lpstr> NGỮ PHÁP ĐOẠN KINH 4 – GIÁN BỔ CÁCH</vt:lpstr>
      <vt:lpstr> NGỮ PHÁP ĐOẠN KINH 4 – GIÁN BỔ CÁCH</vt:lpstr>
      <vt:lpstr> BÀI 1.4 – ĐOẠN KINH 9 (UD)</vt:lpstr>
      <vt:lpstr> TỪ VỰNG ĐOẠN KINH 9</vt:lpstr>
      <vt:lpstr> NGỮ PHÁP ĐOẠN KINH 9 </vt:lpstr>
      <vt:lpstr> GÓC VĂN HÓA</vt:lpstr>
      <vt:lpstr>Ấn phẩm của Hội Thánh Điển Pali</vt:lpstr>
      <vt:lpstr>Sri Lanka</vt:lpstr>
      <vt:lpstr> GÓC VĂN HÓA</vt:lpstr>
      <vt:lpstr> GÓC VĂN HÓA</vt:lpstr>
      <vt:lpstr> GÓC VĂN HÓA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THỜI KHOÁ ĐỌC HIỂU VĂN TỰ PALI</dc:title>
  <dc:creator>Luong Gia Huy</dc:creator>
  <cp:lastModifiedBy>DELL</cp:lastModifiedBy>
  <cp:revision>261</cp:revision>
  <dcterms:created xsi:type="dcterms:W3CDTF">2019-07-07T09:47:49Z</dcterms:created>
  <dcterms:modified xsi:type="dcterms:W3CDTF">2022-06-09T13:37:47Z</dcterms:modified>
</cp:coreProperties>
</file>