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0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291" r:id="rId18"/>
    <p:sldId id="265" r:id="rId19"/>
    <p:sldId id="317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44" r:id="rId28"/>
    <p:sldId id="357" r:id="rId29"/>
    <p:sldId id="358" r:id="rId30"/>
    <p:sldId id="382" r:id="rId31"/>
    <p:sldId id="384" r:id="rId32"/>
    <p:sldId id="383" r:id="rId33"/>
    <p:sldId id="390" r:id="rId34"/>
    <p:sldId id="385" r:id="rId35"/>
    <p:sldId id="386" r:id="rId36"/>
    <p:sldId id="387" r:id="rId37"/>
    <p:sldId id="3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 Dau" id="{CAACD75F-080C-43B6-90D3-8EAF6FDCFCCD}">
          <p14:sldIdLst>
            <p14:sldId id="290"/>
          </p14:sldIdLst>
        </p14:section>
        <p14:section name="Ngữ pháp Bài 2" id="{7F54407F-8F6F-4554-B16C-959A3260EC76}">
          <p14:sldIdLst>
            <p14:sldId id="359"/>
          </p14:sldIdLst>
        </p14:section>
        <p14:section name="Danh từ" id="{EA903E87-2EFA-4EDA-AFD8-43E3F8887C1B}">
          <p14:sldIdLst>
            <p14:sldId id="360"/>
            <p14:sldId id="361"/>
            <p14:sldId id="362"/>
            <p14:sldId id="363"/>
            <p14:sldId id="364"/>
            <p14:sldId id="365"/>
          </p14:sldIdLst>
        </p14:section>
        <p14:section name="Đại từ nghi vấn" id="{C59F1B44-9618-4CA9-9746-7602368DC272}">
          <p14:sldIdLst>
            <p14:sldId id="374"/>
          </p14:sldIdLst>
        </p14:section>
        <p14:section name="Động từ nguyên mẫu" id="{49204BFE-55D7-40F9-83B6-391D27A67C7D}">
          <p14:sldIdLst>
            <p14:sldId id="375"/>
            <p14:sldId id="376"/>
            <p14:sldId id="377"/>
            <p14:sldId id="378"/>
          </p14:sldIdLst>
        </p14:section>
        <p14:section name="Câu đẳng lập" id="{5D57D85B-28AF-413F-A2D3-D81B21A8F351}">
          <p14:sldIdLst>
            <p14:sldId id="379"/>
            <p14:sldId id="380"/>
            <p14:sldId id="381"/>
          </p14:sldIdLst>
        </p14:section>
        <p14:section name="Đoạn Kinh 1.1" id="{6EEE8368-0BD9-4200-8F25-510E815B2C89}">
          <p14:sldIdLst>
            <p14:sldId id="291"/>
            <p14:sldId id="265"/>
            <p14:sldId id="317"/>
          </p14:sldIdLst>
        </p14:section>
        <p14:section name="Đoạn Kinh 2" id="{234F18D0-44F6-4BCF-8346-DED28F9DB8FC}">
          <p14:sldIdLst>
            <p14:sldId id="350"/>
            <p14:sldId id="351"/>
            <p14:sldId id="352"/>
            <p14:sldId id="353"/>
            <p14:sldId id="354"/>
            <p14:sldId id="355"/>
            <p14:sldId id="356"/>
            <p14:sldId id="344"/>
            <p14:sldId id="357"/>
            <p14:sldId id="358"/>
          </p14:sldIdLst>
        </p14:section>
        <p14:section name="BÀI ĐỌC THÊM" id="{03BE2404-A674-474B-91A8-83DC95078AC9}">
          <p14:sldIdLst>
            <p14:sldId id="382"/>
            <p14:sldId id="384"/>
            <p14:sldId id="383"/>
            <p14:sldId id="390"/>
            <p14:sldId id="385"/>
            <p14:sldId id="386"/>
            <p14:sldId id="387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1200"/>
    <a:srgbClr val="E6AD52"/>
    <a:srgbClr val="814B1C"/>
    <a:srgbClr val="FBC25D"/>
    <a:srgbClr val="D49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89981" autoAdjust="0"/>
  </p:normalViewPr>
  <p:slideViewPr>
    <p:cSldViewPr snapToGrid="0">
      <p:cViewPr varScale="1">
        <p:scale>
          <a:sx n="114" d="100"/>
          <a:sy n="114" d="100"/>
        </p:scale>
        <p:origin x="90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2C1BC-6F20-4B30-B319-F2670A38421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5BA63-5082-44CE-8680-D9F487A22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9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19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0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8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3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0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</a:t>
            </a:r>
            <a:r>
              <a:rPr lang="en-US" baseline="0" dirty="0"/>
              <a:t> Nam </a:t>
            </a:r>
            <a:r>
              <a:rPr lang="en-US" baseline="0" dirty="0" err="1"/>
              <a:t>Tính</a:t>
            </a:r>
            <a:r>
              <a:rPr lang="en-US" baseline="0" dirty="0"/>
              <a:t>, </a:t>
            </a:r>
            <a:r>
              <a:rPr lang="en-US" baseline="0" dirty="0" err="1"/>
              <a:t>Nữ</a:t>
            </a:r>
            <a:r>
              <a:rPr lang="en-US" baseline="0" dirty="0"/>
              <a:t> </a:t>
            </a:r>
            <a:r>
              <a:rPr lang="en-US" baseline="0" dirty="0" err="1"/>
              <a:t>Trính</a:t>
            </a:r>
            <a:r>
              <a:rPr lang="en-US" baseline="0" dirty="0"/>
              <a:t>, </a:t>
            </a:r>
            <a:r>
              <a:rPr lang="en-US" baseline="0" dirty="0" err="1"/>
              <a:t>Trung</a:t>
            </a:r>
            <a:r>
              <a:rPr lang="en-US" baseline="0" dirty="0"/>
              <a:t> </a:t>
            </a:r>
            <a:r>
              <a:rPr lang="en-US" baseline="0" dirty="0" err="1"/>
              <a:t>Tính</a:t>
            </a:r>
            <a:r>
              <a:rPr lang="en-US" baseline="0" dirty="0"/>
              <a:t> do </a:t>
            </a:r>
            <a:r>
              <a:rPr lang="en-US" baseline="0" dirty="0" err="1"/>
              <a:t>cách</a:t>
            </a:r>
            <a:r>
              <a:rPr lang="en-US" baseline="0" dirty="0"/>
              <a:t> </a:t>
            </a:r>
            <a:r>
              <a:rPr lang="en-US" baseline="0" dirty="0" err="1"/>
              <a:t>biến</a:t>
            </a:r>
            <a:r>
              <a:rPr lang="en-US" baseline="0" dirty="0"/>
              <a:t> </a:t>
            </a:r>
            <a:r>
              <a:rPr lang="en-US" baseline="0" dirty="0" err="1"/>
              <a:t>đuôi</a:t>
            </a:r>
            <a:r>
              <a:rPr lang="en-US" baseline="0" dirty="0"/>
              <a:t> </a:t>
            </a:r>
            <a:r>
              <a:rPr lang="en-US" baseline="0" dirty="0" err="1"/>
              <a:t>đặc</a:t>
            </a:r>
            <a:r>
              <a:rPr lang="en-US" baseline="0" dirty="0"/>
              <a:t> </a:t>
            </a:r>
            <a:r>
              <a:rPr lang="en-US" baseline="0" dirty="0" err="1"/>
              <a:t>thù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5BA63-5082-44CE-8680-D9F487A22C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79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82B9-E54D-475E-8DA7-644484A6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7C3B6-9F5F-4A79-BF3B-F1F3FC85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7931-BA11-4BDD-90A6-AFA2DDBE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CE1E-4271-4DBE-9E74-F2ABB5AD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985C-F353-4D38-B792-3039E100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BF5C2-A5C5-4070-B7B2-8D883C76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CC12D-359B-4384-9F1C-D2CB81AD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4880-3944-40A4-ACBE-5065355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E6637-40FB-4C20-8546-3EF30CE9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3106-0811-4132-9CF6-93D57AA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4A14-66DB-4C34-AA78-A39A96A2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68BA-A9E4-4050-AB0E-E0A1BB6C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FA22-72A4-48B5-9AA7-0875DDB4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78198-FD5E-4956-80D5-E8373CB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B7728-10FC-40C9-98E6-FA3754E4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B012-2DAF-4E49-BC35-DEB33EA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3AAD-CB1E-4A1E-B71C-E7B844FA6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D7875-EDB5-417B-AFC1-DD0CFFC0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8869-A3C3-4D27-8EC1-26184258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A6E27-100D-4786-87EA-7BF73AC9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289B7-FC20-4572-B8B3-879467905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B629-2916-4651-BF02-C51AADEC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9B84B-2143-417A-859F-EC6860F2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8EF35-BA1D-49C2-A0FA-7A47D9EE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0DB34-837F-403D-B712-C4060A1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282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578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16A-CB13-4E4D-A54D-25834F4B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F01D4-FE48-4D5F-AF6F-BBE826A5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9B4E5-9D35-462E-8A23-C4AD642B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FB421-944D-4E8E-8957-B8DB4F7B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5731-1E15-4EDD-9874-C8D690B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2A4-8BEB-4949-B6B2-B515B2AF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21071-5CD2-4739-91C2-D115394E9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21473-C1A1-4AA4-ACD6-95D19D17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96F2-06A1-4778-A7B9-23D0D7ED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3EFB-1B66-4082-8664-6481BDDE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2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AA68-1423-4008-8486-BF271888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4FA6-BC8C-4685-8973-B1229833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F61B0-0BA9-49C0-B0BE-61BA1539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595B1-F968-42D1-9095-54AF944E8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04DEC-602B-4D77-B611-181192B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5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C344-DDA6-4A2D-A6F9-D6232A46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6DDB-F0C2-4A67-8537-2153F98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ED760-0740-41B6-92FD-499F0245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544F5-14B3-4274-B099-2EFF9BE1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9716-0DD8-41F2-B925-1768D5BDC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74E-47E8-43A6-A2D5-D875FFC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7E9-1FB2-4CD3-AF38-2EF338D7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65A2-CF75-4A26-8CC8-14FA43D8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1981-87CD-4A90-93E4-3FEA2654A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BC6-3FED-4DEE-BCF0-5A17471D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3E6EF-2281-48E2-B44F-41CA2B00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33E5-841F-47AC-8298-99922907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BB3-5BAE-4C41-8C7D-330CECE0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5596-4693-49B3-9C66-5B0C9C54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D22-F2B5-4FBB-A129-5DAFB92A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35A0C-BDBC-4D23-A2D1-5322A220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DDA-2BF7-4023-9C91-D75E980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A17F0-007C-46F9-A1AD-391E36F5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A1687-DC26-4ACE-8630-08F9CE1C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AB4C0-8D73-4735-B1C8-331CE578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6C6E-4BFA-4AAF-AD95-6DEC57ED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5A8AC-507A-4A88-9DB9-690E4D8885BA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8BBA-771E-445F-931F-EEDBEC114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3C34-7700-48D1-8D10-62D3ECAA1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742F5-D5EB-495C-AC0B-DF34F44B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EA9233B-2E95-4B04-8FA6-8E41216E189A}"/>
              </a:ext>
            </a:extLst>
          </p:cNvPr>
          <p:cNvSpPr/>
          <p:nvPr/>
        </p:nvSpPr>
        <p:spPr>
          <a:xfrm>
            <a:off x="5582653" y="720437"/>
            <a:ext cx="6609347" cy="3538742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LỚP PALI</a:t>
            </a:r>
          </a:p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CHÙA NAM TÔNG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Giáo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dẫn</a:t>
            </a:r>
            <a:r>
              <a:rPr lang="en-US" sz="2400" dirty="0"/>
              <a:t>: </a:t>
            </a:r>
            <a:r>
              <a:rPr lang="en-US" sz="2400" b="1" dirty="0"/>
              <a:t>HUỲNH TRỌNG KHÁNH</a:t>
            </a:r>
          </a:p>
          <a:p>
            <a:pPr algn="just"/>
            <a:endParaRPr lang="en-US" dirty="0"/>
          </a:p>
          <a:p>
            <a:pPr algn="just"/>
            <a:r>
              <a:rPr lang="en-US" sz="1900" dirty="0" err="1"/>
              <a:t>Giáo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: A NEW COURSE IN READING PALI – Entering the Word of the Buddha (</a:t>
            </a:r>
            <a:r>
              <a:rPr lang="en-US" sz="1900" dirty="0" err="1"/>
              <a:t>Tác</a:t>
            </a:r>
            <a:r>
              <a:rPr lang="en-US" sz="1900" dirty="0"/>
              <a:t> </a:t>
            </a:r>
            <a:r>
              <a:rPr lang="en-US" sz="1900" dirty="0" err="1"/>
              <a:t>giả</a:t>
            </a:r>
            <a:r>
              <a:rPr lang="en-US" sz="1900" dirty="0"/>
              <a:t>: JAMES W.GAIR </a:t>
            </a:r>
            <a:r>
              <a:rPr lang="en-US" sz="1900" dirty="0" err="1"/>
              <a:t>và</a:t>
            </a:r>
            <a:r>
              <a:rPr lang="en-US" sz="1900" dirty="0"/>
              <a:t> W.S. KARUNATILLAKE)</a:t>
            </a:r>
          </a:p>
          <a:p>
            <a:pPr algn="just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ED26D-D9EF-470D-9B63-C655D9869AA7}"/>
              </a:ext>
            </a:extLst>
          </p:cNvPr>
          <p:cNvSpPr/>
          <p:nvPr/>
        </p:nvSpPr>
        <p:spPr>
          <a:xfrm>
            <a:off x="5582653" y="4800599"/>
            <a:ext cx="6609347" cy="982579"/>
          </a:xfrm>
          <a:prstGeom prst="rect">
            <a:avLst/>
          </a:prstGeom>
          <a:solidFill>
            <a:srgbClr val="47120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spc="600" dirty="0">
                <a:ln>
                  <a:solidFill>
                    <a:schemeClr val="accent4">
                      <a:lumMod val="50000"/>
                    </a:schemeClr>
                  </a:solidFill>
                </a:ln>
                <a:gradFill flip="none" rotWithShape="1">
                  <a:gsLst>
                    <a:gs pos="39000">
                      <a:schemeClr val="accent4">
                        <a:lumMod val="60000"/>
                        <a:lumOff val="40000"/>
                      </a:schemeClr>
                    </a:gs>
                    <a:gs pos="50000">
                      <a:schemeClr val="accent4">
                        <a:lumMod val="50000"/>
                      </a:schemeClr>
                    </a:gs>
                    <a:gs pos="64000">
                      <a:schemeClr val="accent4">
                        <a:lumMod val="40000"/>
                        <a:lumOff val="60000"/>
                      </a:schemeClr>
                    </a:gs>
                  </a:gsLst>
                  <a:lin ang="5400000" scaled="0"/>
                  <a:tileRect/>
                </a:gra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Tw Cen MT" panose="020B0602020104020603" pitchFamily="34" charset="0"/>
                <a:ea typeface="+mj-ea"/>
                <a:cs typeface="+mj-cs"/>
              </a:rPr>
              <a:t>BÀI 2.1</a:t>
            </a:r>
          </a:p>
        </p:txBody>
      </p:sp>
    </p:spTree>
    <p:extLst>
      <p:ext uri="{BB962C8B-B14F-4D97-AF65-F5344CB8AC3E}">
        <p14:creationId xmlns:p14="http://schemas.microsoft.com/office/powerpoint/2010/main" val="15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76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</a:rPr>
              <a:t>	4.1 </a:t>
            </a:r>
            <a:r>
              <a:rPr lang="en-US" sz="4000" dirty="0" err="1">
                <a:solidFill>
                  <a:srgbClr val="FBC25D"/>
                </a:solidFill>
              </a:rPr>
              <a:t>Cách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hình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thành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Động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Từ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Nguyên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Mẫu</a:t>
            </a:r>
            <a:endParaRPr lang="en-US" sz="4000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836958" y="365124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829909"/>
            <a:ext cx="10530225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36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1892376"/>
            <a:ext cx="10515600" cy="460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-685800">
              <a:spcBef>
                <a:spcPts val="1000"/>
              </a:spcBef>
              <a:buNone/>
            </a:pPr>
            <a:r>
              <a:rPr lang="en-US" sz="1800" b="1" dirty="0"/>
              <a:t>4.1.1 |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(present stem) </a:t>
            </a:r>
            <a:r>
              <a:rPr lang="en-US" dirty="0" err="1"/>
              <a:t>đuôi</a:t>
            </a:r>
            <a:r>
              <a:rPr lang="en-US" dirty="0"/>
              <a:t> “-</a:t>
            </a:r>
            <a:r>
              <a:rPr lang="en-US" b="1" dirty="0"/>
              <a:t>a</a:t>
            </a:r>
            <a:r>
              <a:rPr lang="en-US" dirty="0"/>
              <a:t>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“-</a:t>
            </a:r>
            <a:r>
              <a:rPr lang="en-US" b="1" dirty="0"/>
              <a:t>a</a:t>
            </a:r>
            <a:r>
              <a:rPr lang="en-US" dirty="0"/>
              <a:t>” </a:t>
            </a:r>
            <a:r>
              <a:rPr lang="en-US" dirty="0" err="1"/>
              <a:t>bằng</a:t>
            </a:r>
            <a:r>
              <a:rPr lang="en-US" dirty="0"/>
              <a:t> “-</a:t>
            </a:r>
            <a:r>
              <a:rPr lang="en-US" b="1" dirty="0" err="1"/>
              <a:t>ituṃ</a:t>
            </a:r>
            <a:r>
              <a:rPr lang="en-US" dirty="0"/>
              <a:t>” 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51571"/>
              </p:ext>
            </p:extLst>
          </p:nvPr>
        </p:nvGraphicFramePr>
        <p:xfrm>
          <a:off x="870472" y="2569463"/>
          <a:ext cx="10583563" cy="329095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96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3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0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Ngôi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thứ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ba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ít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Gốc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hiện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tại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(Present Stem)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Động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từ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nguyên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mẫu</a:t>
                      </a: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(Infinitive)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Bhavati</a:t>
                      </a:r>
                      <a:r>
                        <a:rPr lang="en-US" sz="2800" dirty="0">
                          <a:effectLst/>
                        </a:rPr>
                        <a:t> - </a:t>
                      </a:r>
                      <a:r>
                        <a:rPr lang="en-US" sz="2800" dirty="0" err="1">
                          <a:effectLst/>
                        </a:rPr>
                        <a:t>là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trở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nên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bhava – 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bhavituṃ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Gacchati</a:t>
                      </a:r>
                      <a:r>
                        <a:rPr lang="en-US" sz="2800" dirty="0">
                          <a:effectLst/>
                        </a:rPr>
                        <a:t> - </a:t>
                      </a:r>
                      <a:r>
                        <a:rPr lang="en-US" sz="2800" dirty="0" err="1">
                          <a:effectLst/>
                        </a:rPr>
                        <a:t>đi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đến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gaccha</a:t>
                      </a:r>
                      <a:r>
                        <a:rPr lang="en-US" sz="2800" dirty="0">
                          <a:effectLst/>
                        </a:rPr>
                        <a:t> 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gacchituṃ (*)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labhati</a:t>
                      </a:r>
                      <a:r>
                        <a:rPr lang="en-US" sz="2800" dirty="0">
                          <a:effectLst/>
                        </a:rPr>
                        <a:t> - </a:t>
                      </a:r>
                      <a:r>
                        <a:rPr lang="en-US" sz="2800" dirty="0" err="1">
                          <a:effectLst/>
                        </a:rPr>
                        <a:t>có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được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lấy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được</a:t>
                      </a:r>
                      <a:r>
                        <a:rPr lang="en-US" sz="2800" dirty="0">
                          <a:effectLst/>
                        </a:rPr>
                        <a:t>, </a:t>
                      </a:r>
                      <a:r>
                        <a:rPr lang="en-US" sz="2800" dirty="0" err="1">
                          <a:effectLst/>
                        </a:rPr>
                        <a:t>có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labha 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labhituṃ (*)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passati</a:t>
                      </a:r>
                      <a:r>
                        <a:rPr lang="en-US" sz="2800" dirty="0">
                          <a:effectLst/>
                        </a:rPr>
                        <a:t> - </a:t>
                      </a:r>
                      <a:r>
                        <a:rPr lang="en-US" sz="2800" dirty="0" err="1">
                          <a:effectLst/>
                        </a:rPr>
                        <a:t>thấy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passa 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passituṃ</a:t>
                      </a:r>
                      <a:r>
                        <a:rPr lang="en-US" sz="2800" dirty="0">
                          <a:effectLst/>
                        </a:rPr>
                        <a:t> (*)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4229" marR="144229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6097109"/>
            <a:ext cx="10562497" cy="46166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r>
              <a:rPr lang="en-US" sz="2400" i="1" dirty="0"/>
              <a:t>(*) </a:t>
            </a:r>
            <a:r>
              <a:rPr lang="en-US" sz="2400" i="1" dirty="0" err="1"/>
              <a:t>Các</a:t>
            </a:r>
            <a:r>
              <a:rPr lang="en-US" sz="2400" i="1" dirty="0"/>
              <a:t> </a:t>
            </a:r>
            <a:r>
              <a:rPr lang="en-US" sz="2400" i="1" dirty="0" err="1"/>
              <a:t>động</a:t>
            </a:r>
            <a:r>
              <a:rPr lang="en-US" sz="2400" i="1" dirty="0"/>
              <a:t> </a:t>
            </a:r>
            <a:r>
              <a:rPr lang="en-US" sz="2400" i="1" dirty="0" err="1"/>
              <a:t>từ</a:t>
            </a:r>
            <a:r>
              <a:rPr lang="en-US" sz="2400" i="1" dirty="0"/>
              <a:t> </a:t>
            </a:r>
            <a:r>
              <a:rPr lang="en-US" sz="2400" i="1" dirty="0" err="1"/>
              <a:t>này</a:t>
            </a:r>
            <a:r>
              <a:rPr lang="en-US" sz="2400" i="1" dirty="0"/>
              <a:t> </a:t>
            </a:r>
            <a:r>
              <a:rPr lang="en-US" sz="2400" i="1" dirty="0" err="1"/>
              <a:t>còn</a:t>
            </a:r>
            <a:r>
              <a:rPr lang="en-US" sz="2400" i="1" dirty="0"/>
              <a:t> </a:t>
            </a:r>
            <a:r>
              <a:rPr lang="en-US" sz="2400" i="1" dirty="0" err="1"/>
              <a:t>có</a:t>
            </a:r>
            <a:r>
              <a:rPr lang="en-US" sz="2400" i="1" dirty="0"/>
              <a:t> 1 </a:t>
            </a:r>
            <a:r>
              <a:rPr lang="en-US" sz="2400" i="1" dirty="0" err="1"/>
              <a:t>dạng</a:t>
            </a:r>
            <a:r>
              <a:rPr lang="en-US" sz="2400" i="1" dirty="0"/>
              <a:t> </a:t>
            </a:r>
            <a:r>
              <a:rPr lang="en-US" sz="2400" i="1" dirty="0" err="1"/>
              <a:t>nguyên</a:t>
            </a:r>
            <a:r>
              <a:rPr lang="en-US" sz="2400" i="1" dirty="0"/>
              <a:t> </a:t>
            </a:r>
            <a:r>
              <a:rPr lang="en-US" sz="2400" i="1" dirty="0" err="1"/>
              <a:t>mẫu</a:t>
            </a:r>
            <a:r>
              <a:rPr lang="en-US" sz="2400" i="1" dirty="0"/>
              <a:t> </a:t>
            </a:r>
            <a:r>
              <a:rPr lang="en-US" sz="2400" i="1" dirty="0" err="1"/>
              <a:t>khác</a:t>
            </a:r>
            <a:r>
              <a:rPr lang="en-US" sz="2400" i="1" dirty="0"/>
              <a:t> </a:t>
            </a:r>
            <a:r>
              <a:rPr lang="en-US" sz="2400" i="1" dirty="0" err="1"/>
              <a:t>được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i="1" dirty="0" err="1"/>
              <a:t>bày</a:t>
            </a:r>
            <a:r>
              <a:rPr lang="en-US" sz="2400" i="1" dirty="0"/>
              <a:t> </a:t>
            </a:r>
            <a:r>
              <a:rPr lang="en-US" sz="2400" i="1" dirty="0" err="1"/>
              <a:t>bên</a:t>
            </a:r>
            <a:r>
              <a:rPr lang="en-US" sz="2400" i="1" dirty="0"/>
              <a:t> </a:t>
            </a:r>
            <a:r>
              <a:rPr lang="en-US" sz="2400" i="1" dirty="0" err="1"/>
              <a:t>dưới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2850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76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</a:rPr>
              <a:t>	4.1 </a:t>
            </a:r>
            <a:r>
              <a:rPr lang="en-US" sz="4000" dirty="0" err="1">
                <a:solidFill>
                  <a:srgbClr val="FBC25D"/>
                </a:solidFill>
              </a:rPr>
              <a:t>Cách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hình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thành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Động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Từ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Nguyên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Mẫu</a:t>
            </a:r>
            <a:endParaRPr lang="en-US" sz="4000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836958" y="365124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829909"/>
            <a:ext cx="10530225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36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1892376"/>
            <a:ext cx="10515600" cy="460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0563" lvl="2" indent="-690563">
              <a:buNone/>
            </a:pPr>
            <a:r>
              <a:rPr lang="en-US" sz="1800" b="1" dirty="0"/>
              <a:t>4.1.2 |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(present stem) </a:t>
            </a:r>
            <a:r>
              <a:rPr lang="en-US" dirty="0" err="1"/>
              <a:t>đuôi</a:t>
            </a:r>
            <a:r>
              <a:rPr lang="en-US" dirty="0"/>
              <a:t> “-</a:t>
            </a:r>
            <a:r>
              <a:rPr lang="en-US" b="1" dirty="0"/>
              <a:t>ā</a:t>
            </a:r>
            <a:r>
              <a:rPr lang="en-US" dirty="0"/>
              <a:t>/-</a:t>
            </a:r>
            <a:r>
              <a:rPr lang="en-US" b="1" dirty="0"/>
              <a:t>e</a:t>
            </a:r>
            <a:r>
              <a:rPr lang="en-US" dirty="0"/>
              <a:t>/-</a:t>
            </a:r>
            <a:r>
              <a:rPr lang="en-US" b="1" dirty="0"/>
              <a:t>o</a:t>
            </a:r>
            <a:r>
              <a:rPr lang="en-US" dirty="0"/>
              <a:t>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“-</a:t>
            </a:r>
            <a:r>
              <a:rPr lang="en-US" b="1" dirty="0" err="1"/>
              <a:t>tuṃ</a:t>
            </a:r>
            <a:r>
              <a:rPr lang="en-US" dirty="0"/>
              <a:t>”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06930"/>
              </p:ext>
            </p:extLst>
          </p:nvPr>
        </p:nvGraphicFramePr>
        <p:xfrm>
          <a:off x="870471" y="2669032"/>
          <a:ext cx="10530225" cy="330146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627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3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Ngôi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thứ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ba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Gốc hiện tại</a:t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>
                          <a:effectLst/>
                        </a:rPr>
                        <a:t>(Present Stem)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Động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từ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nguyên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thể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(Infinitive)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aññāti</a:t>
                      </a:r>
                      <a:r>
                        <a:rPr lang="en-US" sz="2400" dirty="0">
                          <a:effectLst/>
                        </a:rPr>
                        <a:t> - </a:t>
                      </a:r>
                      <a:r>
                        <a:rPr lang="en-US" sz="2400" dirty="0" err="1">
                          <a:effectLst/>
                        </a:rPr>
                        <a:t>hiểu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rõ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lĩnh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hội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được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aññā</a:t>
                      </a:r>
                      <a:r>
                        <a:rPr lang="en-US" sz="2400" b="1" dirty="0">
                          <a:effectLst/>
                        </a:rPr>
                        <a:t> –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aññātuṃ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deseti</a:t>
                      </a:r>
                      <a:r>
                        <a:rPr lang="en-US" sz="2400" dirty="0">
                          <a:effectLst/>
                        </a:rPr>
                        <a:t> - </a:t>
                      </a:r>
                      <a:r>
                        <a:rPr lang="en-US" sz="2400" dirty="0" err="1">
                          <a:effectLst/>
                        </a:rPr>
                        <a:t>dạy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dese -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desetuṃ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neti</a:t>
                      </a:r>
                      <a:r>
                        <a:rPr lang="en-US" sz="2400" dirty="0">
                          <a:effectLst/>
                        </a:rPr>
                        <a:t> - </a:t>
                      </a:r>
                      <a:r>
                        <a:rPr lang="en-US" sz="2400" dirty="0" err="1">
                          <a:effectLst/>
                        </a:rPr>
                        <a:t>hướng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đến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dẫn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đầu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ne -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netuṃ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yāti</a:t>
                      </a:r>
                      <a:r>
                        <a:rPr lang="en-US" sz="2400" dirty="0">
                          <a:effectLst/>
                        </a:rPr>
                        <a:t> – </a:t>
                      </a:r>
                      <a:r>
                        <a:rPr lang="en-US" sz="2400" dirty="0" err="1">
                          <a:effectLst/>
                        </a:rPr>
                        <a:t>đi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yā</a:t>
                      </a:r>
                      <a:r>
                        <a:rPr lang="en-US" sz="2400" b="1" dirty="0">
                          <a:effectLst/>
                        </a:rPr>
                        <a:t>-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yātuṃ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63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hoti</a:t>
                      </a:r>
                      <a:r>
                        <a:rPr lang="en-US" sz="2400" dirty="0">
                          <a:effectLst/>
                        </a:rPr>
                        <a:t> –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ho -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</a:rPr>
                        <a:t>hotuṃ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6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0472" y="3659535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52825" y="4200331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2825" y="4756815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0472" y="5297835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0472" y="5838855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70472" y="3105210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0472" y="2539395"/>
            <a:ext cx="5461748" cy="29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76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</a:rPr>
              <a:t>	4.1 </a:t>
            </a:r>
            <a:r>
              <a:rPr lang="en-US" sz="4000" dirty="0" err="1">
                <a:solidFill>
                  <a:srgbClr val="FBC25D"/>
                </a:solidFill>
              </a:rPr>
              <a:t>Cách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hình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thành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Động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Từ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Nguyên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Mẫu</a:t>
            </a:r>
            <a:endParaRPr lang="en-US" sz="4000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836958" y="365124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910594"/>
            <a:ext cx="10530225" cy="40011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0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1892376"/>
            <a:ext cx="10515600" cy="460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-914400">
              <a:buNone/>
            </a:pPr>
            <a:r>
              <a:rPr lang="en-US" sz="1800" b="1" dirty="0"/>
              <a:t>4.1.3 |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472" y="2501295"/>
            <a:ext cx="66590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Karoti</a:t>
            </a:r>
            <a:r>
              <a:rPr lang="en-US" dirty="0"/>
              <a:t> – </a:t>
            </a:r>
            <a:r>
              <a:rPr lang="en-US" dirty="0" err="1"/>
              <a:t>làm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		</a:t>
            </a:r>
            <a:r>
              <a:rPr lang="en-US" dirty="0" err="1"/>
              <a:t>Kātuṃ</a:t>
            </a:r>
            <a:endParaRPr lang="en-US" dirty="0"/>
          </a:p>
          <a:p>
            <a:r>
              <a:rPr lang="en-US" dirty="0" err="1"/>
              <a:t>Gacchati</a:t>
            </a:r>
            <a:r>
              <a:rPr lang="en-US" dirty="0"/>
              <a:t> –</a:t>
            </a:r>
            <a:r>
              <a:rPr lang="en-US" dirty="0" err="1"/>
              <a:t>đi</a:t>
            </a:r>
            <a:r>
              <a:rPr lang="en-US" dirty="0"/>
              <a:t> 			</a:t>
            </a:r>
            <a:r>
              <a:rPr lang="en-US" dirty="0" err="1"/>
              <a:t>Gantuṃ</a:t>
            </a:r>
            <a:endParaRPr lang="en-US" dirty="0"/>
          </a:p>
          <a:p>
            <a:r>
              <a:rPr lang="en-US" dirty="0" err="1"/>
              <a:t>Jānāti</a:t>
            </a:r>
            <a:r>
              <a:rPr lang="en-US" dirty="0"/>
              <a:t> – </a:t>
            </a:r>
            <a:r>
              <a:rPr lang="en-US" dirty="0" err="1"/>
              <a:t>biết</a:t>
            </a:r>
            <a:r>
              <a:rPr lang="en-US" dirty="0"/>
              <a:t> 			</a:t>
            </a:r>
            <a:r>
              <a:rPr lang="en-US" dirty="0" err="1"/>
              <a:t>Ñātuṃ</a:t>
            </a:r>
            <a:endParaRPr lang="en-US" dirty="0"/>
          </a:p>
          <a:p>
            <a:r>
              <a:rPr lang="en-US" dirty="0" err="1"/>
              <a:t>Tiṭṭhati</a:t>
            </a:r>
            <a:r>
              <a:rPr lang="en-US" dirty="0"/>
              <a:t> – </a:t>
            </a:r>
            <a:r>
              <a:rPr lang="en-US" dirty="0" err="1"/>
              <a:t>là</a:t>
            </a:r>
            <a:r>
              <a:rPr lang="en-US" dirty="0"/>
              <a:t>,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		</a:t>
            </a:r>
            <a:r>
              <a:rPr lang="en-US" dirty="0" err="1"/>
              <a:t>Ṭhātuṃ</a:t>
            </a:r>
            <a:endParaRPr lang="en-US" dirty="0"/>
          </a:p>
          <a:p>
            <a:r>
              <a:rPr lang="en-US" dirty="0" err="1"/>
              <a:t>Dahati</a:t>
            </a:r>
            <a:r>
              <a:rPr lang="en-US" dirty="0"/>
              <a:t> (</a:t>
            </a:r>
            <a:r>
              <a:rPr lang="en-US" dirty="0" err="1"/>
              <a:t>dhīyati</a:t>
            </a:r>
            <a:r>
              <a:rPr lang="en-US" dirty="0"/>
              <a:t>) –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		</a:t>
            </a:r>
            <a:r>
              <a:rPr lang="en-US" dirty="0" err="1"/>
              <a:t>Dahituṃ</a:t>
            </a:r>
            <a:endParaRPr lang="en-US" dirty="0"/>
          </a:p>
          <a:p>
            <a:r>
              <a:rPr lang="en-US" dirty="0" err="1"/>
              <a:t>Deti</a:t>
            </a:r>
            <a:r>
              <a:rPr lang="en-US" dirty="0"/>
              <a:t> (</a:t>
            </a:r>
            <a:r>
              <a:rPr lang="en-US" dirty="0" err="1"/>
              <a:t>dadāti</a:t>
            </a:r>
            <a:r>
              <a:rPr lang="en-US" dirty="0"/>
              <a:t>) – </a:t>
            </a:r>
            <a:r>
              <a:rPr lang="en-US" dirty="0" err="1"/>
              <a:t>cho</a:t>
            </a:r>
            <a:r>
              <a:rPr lang="en-US" dirty="0"/>
              <a:t>, </a:t>
            </a:r>
            <a:r>
              <a:rPr lang="en-US" dirty="0" err="1"/>
              <a:t>đưa</a:t>
            </a:r>
            <a:r>
              <a:rPr lang="en-US" dirty="0"/>
              <a:t> 		</a:t>
            </a:r>
            <a:r>
              <a:rPr lang="en-US" dirty="0" err="1"/>
              <a:t>Dātuṃ</a:t>
            </a:r>
            <a:endParaRPr lang="en-US" dirty="0"/>
          </a:p>
          <a:p>
            <a:r>
              <a:rPr lang="en-US" dirty="0" err="1"/>
              <a:t>Passati</a:t>
            </a:r>
            <a:r>
              <a:rPr lang="en-US" dirty="0"/>
              <a:t> - </a:t>
            </a:r>
            <a:r>
              <a:rPr lang="en-US" dirty="0" err="1"/>
              <a:t>thấy</a:t>
            </a:r>
            <a:r>
              <a:rPr lang="en-US" dirty="0"/>
              <a:t>, </a:t>
            </a:r>
            <a:r>
              <a:rPr lang="en-US" dirty="0" err="1"/>
              <a:t>nhìn</a:t>
            </a:r>
            <a:r>
              <a:rPr lang="en-US" dirty="0"/>
              <a:t> 			</a:t>
            </a:r>
            <a:r>
              <a:rPr lang="en-US" dirty="0" err="1"/>
              <a:t>Daṭṭhuṃ</a:t>
            </a:r>
            <a:endParaRPr lang="en-US" dirty="0"/>
          </a:p>
          <a:p>
            <a:r>
              <a:rPr lang="en-US" dirty="0" err="1"/>
              <a:t>Pāpuṇāti</a:t>
            </a:r>
            <a:r>
              <a:rPr lang="en-US" dirty="0"/>
              <a:t> –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		</a:t>
            </a:r>
            <a:r>
              <a:rPr lang="en-US" dirty="0" err="1"/>
              <a:t>Pāpuṇituṃ</a:t>
            </a:r>
            <a:endParaRPr lang="en-US" dirty="0"/>
          </a:p>
          <a:p>
            <a:r>
              <a:rPr lang="en-US" dirty="0" err="1"/>
              <a:t>Pivati</a:t>
            </a:r>
            <a:r>
              <a:rPr lang="en-US" dirty="0"/>
              <a:t> - </a:t>
            </a:r>
            <a:r>
              <a:rPr lang="en-US" dirty="0" err="1"/>
              <a:t>Uống</a:t>
            </a:r>
            <a:r>
              <a:rPr lang="en-US" dirty="0"/>
              <a:t> 			</a:t>
            </a:r>
            <a:r>
              <a:rPr lang="en-US" dirty="0" err="1"/>
              <a:t>Pātuṃ</a:t>
            </a:r>
            <a:endParaRPr lang="en-US" dirty="0"/>
          </a:p>
          <a:p>
            <a:r>
              <a:rPr lang="en-US" dirty="0" err="1"/>
              <a:t>Mīyati</a:t>
            </a:r>
            <a:r>
              <a:rPr lang="en-US" dirty="0"/>
              <a:t> – </a:t>
            </a:r>
            <a:r>
              <a:rPr lang="en-US" dirty="0" err="1"/>
              <a:t>chết</a:t>
            </a:r>
            <a:r>
              <a:rPr lang="en-US" dirty="0"/>
              <a:t> 			</a:t>
            </a:r>
            <a:r>
              <a:rPr lang="en-US" dirty="0" err="1"/>
              <a:t>Marituṃ</a:t>
            </a:r>
            <a:endParaRPr lang="en-US" dirty="0"/>
          </a:p>
          <a:p>
            <a:r>
              <a:rPr lang="en-US" dirty="0" err="1"/>
              <a:t>Labhati</a:t>
            </a:r>
            <a:r>
              <a:rPr lang="en-US" dirty="0"/>
              <a:t> –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		</a:t>
            </a:r>
            <a:r>
              <a:rPr lang="en-US" dirty="0" err="1"/>
              <a:t>Laddhuṃ</a:t>
            </a:r>
            <a:endParaRPr lang="en-US" dirty="0"/>
          </a:p>
          <a:p>
            <a:r>
              <a:rPr lang="en-US" dirty="0" err="1"/>
              <a:t>Vikkiṇāti</a:t>
            </a:r>
            <a:r>
              <a:rPr lang="en-US" dirty="0"/>
              <a:t> - </a:t>
            </a:r>
            <a:r>
              <a:rPr lang="en-US" dirty="0" err="1"/>
              <a:t>bán</a:t>
            </a:r>
            <a:r>
              <a:rPr lang="en-US" dirty="0"/>
              <a:t> 			</a:t>
            </a:r>
            <a:r>
              <a:rPr lang="en-US" dirty="0" err="1"/>
              <a:t>Vikkiṇtuṃ</a:t>
            </a:r>
            <a:endParaRPr lang="en-US" dirty="0"/>
          </a:p>
          <a:p>
            <a:r>
              <a:rPr lang="en-US" dirty="0" err="1"/>
              <a:t>Suṇoti</a:t>
            </a:r>
            <a:r>
              <a:rPr lang="en-US" dirty="0"/>
              <a:t> (</a:t>
            </a:r>
            <a:r>
              <a:rPr lang="en-US" dirty="0" err="1"/>
              <a:t>suṇāti</a:t>
            </a:r>
            <a:r>
              <a:rPr lang="en-US" dirty="0"/>
              <a:t>) - </a:t>
            </a:r>
            <a:r>
              <a:rPr lang="en-US" dirty="0" err="1"/>
              <a:t>nghe</a:t>
            </a:r>
            <a:r>
              <a:rPr lang="en-US" dirty="0"/>
              <a:t>,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	</a:t>
            </a:r>
            <a:r>
              <a:rPr lang="en-US" dirty="0" err="1"/>
              <a:t>Sotuṃ</a:t>
            </a:r>
            <a:r>
              <a:rPr lang="en-US" dirty="0"/>
              <a:t> (</a:t>
            </a:r>
            <a:r>
              <a:rPr lang="en-US" dirty="0" err="1"/>
              <a:t>suṇituṃ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04000" y="2552020"/>
            <a:ext cx="4796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Chú</a:t>
            </a:r>
            <a:r>
              <a:rPr lang="en-US" b="1" dirty="0"/>
              <a:t> ý: </a:t>
            </a:r>
          </a:p>
          <a:p>
            <a:endParaRPr lang="en-US" b="1" dirty="0"/>
          </a:p>
          <a:p>
            <a:pPr algn="just"/>
            <a:r>
              <a:rPr lang="en-US" dirty="0"/>
              <a:t>“</a:t>
            </a:r>
            <a:r>
              <a:rPr lang="en-US" dirty="0" err="1"/>
              <a:t>passati</a:t>
            </a:r>
            <a:r>
              <a:rPr lang="en-US" dirty="0"/>
              <a:t>”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“dis-”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phái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–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(</a:t>
            </a:r>
            <a:r>
              <a:rPr lang="en-US" dirty="0" err="1"/>
              <a:t>tức</a:t>
            </a:r>
            <a:r>
              <a:rPr lang="en-US" dirty="0"/>
              <a:t> “</a:t>
            </a:r>
            <a:r>
              <a:rPr lang="en-US" dirty="0" err="1"/>
              <a:t>Daṭṭhuṃ</a:t>
            </a:r>
            <a:r>
              <a:rPr lang="en-US" dirty="0"/>
              <a:t>” – </a:t>
            </a:r>
            <a:r>
              <a:rPr lang="en-US" dirty="0" err="1"/>
              <a:t>phái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“Dis-”)</a:t>
            </a:r>
          </a:p>
        </p:txBody>
      </p:sp>
    </p:spTree>
    <p:extLst>
      <p:ext uri="{BB962C8B-B14F-4D97-AF65-F5344CB8AC3E}">
        <p14:creationId xmlns:p14="http://schemas.microsoft.com/office/powerpoint/2010/main" val="97882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76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BC25D"/>
                </a:solidFill>
              </a:rPr>
              <a:t>	4.2 </a:t>
            </a:r>
            <a:r>
              <a:rPr lang="en-US" sz="4000" dirty="0" err="1">
                <a:solidFill>
                  <a:srgbClr val="FBC25D"/>
                </a:solidFill>
              </a:rPr>
              <a:t>Cách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dùng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Động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Từ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Nguyên</a:t>
            </a:r>
            <a:r>
              <a:rPr lang="en-US" sz="4000" dirty="0">
                <a:solidFill>
                  <a:srgbClr val="FBC25D"/>
                </a:solidFill>
              </a:rPr>
              <a:t> </a:t>
            </a:r>
            <a:r>
              <a:rPr lang="en-US" sz="4000" dirty="0" err="1">
                <a:solidFill>
                  <a:srgbClr val="FBC25D"/>
                </a:solidFill>
              </a:rPr>
              <a:t>Mẫu</a:t>
            </a:r>
            <a:endParaRPr lang="en-US" sz="4000" dirty="0">
              <a:solidFill>
                <a:srgbClr val="FBC25D"/>
              </a:solidFill>
            </a:endParaRP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836958" y="365124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910594"/>
            <a:ext cx="10530225" cy="70788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40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852825" y="2014296"/>
            <a:ext cx="10515600" cy="460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8325" lvl="2" indent="-568325">
              <a:buNone/>
            </a:pPr>
            <a:r>
              <a:rPr lang="en-US" sz="2400" b="1" dirty="0"/>
              <a:t>4.2 </a:t>
            </a:r>
            <a:r>
              <a:rPr lang="en-US" sz="1800" b="1" dirty="0"/>
              <a:t>|</a:t>
            </a:r>
            <a:r>
              <a:rPr lang="vi-VN" dirty="0"/>
              <a:t>Cách dùng động từ nguyên mẫu (infinitive): động từ nguyên mẫu có nhiều cách sử</a:t>
            </a:r>
            <a:r>
              <a:rPr lang="en-US" dirty="0"/>
              <a:t> </a:t>
            </a:r>
            <a:r>
              <a:rPr lang="vi-VN" dirty="0"/>
              <a:t>dụng, trong số đó có 2 cách xuất hiện trong Bài 2 này.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73200" y="2684100"/>
            <a:ext cx="992749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4.2.1 |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endParaRPr lang="en-US" sz="1400" dirty="0"/>
          </a:p>
          <a:p>
            <a:pPr algn="just"/>
            <a:r>
              <a:rPr lang="en-US" dirty="0" err="1"/>
              <a:t>Buddhaṃ</a:t>
            </a:r>
            <a:r>
              <a:rPr lang="en-US" dirty="0"/>
              <a:t> </a:t>
            </a:r>
            <a:r>
              <a:rPr lang="en-US" dirty="0" err="1"/>
              <a:t>daṭṭhuṃ</a:t>
            </a:r>
            <a:r>
              <a:rPr lang="en-US" dirty="0"/>
              <a:t> </a:t>
            </a:r>
            <a:r>
              <a:rPr lang="en-US" dirty="0" err="1"/>
              <a:t>gacchāmi</a:t>
            </a:r>
            <a:r>
              <a:rPr lang="en-US" dirty="0"/>
              <a:t> –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Phật</a:t>
            </a:r>
            <a:r>
              <a:rPr lang="en-US" dirty="0"/>
              <a:t> (I am going to see the Buddha)</a:t>
            </a:r>
          </a:p>
          <a:p>
            <a:pPr algn="just"/>
            <a:endParaRPr lang="en-US" sz="1400" dirty="0"/>
          </a:p>
          <a:p>
            <a:pPr marL="0" lvl="2" algn="just"/>
            <a:r>
              <a:rPr lang="en-US" b="1" dirty="0"/>
              <a:t>4.2.2 | </a:t>
            </a:r>
            <a:r>
              <a:rPr lang="vi-VN" dirty="0">
                <a:latin typeface="Calibri" pitchFamily="34" charset="0"/>
                <a:cs typeface="Calibri" pitchFamily="34" charset="0"/>
              </a:rPr>
              <a:t>Bổ nghĩa cho tính từ (như bhabba) giống như cách dùng động từ nguyên mẫu trong tiếng Anh (như: to go, to have…)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endParaRPr lang="vi-VN" dirty="0">
              <a:latin typeface="Calibri" pitchFamily="34" charset="0"/>
              <a:cs typeface="Calibri" pitchFamily="34" charset="0"/>
            </a:endParaRPr>
          </a:p>
          <a:p>
            <a:pPr marL="0" lvl="2" algn="just"/>
            <a:r>
              <a:rPr lang="vi-VN" dirty="0">
                <a:latin typeface="Calibri" pitchFamily="34" charset="0"/>
                <a:cs typeface="Calibri" pitchFamily="34" charset="0"/>
              </a:rPr>
              <a:t>Pānaṇiko abhabbo anadhigataṃ bhogaṃ adhigantuṃ - Vị thương gia không thể gặt hái tài sản chưa được gặt hái - The merchant is incompentent to acquire wealth (that he has) not (yet) acquired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lvl="2" algn="just"/>
            <a:endParaRPr lang="en-US" dirty="0"/>
          </a:p>
          <a:p>
            <a:pPr marL="0" lvl="2" algn="just"/>
            <a:r>
              <a:rPr lang="en-US" b="1" dirty="0"/>
              <a:t>4.2.3 |</a:t>
            </a:r>
            <a:endParaRPr lang="en-US" dirty="0"/>
          </a:p>
          <a:p>
            <a:pPr marL="0" lvl="2" algn="just"/>
            <a:r>
              <a:rPr lang="en-US" b="1" dirty="0" err="1"/>
              <a:t>Lưu</a:t>
            </a:r>
            <a:r>
              <a:rPr lang="en-US" b="1" dirty="0"/>
              <a:t> ý: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.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.</a:t>
            </a:r>
          </a:p>
          <a:p>
            <a:pPr marL="0" lvl="2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3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BC25D"/>
                </a:solidFill>
              </a:rPr>
              <a:t>5.	CÂU ĐẲNG LẬP (EQUATIONAL SENTENCE)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5D25-2FC4-47A7-B4BF-859086B5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9200" y="1179288"/>
            <a:ext cx="8991600" cy="5289245"/>
          </a:xfrm>
        </p:spPr>
        <p:txBody>
          <a:bodyPr>
            <a:noAutofit/>
          </a:bodyPr>
          <a:lstStyle/>
          <a:p>
            <a:pPr algn="just"/>
            <a:r>
              <a:rPr lang="en-US" sz="3400" b="1" dirty="0" err="1"/>
              <a:t>Câu</a:t>
            </a:r>
            <a:r>
              <a:rPr lang="en-US" sz="3400" b="1" dirty="0"/>
              <a:t> </a:t>
            </a:r>
            <a:r>
              <a:rPr lang="en-US" sz="3400" b="1" dirty="0" err="1"/>
              <a:t>đẳng</a:t>
            </a:r>
            <a:r>
              <a:rPr lang="en-US" sz="3400" b="1" dirty="0"/>
              <a:t> </a:t>
            </a:r>
            <a:r>
              <a:rPr lang="en-US" sz="3400" b="1" dirty="0" err="1"/>
              <a:t>lập</a:t>
            </a:r>
            <a:r>
              <a:rPr lang="en-US" sz="3400" b="1" dirty="0"/>
              <a:t> </a:t>
            </a:r>
            <a:r>
              <a:rPr lang="en-US" sz="3400" b="1" dirty="0" err="1"/>
              <a:t>là</a:t>
            </a:r>
            <a:r>
              <a:rPr lang="en-US" sz="3400" b="1" dirty="0"/>
              <a:t> </a:t>
            </a:r>
            <a:r>
              <a:rPr lang="en-US" sz="3400" b="1" dirty="0" err="1"/>
              <a:t>câu</a:t>
            </a:r>
            <a:r>
              <a:rPr lang="en-US" sz="3400" b="1" dirty="0"/>
              <a:t> </a:t>
            </a:r>
            <a:r>
              <a:rPr lang="en-US" sz="3400" b="1" dirty="0" err="1"/>
              <a:t>có</a:t>
            </a:r>
            <a:r>
              <a:rPr lang="en-US" sz="3400" b="1" dirty="0"/>
              <a:t> </a:t>
            </a:r>
            <a:r>
              <a:rPr lang="en-US" sz="3400" b="1" dirty="0" err="1"/>
              <a:t>danh</a:t>
            </a:r>
            <a:r>
              <a:rPr lang="en-US" sz="3400" b="1" dirty="0"/>
              <a:t> </a:t>
            </a:r>
            <a:r>
              <a:rPr lang="en-US" sz="3400" b="1" dirty="0" err="1"/>
              <a:t>từ</a:t>
            </a:r>
            <a:r>
              <a:rPr lang="en-US" sz="3400" b="1" dirty="0"/>
              <a:t> </a:t>
            </a:r>
            <a:r>
              <a:rPr lang="en-US" sz="3400" b="1" dirty="0" err="1"/>
              <a:t>hoặc</a:t>
            </a:r>
            <a:r>
              <a:rPr lang="en-US" sz="3400" b="1" dirty="0"/>
              <a:t> </a:t>
            </a:r>
            <a:r>
              <a:rPr lang="en-US" sz="3400" b="1" dirty="0" err="1"/>
              <a:t>tính</a:t>
            </a:r>
            <a:r>
              <a:rPr lang="en-US" sz="3400" b="1" dirty="0"/>
              <a:t> </a:t>
            </a:r>
            <a:r>
              <a:rPr lang="en-US" sz="3400" b="1" dirty="0" err="1"/>
              <a:t>từ</a:t>
            </a:r>
            <a:r>
              <a:rPr lang="en-US" sz="3400" b="1" dirty="0"/>
              <a:t> </a:t>
            </a:r>
            <a:r>
              <a:rPr lang="en-US" sz="3400" b="1" dirty="0" err="1"/>
              <a:t>làm</a:t>
            </a:r>
            <a:r>
              <a:rPr lang="en-US" sz="3400" b="1" dirty="0"/>
              <a:t> </a:t>
            </a:r>
            <a:r>
              <a:rPr lang="en-US" sz="3400" b="1" dirty="0" err="1"/>
              <a:t>vị</a:t>
            </a:r>
            <a:r>
              <a:rPr lang="en-US" sz="3400" b="1" dirty="0"/>
              <a:t> </a:t>
            </a:r>
            <a:r>
              <a:rPr lang="en-US" sz="3400" b="1" dirty="0" err="1"/>
              <a:t>ngữ</a:t>
            </a:r>
            <a:r>
              <a:rPr lang="en-US" sz="3400" b="1" dirty="0"/>
              <a:t> (Predicate)</a:t>
            </a:r>
            <a:r>
              <a:rPr lang="en-US" sz="3400" dirty="0"/>
              <a:t> </a:t>
            </a:r>
            <a:r>
              <a:rPr lang="en-US" sz="3400" dirty="0" err="1"/>
              <a:t>giống</a:t>
            </a:r>
            <a:r>
              <a:rPr lang="en-US" sz="3400" dirty="0"/>
              <a:t> </a:t>
            </a:r>
            <a:r>
              <a:rPr lang="en-US" sz="3400" dirty="0" err="1"/>
              <a:t>như</a:t>
            </a:r>
            <a:r>
              <a:rPr lang="en-US" sz="3400" dirty="0"/>
              <a:t> </a:t>
            </a:r>
            <a:r>
              <a:rPr lang="en-US" sz="3400" dirty="0" err="1"/>
              <a:t>trong</a:t>
            </a:r>
            <a:r>
              <a:rPr lang="en-US" sz="3400" dirty="0"/>
              <a:t> </a:t>
            </a:r>
            <a:r>
              <a:rPr lang="en-US" sz="3400" dirty="0" err="1"/>
              <a:t>tiếng</a:t>
            </a:r>
            <a:r>
              <a:rPr lang="en-US" sz="3400" dirty="0"/>
              <a:t> Anh 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/>
              <a:t>“Harry is a carpenter” (Harry </a:t>
            </a:r>
            <a:r>
              <a:rPr lang="en-US" sz="3400" dirty="0" err="1"/>
              <a:t>là</a:t>
            </a:r>
            <a:r>
              <a:rPr lang="en-US" sz="3400" dirty="0"/>
              <a:t> </a:t>
            </a:r>
            <a:r>
              <a:rPr lang="en-US" sz="3400" dirty="0" err="1"/>
              <a:t>thợ</a:t>
            </a:r>
            <a:r>
              <a:rPr lang="en-US" sz="3400" dirty="0"/>
              <a:t> </a:t>
            </a:r>
            <a:r>
              <a:rPr lang="en-US" sz="3400" dirty="0" err="1"/>
              <a:t>mộc</a:t>
            </a:r>
            <a:r>
              <a:rPr lang="en-US" sz="3400" dirty="0"/>
              <a:t>) hay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/>
              <a:t>“the book is excellent” (</a:t>
            </a:r>
            <a:r>
              <a:rPr lang="en-US" sz="3400" dirty="0" err="1"/>
              <a:t>cuốn</a:t>
            </a:r>
            <a:r>
              <a:rPr lang="en-US" sz="3400" dirty="0"/>
              <a:t> </a:t>
            </a:r>
            <a:r>
              <a:rPr lang="en-US" sz="3400" dirty="0" err="1"/>
              <a:t>sách</a:t>
            </a:r>
            <a:r>
              <a:rPr lang="en-US" sz="3400" dirty="0"/>
              <a:t> </a:t>
            </a:r>
            <a:r>
              <a:rPr lang="en-US" sz="3400" dirty="0" err="1"/>
              <a:t>ấy</a:t>
            </a:r>
            <a:r>
              <a:rPr lang="en-US" sz="3400" dirty="0"/>
              <a:t> hay); </a:t>
            </a:r>
          </a:p>
          <a:p>
            <a:pPr algn="just"/>
            <a:r>
              <a:rPr lang="en-US" sz="3400" dirty="0" err="1"/>
              <a:t>Tiếng</a:t>
            </a:r>
            <a:r>
              <a:rPr lang="en-US" sz="3400" dirty="0"/>
              <a:t> Anh </a:t>
            </a:r>
            <a:r>
              <a:rPr lang="en-US" sz="3400" dirty="0" err="1"/>
              <a:t>thường</a:t>
            </a:r>
            <a:r>
              <a:rPr lang="en-US" sz="3400" dirty="0"/>
              <a:t> </a:t>
            </a:r>
            <a:r>
              <a:rPr lang="en-US" sz="3400" dirty="0" err="1"/>
              <a:t>dùng</a:t>
            </a:r>
            <a:r>
              <a:rPr lang="en-US" sz="3400" dirty="0"/>
              <a:t> </a:t>
            </a:r>
            <a:r>
              <a:rPr lang="en-US" sz="3400" dirty="0" err="1"/>
              <a:t>các</a:t>
            </a:r>
            <a:r>
              <a:rPr lang="en-US" sz="3400" dirty="0"/>
              <a:t> </a:t>
            </a:r>
            <a:r>
              <a:rPr lang="en-US" sz="3400" dirty="0" err="1"/>
              <a:t>liên</a:t>
            </a:r>
            <a:r>
              <a:rPr lang="en-US" sz="3400" dirty="0"/>
              <a:t> </a:t>
            </a:r>
            <a:r>
              <a:rPr lang="en-US" sz="3400" dirty="0" err="1"/>
              <a:t>động</a:t>
            </a:r>
            <a:r>
              <a:rPr lang="en-US" sz="3400" dirty="0"/>
              <a:t> </a:t>
            </a:r>
            <a:r>
              <a:rPr lang="en-US" sz="3400" dirty="0" err="1"/>
              <a:t>từ</a:t>
            </a:r>
            <a:r>
              <a:rPr lang="en-US" sz="3400" dirty="0"/>
              <a:t> (</a:t>
            </a:r>
            <a:r>
              <a:rPr lang="en-US" sz="3400" dirty="0" err="1"/>
              <a:t>gọi</a:t>
            </a:r>
            <a:r>
              <a:rPr lang="en-US" sz="3400" dirty="0"/>
              <a:t> </a:t>
            </a:r>
            <a:r>
              <a:rPr lang="en-US" sz="3400" dirty="0" err="1"/>
              <a:t>là</a:t>
            </a:r>
            <a:r>
              <a:rPr lang="en-US" sz="3400" dirty="0"/>
              <a:t> </a:t>
            </a:r>
            <a:r>
              <a:rPr lang="en-US" sz="3400" b="1" i="1" dirty="0"/>
              <a:t>Copula</a:t>
            </a:r>
            <a:r>
              <a:rPr lang="en-US" sz="3400" dirty="0"/>
              <a:t>, </a:t>
            </a:r>
            <a:r>
              <a:rPr lang="en-US" sz="3400" dirty="0" err="1"/>
              <a:t>hoặc</a:t>
            </a:r>
            <a:r>
              <a:rPr lang="en-US" sz="3400" dirty="0"/>
              <a:t> </a:t>
            </a:r>
            <a:r>
              <a:rPr lang="en-US" sz="3400" b="1" i="1" dirty="0"/>
              <a:t>Linking verb</a:t>
            </a:r>
            <a:r>
              <a:rPr lang="en-US" sz="3400" dirty="0"/>
              <a:t>) </a:t>
            </a:r>
            <a:r>
              <a:rPr lang="en-US" sz="3400" dirty="0" err="1"/>
              <a:t>để</a:t>
            </a:r>
            <a:r>
              <a:rPr lang="en-US" sz="3400" dirty="0"/>
              <a:t> </a:t>
            </a:r>
            <a:r>
              <a:rPr lang="en-US" sz="3400" dirty="0" err="1"/>
              <a:t>nối</a:t>
            </a:r>
            <a:r>
              <a:rPr lang="en-US" sz="3400" dirty="0"/>
              <a:t> </a:t>
            </a:r>
            <a:r>
              <a:rPr lang="en-US" sz="3400" dirty="0" err="1"/>
              <a:t>chủ</a:t>
            </a:r>
            <a:r>
              <a:rPr lang="en-US" sz="3400" dirty="0"/>
              <a:t> </a:t>
            </a:r>
            <a:r>
              <a:rPr lang="en-US" sz="3400" dirty="0" err="1"/>
              <a:t>ngữ</a:t>
            </a:r>
            <a:r>
              <a:rPr lang="en-US" sz="3400" dirty="0"/>
              <a:t> </a:t>
            </a:r>
            <a:r>
              <a:rPr lang="en-US" sz="3400" dirty="0" err="1"/>
              <a:t>với</a:t>
            </a:r>
            <a:r>
              <a:rPr lang="en-US" sz="3400" dirty="0"/>
              <a:t> </a:t>
            </a:r>
            <a:r>
              <a:rPr lang="en-US" sz="3400" dirty="0" err="1"/>
              <a:t>vị</a:t>
            </a:r>
            <a:r>
              <a:rPr lang="en-US" sz="3400" dirty="0"/>
              <a:t> </a:t>
            </a:r>
            <a:r>
              <a:rPr lang="en-US" sz="3400" dirty="0" err="1"/>
              <a:t>ngữ</a:t>
            </a:r>
            <a:r>
              <a:rPr lang="en-US" sz="3400" dirty="0"/>
              <a:t> </a:t>
            </a:r>
            <a:r>
              <a:rPr lang="en-US" sz="3400" dirty="0" err="1"/>
              <a:t>trong</a:t>
            </a:r>
            <a:r>
              <a:rPr lang="en-US" sz="3400" dirty="0"/>
              <a:t> </a:t>
            </a:r>
            <a:r>
              <a:rPr lang="en-US" sz="3400" dirty="0" err="1"/>
              <a:t>câu</a:t>
            </a:r>
            <a:r>
              <a:rPr lang="en-US" sz="3400" dirty="0"/>
              <a:t> </a:t>
            </a:r>
            <a:r>
              <a:rPr lang="en-US" sz="3400" dirty="0" err="1"/>
              <a:t>đẳng</a:t>
            </a:r>
            <a:r>
              <a:rPr lang="en-US" sz="3400" dirty="0"/>
              <a:t> </a:t>
            </a:r>
            <a:r>
              <a:rPr lang="en-US" sz="3400" dirty="0" err="1"/>
              <a:t>lập</a:t>
            </a:r>
            <a:r>
              <a:rPr lang="en-US" sz="3400" dirty="0"/>
              <a:t>, </a:t>
            </a:r>
          </a:p>
          <a:p>
            <a:pPr algn="just"/>
            <a:r>
              <a:rPr lang="en-US" sz="3400" b="1" dirty="0" err="1"/>
              <a:t>Pali</a:t>
            </a:r>
            <a:r>
              <a:rPr lang="en-US" sz="3400" b="1" dirty="0"/>
              <a:t> </a:t>
            </a:r>
            <a:r>
              <a:rPr lang="en-US" sz="3400" b="1" dirty="0" err="1"/>
              <a:t>có</a:t>
            </a:r>
            <a:r>
              <a:rPr lang="en-US" sz="3400" b="1" dirty="0"/>
              <a:t> </a:t>
            </a:r>
            <a:r>
              <a:rPr lang="en-US" sz="3400" b="1" dirty="0" err="1"/>
              <a:t>thể</a:t>
            </a:r>
            <a:r>
              <a:rPr lang="en-US" sz="3400" b="1" dirty="0"/>
              <a:t> </a:t>
            </a:r>
            <a:r>
              <a:rPr lang="en-US" sz="3400" b="1" dirty="0" err="1"/>
              <a:t>dùng</a:t>
            </a:r>
            <a:r>
              <a:rPr lang="en-US" sz="3400" b="1" dirty="0"/>
              <a:t> </a:t>
            </a:r>
            <a:r>
              <a:rPr lang="en-US" sz="3400" b="1" dirty="0" err="1"/>
              <a:t>hoặc</a:t>
            </a:r>
            <a:r>
              <a:rPr lang="en-US" sz="3400" b="1" dirty="0"/>
              <a:t> </a:t>
            </a:r>
            <a:r>
              <a:rPr lang="en-US" sz="3400" b="1" dirty="0" err="1"/>
              <a:t>không</a:t>
            </a:r>
            <a:r>
              <a:rPr lang="en-US" sz="3400" b="1" dirty="0"/>
              <a:t> </a:t>
            </a:r>
            <a:r>
              <a:rPr lang="en-US" sz="3400" b="1" dirty="0" err="1"/>
              <a:t>dùng</a:t>
            </a:r>
            <a:r>
              <a:rPr lang="en-US" sz="3400" b="1" dirty="0"/>
              <a:t> </a:t>
            </a:r>
            <a:r>
              <a:rPr lang="en-US" sz="3400" b="1" dirty="0" err="1"/>
              <a:t>liên</a:t>
            </a:r>
            <a:r>
              <a:rPr lang="en-US" sz="3400" b="1" dirty="0"/>
              <a:t> </a:t>
            </a:r>
            <a:r>
              <a:rPr lang="en-US" sz="3400" b="1" dirty="0" err="1"/>
              <a:t>động</a:t>
            </a:r>
            <a:r>
              <a:rPr lang="en-US" sz="3400" b="1" dirty="0"/>
              <a:t> </a:t>
            </a:r>
            <a:r>
              <a:rPr lang="en-US" sz="3400" b="1" dirty="0" err="1"/>
              <a:t>từ</a:t>
            </a:r>
            <a:r>
              <a:rPr lang="en-US" sz="3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299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CÂU ĐẲNG LẬP - VỊ NGỮ LÀ TÍNH TỪ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481"/>
            <a:ext cx="10515600" cy="3764659"/>
          </a:xfrm>
        </p:spPr>
        <p:txBody>
          <a:bodyPr>
            <a:noAutofit/>
          </a:bodyPr>
          <a:lstStyle/>
          <a:p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dhammo</a:t>
            </a:r>
            <a:r>
              <a:rPr lang="en-US" dirty="0"/>
              <a:t> </a:t>
            </a:r>
            <a:r>
              <a:rPr lang="en-US" dirty="0" err="1"/>
              <a:t>sanantano</a:t>
            </a:r>
            <a:r>
              <a:rPr lang="en-US" dirty="0"/>
              <a:t> – “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”, “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” (the doctrine is eternal)</a:t>
            </a:r>
          </a:p>
          <a:p>
            <a:r>
              <a:rPr lang="en-US" dirty="0" err="1"/>
              <a:t>Kicchaṃ</a:t>
            </a:r>
            <a:r>
              <a:rPr lang="en-US" dirty="0"/>
              <a:t> </a:t>
            </a:r>
            <a:r>
              <a:rPr lang="en-US" dirty="0" err="1"/>
              <a:t>jīvitaṃ</a:t>
            </a:r>
            <a:r>
              <a:rPr lang="en-US" dirty="0"/>
              <a:t> - “</a:t>
            </a:r>
            <a:r>
              <a:rPr lang="en-US" dirty="0" err="1"/>
              <a:t>Kiếp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(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)” [life is difficult (to obtain)]; hay “</a:t>
            </a:r>
            <a:r>
              <a:rPr lang="en-US" dirty="0" err="1"/>
              <a:t>khó</a:t>
            </a:r>
            <a:r>
              <a:rPr lang="en-US" dirty="0"/>
              <a:t> (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) </a:t>
            </a:r>
            <a:r>
              <a:rPr lang="en-US" dirty="0" err="1"/>
              <a:t>kiếp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” [difficult (indeed) is life].</a:t>
            </a:r>
          </a:p>
          <a:p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3978147"/>
            <a:ext cx="10530225" cy="267765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 Ý :</a:t>
            </a:r>
          </a:p>
          <a:p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, </a:t>
            </a:r>
            <a:r>
              <a:rPr lang="en-US" sz="2800" dirty="0" err="1"/>
              <a:t>số</a:t>
            </a:r>
            <a:r>
              <a:rPr lang="en-US" sz="2800" dirty="0"/>
              <a:t>,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-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ở </a:t>
            </a:r>
            <a:r>
              <a:rPr lang="en-US" sz="2800" dirty="0" err="1"/>
              <a:t>trên</a:t>
            </a:r>
            <a:r>
              <a:rPr lang="en-US" sz="2800" dirty="0"/>
              <a:t>,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câu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 </a:t>
            </a:r>
          </a:p>
          <a:p>
            <a:r>
              <a:rPr lang="en-US" sz="2800" b="1" dirty="0" err="1"/>
              <a:t>Appakā</a:t>
            </a:r>
            <a:r>
              <a:rPr lang="en-US" sz="2800" b="1" dirty="0"/>
              <a:t> </a:t>
            </a:r>
            <a:r>
              <a:rPr lang="en-US" sz="2800" b="1" dirty="0" err="1"/>
              <a:t>te</a:t>
            </a:r>
            <a:r>
              <a:rPr lang="en-US" sz="2800" b="1" dirty="0"/>
              <a:t> </a:t>
            </a:r>
            <a:r>
              <a:rPr lang="en-US" sz="2800" b="1" dirty="0" err="1"/>
              <a:t>sattā</a:t>
            </a:r>
            <a:r>
              <a:rPr lang="en-US" sz="2800" b="1" dirty="0"/>
              <a:t> – “</a:t>
            </a:r>
            <a:r>
              <a:rPr lang="en-US" sz="2800" b="1" dirty="0" err="1"/>
              <a:t>ít</a:t>
            </a:r>
            <a:r>
              <a:rPr lang="en-US" sz="2800" b="1" dirty="0"/>
              <a:t> </a:t>
            </a:r>
            <a:r>
              <a:rPr lang="en-US" sz="2800" b="1" dirty="0" err="1"/>
              <a:t>ỏi</a:t>
            </a:r>
            <a:r>
              <a:rPr lang="en-US" sz="2800" b="1" dirty="0"/>
              <a:t> </a:t>
            </a:r>
            <a:r>
              <a:rPr lang="en-US" sz="2800" b="1" dirty="0" err="1"/>
              <a:t>thay</a:t>
            </a:r>
            <a:r>
              <a:rPr lang="en-US" sz="2800" b="1" dirty="0"/>
              <a:t> </a:t>
            </a:r>
            <a:r>
              <a:rPr lang="en-US" sz="2800" b="1" dirty="0" err="1"/>
              <a:t>những</a:t>
            </a:r>
            <a:r>
              <a:rPr lang="en-US" sz="2800" b="1" dirty="0"/>
              <a:t> </a:t>
            </a:r>
            <a:r>
              <a:rPr lang="en-US" sz="2800" b="1" dirty="0" err="1"/>
              <a:t>chúng</a:t>
            </a:r>
            <a:r>
              <a:rPr lang="en-US" sz="2800" b="1" dirty="0"/>
              <a:t> </a:t>
            </a:r>
            <a:r>
              <a:rPr lang="en-US" sz="2800" b="1" dirty="0" err="1"/>
              <a:t>sinh</a:t>
            </a:r>
            <a:r>
              <a:rPr lang="en-US" sz="2800" b="1" dirty="0"/>
              <a:t> </a:t>
            </a:r>
            <a:r>
              <a:rPr lang="en-US" sz="2800" b="1" dirty="0" err="1"/>
              <a:t>đó</a:t>
            </a:r>
            <a:r>
              <a:rPr lang="en-US" sz="2800" b="1" dirty="0"/>
              <a:t>” (few are those beings)</a:t>
            </a:r>
          </a:p>
        </p:txBody>
      </p:sp>
    </p:spTree>
    <p:extLst>
      <p:ext uri="{BB962C8B-B14F-4D97-AF65-F5344CB8AC3E}">
        <p14:creationId xmlns:p14="http://schemas.microsoft.com/office/powerpoint/2010/main" val="270294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CÂU ĐẲNG LẬP - VỊ NGỮ LÀ DANH TỪ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8200" y="3664883"/>
            <a:ext cx="10530225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r>
              <a:rPr lang="en-US" sz="3600" dirty="0" err="1"/>
              <a:t>Etaṃ</a:t>
            </a:r>
            <a:r>
              <a:rPr lang="en-US" sz="3600" dirty="0"/>
              <a:t> </a:t>
            </a:r>
            <a:r>
              <a:rPr lang="en-US" sz="3600" dirty="0" err="1"/>
              <a:t>sāsanaṃ</a:t>
            </a:r>
            <a:r>
              <a:rPr lang="en-US" sz="3600" dirty="0"/>
              <a:t> - </a:t>
            </a:r>
            <a:r>
              <a:rPr lang="en-US" sz="3600" dirty="0" err="1"/>
              <a:t>đó</a:t>
            </a:r>
            <a:r>
              <a:rPr lang="en-US" sz="3600" dirty="0"/>
              <a:t> </a:t>
            </a:r>
            <a:r>
              <a:rPr lang="en-US" sz="3600" dirty="0" err="1"/>
              <a:t>là</a:t>
            </a:r>
            <a:r>
              <a:rPr lang="en-US" sz="3600" dirty="0"/>
              <a:t> </a:t>
            </a:r>
            <a:r>
              <a:rPr lang="en-US" sz="3600" dirty="0" err="1"/>
              <a:t>lời</a:t>
            </a:r>
            <a:r>
              <a:rPr lang="en-US" sz="3600" dirty="0"/>
              <a:t> </a:t>
            </a:r>
            <a:r>
              <a:rPr lang="en-US" sz="3600" dirty="0" err="1"/>
              <a:t>dạy</a:t>
            </a:r>
            <a:r>
              <a:rPr lang="en-US" sz="3600" dirty="0"/>
              <a:t> (this is the teaching)</a:t>
            </a:r>
          </a:p>
        </p:txBody>
      </p:sp>
    </p:spTree>
    <p:extLst>
      <p:ext uri="{BB962C8B-B14F-4D97-AF65-F5344CB8AC3E}">
        <p14:creationId xmlns:p14="http://schemas.microsoft.com/office/powerpoint/2010/main" val="295748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2.1 – ĐOẠN KINH 1.1 (</a:t>
            </a:r>
            <a:r>
              <a:rPr lang="en-US" dirty="0" err="1">
                <a:solidFill>
                  <a:srgbClr val="FBC25D"/>
                </a:solidFill>
              </a:rPr>
              <a:t>Dhp</a:t>
            </a:r>
            <a:r>
              <a:rPr lang="en-US" dirty="0">
                <a:solidFill>
                  <a:srgbClr val="FBC25D"/>
                </a:solidFill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64510" y="1496292"/>
            <a:ext cx="9492130" cy="5072558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8325"/>
            <a:r>
              <a:rPr lang="en-US" sz="5400" dirty="0" err="1"/>
              <a:t>Kiccho</a:t>
            </a:r>
            <a:r>
              <a:rPr lang="en-US" sz="5400" dirty="0"/>
              <a:t> </a:t>
            </a:r>
            <a:r>
              <a:rPr lang="en-US" sz="5400" dirty="0" err="1"/>
              <a:t>manussapaṭilābho</a:t>
            </a:r>
            <a:r>
              <a:rPr lang="en-US" sz="5400" dirty="0"/>
              <a:t> </a:t>
            </a:r>
          </a:p>
          <a:p>
            <a:pPr marL="568325"/>
            <a:r>
              <a:rPr lang="en-US" sz="5400" b="1" dirty="0" err="1"/>
              <a:t>Kicchaṃ</a:t>
            </a:r>
            <a:r>
              <a:rPr lang="en-US" sz="5400" dirty="0"/>
              <a:t> </a:t>
            </a:r>
            <a:r>
              <a:rPr lang="en-US" sz="5400" dirty="0" err="1"/>
              <a:t>maccānaṃ</a:t>
            </a:r>
            <a:r>
              <a:rPr lang="en-US" sz="5400" dirty="0"/>
              <a:t> </a:t>
            </a:r>
            <a:r>
              <a:rPr lang="en-US" sz="5400" dirty="0" err="1"/>
              <a:t>jīvitaṃ</a:t>
            </a:r>
            <a:endParaRPr lang="en-US" sz="5400" dirty="0"/>
          </a:p>
          <a:p>
            <a:pPr marL="568325"/>
            <a:r>
              <a:rPr lang="en-US" sz="5400" dirty="0" err="1"/>
              <a:t>Kicchaṃ</a:t>
            </a:r>
            <a:r>
              <a:rPr lang="en-US" sz="5400" dirty="0"/>
              <a:t> </a:t>
            </a:r>
            <a:r>
              <a:rPr lang="en-US" sz="5400" dirty="0" err="1"/>
              <a:t>saddhammasavanaṃ</a:t>
            </a:r>
            <a:endParaRPr lang="en-US" sz="5400" dirty="0"/>
          </a:p>
          <a:p>
            <a:pPr marL="568325"/>
            <a:r>
              <a:rPr lang="en-US" sz="5400" dirty="0" err="1"/>
              <a:t>Kiccho</a:t>
            </a:r>
            <a:r>
              <a:rPr lang="en-US" sz="5400" dirty="0"/>
              <a:t> </a:t>
            </a:r>
            <a:r>
              <a:rPr lang="en-US" sz="5400" dirty="0" err="1"/>
              <a:t>buddhānaṃ</a:t>
            </a:r>
            <a:r>
              <a:rPr lang="en-US" sz="5400" dirty="0"/>
              <a:t> </a:t>
            </a:r>
            <a:r>
              <a:rPr lang="en-US" sz="5400" dirty="0" err="1"/>
              <a:t>uppādo</a:t>
            </a:r>
            <a:endParaRPr lang="en-US" sz="54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3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1.1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093500"/>
              </p:ext>
            </p:extLst>
          </p:nvPr>
        </p:nvGraphicFramePr>
        <p:xfrm>
          <a:off x="838200" y="1843028"/>
          <a:ext cx="10515600" cy="46060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801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Kiccha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Khó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Manusso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Paṭilābho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Macco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thân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phận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phải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chết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Cf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θνητός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thnetos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Jīvitaṃ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Cuộc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đời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kiếp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Saddhammo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Chánh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Savanaṃ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nghe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Buddho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Đức Phật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Uppādo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 sinh ra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57254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4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</a:t>
            </a:r>
            <a:r>
              <a:rPr lang="en-US" dirty="0" err="1">
                <a:solidFill>
                  <a:srgbClr val="FBC25D"/>
                </a:solidFill>
              </a:rPr>
              <a:t>Bản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dịch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đoạn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kinh</a:t>
            </a:r>
            <a:r>
              <a:rPr lang="en-US" dirty="0">
                <a:solidFill>
                  <a:srgbClr val="FBC25D"/>
                </a:solidFill>
              </a:rPr>
              <a:t> 1.1 </a:t>
            </a:r>
            <a:r>
              <a:rPr lang="en-US" dirty="0" err="1">
                <a:solidFill>
                  <a:srgbClr val="FBC25D"/>
                </a:solidFill>
              </a:rPr>
              <a:t>bằng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tiếng</a:t>
            </a:r>
            <a:r>
              <a:rPr lang="en-US" dirty="0">
                <a:solidFill>
                  <a:srgbClr val="FBC25D"/>
                </a:solidFill>
              </a:rPr>
              <a:t> Latin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097" y="2134709"/>
            <a:ext cx="10515600" cy="376465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 err="1">
                <a:sym typeface="Wingdings" panose="05000000000000000000" pitchFamily="2" charset="2"/>
              </a:rPr>
              <a:t>Dịch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Giả</a:t>
            </a:r>
            <a:r>
              <a:rPr lang="en-US" b="1" dirty="0">
                <a:sym typeface="Wingdings" panose="05000000000000000000" pitchFamily="2" charset="2"/>
              </a:rPr>
              <a:t>: </a:t>
            </a:r>
            <a:r>
              <a:rPr lang="en-US" b="1" dirty="0" err="1">
                <a:sym typeface="Wingdings" panose="05000000000000000000" pitchFamily="2" charset="2"/>
              </a:rPr>
              <a:t>Fausboll</a:t>
            </a:r>
            <a:r>
              <a:rPr lang="en-US" b="1" dirty="0">
                <a:sym typeface="Wingdings" panose="05000000000000000000" pitchFamily="2" charset="2"/>
              </a:rPr>
              <a:t> – </a:t>
            </a:r>
            <a:r>
              <a:rPr lang="en-US" b="1" dirty="0" err="1">
                <a:sym typeface="Wingdings" panose="05000000000000000000" pitchFamily="2" charset="2"/>
              </a:rPr>
              <a:t>học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giả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Pali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tiên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phong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người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Đan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Mạch</a:t>
            </a:r>
            <a:endParaRPr lang="en-US" b="1" dirty="0"/>
          </a:p>
          <a:p>
            <a:pPr marL="0" indent="0" algn="ctr">
              <a:buNone/>
            </a:pPr>
            <a:endParaRPr lang="en-US" sz="3200" dirty="0"/>
          </a:p>
          <a:p>
            <a:pPr marL="188595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Laboriosus</a:t>
            </a:r>
            <a:r>
              <a:rPr lang="en-US" sz="3600" dirty="0"/>
              <a:t> </a:t>
            </a:r>
            <a:r>
              <a:rPr lang="en-US" sz="3600" dirty="0" err="1"/>
              <a:t>est</a:t>
            </a:r>
            <a:r>
              <a:rPr lang="en-US" sz="3600" dirty="0"/>
              <a:t> conceptus </a:t>
            </a:r>
            <a:r>
              <a:rPr lang="en-US" sz="3600" dirty="0" err="1"/>
              <a:t>hominis</a:t>
            </a:r>
            <a:r>
              <a:rPr lang="en-US" sz="3600" dirty="0"/>
              <a:t>, </a:t>
            </a:r>
          </a:p>
          <a:p>
            <a:pPr marL="188595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Laboriosa</a:t>
            </a:r>
            <a:r>
              <a:rPr lang="en-US" sz="3600" dirty="0"/>
              <a:t> </a:t>
            </a:r>
            <a:r>
              <a:rPr lang="en-US" sz="3600" dirty="0" err="1"/>
              <a:t>mortalium</a:t>
            </a:r>
            <a:r>
              <a:rPr lang="en-US" sz="3600" dirty="0"/>
              <a:t> vita, </a:t>
            </a:r>
          </a:p>
          <a:p>
            <a:pPr marL="188595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Laboriosa</a:t>
            </a:r>
            <a:r>
              <a:rPr lang="en-US" sz="3600" dirty="0"/>
              <a:t> </a:t>
            </a:r>
            <a:r>
              <a:rPr lang="en-US" sz="3600" dirty="0" err="1"/>
              <a:t>verae</a:t>
            </a:r>
            <a:r>
              <a:rPr lang="en-US" sz="3600" dirty="0"/>
              <a:t> </a:t>
            </a:r>
            <a:r>
              <a:rPr lang="en-US" sz="3600" dirty="0" err="1"/>
              <a:t>doctrinae</a:t>
            </a:r>
            <a:r>
              <a:rPr lang="en-US" sz="3600" dirty="0"/>
              <a:t> </a:t>
            </a:r>
            <a:r>
              <a:rPr lang="en-US" sz="3600" dirty="0" err="1"/>
              <a:t>auditio</a:t>
            </a:r>
            <a:r>
              <a:rPr lang="en-US" sz="3600" dirty="0"/>
              <a:t>, </a:t>
            </a:r>
          </a:p>
          <a:p>
            <a:pPr marL="1885950" indent="0">
              <a:buNone/>
            </a:pPr>
            <a:r>
              <a:rPr lang="en-US" sz="3600" dirty="0"/>
              <a:t>		</a:t>
            </a:r>
            <a:r>
              <a:rPr lang="en-US" sz="3600" dirty="0" err="1"/>
              <a:t>Laboriosus</a:t>
            </a:r>
            <a:r>
              <a:rPr lang="en-US" sz="3600" dirty="0"/>
              <a:t> </a:t>
            </a:r>
            <a:r>
              <a:rPr lang="en-US" sz="3600" dirty="0" err="1"/>
              <a:t>Buddharum</a:t>
            </a:r>
            <a:r>
              <a:rPr lang="en-US" sz="3600" dirty="0"/>
              <a:t> </a:t>
            </a:r>
            <a:r>
              <a:rPr lang="en-US" sz="3600" dirty="0" err="1"/>
              <a:t>ortus</a:t>
            </a:r>
            <a:r>
              <a:rPr lang="en-US" sz="36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5" y="2783777"/>
            <a:ext cx="2834999" cy="34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BÀI SỐ 2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508070" y="1617044"/>
            <a:ext cx="9348570" cy="4951805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19213" indent="-750888">
              <a:buAutoNum type="arabicPeriod"/>
            </a:pPr>
            <a:r>
              <a:rPr lang="en-US" sz="3600" b="1" dirty="0"/>
              <a:t>DANH</a:t>
            </a:r>
            <a:r>
              <a:rPr lang="en-US" sz="3600" dirty="0"/>
              <a:t> </a:t>
            </a:r>
            <a:r>
              <a:rPr lang="en-US" sz="3600" b="1" dirty="0"/>
              <a:t>TỪ</a:t>
            </a:r>
          </a:p>
          <a:p>
            <a:pPr marL="1771650" lvl="1" indent="-517525">
              <a:buFont typeface="Arial" panose="020B0604020202020204" pitchFamily="34" charset="0"/>
              <a:buAutoNum type="arabicPeriod"/>
            </a:pP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Nữ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tận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“-ā”</a:t>
            </a:r>
          </a:p>
          <a:p>
            <a:pPr marL="1771650" lvl="1" indent="-517525">
              <a:buFont typeface="Arial" panose="020B0604020202020204" pitchFamily="34" charset="0"/>
              <a:buAutoNum type="arabicPeriod"/>
            </a:pP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Nam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tận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“-u”</a:t>
            </a:r>
          </a:p>
          <a:p>
            <a:pPr marL="1771650" lvl="1" indent="-517525">
              <a:buFont typeface="Arial" panose="020B0604020202020204" pitchFamily="34" charset="0"/>
              <a:buAutoNum type="arabicPeriod"/>
            </a:pP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tận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“-u”</a:t>
            </a:r>
          </a:p>
          <a:p>
            <a:pPr marL="1311275" indent="-742950">
              <a:buFont typeface="Arial" panose="020B0604020202020204" pitchFamily="34" charset="0"/>
              <a:buAutoNum type="arabicPeriod"/>
            </a:pPr>
            <a:r>
              <a:rPr lang="en-US" sz="3600" b="1" dirty="0"/>
              <a:t>ĐẠI TỪ NGHI VẤN</a:t>
            </a:r>
          </a:p>
          <a:p>
            <a:pPr marL="1311275" indent="-742950">
              <a:buAutoNum type="arabicPeriod"/>
            </a:pPr>
            <a:r>
              <a:rPr lang="en-US" sz="3600" b="1" dirty="0"/>
              <a:t>ĐỘNG TỪ NGUYÊN MẪU</a:t>
            </a:r>
          </a:p>
          <a:p>
            <a:pPr marL="1311275" indent="-742950">
              <a:buAutoNum type="arabicPeriod"/>
            </a:pPr>
            <a:r>
              <a:rPr lang="en-US" sz="3600" b="1" dirty="0"/>
              <a:t>CÂU ĐẲNG LẬP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4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2.1 – 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24662" y="1285216"/>
            <a:ext cx="9531978" cy="534202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400" dirty="0"/>
          </a:p>
          <a:p>
            <a:r>
              <a:rPr lang="en-US" sz="3400" dirty="0" err="1"/>
              <a:t>Tīhi</a:t>
            </a:r>
            <a:r>
              <a:rPr lang="en-US" sz="3400" dirty="0"/>
              <a:t>, </a:t>
            </a:r>
            <a:r>
              <a:rPr lang="en-US" sz="3400" dirty="0" err="1"/>
              <a:t>bhikkhave</a:t>
            </a:r>
            <a:r>
              <a:rPr lang="en-US" sz="3400" dirty="0"/>
              <a:t>, </a:t>
            </a:r>
            <a:r>
              <a:rPr lang="en-US" sz="3400" dirty="0" err="1"/>
              <a:t>aṃgehi</a:t>
            </a:r>
            <a:r>
              <a:rPr lang="en-US" sz="3400" dirty="0"/>
              <a:t> </a:t>
            </a:r>
            <a:r>
              <a:rPr lang="en-US" sz="3400" dirty="0" err="1"/>
              <a:t>samannāgato</a:t>
            </a:r>
            <a:r>
              <a:rPr lang="en-US" sz="3400" dirty="0"/>
              <a:t> </a:t>
            </a:r>
            <a:r>
              <a:rPr lang="en-US" sz="3400" dirty="0" err="1"/>
              <a:t>pāpaṇiko</a:t>
            </a:r>
            <a:r>
              <a:rPr lang="en-US" sz="3400" dirty="0"/>
              <a:t> </a:t>
            </a:r>
            <a:r>
              <a:rPr lang="en-US" sz="3400" dirty="0" err="1"/>
              <a:t>abhabbo</a:t>
            </a:r>
            <a:r>
              <a:rPr lang="en-US" sz="3400" dirty="0"/>
              <a:t> </a:t>
            </a:r>
            <a:r>
              <a:rPr lang="en-US" sz="3400" dirty="0" err="1"/>
              <a:t>anadhigataṃ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bhogaṃ</a:t>
            </a:r>
            <a:r>
              <a:rPr lang="en-US" sz="3400" dirty="0"/>
              <a:t> </a:t>
            </a:r>
            <a:r>
              <a:rPr lang="en-US" sz="3400" dirty="0" err="1"/>
              <a:t>adhigantuṃ</a:t>
            </a:r>
            <a:r>
              <a:rPr lang="en-US" sz="3400" dirty="0"/>
              <a:t>, </a:t>
            </a:r>
            <a:r>
              <a:rPr lang="en-US" sz="3400" dirty="0" err="1"/>
              <a:t>adhigataṃ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bhogaṃ</a:t>
            </a:r>
            <a:r>
              <a:rPr lang="en-US" sz="3400" dirty="0"/>
              <a:t> </a:t>
            </a:r>
            <a:r>
              <a:rPr lang="en-US" sz="3400" dirty="0" err="1"/>
              <a:t>phātiṃ</a:t>
            </a:r>
            <a:r>
              <a:rPr lang="en-US" sz="3400" dirty="0"/>
              <a:t> </a:t>
            </a:r>
            <a:r>
              <a:rPr lang="en-US" sz="3400" dirty="0" err="1"/>
              <a:t>kātuṃ</a:t>
            </a:r>
            <a:r>
              <a:rPr lang="en-US" sz="3400" dirty="0"/>
              <a:t>. </a:t>
            </a:r>
            <a:r>
              <a:rPr lang="en-US" sz="3400" dirty="0" err="1"/>
              <a:t>Katamehi</a:t>
            </a:r>
            <a:r>
              <a:rPr lang="en-US" sz="3400" dirty="0"/>
              <a:t> </a:t>
            </a:r>
            <a:r>
              <a:rPr lang="en-US" sz="3400" dirty="0" err="1"/>
              <a:t>tīhi</a:t>
            </a:r>
            <a:r>
              <a:rPr lang="en-US" sz="3400" dirty="0"/>
              <a:t>? </a:t>
            </a:r>
            <a:r>
              <a:rPr lang="en-US" sz="3400" dirty="0" err="1"/>
              <a:t>Idha</a:t>
            </a:r>
            <a:r>
              <a:rPr lang="en-US" sz="3400" dirty="0"/>
              <a:t>, </a:t>
            </a:r>
            <a:r>
              <a:rPr lang="en-US" sz="3400" dirty="0" err="1"/>
              <a:t>bhikkhave</a:t>
            </a:r>
            <a:r>
              <a:rPr lang="en-US" sz="3400" dirty="0"/>
              <a:t>, </a:t>
            </a:r>
            <a:r>
              <a:rPr lang="en-US" sz="3400" dirty="0" err="1"/>
              <a:t>pāpaṇiko</a:t>
            </a:r>
            <a:r>
              <a:rPr lang="en-US" sz="3400" dirty="0"/>
              <a:t> </a:t>
            </a:r>
            <a:r>
              <a:rPr lang="en-US" sz="3400" dirty="0" err="1"/>
              <a:t>pubbaṇhasamayaṃ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sakkaccaṃ</a:t>
            </a:r>
            <a:r>
              <a:rPr lang="en-US" sz="3400" dirty="0"/>
              <a:t> </a:t>
            </a:r>
            <a:r>
              <a:rPr lang="en-US" sz="3400" dirty="0" err="1"/>
              <a:t>kammantaṃ</a:t>
            </a:r>
            <a:r>
              <a:rPr lang="en-US" sz="3400" dirty="0"/>
              <a:t> </a:t>
            </a:r>
            <a:r>
              <a:rPr lang="en-US" sz="3400" dirty="0" err="1"/>
              <a:t>adhiṭṭhāti</a:t>
            </a:r>
            <a:r>
              <a:rPr lang="en-US" sz="3400" dirty="0"/>
              <a:t>, </a:t>
            </a:r>
            <a:r>
              <a:rPr lang="en-US" sz="3400" dirty="0" err="1"/>
              <a:t>majjhaṇhikasamayaṃ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sakkaccaṃ</a:t>
            </a:r>
            <a:r>
              <a:rPr lang="en-US" sz="3400" dirty="0"/>
              <a:t> </a:t>
            </a:r>
            <a:r>
              <a:rPr lang="en-US" sz="3400" dirty="0" err="1"/>
              <a:t>kammantaṃ</a:t>
            </a:r>
            <a:r>
              <a:rPr lang="en-US" sz="3400" dirty="0"/>
              <a:t> </a:t>
            </a:r>
            <a:r>
              <a:rPr lang="en-US" sz="3400" dirty="0" err="1"/>
              <a:t>adhiṭṭhāti</a:t>
            </a:r>
            <a:r>
              <a:rPr lang="en-US" sz="3400" dirty="0"/>
              <a:t>, </a:t>
            </a:r>
            <a:r>
              <a:rPr lang="en-US" sz="3400" dirty="0" err="1"/>
              <a:t>sāyaṇhasamayaṃ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sakkaccaṃ</a:t>
            </a:r>
            <a:r>
              <a:rPr lang="en-US" sz="3400" dirty="0"/>
              <a:t> </a:t>
            </a:r>
            <a:r>
              <a:rPr lang="en-US" sz="3400" dirty="0" err="1"/>
              <a:t>kammantaṃ</a:t>
            </a:r>
            <a:r>
              <a:rPr lang="en-US" sz="3400" dirty="0"/>
              <a:t> </a:t>
            </a:r>
            <a:r>
              <a:rPr lang="en-US" sz="3400" dirty="0" err="1"/>
              <a:t>adhiṭṭhāti</a:t>
            </a:r>
            <a:r>
              <a:rPr lang="en-US" sz="3400" dirty="0"/>
              <a:t>. </a:t>
            </a:r>
            <a:r>
              <a:rPr lang="en-US" sz="3400" dirty="0" err="1"/>
              <a:t>Imehi</a:t>
            </a:r>
            <a:r>
              <a:rPr lang="en-US" sz="3400" dirty="0"/>
              <a:t> </a:t>
            </a:r>
            <a:r>
              <a:rPr lang="en-US" sz="3400" dirty="0" err="1"/>
              <a:t>kho</a:t>
            </a:r>
            <a:r>
              <a:rPr lang="en-US" sz="3400" dirty="0"/>
              <a:t>, </a:t>
            </a:r>
            <a:r>
              <a:rPr lang="en-US" sz="3400" dirty="0" err="1"/>
              <a:t>bhikkhave</a:t>
            </a:r>
            <a:r>
              <a:rPr lang="en-US" sz="3400" dirty="0"/>
              <a:t>, </a:t>
            </a:r>
            <a:r>
              <a:rPr lang="en-US" sz="3400" dirty="0" err="1"/>
              <a:t>tīhi</a:t>
            </a:r>
            <a:r>
              <a:rPr lang="en-US" sz="3400" dirty="0"/>
              <a:t> </a:t>
            </a:r>
            <a:r>
              <a:rPr lang="en-US" sz="3400" dirty="0" err="1"/>
              <a:t>aṃgehi</a:t>
            </a:r>
            <a:r>
              <a:rPr lang="en-US" sz="3400" dirty="0"/>
              <a:t> </a:t>
            </a:r>
            <a:r>
              <a:rPr lang="en-US" sz="3400" dirty="0" err="1"/>
              <a:t>samannāgato</a:t>
            </a:r>
            <a:r>
              <a:rPr lang="en-US" sz="3400" dirty="0"/>
              <a:t> </a:t>
            </a:r>
            <a:r>
              <a:rPr lang="en-US" sz="3400" dirty="0" err="1"/>
              <a:t>pāpaṇiko</a:t>
            </a:r>
            <a:r>
              <a:rPr lang="en-US" sz="3400" dirty="0"/>
              <a:t> </a:t>
            </a:r>
            <a:r>
              <a:rPr lang="en-US" sz="3400" dirty="0" err="1"/>
              <a:t>abhabbo</a:t>
            </a:r>
            <a:r>
              <a:rPr lang="en-US" sz="3400" dirty="0"/>
              <a:t> </a:t>
            </a:r>
            <a:r>
              <a:rPr lang="en-US" sz="3400" dirty="0" err="1"/>
              <a:t>anadhigataṃ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bhogaṃ</a:t>
            </a:r>
            <a:r>
              <a:rPr lang="en-US" sz="3400" dirty="0"/>
              <a:t> </a:t>
            </a:r>
            <a:r>
              <a:rPr lang="en-US" sz="3400" dirty="0" err="1"/>
              <a:t>adhigantuṃ</a:t>
            </a:r>
            <a:r>
              <a:rPr lang="en-US" sz="3400" dirty="0"/>
              <a:t>, </a:t>
            </a:r>
            <a:r>
              <a:rPr lang="en-US" sz="3400" dirty="0" err="1"/>
              <a:t>adhigataṃ</a:t>
            </a:r>
            <a:r>
              <a:rPr lang="en-US" sz="3400" dirty="0"/>
              <a:t> </a:t>
            </a:r>
            <a:r>
              <a:rPr lang="en-US" sz="3400" dirty="0" err="1"/>
              <a:t>vā</a:t>
            </a:r>
            <a:r>
              <a:rPr lang="en-US" sz="3400" dirty="0"/>
              <a:t> </a:t>
            </a:r>
            <a:r>
              <a:rPr lang="en-US" sz="3400" dirty="0" err="1"/>
              <a:t>bhogaṃ</a:t>
            </a:r>
            <a:r>
              <a:rPr lang="en-US" sz="3400" dirty="0"/>
              <a:t> </a:t>
            </a:r>
            <a:r>
              <a:rPr lang="en-US" sz="3400" dirty="0" err="1"/>
              <a:t>phātiṃ</a:t>
            </a:r>
            <a:r>
              <a:rPr lang="en-US" sz="3400" dirty="0"/>
              <a:t> </a:t>
            </a:r>
            <a:r>
              <a:rPr lang="en-US" sz="3400" dirty="0" err="1"/>
              <a:t>kātuṃ</a:t>
            </a:r>
            <a:r>
              <a:rPr lang="en-US" sz="3400" dirty="0"/>
              <a:t>.</a:t>
            </a:r>
          </a:p>
          <a:p>
            <a:endParaRPr lang="en-US" sz="3400" dirty="0"/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1" y="-21201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1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2.1 – 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24660" y="1403924"/>
            <a:ext cx="9617957" cy="5246254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Evameva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, </a:t>
            </a:r>
            <a:r>
              <a:rPr lang="en-US" sz="3200" dirty="0" err="1"/>
              <a:t>bhikkhave</a:t>
            </a:r>
            <a:r>
              <a:rPr lang="en-US" sz="3200" dirty="0"/>
              <a:t>, </a:t>
            </a:r>
            <a:r>
              <a:rPr lang="en-US" sz="3200" dirty="0" err="1"/>
              <a:t>tīhi</a:t>
            </a:r>
            <a:r>
              <a:rPr lang="en-US" sz="3200" dirty="0"/>
              <a:t> </a:t>
            </a:r>
            <a:r>
              <a:rPr lang="en-US" sz="3200" dirty="0" err="1"/>
              <a:t>dhammehi</a:t>
            </a:r>
            <a:r>
              <a:rPr lang="en-US" sz="3200" dirty="0"/>
              <a:t> </a:t>
            </a:r>
            <a:r>
              <a:rPr lang="en-US" sz="3200" dirty="0" err="1"/>
              <a:t>samannāgato</a:t>
            </a:r>
            <a:r>
              <a:rPr lang="en-US" sz="3200" dirty="0"/>
              <a:t> </a:t>
            </a:r>
            <a:r>
              <a:rPr lang="en-US" sz="3200" dirty="0" err="1"/>
              <a:t>bhikkhu</a:t>
            </a:r>
            <a:r>
              <a:rPr lang="en-US" sz="3200" dirty="0"/>
              <a:t> </a:t>
            </a:r>
            <a:r>
              <a:rPr lang="en-US" sz="3200" dirty="0" err="1"/>
              <a:t>abhabbo</a:t>
            </a:r>
            <a:r>
              <a:rPr lang="en-US" sz="3200" dirty="0"/>
              <a:t> </a:t>
            </a:r>
            <a:r>
              <a:rPr lang="en-US" sz="3200" dirty="0" err="1"/>
              <a:t>anadhigataṃ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adhigantuṃ</a:t>
            </a:r>
            <a:r>
              <a:rPr lang="en-US" sz="3200" dirty="0"/>
              <a:t>, </a:t>
            </a:r>
            <a:r>
              <a:rPr lang="en-US" sz="3200" dirty="0" err="1"/>
              <a:t>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phātiṃ</a:t>
            </a:r>
            <a:r>
              <a:rPr lang="en-US" sz="3200" dirty="0"/>
              <a:t> </a:t>
            </a:r>
            <a:r>
              <a:rPr lang="en-US" sz="3200" dirty="0" err="1"/>
              <a:t>kātuṃ</a:t>
            </a:r>
            <a:r>
              <a:rPr lang="en-US" sz="3200" dirty="0"/>
              <a:t>. </a:t>
            </a:r>
            <a:r>
              <a:rPr lang="en-US" sz="3200" dirty="0" err="1"/>
              <a:t>Katamehi</a:t>
            </a:r>
            <a:r>
              <a:rPr lang="en-US" sz="3200" dirty="0"/>
              <a:t> </a:t>
            </a:r>
            <a:r>
              <a:rPr lang="en-US" sz="3200" dirty="0" err="1"/>
              <a:t>tīhi</a:t>
            </a:r>
            <a:r>
              <a:rPr lang="en-US" sz="3200" dirty="0"/>
              <a:t>? </a:t>
            </a:r>
            <a:r>
              <a:rPr lang="en-US" sz="3200" dirty="0" err="1"/>
              <a:t>Idha</a:t>
            </a:r>
            <a:r>
              <a:rPr lang="en-US" sz="3200" dirty="0"/>
              <a:t>, </a:t>
            </a:r>
            <a:r>
              <a:rPr lang="en-US" sz="3200" dirty="0" err="1"/>
              <a:t>bhikkhave</a:t>
            </a:r>
            <a:r>
              <a:rPr lang="en-US" sz="3200" dirty="0"/>
              <a:t>, bhikkhu </a:t>
            </a:r>
            <a:r>
              <a:rPr lang="en-US" sz="3200" dirty="0" err="1"/>
              <a:t>pubbaṇhasamayaṃ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sakkaccaṃ</a:t>
            </a:r>
            <a:r>
              <a:rPr lang="en-US" sz="3200" dirty="0"/>
              <a:t> </a:t>
            </a:r>
            <a:r>
              <a:rPr lang="en-US" sz="3200" dirty="0" err="1"/>
              <a:t>samādhinimittaṃ</a:t>
            </a:r>
            <a:r>
              <a:rPr lang="en-US" sz="3200" dirty="0"/>
              <a:t> </a:t>
            </a:r>
            <a:r>
              <a:rPr lang="en-US" sz="3200" dirty="0" err="1"/>
              <a:t>adhiṭṭhāti</a:t>
            </a:r>
            <a:r>
              <a:rPr lang="en-US" sz="3200" dirty="0"/>
              <a:t>, </a:t>
            </a:r>
            <a:r>
              <a:rPr lang="en-US" sz="3200" dirty="0" err="1"/>
              <a:t>majjhaṇhikasamayaṃ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sakkaccaṃ</a:t>
            </a:r>
            <a:r>
              <a:rPr lang="en-US" sz="3200" dirty="0"/>
              <a:t> </a:t>
            </a:r>
            <a:r>
              <a:rPr lang="en-US" sz="3200" dirty="0" err="1"/>
              <a:t>samādhinimittaṃ</a:t>
            </a:r>
            <a:r>
              <a:rPr lang="en-US" sz="3200" dirty="0"/>
              <a:t> </a:t>
            </a:r>
            <a:r>
              <a:rPr lang="en-US" sz="3200" dirty="0" err="1"/>
              <a:t>adhiṭṭhāti</a:t>
            </a:r>
            <a:r>
              <a:rPr lang="en-US" sz="3200" dirty="0"/>
              <a:t>, </a:t>
            </a:r>
            <a:r>
              <a:rPr lang="en-US" sz="3200" dirty="0" err="1"/>
              <a:t>sāyaṇhasamayaṃ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sakkaccaṃ</a:t>
            </a:r>
            <a:r>
              <a:rPr lang="en-US" sz="3200" dirty="0"/>
              <a:t> </a:t>
            </a:r>
            <a:r>
              <a:rPr lang="en-US" sz="3200" dirty="0" err="1"/>
              <a:t>samādhinimittaṃ</a:t>
            </a:r>
            <a:r>
              <a:rPr lang="en-US" sz="3200" dirty="0"/>
              <a:t> </a:t>
            </a:r>
            <a:r>
              <a:rPr lang="en-US" sz="3200" dirty="0" err="1"/>
              <a:t>adhiṭṭhāti</a:t>
            </a:r>
            <a:r>
              <a:rPr lang="en-US" sz="3200" dirty="0"/>
              <a:t>. </a:t>
            </a:r>
            <a:r>
              <a:rPr lang="en-US" sz="3200" dirty="0" err="1"/>
              <a:t>Imehi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, </a:t>
            </a:r>
            <a:r>
              <a:rPr lang="en-US" sz="3200" dirty="0" err="1"/>
              <a:t>bhikkhave</a:t>
            </a:r>
            <a:r>
              <a:rPr lang="en-US" sz="3200" dirty="0"/>
              <a:t>, </a:t>
            </a:r>
            <a:r>
              <a:rPr lang="en-US" sz="3200" dirty="0" err="1"/>
              <a:t>tīhi</a:t>
            </a:r>
            <a:r>
              <a:rPr lang="en-US" sz="3200" dirty="0"/>
              <a:t> </a:t>
            </a:r>
            <a:r>
              <a:rPr lang="en-US" sz="3200" dirty="0" err="1"/>
              <a:t>dhammehi</a:t>
            </a:r>
            <a:r>
              <a:rPr lang="en-US" sz="3200" dirty="0"/>
              <a:t> </a:t>
            </a:r>
            <a:r>
              <a:rPr lang="en-US" sz="3200" dirty="0" err="1"/>
              <a:t>samannāgato</a:t>
            </a:r>
            <a:r>
              <a:rPr lang="en-US" sz="3200" dirty="0"/>
              <a:t> </a:t>
            </a:r>
            <a:r>
              <a:rPr lang="en-US" sz="3200" dirty="0" err="1"/>
              <a:t>bhikkhu</a:t>
            </a:r>
            <a:r>
              <a:rPr lang="en-US" sz="3200" dirty="0"/>
              <a:t> </a:t>
            </a:r>
            <a:r>
              <a:rPr lang="en-US" sz="3200" dirty="0" err="1"/>
              <a:t>abhabbo</a:t>
            </a:r>
            <a:r>
              <a:rPr lang="en-US" sz="3200" dirty="0"/>
              <a:t> </a:t>
            </a:r>
            <a:r>
              <a:rPr lang="en-US" sz="3200" dirty="0" err="1"/>
              <a:t>anadhigataṃ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adhigantuṃ</a:t>
            </a:r>
            <a:r>
              <a:rPr lang="en-US" sz="3200" dirty="0"/>
              <a:t>, </a:t>
            </a:r>
            <a:r>
              <a:rPr lang="en-US" sz="3200" dirty="0" err="1"/>
              <a:t>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phātiṃ</a:t>
            </a:r>
            <a:r>
              <a:rPr lang="en-US" sz="3200" dirty="0"/>
              <a:t> </a:t>
            </a:r>
            <a:r>
              <a:rPr lang="en-US" sz="3200" dirty="0" err="1"/>
              <a:t>kātuṃ</a:t>
            </a:r>
            <a:r>
              <a:rPr lang="en-US" sz="32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3" y="-21200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2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2.1 – 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278480" y="1377580"/>
            <a:ext cx="9710321" cy="534202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/>
              <a:t>Tīhi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aṃgehi</a:t>
            </a:r>
            <a:r>
              <a:rPr lang="en-US" sz="3600" dirty="0"/>
              <a:t> </a:t>
            </a:r>
            <a:r>
              <a:rPr lang="en-US" sz="3600" dirty="0" err="1"/>
              <a:t>samannāgato</a:t>
            </a:r>
            <a:r>
              <a:rPr lang="en-US" sz="3600" dirty="0"/>
              <a:t> </a:t>
            </a:r>
            <a:r>
              <a:rPr lang="en-US" sz="3600" dirty="0" err="1"/>
              <a:t>pāpaṇiko</a:t>
            </a:r>
            <a:r>
              <a:rPr lang="en-US" sz="3600" dirty="0"/>
              <a:t> </a:t>
            </a:r>
            <a:r>
              <a:rPr lang="en-US" sz="3600" dirty="0" err="1"/>
              <a:t>bhabbo</a:t>
            </a:r>
            <a:r>
              <a:rPr lang="en-US" sz="3600" dirty="0"/>
              <a:t> </a:t>
            </a:r>
            <a:r>
              <a:rPr lang="en-US" sz="3600" dirty="0" err="1"/>
              <a:t>anadhigataṃ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bhogaṃ</a:t>
            </a:r>
            <a:r>
              <a:rPr lang="en-US" sz="3600" dirty="0"/>
              <a:t> </a:t>
            </a:r>
            <a:r>
              <a:rPr lang="en-US" sz="3600" dirty="0" err="1"/>
              <a:t>adhigantuṃ</a:t>
            </a:r>
            <a:r>
              <a:rPr lang="en-US" sz="3600" dirty="0"/>
              <a:t>, </a:t>
            </a:r>
            <a:r>
              <a:rPr lang="en-US" sz="3600" dirty="0" err="1"/>
              <a:t>adhigataṃ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bhogaṃ</a:t>
            </a:r>
            <a:r>
              <a:rPr lang="en-US" sz="3600" dirty="0"/>
              <a:t> </a:t>
            </a:r>
            <a:r>
              <a:rPr lang="en-US" sz="3600" dirty="0" err="1"/>
              <a:t>phātiṃ</a:t>
            </a:r>
            <a:r>
              <a:rPr lang="en-US" sz="3600" dirty="0"/>
              <a:t> </a:t>
            </a:r>
            <a:r>
              <a:rPr lang="en-US" sz="3600" dirty="0" err="1"/>
              <a:t>kātuṃ</a:t>
            </a:r>
            <a:r>
              <a:rPr lang="en-US" sz="3600" dirty="0"/>
              <a:t>. </a:t>
            </a:r>
            <a:r>
              <a:rPr lang="en-US" sz="3600" dirty="0" err="1"/>
              <a:t>Katamehi</a:t>
            </a:r>
            <a:r>
              <a:rPr lang="en-US" sz="3600" dirty="0"/>
              <a:t> </a:t>
            </a:r>
            <a:r>
              <a:rPr lang="en-US" sz="3600" dirty="0" err="1"/>
              <a:t>tīhi</a:t>
            </a:r>
            <a:r>
              <a:rPr lang="en-US" sz="3600" dirty="0"/>
              <a:t>?  </a:t>
            </a:r>
            <a:r>
              <a:rPr lang="en-US" sz="3600" dirty="0" err="1"/>
              <a:t>Idha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pāpaṇiko</a:t>
            </a:r>
            <a:r>
              <a:rPr lang="en-US" sz="3600" dirty="0"/>
              <a:t> </a:t>
            </a:r>
            <a:r>
              <a:rPr lang="en-US" sz="3600" dirty="0" err="1"/>
              <a:t>pubbaṇhasamayaṃ</a:t>
            </a:r>
            <a:r>
              <a:rPr lang="en-US" sz="3600" dirty="0"/>
              <a:t> </a:t>
            </a:r>
            <a:r>
              <a:rPr lang="en-US" sz="3600" dirty="0" err="1"/>
              <a:t>sakkaccaṃ</a:t>
            </a:r>
            <a:r>
              <a:rPr lang="en-US" sz="3600" dirty="0"/>
              <a:t> </a:t>
            </a:r>
            <a:r>
              <a:rPr lang="en-US" sz="3600" dirty="0" err="1"/>
              <a:t>kammantaṃ</a:t>
            </a:r>
            <a:r>
              <a:rPr lang="en-US" sz="3600" dirty="0"/>
              <a:t> </a:t>
            </a:r>
            <a:r>
              <a:rPr lang="en-US" sz="3600" dirty="0" err="1"/>
              <a:t>adhiṭṭhāti</a:t>
            </a:r>
            <a:r>
              <a:rPr lang="en-US" sz="3600" dirty="0"/>
              <a:t>, </a:t>
            </a:r>
            <a:r>
              <a:rPr lang="en-US" sz="3600" dirty="0" err="1"/>
              <a:t>majjhaṇhikasamayaṃ</a:t>
            </a:r>
            <a:r>
              <a:rPr lang="en-US" sz="3600" dirty="0"/>
              <a:t>... </a:t>
            </a:r>
            <a:r>
              <a:rPr lang="en-US" sz="3600" dirty="0" err="1"/>
              <a:t>pe</a:t>
            </a:r>
            <a:r>
              <a:rPr lang="en-US" sz="3600" dirty="0"/>
              <a:t>... </a:t>
            </a:r>
            <a:r>
              <a:rPr lang="en-US" sz="3600" dirty="0" err="1"/>
              <a:t>sāyaṇhasamayaṃ</a:t>
            </a:r>
            <a:r>
              <a:rPr lang="en-US" sz="3600" dirty="0"/>
              <a:t> </a:t>
            </a:r>
            <a:r>
              <a:rPr lang="en-US" sz="3600" dirty="0" err="1"/>
              <a:t>sakkaccaṃ</a:t>
            </a:r>
            <a:r>
              <a:rPr lang="en-US" sz="3600" dirty="0"/>
              <a:t> </a:t>
            </a:r>
            <a:r>
              <a:rPr lang="en-US" sz="3600" dirty="0" err="1"/>
              <a:t>kammantaṃ</a:t>
            </a:r>
            <a:r>
              <a:rPr lang="en-US" sz="3600" dirty="0"/>
              <a:t> </a:t>
            </a:r>
            <a:r>
              <a:rPr lang="en-US" sz="3600" dirty="0" err="1"/>
              <a:t>adhiṭṭhāti</a:t>
            </a:r>
            <a:r>
              <a:rPr lang="en-US" sz="3600" dirty="0"/>
              <a:t>. </a:t>
            </a:r>
            <a:r>
              <a:rPr lang="en-US" sz="3600" dirty="0" err="1"/>
              <a:t>Imehi</a:t>
            </a:r>
            <a:r>
              <a:rPr lang="en-US" sz="3600" dirty="0"/>
              <a:t> </a:t>
            </a:r>
            <a:r>
              <a:rPr lang="en-US" sz="3600" dirty="0" err="1"/>
              <a:t>kho</a:t>
            </a:r>
            <a:r>
              <a:rPr lang="en-US" sz="3600" dirty="0"/>
              <a:t>, </a:t>
            </a:r>
            <a:r>
              <a:rPr lang="en-US" sz="3600" dirty="0" err="1"/>
              <a:t>bhikkhave</a:t>
            </a:r>
            <a:r>
              <a:rPr lang="en-US" sz="3600" dirty="0"/>
              <a:t>, </a:t>
            </a:r>
            <a:r>
              <a:rPr lang="en-US" sz="3600" dirty="0" err="1"/>
              <a:t>tīhi</a:t>
            </a:r>
            <a:r>
              <a:rPr lang="en-US" sz="3600" dirty="0"/>
              <a:t> </a:t>
            </a:r>
            <a:r>
              <a:rPr lang="en-US" sz="3600" dirty="0" err="1"/>
              <a:t>aṃgehi</a:t>
            </a:r>
            <a:r>
              <a:rPr lang="en-US" sz="3600" dirty="0"/>
              <a:t> </a:t>
            </a:r>
            <a:r>
              <a:rPr lang="en-US" sz="3600" dirty="0" err="1"/>
              <a:t>samannāgato</a:t>
            </a:r>
            <a:r>
              <a:rPr lang="en-US" sz="3600" dirty="0"/>
              <a:t> </a:t>
            </a:r>
            <a:r>
              <a:rPr lang="en-US" sz="3600" dirty="0" err="1"/>
              <a:t>pāpaṇiko</a:t>
            </a:r>
            <a:r>
              <a:rPr lang="en-US" sz="3600" dirty="0"/>
              <a:t> </a:t>
            </a:r>
            <a:r>
              <a:rPr lang="en-US" sz="3600" dirty="0" err="1"/>
              <a:t>bhabbo</a:t>
            </a:r>
            <a:r>
              <a:rPr lang="en-US" sz="3600" dirty="0"/>
              <a:t> </a:t>
            </a:r>
            <a:r>
              <a:rPr lang="en-US" sz="3600" dirty="0" err="1"/>
              <a:t>anadhigataṃ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bhogaṃ</a:t>
            </a:r>
            <a:r>
              <a:rPr lang="en-US" sz="3600" dirty="0"/>
              <a:t> </a:t>
            </a:r>
            <a:r>
              <a:rPr lang="en-US" sz="3600" dirty="0" err="1"/>
              <a:t>adhigantuṃ</a:t>
            </a:r>
            <a:r>
              <a:rPr lang="en-US" sz="3600" dirty="0"/>
              <a:t>, </a:t>
            </a:r>
            <a:r>
              <a:rPr lang="en-US" sz="3600" dirty="0" err="1"/>
              <a:t>adhigataṃ</a:t>
            </a:r>
            <a:r>
              <a:rPr lang="en-US" sz="3600" dirty="0"/>
              <a:t> </a:t>
            </a:r>
            <a:r>
              <a:rPr lang="en-US" sz="3600" dirty="0" err="1"/>
              <a:t>vā</a:t>
            </a:r>
            <a:r>
              <a:rPr lang="en-US" sz="3600" dirty="0"/>
              <a:t> </a:t>
            </a:r>
            <a:r>
              <a:rPr lang="en-US" sz="3600" dirty="0" err="1"/>
              <a:t>bhogaṃ</a:t>
            </a:r>
            <a:r>
              <a:rPr lang="en-US" sz="3600" dirty="0"/>
              <a:t> </a:t>
            </a:r>
            <a:r>
              <a:rPr lang="en-US" sz="3600" dirty="0" err="1"/>
              <a:t>phātiṃ</a:t>
            </a:r>
            <a:r>
              <a:rPr lang="en-US" sz="3600" dirty="0"/>
              <a:t> </a:t>
            </a:r>
            <a:r>
              <a:rPr lang="en-US" sz="3600" dirty="0" err="1"/>
              <a:t>kātuṃ</a:t>
            </a:r>
            <a:r>
              <a:rPr lang="en-US" sz="3600" dirty="0"/>
              <a:t>. 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3" y="-21200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1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BÀI 2.1 – ĐOẠN KINH 2 (AN)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4A6472D-39BE-474C-BB63-828345B9CB0E}"/>
              </a:ext>
            </a:extLst>
          </p:cNvPr>
          <p:cNvSpPr txBox="1">
            <a:spLocks/>
          </p:cNvSpPr>
          <p:nvPr/>
        </p:nvSpPr>
        <p:spPr>
          <a:xfrm>
            <a:off x="2324661" y="1405288"/>
            <a:ext cx="9177528" cy="5342021"/>
          </a:xfrm>
          <a:prstGeom prst="rect">
            <a:avLst/>
          </a:prstGeom>
          <a:solidFill>
            <a:srgbClr val="FBC25D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Evameva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, </a:t>
            </a:r>
            <a:r>
              <a:rPr lang="en-US" sz="3200" dirty="0" err="1"/>
              <a:t>bhikkhave</a:t>
            </a:r>
            <a:r>
              <a:rPr lang="en-US" sz="3200" dirty="0"/>
              <a:t>, </a:t>
            </a:r>
            <a:r>
              <a:rPr lang="en-US" sz="3200" dirty="0" err="1"/>
              <a:t>tīhi</a:t>
            </a:r>
            <a:r>
              <a:rPr lang="en-US" sz="3200" dirty="0"/>
              <a:t> </a:t>
            </a:r>
            <a:r>
              <a:rPr lang="en-US" sz="3200" dirty="0" err="1"/>
              <a:t>dhammehi</a:t>
            </a:r>
            <a:r>
              <a:rPr lang="en-US" sz="3200" dirty="0"/>
              <a:t> </a:t>
            </a:r>
            <a:r>
              <a:rPr lang="en-US" sz="3200" dirty="0" err="1"/>
              <a:t>samannāgato</a:t>
            </a:r>
            <a:r>
              <a:rPr lang="en-US" sz="3200" dirty="0"/>
              <a:t> </a:t>
            </a:r>
            <a:r>
              <a:rPr lang="en-US" sz="3200" dirty="0" err="1"/>
              <a:t>bhikkhu</a:t>
            </a:r>
            <a:r>
              <a:rPr lang="en-US" sz="3200" dirty="0"/>
              <a:t> </a:t>
            </a:r>
            <a:r>
              <a:rPr lang="en-US" sz="3200" dirty="0" err="1"/>
              <a:t>bhabbo</a:t>
            </a:r>
            <a:r>
              <a:rPr lang="en-US" sz="3200" dirty="0"/>
              <a:t> </a:t>
            </a:r>
            <a:r>
              <a:rPr lang="en-US" sz="3200" dirty="0" err="1"/>
              <a:t>anadhigataṃ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anadhigantuṃ</a:t>
            </a:r>
            <a:r>
              <a:rPr lang="en-US" sz="3200" dirty="0"/>
              <a:t>, </a:t>
            </a:r>
            <a:r>
              <a:rPr lang="en-US" sz="3200" dirty="0" err="1"/>
              <a:t>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phātiṃ</a:t>
            </a:r>
            <a:r>
              <a:rPr lang="en-US" sz="3200" dirty="0"/>
              <a:t> </a:t>
            </a:r>
            <a:r>
              <a:rPr lang="en-US" sz="3200" dirty="0" err="1"/>
              <a:t>kātuṃ</a:t>
            </a:r>
            <a:r>
              <a:rPr lang="en-US" sz="3200" dirty="0"/>
              <a:t>. </a:t>
            </a:r>
            <a:r>
              <a:rPr lang="en-US" sz="3200" dirty="0" err="1"/>
              <a:t>Katamehi</a:t>
            </a:r>
            <a:r>
              <a:rPr lang="en-US" sz="3200" dirty="0"/>
              <a:t> </a:t>
            </a:r>
            <a:r>
              <a:rPr lang="en-US" sz="3200" dirty="0" err="1"/>
              <a:t>tīhi</a:t>
            </a:r>
            <a:r>
              <a:rPr lang="en-US" sz="3200" dirty="0"/>
              <a:t>?  </a:t>
            </a:r>
            <a:r>
              <a:rPr lang="en-US" sz="3200" dirty="0" err="1"/>
              <a:t>Idha</a:t>
            </a:r>
            <a:r>
              <a:rPr lang="en-US" sz="3200" dirty="0"/>
              <a:t>, </a:t>
            </a:r>
            <a:r>
              <a:rPr lang="en-US" sz="3200" dirty="0" err="1"/>
              <a:t>bhikkhave</a:t>
            </a:r>
            <a:r>
              <a:rPr lang="en-US" sz="3200" dirty="0"/>
              <a:t>, </a:t>
            </a:r>
            <a:r>
              <a:rPr lang="en-US" sz="3200" dirty="0" err="1"/>
              <a:t>bhikkhu</a:t>
            </a:r>
            <a:r>
              <a:rPr lang="en-US" sz="3200" dirty="0"/>
              <a:t> </a:t>
            </a:r>
            <a:r>
              <a:rPr lang="en-US" sz="3200" dirty="0" err="1"/>
              <a:t>pubbaṇhasamayaṃ</a:t>
            </a:r>
            <a:r>
              <a:rPr lang="en-US" sz="3200" dirty="0"/>
              <a:t> </a:t>
            </a:r>
            <a:r>
              <a:rPr lang="en-US" sz="3200" dirty="0" err="1"/>
              <a:t>sakkaccaṃ</a:t>
            </a:r>
            <a:r>
              <a:rPr lang="en-US" sz="3200" dirty="0"/>
              <a:t> </a:t>
            </a:r>
            <a:r>
              <a:rPr lang="en-US" sz="3200" dirty="0" err="1"/>
              <a:t>samādhinimittaṃ</a:t>
            </a:r>
            <a:r>
              <a:rPr lang="en-US" sz="3200" dirty="0"/>
              <a:t> </a:t>
            </a:r>
            <a:r>
              <a:rPr lang="en-US" sz="3200" dirty="0" err="1"/>
              <a:t>adhiṭṭhāti</a:t>
            </a:r>
            <a:r>
              <a:rPr lang="en-US" sz="3200" dirty="0"/>
              <a:t>,  </a:t>
            </a:r>
            <a:r>
              <a:rPr lang="en-US" sz="3200" dirty="0" err="1"/>
              <a:t>majjhaṇhikasamayaṃ</a:t>
            </a:r>
            <a:r>
              <a:rPr lang="en-US" sz="3200" dirty="0"/>
              <a:t>... </a:t>
            </a:r>
            <a:r>
              <a:rPr lang="en-US" sz="3200" dirty="0" err="1"/>
              <a:t>pe</a:t>
            </a:r>
            <a:r>
              <a:rPr lang="en-US" sz="3200" dirty="0"/>
              <a:t>...  </a:t>
            </a:r>
            <a:r>
              <a:rPr lang="en-US" sz="3200" dirty="0" err="1"/>
              <a:t>sāyaṇhasamayaṃ</a:t>
            </a:r>
            <a:r>
              <a:rPr lang="en-US" sz="3200" dirty="0"/>
              <a:t> </a:t>
            </a:r>
            <a:r>
              <a:rPr lang="en-US" sz="3200" dirty="0" err="1"/>
              <a:t>sakkaccaṃ</a:t>
            </a:r>
            <a:r>
              <a:rPr lang="en-US" sz="3200" dirty="0"/>
              <a:t> </a:t>
            </a:r>
            <a:r>
              <a:rPr lang="en-US" sz="3200" dirty="0" err="1"/>
              <a:t>samādhinimittaṃ</a:t>
            </a:r>
            <a:r>
              <a:rPr lang="en-US" sz="3200" dirty="0"/>
              <a:t> </a:t>
            </a:r>
            <a:r>
              <a:rPr lang="en-US" sz="3200" dirty="0" err="1"/>
              <a:t>adiṭṭhāti</a:t>
            </a:r>
            <a:r>
              <a:rPr lang="en-US" sz="3200" dirty="0"/>
              <a:t>. </a:t>
            </a:r>
            <a:r>
              <a:rPr lang="en-US" sz="3200" dirty="0" err="1"/>
              <a:t>Imehi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, </a:t>
            </a:r>
            <a:r>
              <a:rPr lang="en-US" sz="3200" dirty="0" err="1"/>
              <a:t>bhikkhave</a:t>
            </a:r>
            <a:r>
              <a:rPr lang="en-US" sz="3200" dirty="0"/>
              <a:t>, </a:t>
            </a:r>
            <a:r>
              <a:rPr lang="en-US" sz="3200" dirty="0" err="1"/>
              <a:t>tīhi</a:t>
            </a:r>
            <a:r>
              <a:rPr lang="en-US" sz="3200" dirty="0"/>
              <a:t> </a:t>
            </a:r>
            <a:r>
              <a:rPr lang="en-US" sz="3200" dirty="0" err="1"/>
              <a:t>dhammehi</a:t>
            </a:r>
            <a:r>
              <a:rPr lang="en-US" sz="3200" dirty="0"/>
              <a:t> </a:t>
            </a:r>
            <a:r>
              <a:rPr lang="en-US" sz="3200" dirty="0" err="1"/>
              <a:t>samannāgato</a:t>
            </a:r>
            <a:r>
              <a:rPr lang="en-US" sz="3200" dirty="0"/>
              <a:t> </a:t>
            </a:r>
            <a:r>
              <a:rPr lang="en-US" sz="3200" dirty="0" err="1"/>
              <a:t>bhikkhu</a:t>
            </a:r>
            <a:r>
              <a:rPr lang="en-US" sz="3200" dirty="0"/>
              <a:t> </a:t>
            </a:r>
            <a:r>
              <a:rPr lang="en-US" sz="3200" dirty="0" err="1"/>
              <a:t>bhabbo</a:t>
            </a:r>
            <a:r>
              <a:rPr lang="en-US" sz="3200" dirty="0"/>
              <a:t> </a:t>
            </a:r>
            <a:r>
              <a:rPr lang="en-US" sz="3200" dirty="0" err="1"/>
              <a:t>anadhigataṃ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adhigantuṃ</a:t>
            </a:r>
            <a:r>
              <a:rPr lang="en-US" sz="3200" dirty="0"/>
              <a:t>, </a:t>
            </a:r>
            <a:r>
              <a:rPr lang="en-US" sz="3200" dirty="0" err="1"/>
              <a:t>adhigataṃ</a:t>
            </a:r>
            <a:r>
              <a:rPr lang="en-US" sz="3200" dirty="0"/>
              <a:t> </a:t>
            </a:r>
            <a:r>
              <a:rPr lang="en-US" sz="3200" dirty="0" err="1"/>
              <a:t>vā</a:t>
            </a:r>
            <a:r>
              <a:rPr lang="en-US" sz="3200" dirty="0"/>
              <a:t> </a:t>
            </a:r>
            <a:r>
              <a:rPr lang="en-US" sz="3200" dirty="0" err="1"/>
              <a:t>kusalaṃ</a:t>
            </a:r>
            <a:r>
              <a:rPr lang="en-US" sz="3200" dirty="0"/>
              <a:t> </a:t>
            </a:r>
            <a:r>
              <a:rPr lang="en-US" sz="3200" dirty="0" err="1"/>
              <a:t>dhammaṃ</a:t>
            </a:r>
            <a:r>
              <a:rPr lang="en-US" sz="3200" dirty="0"/>
              <a:t> </a:t>
            </a:r>
            <a:r>
              <a:rPr lang="en-US" sz="3200" dirty="0" err="1"/>
              <a:t>phātiṃ</a:t>
            </a:r>
            <a:r>
              <a:rPr lang="en-US" sz="3200" dirty="0"/>
              <a:t> </a:t>
            </a:r>
            <a:r>
              <a:rPr lang="en-US" sz="3200" dirty="0" err="1"/>
              <a:t>kātuṃ’ti</a:t>
            </a:r>
            <a:r>
              <a:rPr lang="en-US" sz="3200" dirty="0"/>
              <a:t>.</a:t>
            </a: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625623" y="-21200"/>
            <a:ext cx="1398082" cy="186410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0"/>
            <a:ext cx="501531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8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984711"/>
              </p:ext>
            </p:extLst>
          </p:nvPr>
        </p:nvGraphicFramePr>
        <p:xfrm>
          <a:off x="838200" y="2083173"/>
          <a:ext cx="10515600" cy="4432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1780159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Tīhi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 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 [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Aṃgaṃ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Phần, yếu tố, nhân tố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Samannāgata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hữu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chung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‘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samannāgata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X’ = ‘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X’,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từ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Pāpaṇiko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Thương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nhân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thương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Bhabba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Adhigata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gặt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hái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Bhogo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Adhigantuṃ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Gặt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hái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Nguyên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mẫu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Adhigacchati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Phāti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trưởng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sự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nữ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57254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1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137522"/>
              </p:ext>
            </p:extLst>
          </p:nvPr>
        </p:nvGraphicFramePr>
        <p:xfrm>
          <a:off x="838200" y="2083173"/>
          <a:ext cx="10834878" cy="3997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9943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Katuṃ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Làm cho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Nguyên mẫu của Karoti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Katama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 gì, cái nào (which, what)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 từ nghi vấn, tính từ nghi vấn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Idha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Ở đây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Pubbaṇhasamayo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Buổi sáng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Sakkaccaṃ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thấu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đáo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cẩn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thận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9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Kammantaṃ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việc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trung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84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Adhiṭṭhāti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ý,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chú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tâm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Động từ, hiện tại, chủ động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416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Majjhaṇhikasamayo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trưa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Danh, nam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31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Sāyaṇhasamayo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Buổi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572545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02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TỪ VỰNG ĐOẠN KINH 2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76028"/>
              </p:ext>
            </p:extLst>
          </p:nvPr>
        </p:nvGraphicFramePr>
        <p:xfrm>
          <a:off x="838200" y="2083173"/>
          <a:ext cx="10834878" cy="3229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0358">
                  <a:extLst>
                    <a:ext uri="{9D8B030D-6E8A-4147-A177-3AD203B41FA5}">
                      <a16:colId xmlns:a16="http://schemas.microsoft.com/office/drawing/2014/main" val="496277692"/>
                    </a:ext>
                  </a:extLst>
                </a:gridCol>
                <a:gridCol w="2099437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833883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6847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STT</a:t>
                      </a:r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Pali</a:t>
                      </a:r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Nghĩa Việt </a:t>
                      </a:r>
                      <a:r>
                        <a:rPr lang="en-US" sz="2400" dirty="0" err="1"/>
                        <a:t>liên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quan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đến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đoạn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kinh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Từ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loại</a:t>
                      </a:r>
                      <a:endParaRPr lang="en-US" sz="2400" dirty="0"/>
                    </a:p>
                  </a:txBody>
                  <a:tcPr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8791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Imehi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này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Đại, chỉ định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Tính, chỉ định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Quả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Evameva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Tương tự như vậy, giống vậy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Phụ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5553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Samādhinimittaṃ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Định tướng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Danh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trung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744862"/>
                  </a:ext>
                </a:extLst>
              </a:tr>
            </a:tbl>
          </a:graphicData>
        </a:graphic>
      </p:graphicFrame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2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 txBox="1">
            <a:spLocks/>
          </p:cNvSpPr>
          <p:nvPr/>
        </p:nvSpPr>
        <p:spPr>
          <a:xfrm>
            <a:off x="4367665" y="4860758"/>
            <a:ext cx="3371036" cy="497279"/>
          </a:xfrm>
          <a:prstGeom prst="rect">
            <a:avLst/>
          </a:prstGeom>
          <a:solidFill>
            <a:srgbClr val="471200"/>
          </a:solidFill>
          <a:ln w="190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rgbClr val="FBC25D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33199" y="3596147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2:</a:t>
            </a:r>
            <a:br>
              <a:rPr lang="en-US" dirty="0">
                <a:solidFill>
                  <a:srgbClr val="FBC25D"/>
                </a:solidFill>
              </a:rPr>
            </a:br>
            <a:r>
              <a:rPr lang="en-US" dirty="0">
                <a:solidFill>
                  <a:srgbClr val="FBC25D"/>
                </a:solidFill>
              </a:rPr>
              <a:t>	- TRỰC BỔ CÁCH KÉP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" y="2203819"/>
            <a:ext cx="10515600" cy="4455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TỔNG QUÁT	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2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lúc</a:t>
            </a:r>
            <a:r>
              <a:rPr lang="en-US" dirty="0"/>
              <a:t>, 2 </a:t>
            </a:r>
            <a:r>
              <a:rPr lang="en-US" dirty="0" err="1"/>
              <a:t>túc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ở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sz="3200" dirty="0"/>
          </a:p>
          <a:p>
            <a:pPr marL="0" indent="0">
              <a:buNone/>
            </a:pPr>
            <a:r>
              <a:rPr lang="en-US" b="1" dirty="0"/>
              <a:t>ĐOẠN KINH 2</a:t>
            </a:r>
          </a:p>
          <a:p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Karoti</a:t>
            </a:r>
            <a:r>
              <a:rPr lang="en-US" sz="2400" dirty="0"/>
              <a:t> (</a:t>
            </a:r>
            <a:r>
              <a:rPr lang="en-US" sz="2400" dirty="0" err="1"/>
              <a:t>căn</a:t>
            </a:r>
            <a:r>
              <a:rPr lang="en-US" sz="2400" dirty="0"/>
              <a:t> [</a:t>
            </a:r>
            <a:r>
              <a:rPr lang="en-US" sz="2400" dirty="0" err="1"/>
              <a:t>kar</a:t>
            </a:r>
            <a:r>
              <a:rPr lang="en-US" sz="2400" dirty="0"/>
              <a:t>])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Katuṃ</a:t>
            </a:r>
            <a:r>
              <a:rPr lang="en-US" sz="2400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trường</a:t>
            </a:r>
            <a:r>
              <a:rPr lang="en-US" sz="2400" b="1" dirty="0"/>
              <a:t> </a:t>
            </a:r>
            <a:r>
              <a:rPr lang="en-US" sz="2400" b="1" dirty="0" err="1"/>
              <a:t>hợp</a:t>
            </a:r>
            <a:r>
              <a:rPr lang="en-US" sz="2400" b="1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2 </a:t>
            </a:r>
            <a:r>
              <a:rPr lang="en-US" sz="2400" dirty="0" err="1"/>
              <a:t>túc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, 2 </a:t>
            </a:r>
            <a:r>
              <a:rPr lang="en-US" sz="2400" dirty="0" err="1"/>
              <a:t>túc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ở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.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E6AD52"/>
                </a:solidFill>
              </a:rPr>
              <a:t>A </a:t>
            </a:r>
            <a:r>
              <a:rPr lang="en-US" dirty="0" err="1">
                <a:solidFill>
                  <a:srgbClr val="E6AD52"/>
                </a:solidFill>
              </a:rPr>
              <a:t>Karoti</a:t>
            </a:r>
            <a:r>
              <a:rPr lang="en-US" dirty="0">
                <a:solidFill>
                  <a:srgbClr val="E6AD52"/>
                </a:solidFill>
              </a:rPr>
              <a:t> B,  A </a:t>
            </a:r>
            <a:r>
              <a:rPr lang="en-US" dirty="0" err="1">
                <a:solidFill>
                  <a:srgbClr val="E6AD52"/>
                </a:solidFill>
              </a:rPr>
              <a:t>Katuṃ</a:t>
            </a:r>
            <a:r>
              <a:rPr lang="en-US" dirty="0">
                <a:solidFill>
                  <a:srgbClr val="E6AD52"/>
                </a:solidFill>
              </a:rPr>
              <a:t> B</a:t>
            </a:r>
          </a:p>
          <a:p>
            <a:r>
              <a:rPr lang="en-US" sz="2400" dirty="0" err="1"/>
              <a:t>Với</a:t>
            </a:r>
            <a:r>
              <a:rPr lang="en-US" sz="2400" dirty="0"/>
              <a:t> A, B </a:t>
            </a:r>
            <a:r>
              <a:rPr lang="en-US" sz="2400" dirty="0" err="1"/>
              <a:t>là</a:t>
            </a:r>
            <a:r>
              <a:rPr lang="en-US" sz="2400" dirty="0"/>
              <a:t> 2 </a:t>
            </a:r>
            <a:r>
              <a:rPr lang="en-US" sz="2400" dirty="0" err="1"/>
              <a:t>túc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ở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. </a:t>
            </a:r>
          </a:p>
          <a:p>
            <a:r>
              <a:rPr lang="en-US" sz="2400" b="1" dirty="0" err="1"/>
              <a:t>Lưu</a:t>
            </a:r>
            <a:r>
              <a:rPr lang="en-US" sz="2400" b="1" dirty="0"/>
              <a:t> ý </a:t>
            </a:r>
            <a:r>
              <a:rPr lang="en-US" sz="2400" dirty="0" err="1"/>
              <a:t>Pali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trật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,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trật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- </a:t>
            </a:r>
            <a:r>
              <a:rPr lang="en-US" sz="2400" dirty="0" err="1"/>
              <a:t>chẳng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: A B </a:t>
            </a:r>
            <a:r>
              <a:rPr lang="en-US" sz="2400" dirty="0" err="1"/>
              <a:t>Karoti</a:t>
            </a:r>
            <a:r>
              <a:rPr lang="en-US" sz="24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07449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3176336" y="4722300"/>
            <a:ext cx="5948413" cy="707886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2:</a:t>
            </a:r>
            <a:br>
              <a:rPr lang="en-US" dirty="0">
                <a:solidFill>
                  <a:srgbClr val="FBC25D"/>
                </a:solidFill>
              </a:rPr>
            </a:br>
            <a:r>
              <a:rPr lang="en-US" dirty="0">
                <a:solidFill>
                  <a:srgbClr val="FBC25D"/>
                </a:solidFill>
              </a:rPr>
              <a:t>	- TRỰC BỔ CÁCH KÉP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" y="2203820"/>
            <a:ext cx="10515600" cy="3282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ĐOẠN KINH 2</a:t>
            </a:r>
          </a:p>
          <a:p>
            <a:pPr marL="0" indent="0">
              <a:buNone/>
            </a:pP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Karoti</a:t>
            </a:r>
            <a:r>
              <a:rPr lang="en-US" dirty="0"/>
              <a:t> B =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A) 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sz="4000" b="1" dirty="0" err="1"/>
              <a:t>bhogaṃ</a:t>
            </a:r>
            <a:r>
              <a:rPr lang="en-US" sz="4000" b="1" dirty="0"/>
              <a:t> </a:t>
            </a:r>
            <a:r>
              <a:rPr lang="en-US" sz="4000" b="1" dirty="0" err="1"/>
              <a:t>phātiṃ</a:t>
            </a:r>
            <a:r>
              <a:rPr lang="en-US" sz="4000" b="1" dirty="0"/>
              <a:t> </a:t>
            </a:r>
            <a:r>
              <a:rPr lang="en-US" sz="4000" b="1" dirty="0" err="1"/>
              <a:t>kātuṃ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72193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23575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NGỮ PHÁP ĐOẠN KINH 2:</a:t>
            </a:r>
            <a:br>
              <a:rPr lang="en-US" dirty="0">
                <a:solidFill>
                  <a:srgbClr val="FBC25D"/>
                </a:solidFill>
              </a:rPr>
            </a:br>
            <a:r>
              <a:rPr lang="en-US" dirty="0">
                <a:solidFill>
                  <a:srgbClr val="FBC25D"/>
                </a:solidFill>
              </a:rPr>
              <a:t>	- TRỰC BỔ CÁCH KÉP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41" y="2203820"/>
            <a:ext cx="10515600" cy="38985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ĐỘNG TỪ NGUYÊN MẪU BỔ SUNG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Pali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,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bổ</a:t>
            </a:r>
            <a:r>
              <a:rPr lang="en-US" b="1" dirty="0"/>
              <a:t> sung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 algn="ctr">
              <a:buNone/>
            </a:pPr>
            <a:r>
              <a:rPr lang="en-US" sz="4000" b="1" dirty="0" err="1"/>
              <a:t>abhabbo</a:t>
            </a:r>
            <a:r>
              <a:rPr lang="en-US" sz="4000" b="1" dirty="0"/>
              <a:t>… </a:t>
            </a:r>
            <a:r>
              <a:rPr lang="en-US" sz="4000" b="1" dirty="0" err="1"/>
              <a:t>adhigantuṃ</a:t>
            </a:r>
            <a:r>
              <a:rPr lang="en-US" sz="4000" b="1" dirty="0"/>
              <a:t> = </a:t>
            </a:r>
            <a:r>
              <a:rPr lang="en-US" sz="4000" b="1" dirty="0" err="1"/>
              <a:t>không</a:t>
            </a:r>
            <a:r>
              <a:rPr lang="en-US" sz="4000" b="1" dirty="0"/>
              <a:t> </a:t>
            </a:r>
            <a:r>
              <a:rPr lang="en-US" sz="4000" b="1" dirty="0" err="1"/>
              <a:t>thể</a:t>
            </a:r>
            <a:r>
              <a:rPr lang="en-US" sz="4000" b="1" dirty="0"/>
              <a:t>… </a:t>
            </a:r>
            <a:r>
              <a:rPr lang="en-US" sz="4000" b="1" dirty="0" err="1"/>
              <a:t>gặt</a:t>
            </a:r>
            <a:r>
              <a:rPr lang="en-US" sz="4000" b="1" dirty="0"/>
              <a:t> </a:t>
            </a:r>
            <a:r>
              <a:rPr lang="en-US" sz="4000" b="1" dirty="0" err="1"/>
              <a:t>hái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 err="1"/>
              <a:t>Không</a:t>
            </a:r>
            <a:r>
              <a:rPr lang="en-US" sz="4000" b="1" dirty="0"/>
              <a:t> </a:t>
            </a:r>
            <a:r>
              <a:rPr lang="en-US" sz="4000" b="1" dirty="0" err="1"/>
              <a:t>thể</a:t>
            </a:r>
            <a:r>
              <a:rPr lang="en-US" sz="4000" b="1" dirty="0"/>
              <a:t> </a:t>
            </a:r>
            <a:r>
              <a:rPr lang="en-US" sz="4000" b="1" dirty="0" err="1"/>
              <a:t>cái</a:t>
            </a:r>
            <a:r>
              <a:rPr lang="en-US" sz="4000" b="1" dirty="0"/>
              <a:t> </a:t>
            </a:r>
            <a:r>
              <a:rPr lang="en-US" sz="4000" b="1" dirty="0" err="1"/>
              <a:t>gì</a:t>
            </a:r>
            <a:r>
              <a:rPr lang="en-US" sz="4000" b="1" dirty="0"/>
              <a:t>? =&gt; </a:t>
            </a:r>
            <a:r>
              <a:rPr lang="en-US" sz="4000" b="1" dirty="0" err="1"/>
              <a:t>không</a:t>
            </a:r>
            <a:r>
              <a:rPr lang="en-US" sz="4000" b="1" dirty="0"/>
              <a:t> </a:t>
            </a:r>
            <a:r>
              <a:rPr lang="en-US" sz="4000" b="1" dirty="0" err="1"/>
              <a:t>thể</a:t>
            </a:r>
            <a:r>
              <a:rPr lang="en-US" sz="4000" b="1" dirty="0"/>
              <a:t> </a:t>
            </a:r>
            <a:r>
              <a:rPr lang="en-US" sz="4000" b="1" dirty="0" err="1"/>
              <a:t>gặt</a:t>
            </a:r>
            <a:r>
              <a:rPr lang="en-US" sz="4000" b="1" dirty="0"/>
              <a:t> </a:t>
            </a:r>
            <a:r>
              <a:rPr lang="en-US" sz="4000" b="1" dirty="0" err="1"/>
              <a:t>hái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1334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3282510-A680-4FC4-8F33-96826EDC2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81600"/>
              </p:ext>
            </p:extLst>
          </p:nvPr>
        </p:nvGraphicFramePr>
        <p:xfrm>
          <a:off x="870473" y="2766566"/>
          <a:ext cx="10477712" cy="36245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3102">
                  <a:extLst>
                    <a:ext uri="{9D8B030D-6E8A-4147-A177-3AD203B41FA5}">
                      <a16:colId xmlns:a16="http://schemas.microsoft.com/office/drawing/2014/main" val="1520808955"/>
                    </a:ext>
                  </a:extLst>
                </a:gridCol>
                <a:gridCol w="4091564">
                  <a:extLst>
                    <a:ext uri="{9D8B030D-6E8A-4147-A177-3AD203B41FA5}">
                      <a16:colId xmlns:a16="http://schemas.microsoft.com/office/drawing/2014/main" val="460886320"/>
                    </a:ext>
                  </a:extLst>
                </a:gridCol>
                <a:gridCol w="3453046">
                  <a:extLst>
                    <a:ext uri="{9D8B030D-6E8A-4147-A177-3AD203B41FA5}">
                      <a16:colId xmlns:a16="http://schemas.microsoft.com/office/drawing/2014/main" val="2288057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DẠNG</a:t>
                      </a:r>
                      <a:r>
                        <a:rPr lang="en-US" sz="2400" baseline="0" dirty="0"/>
                        <a:t> BIẾN CÁCH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SỐ</a:t>
                      </a:r>
                      <a:r>
                        <a:rPr lang="en-US" sz="2400" baseline="0" dirty="0"/>
                        <a:t> ÍT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SỐ</a:t>
                      </a:r>
                      <a:r>
                        <a:rPr lang="en-US" sz="2400" baseline="0" dirty="0"/>
                        <a:t> NHIỀU</a:t>
                      </a:r>
                      <a:endParaRPr lang="en-US" sz="2400" dirty="0"/>
                    </a:p>
                  </a:txBody>
                  <a:tcPr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4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Chủ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āyo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033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aṃ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63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Sở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hữu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āya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ānaṃ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Gián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bổ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cụ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āhi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(-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bhi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Xuất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xứ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āyaṃ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āsu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Hô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2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</a:t>
                      </a:r>
                      <a:r>
                        <a:rPr lang="en-US" sz="24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āyo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Sālā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1945698"/>
            <a:ext cx="10477713" cy="646331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70473" y="1945698"/>
            <a:ext cx="1066059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Trong</a:t>
            </a:r>
            <a:r>
              <a:rPr lang="en-US" sz="1700" dirty="0"/>
              <a:t> </a:t>
            </a:r>
            <a:r>
              <a:rPr lang="en-US" sz="1700" dirty="0" err="1"/>
              <a:t>bài</a:t>
            </a:r>
            <a:r>
              <a:rPr lang="en-US" sz="1700" dirty="0"/>
              <a:t> 1, </a:t>
            </a:r>
            <a:r>
              <a:rPr lang="en-US" sz="1700" dirty="0" err="1"/>
              <a:t>chúng</a:t>
            </a:r>
            <a:r>
              <a:rPr lang="en-US" sz="1700" dirty="0"/>
              <a:t> ta </a:t>
            </a:r>
            <a:r>
              <a:rPr lang="en-US" sz="1700" dirty="0" err="1"/>
              <a:t>đã</a:t>
            </a:r>
            <a:r>
              <a:rPr lang="en-US" sz="1700" dirty="0"/>
              <a:t> </a:t>
            </a:r>
            <a:r>
              <a:rPr lang="en-US" sz="1700" dirty="0" err="1"/>
              <a:t>tiếp</a:t>
            </a:r>
            <a:r>
              <a:rPr lang="en-US" sz="1700" dirty="0"/>
              <a:t> </a:t>
            </a:r>
            <a:r>
              <a:rPr lang="en-US" sz="1700" dirty="0" err="1"/>
              <a:t>xúc</a:t>
            </a:r>
            <a:r>
              <a:rPr lang="en-US" sz="1700" dirty="0"/>
              <a:t> </a:t>
            </a:r>
            <a:r>
              <a:rPr lang="en-US" sz="1700" dirty="0" err="1"/>
              <a:t>với</a:t>
            </a:r>
            <a:r>
              <a:rPr lang="en-US" sz="1700" dirty="0"/>
              <a:t> </a:t>
            </a:r>
            <a:r>
              <a:rPr lang="en-US" sz="1700" dirty="0" err="1"/>
              <a:t>bhāvanāya</a:t>
            </a:r>
            <a:r>
              <a:rPr lang="en-US" sz="1700" dirty="0"/>
              <a:t> </a:t>
            </a:r>
            <a:r>
              <a:rPr lang="en-US" sz="1700" dirty="0" err="1"/>
              <a:t>là</a:t>
            </a:r>
            <a:r>
              <a:rPr lang="en-US" sz="1700" dirty="0"/>
              <a:t> </a:t>
            </a:r>
            <a:r>
              <a:rPr lang="en-US" sz="1700" dirty="0" err="1"/>
              <a:t>gián</a:t>
            </a:r>
            <a:r>
              <a:rPr lang="en-US" sz="1700" dirty="0"/>
              <a:t> </a:t>
            </a:r>
            <a:r>
              <a:rPr lang="en-US" sz="1700" dirty="0" err="1"/>
              <a:t>bổ</a:t>
            </a:r>
            <a:r>
              <a:rPr lang="en-US" sz="1700" dirty="0"/>
              <a:t> </a:t>
            </a:r>
            <a:r>
              <a:rPr lang="en-US" sz="1700" dirty="0" err="1"/>
              <a:t>cách</a:t>
            </a:r>
            <a:r>
              <a:rPr lang="en-US" sz="1700" dirty="0"/>
              <a:t> </a:t>
            </a:r>
            <a:r>
              <a:rPr lang="en-US" sz="1700" dirty="0" err="1"/>
              <a:t>số</a:t>
            </a:r>
            <a:r>
              <a:rPr lang="en-US" sz="1700" dirty="0"/>
              <a:t> </a:t>
            </a:r>
            <a:r>
              <a:rPr lang="en-US" sz="1700" dirty="0" err="1"/>
              <a:t>ít</a:t>
            </a:r>
            <a:r>
              <a:rPr lang="en-US" sz="1700" dirty="0"/>
              <a:t> </a:t>
            </a:r>
            <a:r>
              <a:rPr lang="en-US" sz="1700" dirty="0" err="1"/>
              <a:t>của</a:t>
            </a:r>
            <a:r>
              <a:rPr lang="en-US" sz="1700" dirty="0"/>
              <a:t> </a:t>
            </a:r>
            <a:r>
              <a:rPr lang="en-US" sz="1700" dirty="0" err="1"/>
              <a:t>bhāvanā</a:t>
            </a:r>
            <a:r>
              <a:rPr lang="en-US" sz="1700" dirty="0"/>
              <a:t> </a:t>
            </a:r>
            <a:r>
              <a:rPr lang="en-US" sz="1700" dirty="0" err="1"/>
              <a:t>chính</a:t>
            </a:r>
            <a:r>
              <a:rPr lang="en-US" sz="1700" dirty="0"/>
              <a:t> </a:t>
            </a:r>
            <a:r>
              <a:rPr lang="en-US" sz="1700" dirty="0" err="1"/>
              <a:t>là</a:t>
            </a:r>
            <a:r>
              <a:rPr lang="en-US" sz="1700" dirty="0"/>
              <a:t> 1 </a:t>
            </a:r>
            <a:r>
              <a:rPr lang="en-US" sz="1700" dirty="0" err="1"/>
              <a:t>danh</a:t>
            </a:r>
            <a:r>
              <a:rPr lang="en-US" sz="1700" dirty="0"/>
              <a:t> </a:t>
            </a:r>
            <a:r>
              <a:rPr lang="en-US" sz="1700" dirty="0" err="1"/>
              <a:t>từ</a:t>
            </a:r>
            <a:r>
              <a:rPr lang="en-US" sz="1700" dirty="0"/>
              <a:t> </a:t>
            </a:r>
            <a:r>
              <a:rPr lang="en-US" sz="1700" dirty="0" err="1"/>
              <a:t>thuộc</a:t>
            </a:r>
            <a:r>
              <a:rPr lang="en-US" sz="1700" dirty="0"/>
              <a:t> </a:t>
            </a:r>
            <a:r>
              <a:rPr lang="en-US" sz="1700" dirty="0" err="1"/>
              <a:t>loại</a:t>
            </a:r>
            <a:r>
              <a:rPr lang="en-US" sz="1700" dirty="0"/>
              <a:t> </a:t>
            </a:r>
            <a:r>
              <a:rPr lang="en-US" sz="1700" dirty="0" err="1"/>
              <a:t>này</a:t>
            </a:r>
            <a:r>
              <a:rPr lang="en-US" sz="1700" dirty="0"/>
              <a:t>.</a:t>
            </a:r>
          </a:p>
          <a:p>
            <a:r>
              <a:rPr lang="en-US" sz="2000" b="1" dirty="0" err="1"/>
              <a:t>Vd</a:t>
            </a:r>
            <a:r>
              <a:rPr lang="en-US" sz="2000" b="1" dirty="0"/>
              <a:t>: SĀLĀ – </a:t>
            </a:r>
            <a:r>
              <a:rPr lang="en-US" sz="2000" b="1" dirty="0" err="1"/>
              <a:t>Đại</a:t>
            </a:r>
            <a:r>
              <a:rPr lang="en-US" sz="2000" b="1" dirty="0"/>
              <a:t> </a:t>
            </a:r>
            <a:r>
              <a:rPr lang="en-US" sz="2000" b="1" dirty="0" err="1"/>
              <a:t>Sảnh</a:t>
            </a:r>
            <a:endParaRPr lang="en-US" sz="2000" b="1" dirty="0"/>
          </a:p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1.1 </a:t>
            </a:r>
            <a:r>
              <a:rPr lang="en-US" dirty="0" err="1">
                <a:solidFill>
                  <a:srgbClr val="FBC25D"/>
                </a:solidFill>
              </a:rPr>
              <a:t>Danh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từ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Nữ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tính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tận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cùng</a:t>
            </a:r>
            <a:r>
              <a:rPr lang="en-US" dirty="0">
                <a:solidFill>
                  <a:srgbClr val="FBC25D"/>
                </a:solidFill>
              </a:rPr>
              <a:t> “-ā”</a:t>
            </a:r>
          </a:p>
        </p:txBody>
      </p:sp>
      <p:pic>
        <p:nvPicPr>
          <p:cNvPr id="10" name="Picture 9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11" name="Picture 10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71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65002"/>
            <a:ext cx="9697076" cy="101566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000" dirty="0" err="1"/>
              <a:t>Pasākho</a:t>
            </a:r>
            <a:r>
              <a:rPr lang="en-US" sz="3000" dirty="0"/>
              <a:t> </a:t>
            </a:r>
            <a:r>
              <a:rPr lang="en-US" sz="3000" dirty="0" err="1"/>
              <a:t>vanko</a:t>
            </a:r>
            <a:r>
              <a:rPr lang="en-US" sz="3000" dirty="0"/>
              <a:t> </a:t>
            </a:r>
            <a:r>
              <a:rPr lang="en-US" sz="3000" dirty="0" err="1"/>
              <a:t>abhabbo</a:t>
            </a:r>
            <a:r>
              <a:rPr lang="en-US" sz="3000" dirty="0"/>
              <a:t> </a:t>
            </a:r>
            <a:r>
              <a:rPr lang="en-US" sz="3000" dirty="0" err="1"/>
              <a:t>hotuṃ</a:t>
            </a:r>
            <a:r>
              <a:rPr lang="en-US" sz="3000" dirty="0"/>
              <a:t> </a:t>
            </a:r>
            <a:r>
              <a:rPr lang="en-US" sz="3000" dirty="0" err="1"/>
              <a:t>ajjavo</a:t>
            </a:r>
            <a:r>
              <a:rPr lang="en-US" sz="3000" dirty="0"/>
              <a:t> </a:t>
            </a:r>
          </a:p>
          <a:p>
            <a:pPr indent="-228600" algn="ctr"/>
            <a:r>
              <a:rPr lang="en-US" sz="3000" dirty="0"/>
              <a:t>= </a:t>
            </a:r>
            <a:r>
              <a:rPr lang="en-US" sz="3000" dirty="0" err="1"/>
              <a:t>pasākho</a:t>
            </a:r>
            <a:r>
              <a:rPr lang="en-US" sz="3000" dirty="0"/>
              <a:t> </a:t>
            </a:r>
            <a:r>
              <a:rPr lang="en-US" sz="3000" dirty="0" err="1"/>
              <a:t>vanko</a:t>
            </a:r>
            <a:r>
              <a:rPr lang="en-US" sz="3000" dirty="0"/>
              <a:t> </a:t>
            </a:r>
            <a:r>
              <a:rPr lang="en-US" sz="3000" dirty="0" err="1"/>
              <a:t>hoti</a:t>
            </a:r>
            <a:r>
              <a:rPr lang="en-US" sz="3000" dirty="0"/>
              <a:t> </a:t>
            </a:r>
            <a:r>
              <a:rPr lang="en-US" sz="3000" dirty="0" err="1"/>
              <a:t>abhabbo</a:t>
            </a:r>
            <a:r>
              <a:rPr lang="en-US" sz="3000" dirty="0"/>
              <a:t> </a:t>
            </a:r>
            <a:r>
              <a:rPr lang="en-US" sz="3000" dirty="0" err="1"/>
              <a:t>hotuṃ</a:t>
            </a:r>
            <a:r>
              <a:rPr lang="en-US" sz="3000" dirty="0"/>
              <a:t> </a:t>
            </a:r>
            <a:r>
              <a:rPr lang="en-US" sz="3000" dirty="0" err="1"/>
              <a:t>ajjavo</a:t>
            </a:r>
            <a:r>
              <a:rPr lang="en-US" sz="3000" dirty="0"/>
              <a:t> 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08753"/>
              </p:ext>
            </p:extLst>
          </p:nvPr>
        </p:nvGraphicFramePr>
        <p:xfrm>
          <a:off x="2327243" y="2139333"/>
          <a:ext cx="9697076" cy="466407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37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6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Pasākho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Cành cây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2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Vanka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Cong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3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Bhabba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endParaRPr lang="en-US" sz="22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Công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thức</a:t>
                      </a:r>
                      <a:r>
                        <a:rPr lang="en-US" sz="2200" dirty="0">
                          <a:effectLst/>
                        </a:rPr>
                        <a:t>: [</a:t>
                      </a:r>
                      <a:r>
                        <a:rPr lang="en-US" sz="2200" dirty="0" err="1">
                          <a:effectLst/>
                        </a:rPr>
                        <a:t>bhabba</a:t>
                      </a:r>
                      <a:r>
                        <a:rPr lang="en-US" sz="2200" dirty="0">
                          <a:effectLst/>
                        </a:rPr>
                        <a:t>] + [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nguyên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mẫu</a:t>
                      </a:r>
                      <a:r>
                        <a:rPr lang="en-US" sz="2200" dirty="0">
                          <a:effectLst/>
                        </a:rPr>
                        <a:t>] = [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gì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]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4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Hotuṃ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trở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nên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nguyên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mẫu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hoti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 từ nguyên mẫu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Ajjava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Thẳng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[Hotuṃ] trong câu trên được gọi là động từ nguyên mẫu bổ sung [Supplementary infinitive], bởi nó kết hợp và bổ sung nghĩa cho tính từ [abhabbo] được trọn vẹn.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Câu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gốc</a:t>
                      </a:r>
                      <a:r>
                        <a:rPr lang="en-US" sz="2200" i="1" dirty="0">
                          <a:effectLst/>
                        </a:rPr>
                        <a:t> Latin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>
                          <a:effectLst/>
                        </a:rPr>
                        <a:t>Lignum </a:t>
                      </a:r>
                      <a:r>
                        <a:rPr lang="en-US" sz="2200" b="1" i="1" dirty="0" err="1">
                          <a:effectLst/>
                        </a:rPr>
                        <a:t>curvum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numquam</a:t>
                      </a:r>
                      <a:r>
                        <a:rPr lang="en-US" sz="2200" b="1" i="1" dirty="0">
                          <a:effectLst/>
                        </a:rPr>
                        <a:t> rectum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52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3" y="1000352"/>
            <a:ext cx="9697076" cy="584775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200" dirty="0" err="1"/>
              <a:t>Kiccho</a:t>
            </a:r>
            <a:r>
              <a:rPr lang="en-US" sz="3200" dirty="0"/>
              <a:t> </a:t>
            </a:r>
            <a:r>
              <a:rPr lang="en-US" sz="3200" dirty="0" err="1"/>
              <a:t>hoti</a:t>
            </a:r>
            <a:r>
              <a:rPr lang="en-US" sz="3200" dirty="0"/>
              <a:t> </a:t>
            </a:r>
            <a:r>
              <a:rPr lang="en-US" sz="3200" dirty="0" err="1"/>
              <a:t>jānituṃ</a:t>
            </a:r>
            <a:r>
              <a:rPr lang="en-US" sz="3200" dirty="0"/>
              <a:t> </a:t>
            </a:r>
            <a:r>
              <a:rPr lang="en-US" sz="3200" dirty="0" err="1"/>
              <a:t>mittaṃ</a:t>
            </a:r>
            <a:r>
              <a:rPr lang="en-US" sz="3200" dirty="0"/>
              <a:t> </a:t>
            </a:r>
            <a:r>
              <a:rPr lang="en-US" sz="3200" dirty="0" err="1"/>
              <a:t>assavaṃ</a:t>
            </a:r>
            <a:r>
              <a:rPr lang="en-US" sz="3200" dirty="0"/>
              <a:t> 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980784"/>
              </p:ext>
            </p:extLst>
          </p:nvPr>
        </p:nvGraphicFramePr>
        <p:xfrm>
          <a:off x="2327244" y="1654400"/>
          <a:ext cx="9697075" cy="5143273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34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8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3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Nghĩa Việt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Kiccha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Hiếm [kết hợp với động từ nguyên mẫu để biểu thị ‘hiếm về chuyện gì’]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Jānituṃ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Biết, nhìn thấy, tìm thấy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 từ nguyên mẫu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Mitto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Bạn, bằng hữu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Assava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Trung thành, đáng tin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Ghi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chú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ngữ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pháp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[Kiccho hoti] = [Thật hiếm]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[Kiccho hoti] là cấu trúc phiếm định [Impersonal Construction], nôm na là một kiểu nói trổng – không có chủ từ cụ thể. Tương tự trong tiếng Anh: [It is possible to do sth], [It rains]…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 err="1">
                          <a:effectLst/>
                        </a:rPr>
                        <a:t>Câu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gốc</a:t>
                      </a:r>
                      <a:r>
                        <a:rPr lang="en-US" sz="2200" b="1" i="1" dirty="0">
                          <a:effectLst/>
                        </a:rPr>
                        <a:t> Latin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 err="1">
                          <a:effectLst/>
                        </a:rPr>
                        <a:t>Rarus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fidus</a:t>
                      </a:r>
                      <a:r>
                        <a:rPr lang="en-US" sz="2200" b="1" i="1" dirty="0">
                          <a:effectLst/>
                        </a:rPr>
                        <a:t> amicus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42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8049" y="1194913"/>
            <a:ext cx="9697076" cy="1077218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200" dirty="0" err="1"/>
              <a:t>Pāpakarontassa</a:t>
            </a:r>
            <a:r>
              <a:rPr lang="en-US" sz="3200" dirty="0"/>
              <a:t>, </a:t>
            </a:r>
            <a:r>
              <a:rPr lang="en-US" sz="3200" dirty="0" err="1"/>
              <a:t>kiccho</a:t>
            </a:r>
            <a:r>
              <a:rPr lang="en-US" sz="3200" dirty="0"/>
              <a:t> </a:t>
            </a:r>
            <a:r>
              <a:rPr lang="en-US" sz="3200" dirty="0" err="1"/>
              <a:t>ca</a:t>
            </a:r>
            <a:r>
              <a:rPr lang="en-US" sz="3200" dirty="0"/>
              <a:t> </a:t>
            </a:r>
            <a:r>
              <a:rPr lang="en-US" sz="3200" dirty="0" err="1"/>
              <a:t>hoti</a:t>
            </a:r>
            <a:r>
              <a:rPr lang="en-US" sz="3200" dirty="0"/>
              <a:t> </a:t>
            </a:r>
            <a:r>
              <a:rPr lang="en-US" sz="3200" dirty="0" err="1"/>
              <a:t>muñcituṃ</a:t>
            </a:r>
            <a:r>
              <a:rPr lang="en-US" sz="3200" dirty="0"/>
              <a:t> </a:t>
            </a:r>
            <a:r>
              <a:rPr lang="en-US" sz="3200" dirty="0" err="1"/>
              <a:t>jānaṃ</a:t>
            </a:r>
            <a:r>
              <a:rPr lang="en-US" sz="3200" dirty="0"/>
              <a:t>; </a:t>
            </a:r>
          </a:p>
          <a:p>
            <a:pPr indent="-228600" algn="ctr"/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sakkā</a:t>
            </a:r>
            <a:r>
              <a:rPr lang="en-US" sz="3200" dirty="0"/>
              <a:t> </a:t>
            </a:r>
            <a:r>
              <a:rPr lang="en-US" sz="3200" dirty="0" err="1"/>
              <a:t>ca</a:t>
            </a:r>
            <a:r>
              <a:rPr lang="en-US" sz="3200" dirty="0"/>
              <a:t> </a:t>
            </a:r>
            <a:r>
              <a:rPr lang="en-US" sz="3200" dirty="0" err="1"/>
              <a:t>saddahituṃ</a:t>
            </a:r>
            <a:r>
              <a:rPr lang="en-US" sz="3200" dirty="0"/>
              <a:t> </a:t>
            </a:r>
            <a:r>
              <a:rPr lang="en-US" sz="3200" dirty="0" err="1"/>
              <a:t>muccaṃ</a:t>
            </a:r>
            <a:r>
              <a:rPr lang="en-US" sz="3200" dirty="0"/>
              <a:t> </a:t>
            </a:r>
            <a:r>
              <a:rPr lang="en-US" sz="3200" dirty="0" err="1"/>
              <a:t>tassa</a:t>
            </a:r>
            <a:r>
              <a:rPr lang="en-US" sz="3200" dirty="0"/>
              <a:t>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-27710"/>
            <a:ext cx="10032437" cy="1108365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EPICURUS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85985" y="-4784"/>
            <a:ext cx="1398082" cy="1752002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10836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98480"/>
              </p:ext>
            </p:extLst>
          </p:nvPr>
        </p:nvGraphicFramePr>
        <p:xfrm>
          <a:off x="2358049" y="2530349"/>
          <a:ext cx="9601519" cy="393511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59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3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8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Pāpa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Ác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Karonto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3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Kiccha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Khó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4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Ca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Và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hoặc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5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Hoti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Thì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quả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chủ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6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Muñcituṃ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Thoát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khỏi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nguyên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mẫu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Jānaṃ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chú</a:t>
                      </a:r>
                      <a:r>
                        <a:rPr lang="en-US" sz="2200" dirty="0">
                          <a:effectLst/>
                        </a:rPr>
                        <a:t> ý, </a:t>
                      </a: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phát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6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Na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Không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0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58049" y="1194913"/>
            <a:ext cx="9697076" cy="1077218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200" dirty="0" err="1">
                <a:solidFill>
                  <a:prstClr val="black"/>
                </a:solidFill>
              </a:rPr>
              <a:t>Pāpakarontassa</a:t>
            </a:r>
            <a:r>
              <a:rPr lang="en-US" sz="3200" dirty="0">
                <a:solidFill>
                  <a:prstClr val="black"/>
                </a:solidFill>
              </a:rPr>
              <a:t>, </a:t>
            </a:r>
            <a:r>
              <a:rPr lang="en-US" sz="3200" dirty="0" err="1">
                <a:solidFill>
                  <a:prstClr val="black"/>
                </a:solidFill>
              </a:rPr>
              <a:t>kiccho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ca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hoti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muñcituṃ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jānaṃ</a:t>
            </a:r>
            <a:r>
              <a:rPr lang="en-US" sz="3200" dirty="0">
                <a:solidFill>
                  <a:prstClr val="black"/>
                </a:solidFill>
              </a:rPr>
              <a:t>; </a:t>
            </a:r>
          </a:p>
          <a:p>
            <a:pPr indent="-228600" algn="ctr"/>
            <a:r>
              <a:rPr lang="en-US" sz="3200" dirty="0" err="1">
                <a:solidFill>
                  <a:prstClr val="black"/>
                </a:solidFill>
              </a:rPr>
              <a:t>na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sakkā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ca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saddahituṃ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muccaṃ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 err="1">
                <a:solidFill>
                  <a:prstClr val="black"/>
                </a:solidFill>
              </a:rPr>
              <a:t>tassa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endParaRPr lang="en-US" sz="32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-27710"/>
            <a:ext cx="10032437" cy="1108365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EPICURUS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85985" y="-4784"/>
            <a:ext cx="1398082" cy="1752002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10836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05703"/>
              </p:ext>
            </p:extLst>
          </p:nvPr>
        </p:nvGraphicFramePr>
        <p:xfrm>
          <a:off x="2358049" y="2424536"/>
          <a:ext cx="9697076" cy="433948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20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9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9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Sakkā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Công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thức</a:t>
                      </a:r>
                      <a:r>
                        <a:rPr lang="en-US" sz="2200" dirty="0">
                          <a:effectLst/>
                        </a:rPr>
                        <a:t> = [</a:t>
                      </a:r>
                      <a:r>
                        <a:rPr lang="en-US" sz="2200" dirty="0" err="1">
                          <a:effectLst/>
                        </a:rPr>
                        <a:t>Sakkā</a:t>
                      </a:r>
                      <a:r>
                        <a:rPr lang="en-US" sz="2200" dirty="0">
                          <a:effectLst/>
                        </a:rPr>
                        <a:t>] + [</a:t>
                      </a: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nguyên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mẫu</a:t>
                      </a:r>
                      <a:r>
                        <a:rPr lang="en-US" sz="2200" dirty="0">
                          <a:effectLst/>
                        </a:rPr>
                        <a:t>] = [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gì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Bất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biến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Saddahituṃ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Tin, tin </a:t>
                      </a:r>
                      <a:r>
                        <a:rPr lang="en-US" sz="2200" dirty="0" err="1">
                          <a:effectLst/>
                        </a:rPr>
                        <a:t>tưởng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 từ nguyên mẫu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11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Muccaṃ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thoát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khỏi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trung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12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Tassa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vị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ấy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sở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hữu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số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ít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nam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So]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Đại từ nhân xưng/chỉ định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60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Ghi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chú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ngữ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pháp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Câu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trên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sử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dụng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hai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cấu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trúc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phiếm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định</a:t>
                      </a:r>
                      <a:r>
                        <a:rPr lang="en-US" sz="2200" dirty="0">
                          <a:effectLst/>
                        </a:rPr>
                        <a:t>: [</a:t>
                      </a:r>
                      <a:r>
                        <a:rPr lang="en-US" sz="2200" dirty="0" err="1">
                          <a:effectLst/>
                        </a:rPr>
                        <a:t>Kiccho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hoti</a:t>
                      </a:r>
                      <a:r>
                        <a:rPr lang="en-US" sz="2200" dirty="0">
                          <a:effectLst/>
                        </a:rPr>
                        <a:t>…] </a:t>
                      </a:r>
                      <a:r>
                        <a:rPr lang="en-US" sz="2200" dirty="0" err="1">
                          <a:effectLst/>
                        </a:rPr>
                        <a:t>và</a:t>
                      </a:r>
                      <a:r>
                        <a:rPr lang="en-US" sz="2200" dirty="0">
                          <a:effectLst/>
                        </a:rPr>
                        <a:t> [Na </a:t>
                      </a:r>
                      <a:r>
                        <a:rPr lang="en-US" sz="2200" dirty="0" err="1">
                          <a:effectLst/>
                        </a:rPr>
                        <a:t>sakkā</a:t>
                      </a:r>
                      <a:r>
                        <a:rPr lang="en-US" sz="2200" dirty="0">
                          <a:effectLst/>
                        </a:rPr>
                        <a:t>…]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377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 err="1">
                          <a:effectLst/>
                        </a:rPr>
                        <a:t>Câu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gốc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Hy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Lạp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cổ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 err="1">
                          <a:effectLst/>
                        </a:rPr>
                        <a:t>Adikounta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lathein</a:t>
                      </a:r>
                      <a:r>
                        <a:rPr lang="en-US" sz="2200" b="1" i="1" dirty="0">
                          <a:effectLst/>
                        </a:rPr>
                        <a:t> men </a:t>
                      </a:r>
                      <a:r>
                        <a:rPr lang="en-US" sz="2200" b="1" i="1" dirty="0" err="1">
                          <a:effectLst/>
                        </a:rPr>
                        <a:t>duskolon</a:t>
                      </a:r>
                      <a:r>
                        <a:rPr lang="en-US" sz="2200" b="1" i="1" dirty="0">
                          <a:effectLst/>
                        </a:rPr>
                        <a:t>, </a:t>
                      </a:r>
                      <a:r>
                        <a:rPr lang="en-US" sz="2200" b="1" i="1" dirty="0" err="1">
                          <a:effectLst/>
                        </a:rPr>
                        <a:t>pistin</a:t>
                      </a:r>
                      <a:r>
                        <a:rPr lang="en-US" sz="2200" b="1" i="1" dirty="0">
                          <a:effectLst/>
                        </a:rPr>
                        <a:t> de </a:t>
                      </a:r>
                      <a:r>
                        <a:rPr lang="en-US" sz="2200" b="1" i="1" dirty="0" err="1">
                          <a:effectLst/>
                        </a:rPr>
                        <a:t>labein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huper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tou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lathein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adunaton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012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7243" y="1393322"/>
            <a:ext cx="9697076" cy="61555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Jāgaratā</a:t>
            </a:r>
            <a:r>
              <a:rPr lang="en-US" sz="3400" dirty="0"/>
              <a:t> </a:t>
            </a:r>
            <a:r>
              <a:rPr lang="en-US" sz="3400" dirty="0" err="1"/>
              <a:t>hoti</a:t>
            </a:r>
            <a:r>
              <a:rPr lang="en-US" sz="3400" dirty="0"/>
              <a:t> </a:t>
            </a:r>
            <a:r>
              <a:rPr lang="en-US" sz="3400" dirty="0" err="1"/>
              <a:t>abhabbā</a:t>
            </a:r>
            <a:r>
              <a:rPr lang="en-US" sz="3400" dirty="0"/>
              <a:t> </a:t>
            </a:r>
            <a:r>
              <a:rPr lang="en-US" sz="3400" dirty="0" err="1"/>
              <a:t>virajjhituṃ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11720"/>
              </p:ext>
            </p:extLst>
          </p:nvPr>
        </p:nvGraphicFramePr>
        <p:xfrm>
          <a:off x="2327243" y="2367878"/>
          <a:ext cx="9697076" cy="292608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53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Jāgaratā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thận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trọng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cảnh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giác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nữ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Hoti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Thì, là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Động, hiện tại, chủ động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Bhabba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thể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4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Virajjhituṃ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Sai lầm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Động từ nguyên mẫu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i="1" dirty="0" err="1">
                          <a:effectLst/>
                        </a:rPr>
                        <a:t>Câu</a:t>
                      </a:r>
                      <a:r>
                        <a:rPr lang="en-US" sz="2200" i="1" dirty="0">
                          <a:effectLst/>
                        </a:rPr>
                        <a:t> </a:t>
                      </a:r>
                      <a:r>
                        <a:rPr lang="en-US" sz="2200" i="1" dirty="0" err="1">
                          <a:effectLst/>
                        </a:rPr>
                        <a:t>gốc</a:t>
                      </a:r>
                      <a:r>
                        <a:rPr lang="en-US" sz="2200" i="1" dirty="0">
                          <a:effectLst/>
                        </a:rPr>
                        <a:t> Latin</a:t>
                      </a:r>
                      <a:endParaRPr lang="en-US" sz="2200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 err="1">
                          <a:effectLst/>
                        </a:rPr>
                        <a:t>Vigilantia</a:t>
                      </a:r>
                      <a:r>
                        <a:rPr lang="en-US" sz="2200" b="1" i="1" dirty="0">
                          <a:effectLst/>
                        </a:rPr>
                        <a:t> non cadet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032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27242" y="1104261"/>
            <a:ext cx="9697076" cy="156966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200" dirty="0" err="1"/>
              <a:t>Micchāsāsanaṃ</a:t>
            </a:r>
            <a:r>
              <a:rPr lang="en-US" sz="3200" dirty="0"/>
              <a:t> </a:t>
            </a:r>
            <a:r>
              <a:rPr lang="en-US" sz="3200" dirty="0" err="1"/>
              <a:t>pahoti</a:t>
            </a:r>
            <a:r>
              <a:rPr lang="en-US" sz="3200" dirty="0"/>
              <a:t> </a:t>
            </a:r>
            <a:r>
              <a:rPr lang="en-US" sz="3200" dirty="0" err="1"/>
              <a:t>pharituṃ</a:t>
            </a:r>
            <a:r>
              <a:rPr lang="en-US" sz="3200" dirty="0"/>
              <a:t> </a:t>
            </a:r>
            <a:r>
              <a:rPr lang="en-US" sz="3200" dirty="0" err="1"/>
              <a:t>khippaṃ</a:t>
            </a:r>
            <a:endParaRPr lang="en-US" sz="3200" dirty="0"/>
          </a:p>
          <a:p>
            <a:pPr indent="-228600" algn="ctr"/>
            <a:r>
              <a:rPr lang="en-US" sz="3200" dirty="0"/>
              <a:t>	</a:t>
            </a:r>
          </a:p>
          <a:p>
            <a:pPr indent="-228600" algn="ctr"/>
            <a:r>
              <a:rPr lang="en-US" sz="3200" dirty="0"/>
              <a:t>	 </a:t>
            </a:r>
            <a:endParaRPr lang="en-US" sz="30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NGẠN NGỮ ANH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97216"/>
              </p:ext>
            </p:extLst>
          </p:nvPr>
        </p:nvGraphicFramePr>
        <p:xfrm>
          <a:off x="2243646" y="1648142"/>
          <a:ext cx="9697075" cy="498208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5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7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1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Pali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Nghĩa Việt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loại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1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Micchā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Sai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sai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trái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Trạng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2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Sāsanaṃ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Tin </a:t>
                      </a:r>
                      <a:r>
                        <a:rPr lang="en-US" sz="2000" dirty="0" err="1">
                          <a:effectLst/>
                        </a:rPr>
                        <a:t>tức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lời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nói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Danh, trung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3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Pahoti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thể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Động, hiện tại, chủ động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</a:rPr>
                        <a:t>4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Pharituṃ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Lan truyền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Động từ nguyên mẫu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5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</a:rPr>
                        <a:t>Khippa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Nhanh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Tính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8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Ghi chú ngữ pháp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Trong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tiếng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Anh</a:t>
                      </a:r>
                      <a:r>
                        <a:rPr lang="en-US" sz="2000" dirty="0">
                          <a:effectLst/>
                        </a:rPr>
                        <a:t> – </a:t>
                      </a:r>
                      <a:r>
                        <a:rPr lang="en-US" sz="2000" dirty="0" err="1">
                          <a:effectLst/>
                        </a:rPr>
                        <a:t>và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tương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trong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tiếng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Việt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trạng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[adverb] </a:t>
                      </a:r>
                      <a:r>
                        <a:rPr lang="en-US" sz="2000" dirty="0" err="1">
                          <a:effectLst/>
                        </a:rPr>
                        <a:t>được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[verb]. </a:t>
                      </a:r>
                      <a:r>
                        <a:rPr lang="en-US" sz="2000" dirty="0" err="1">
                          <a:effectLst/>
                        </a:rPr>
                        <a:t>Ví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dụ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trong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cụm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chạy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nhanh</a:t>
                      </a:r>
                      <a:r>
                        <a:rPr lang="en-US" sz="2000" dirty="0">
                          <a:effectLst/>
                        </a:rPr>
                        <a:t>] </a:t>
                      </a:r>
                      <a:r>
                        <a:rPr lang="en-US" sz="2000" dirty="0" err="1">
                          <a:effectLst/>
                        </a:rPr>
                        <a:t>thì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chạy</a:t>
                      </a:r>
                      <a:r>
                        <a:rPr lang="en-US" sz="2000" dirty="0">
                          <a:effectLst/>
                        </a:rPr>
                        <a:t>] </a:t>
                      </a:r>
                      <a:r>
                        <a:rPr lang="en-US" sz="2000" dirty="0" err="1">
                          <a:effectLst/>
                        </a:rPr>
                        <a:t>là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còn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nhanh</a:t>
                      </a:r>
                      <a:r>
                        <a:rPr lang="en-US" sz="2000" dirty="0">
                          <a:effectLst/>
                        </a:rPr>
                        <a:t>] </a:t>
                      </a:r>
                      <a:r>
                        <a:rPr lang="en-US" sz="2000" dirty="0" err="1">
                          <a:effectLst/>
                        </a:rPr>
                        <a:t>là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chạy</a:t>
                      </a:r>
                      <a:r>
                        <a:rPr lang="en-US" sz="2000" dirty="0">
                          <a:effectLst/>
                        </a:rPr>
                        <a:t>]. </a:t>
                      </a:r>
                      <a:r>
                        <a:rPr lang="en-US" sz="2000" dirty="0" err="1">
                          <a:effectLst/>
                        </a:rPr>
                        <a:t>Pali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cũng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này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tuy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nhiên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còn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thêm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khác</a:t>
                      </a:r>
                      <a:r>
                        <a:rPr lang="en-US" sz="2000" dirty="0">
                          <a:effectLst/>
                        </a:rPr>
                        <a:t>: </a:t>
                      </a:r>
                      <a:r>
                        <a:rPr lang="en-US" sz="2000" dirty="0" err="1">
                          <a:effectLst/>
                        </a:rPr>
                        <a:t>thay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vì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Pali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dùng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- 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này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tính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số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r>
                        <a:rPr lang="en-US" sz="2000" dirty="0">
                          <a:effectLst/>
                        </a:rPr>
                        <a:t>] </a:t>
                      </a:r>
                      <a:r>
                        <a:rPr lang="en-US" sz="2000" dirty="0" err="1">
                          <a:effectLst/>
                        </a:rPr>
                        <a:t>giống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với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của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động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], </a:t>
                      </a:r>
                      <a:r>
                        <a:rPr lang="en-US" sz="2000" dirty="0" err="1">
                          <a:effectLst/>
                        </a:rPr>
                        <a:t>còn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về</a:t>
                      </a:r>
                      <a:r>
                        <a:rPr lang="en-US" sz="2000" dirty="0">
                          <a:effectLst/>
                        </a:rPr>
                        <a:t> ý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thì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nghĩa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cho</a:t>
                      </a:r>
                      <a:r>
                        <a:rPr lang="en-US" sz="2000" dirty="0">
                          <a:effectLst/>
                        </a:rPr>
                        <a:t> [</a:t>
                      </a:r>
                      <a:r>
                        <a:rPr lang="en-US" sz="2000" dirty="0" err="1">
                          <a:effectLst/>
                        </a:rPr>
                        <a:t>động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] </a:t>
                      </a:r>
                      <a:r>
                        <a:rPr lang="en-US" sz="2000" dirty="0" err="1">
                          <a:effectLst/>
                        </a:rPr>
                        <a:t>giống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như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một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trạng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từ</a:t>
                      </a:r>
                      <a:r>
                        <a:rPr lang="en-US" sz="2000" dirty="0">
                          <a:effectLst/>
                        </a:rPr>
                        <a:t>.  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94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</a:rPr>
                        <a:t>Câu gốc Anh trung đại</a:t>
                      </a:r>
                      <a:endParaRPr lang="en-US" sz="2000" b="1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effectLst/>
                        </a:rPr>
                        <a:t>Sad and </a:t>
                      </a:r>
                      <a:r>
                        <a:rPr lang="en-US" sz="2000" b="1" i="1" dirty="0" err="1">
                          <a:effectLst/>
                        </a:rPr>
                        <a:t>heuy</a:t>
                      </a:r>
                      <a:r>
                        <a:rPr lang="en-US" sz="2000" b="1" i="1" dirty="0">
                          <a:effectLst/>
                        </a:rPr>
                        <a:t> </a:t>
                      </a:r>
                      <a:r>
                        <a:rPr lang="en-US" sz="2000" b="1" i="1" dirty="0" err="1">
                          <a:effectLst/>
                        </a:rPr>
                        <a:t>tydynges</a:t>
                      </a:r>
                      <a:r>
                        <a:rPr lang="en-US" sz="2000" b="1" i="1" dirty="0">
                          <a:effectLst/>
                        </a:rPr>
                        <a:t> be </a:t>
                      </a:r>
                      <a:r>
                        <a:rPr lang="en-US" sz="2000" b="1" i="1" dirty="0" err="1">
                          <a:effectLst/>
                        </a:rPr>
                        <a:t>easly</a:t>
                      </a:r>
                      <a:r>
                        <a:rPr lang="en-US" sz="2000" b="1" i="1" dirty="0">
                          <a:effectLst/>
                        </a:rPr>
                        <a:t> </a:t>
                      </a:r>
                      <a:r>
                        <a:rPr lang="en-US" sz="2000" b="1" i="1" dirty="0" err="1">
                          <a:effectLst/>
                        </a:rPr>
                        <a:t>blowen</a:t>
                      </a:r>
                      <a:r>
                        <a:rPr lang="en-US" sz="2000" b="1" i="1" dirty="0">
                          <a:effectLst/>
                        </a:rPr>
                        <a:t> </a:t>
                      </a:r>
                      <a:r>
                        <a:rPr lang="en-US" sz="2000" b="1" i="1" dirty="0" err="1">
                          <a:effectLst/>
                        </a:rPr>
                        <a:t>abroade</a:t>
                      </a:r>
                      <a:r>
                        <a:rPr lang="en-US" sz="2000" b="1" i="1" dirty="0">
                          <a:effectLst/>
                        </a:rPr>
                        <a:t> be they </a:t>
                      </a:r>
                      <a:r>
                        <a:rPr lang="en-US" sz="2000" b="1" i="1" dirty="0" err="1">
                          <a:effectLst/>
                        </a:rPr>
                        <a:t>neuer</a:t>
                      </a:r>
                      <a:r>
                        <a:rPr lang="en-US" sz="2000" b="1" i="1" dirty="0">
                          <a:effectLst/>
                        </a:rPr>
                        <a:t> so </a:t>
                      </a:r>
                      <a:r>
                        <a:rPr lang="en-US" sz="2000" b="1" i="1" dirty="0" err="1">
                          <a:effectLst/>
                        </a:rPr>
                        <a:t>vaine</a:t>
                      </a:r>
                      <a:r>
                        <a:rPr lang="en-US" sz="2000" b="1" i="1" dirty="0">
                          <a:effectLst/>
                        </a:rPr>
                        <a:t> and false and they be also </a:t>
                      </a:r>
                      <a:r>
                        <a:rPr lang="en-US" sz="2000" b="1" i="1" dirty="0" err="1">
                          <a:effectLst/>
                        </a:rPr>
                        <a:t>sone</a:t>
                      </a:r>
                      <a:r>
                        <a:rPr lang="en-US" sz="2000" b="1" i="1" dirty="0">
                          <a:effectLst/>
                        </a:rPr>
                        <a:t> </a:t>
                      </a:r>
                      <a:r>
                        <a:rPr lang="en-US" sz="2000" b="1" i="1" dirty="0" err="1">
                          <a:effectLst/>
                        </a:rPr>
                        <a:t>beleued</a:t>
                      </a:r>
                      <a:endParaRPr lang="en-US" sz="20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927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6071" y="1161987"/>
            <a:ext cx="9487512" cy="113877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/>
              <a:t>Anekaccaṃ</a:t>
            </a:r>
            <a:r>
              <a:rPr lang="en-US" sz="3400" dirty="0"/>
              <a:t> </a:t>
            </a:r>
            <a:r>
              <a:rPr lang="en-US" sz="3400" dirty="0" err="1"/>
              <a:t>karohi</a:t>
            </a:r>
            <a:r>
              <a:rPr lang="en-US" sz="3400" dirty="0"/>
              <a:t> </a:t>
            </a:r>
            <a:r>
              <a:rPr lang="en-US" sz="3400" dirty="0" err="1"/>
              <a:t>yāmaṃ</a:t>
            </a:r>
            <a:r>
              <a:rPr lang="en-US" sz="3400" dirty="0"/>
              <a:t> </a:t>
            </a:r>
            <a:r>
              <a:rPr lang="en-US" sz="3400" dirty="0" err="1"/>
              <a:t>pavattaṃ</a:t>
            </a:r>
            <a:r>
              <a:rPr lang="en-US" sz="3400" dirty="0"/>
              <a:t> </a:t>
            </a:r>
            <a:r>
              <a:rPr lang="en-US" sz="3400" dirty="0" err="1"/>
              <a:t>anatthena</a:t>
            </a:r>
            <a:r>
              <a:rPr lang="en-US" sz="3400" dirty="0"/>
              <a:t>;</a:t>
            </a:r>
          </a:p>
          <a:p>
            <a:pPr indent="-228600" algn="ctr"/>
            <a:r>
              <a:rPr lang="en-US" sz="3400" dirty="0" err="1"/>
              <a:t>evaṃ</a:t>
            </a:r>
            <a:r>
              <a:rPr lang="en-US" sz="3400" dirty="0"/>
              <a:t> </a:t>
            </a:r>
            <a:r>
              <a:rPr lang="en-US" sz="3400" dirty="0" err="1"/>
              <a:t>yāmo</a:t>
            </a:r>
            <a:r>
              <a:rPr lang="en-US" sz="3400" dirty="0"/>
              <a:t> </a:t>
            </a:r>
            <a:r>
              <a:rPr lang="en-US" sz="3400" dirty="0" err="1"/>
              <a:t>khippo</a:t>
            </a:r>
            <a:r>
              <a:rPr lang="en-US" sz="3400" dirty="0"/>
              <a:t> </a:t>
            </a:r>
            <a:r>
              <a:rPr lang="en-US" sz="3400" dirty="0" err="1"/>
              <a:t>ca</a:t>
            </a:r>
            <a:r>
              <a:rPr lang="en-US" sz="3400" dirty="0"/>
              <a:t> </a:t>
            </a:r>
            <a:r>
              <a:rPr lang="en-US" sz="3400" dirty="0" err="1"/>
              <a:t>kammaṃ</a:t>
            </a:r>
            <a:r>
              <a:rPr lang="en-US" sz="3400" dirty="0"/>
              <a:t> </a:t>
            </a:r>
            <a:r>
              <a:rPr lang="en-US" sz="3400" dirty="0" err="1"/>
              <a:t>appaṃ</a:t>
            </a:r>
            <a:r>
              <a:rPr lang="en-US" sz="3400" dirty="0"/>
              <a:t> </a:t>
            </a:r>
            <a:r>
              <a:rPr lang="en-US" sz="3400" dirty="0" err="1"/>
              <a:t>ca</a:t>
            </a:r>
            <a:r>
              <a:rPr lang="en-US" sz="3400" dirty="0"/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SONG CÚ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32040"/>
              </p:ext>
            </p:extLst>
          </p:nvPr>
        </p:nvGraphicFramePr>
        <p:xfrm>
          <a:off x="2369127" y="2405904"/>
          <a:ext cx="9559636" cy="400749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8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Từ Pali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1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Ekacca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Nào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ví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dụ</a:t>
                      </a:r>
                      <a:r>
                        <a:rPr lang="en-US" sz="2200" dirty="0">
                          <a:effectLst/>
                        </a:rPr>
                        <a:t>: </a:t>
                      </a:r>
                      <a:r>
                        <a:rPr lang="en-US" sz="2200" dirty="0" err="1">
                          <a:effectLst/>
                        </a:rPr>
                        <a:t>một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người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một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vật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2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Karohi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Hãy làm cho [mệnh lệnh cách ngôi 2 số ít]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Động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hiện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3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Yāmo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Canh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giờ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đơn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vị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thời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gian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Ấn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Độ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xưa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4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Pavattaṃ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>
                          <a:effectLst/>
                        </a:rPr>
                        <a:t>Sự trôi qua, sự diễn ra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dirty="0" err="1">
                          <a:effectLst/>
                        </a:rPr>
                        <a:t>Danh</a:t>
                      </a:r>
                      <a:r>
                        <a:rPr lang="fr-FR" sz="2200" dirty="0">
                          <a:effectLst/>
                        </a:rPr>
                        <a:t>, </a:t>
                      </a:r>
                      <a:r>
                        <a:rPr lang="fr-FR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5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Attho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Lợi ích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Danh, nam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6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Evaṃ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Như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thế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như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vậy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Phụ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7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Khippa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Nhanh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ngắn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Tính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98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9127" y="903367"/>
            <a:ext cx="9487512" cy="1138773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indent="-228600" algn="ctr"/>
            <a:r>
              <a:rPr lang="en-US" sz="3400" dirty="0" err="1">
                <a:solidFill>
                  <a:prstClr val="black"/>
                </a:solidFill>
              </a:rPr>
              <a:t>Anekaccaṃ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karohi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yāmaṃ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pavattaṃ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anatthena</a:t>
            </a:r>
            <a:r>
              <a:rPr lang="en-US" sz="3400" dirty="0">
                <a:solidFill>
                  <a:prstClr val="black"/>
                </a:solidFill>
              </a:rPr>
              <a:t>;</a:t>
            </a:r>
          </a:p>
          <a:p>
            <a:pPr indent="-228600" algn="ctr"/>
            <a:r>
              <a:rPr lang="en-US" sz="3400" dirty="0" err="1">
                <a:solidFill>
                  <a:prstClr val="black"/>
                </a:solidFill>
              </a:rPr>
              <a:t>evaṃ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yāmo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khippo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ca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kammaṃ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appaṃ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r>
              <a:rPr lang="en-US" sz="3400" dirty="0" err="1">
                <a:solidFill>
                  <a:prstClr val="black"/>
                </a:solidFill>
              </a:rPr>
              <a:t>ca</a:t>
            </a:r>
            <a:r>
              <a:rPr lang="en-US" sz="3400" dirty="0">
                <a:solidFill>
                  <a:prstClr val="black"/>
                </a:solidFill>
              </a:rPr>
              <a:t> </a:t>
            </a:r>
            <a:endParaRPr lang="en-US" sz="3400" dirty="0">
              <a:solidFill>
                <a:prstClr val="black">
                  <a:lumMod val="75000"/>
                  <a:lumOff val="25000"/>
                </a:prstClr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DFDC8F3-9113-4751-957F-B2836193B7E6}"/>
              </a:ext>
            </a:extLst>
          </p:cNvPr>
          <p:cNvSpPr txBox="1">
            <a:spLocks/>
          </p:cNvSpPr>
          <p:nvPr/>
        </p:nvSpPr>
        <p:spPr>
          <a:xfrm>
            <a:off x="2159563" y="0"/>
            <a:ext cx="10032437" cy="1034321"/>
          </a:xfrm>
          <a:prstGeom prst="rect">
            <a:avLst/>
          </a:prstGeo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BC25D"/>
                </a:solidFill>
                <a:latin typeface="Calibri" panose="020F0502020204030204"/>
              </a:rPr>
              <a:t>	</a:t>
            </a:r>
            <a:r>
              <a:rPr lang="en-US" dirty="0">
                <a:solidFill>
                  <a:srgbClr val="FBC25D"/>
                </a:solidFill>
                <a:latin typeface="Calibri" panose="020F0502020204030204"/>
                <a:cs typeface="Times New Roman" panose="02020603050405020304" pitchFamily="18" charset="0"/>
              </a:rPr>
              <a:t>SONG CÚ LATIN</a:t>
            </a:r>
            <a:endParaRPr lang="en-US" dirty="0">
              <a:solidFill>
                <a:srgbClr val="FBC25D"/>
              </a:solidFill>
              <a:latin typeface="Calibri" panose="020F0502020204030204"/>
            </a:endParaRPr>
          </a:p>
        </p:txBody>
      </p:sp>
      <p:pic>
        <p:nvPicPr>
          <p:cNvPr id="14" name="Picture 13" descr="A close up of a tree&#10;&#10;Description automatically generated">
            <a:extLst>
              <a:ext uri="{FF2B5EF4-FFF2-40B4-BE49-F238E27FC236}">
                <a16:creationId xmlns:a16="http://schemas.microsoft.com/office/drawing/2014/main" id="{3AB6AA65-119E-4933-9637-E32E9B958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1544605" y="12358"/>
            <a:ext cx="1398082" cy="1634958"/>
          </a:xfrm>
          <a:prstGeom prst="rect">
            <a:avLst/>
          </a:prstGeom>
        </p:spPr>
      </p:pic>
      <p:pic>
        <p:nvPicPr>
          <p:cNvPr id="15" name="Picture 14" descr="A close up of a rug&#10;&#10;Description automatically generated">
            <a:extLst>
              <a:ext uri="{FF2B5EF4-FFF2-40B4-BE49-F238E27FC236}">
                <a16:creationId xmlns:a16="http://schemas.microsoft.com/office/drawing/2014/main" id="{E9918CE1-8FB3-4405-BA65-8483C2E527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355108" y="1"/>
            <a:ext cx="501531" cy="10343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67957"/>
              </p:ext>
            </p:extLst>
          </p:nvPr>
        </p:nvGraphicFramePr>
        <p:xfrm>
          <a:off x="2369127" y="2123565"/>
          <a:ext cx="9487512" cy="4725042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678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2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7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STT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Pali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Việt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loại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8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>
                          <a:effectLst/>
                        </a:rPr>
                        <a:t>Ca</a:t>
                      </a:r>
                      <a:endParaRPr lang="en-US" sz="2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Và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hoặc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Phụ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>
                          <a:effectLst/>
                        </a:rPr>
                        <a:t>9</a:t>
                      </a:r>
                      <a:endParaRPr lang="en-US" sz="22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Kammaṃ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Việc làm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trung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1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0" dirty="0">
                          <a:effectLst/>
                        </a:rPr>
                        <a:t>10</a:t>
                      </a:r>
                      <a:endParaRPr lang="en-US" sz="2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dirty="0" err="1">
                          <a:effectLst/>
                        </a:rPr>
                        <a:t>Appa</a:t>
                      </a:r>
                      <a:endParaRPr lang="en-US" sz="2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</a:rPr>
                        <a:t>Ít</a:t>
                      </a:r>
                      <a:r>
                        <a:rPr lang="en-US" sz="2200" dirty="0">
                          <a:effectLst/>
                        </a:rPr>
                        <a:t>, </a:t>
                      </a:r>
                      <a:r>
                        <a:rPr lang="en-US" sz="2200" dirty="0" err="1">
                          <a:effectLst/>
                        </a:rPr>
                        <a:t>nhẹ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nhàng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Tính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432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Ghi chú ngữ pháp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[</a:t>
                      </a:r>
                      <a:r>
                        <a:rPr lang="en-US" sz="2200" dirty="0" err="1">
                          <a:effectLst/>
                        </a:rPr>
                        <a:t>Anekaccaṃ</a:t>
                      </a:r>
                      <a:r>
                        <a:rPr lang="en-US" sz="2200" dirty="0">
                          <a:effectLst/>
                        </a:rPr>
                        <a:t>… </a:t>
                      </a:r>
                      <a:r>
                        <a:rPr lang="en-US" sz="2200" dirty="0" err="1">
                          <a:effectLst/>
                        </a:rPr>
                        <a:t>yāmaṃ</a:t>
                      </a:r>
                      <a:r>
                        <a:rPr lang="en-US" sz="2200" dirty="0">
                          <a:effectLst/>
                        </a:rPr>
                        <a:t>] = [</a:t>
                      </a:r>
                      <a:r>
                        <a:rPr lang="en-US" sz="2200" dirty="0" err="1">
                          <a:effectLst/>
                        </a:rPr>
                        <a:t>không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giờ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nào</a:t>
                      </a:r>
                      <a:r>
                        <a:rPr lang="en-US" sz="2200" dirty="0">
                          <a:effectLst/>
                        </a:rPr>
                        <a:t>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[</a:t>
                      </a:r>
                      <a:r>
                        <a:rPr lang="en-US" sz="2200" dirty="0" err="1">
                          <a:effectLst/>
                        </a:rPr>
                        <a:t>Karohi</a:t>
                      </a:r>
                      <a:r>
                        <a:rPr lang="en-US" sz="2200" dirty="0">
                          <a:effectLst/>
                        </a:rPr>
                        <a:t>] ở </a:t>
                      </a:r>
                      <a:r>
                        <a:rPr lang="en-US" sz="2200" dirty="0" err="1">
                          <a:effectLst/>
                        </a:rPr>
                        <a:t>đây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dùng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theo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công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thức</a:t>
                      </a:r>
                      <a:r>
                        <a:rPr lang="en-US" sz="2200" dirty="0">
                          <a:effectLst/>
                        </a:rPr>
                        <a:t> [A </a:t>
                      </a:r>
                      <a:r>
                        <a:rPr lang="en-US" sz="2200" dirty="0" err="1">
                          <a:effectLst/>
                        </a:rPr>
                        <a:t>karohi</a:t>
                      </a:r>
                      <a:r>
                        <a:rPr lang="en-US" sz="2200" dirty="0">
                          <a:effectLst/>
                        </a:rPr>
                        <a:t> B], </a:t>
                      </a:r>
                      <a:r>
                        <a:rPr lang="en-US" sz="2200" dirty="0" err="1">
                          <a:effectLst/>
                        </a:rPr>
                        <a:t>trong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 A </a:t>
                      </a:r>
                      <a:r>
                        <a:rPr lang="en-US" sz="2200" dirty="0" err="1">
                          <a:effectLst/>
                        </a:rPr>
                        <a:t>và</a:t>
                      </a:r>
                      <a:r>
                        <a:rPr lang="en-US" sz="2200" dirty="0">
                          <a:effectLst/>
                        </a:rPr>
                        <a:t> B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 2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/</a:t>
                      </a:r>
                      <a:r>
                        <a:rPr lang="en-US" sz="2200" dirty="0" err="1">
                          <a:effectLst/>
                        </a:rPr>
                        <a:t>cụm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trực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bổ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. </a:t>
                      </a:r>
                      <a:r>
                        <a:rPr lang="en-US" sz="2200" dirty="0" err="1">
                          <a:effectLst/>
                        </a:rPr>
                        <a:t>Cách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đọc</a:t>
                      </a:r>
                      <a:r>
                        <a:rPr lang="en-US" sz="2200" dirty="0">
                          <a:effectLst/>
                        </a:rPr>
                        <a:t>: [A </a:t>
                      </a:r>
                      <a:r>
                        <a:rPr lang="en-US" sz="2200" dirty="0" err="1">
                          <a:effectLst/>
                        </a:rPr>
                        <a:t>karohi</a:t>
                      </a:r>
                      <a:r>
                        <a:rPr lang="en-US" sz="2200" dirty="0">
                          <a:effectLst/>
                        </a:rPr>
                        <a:t> B] = [</a:t>
                      </a:r>
                      <a:r>
                        <a:rPr lang="en-US" sz="2200" dirty="0" err="1">
                          <a:effectLst/>
                        </a:rPr>
                        <a:t>Hãy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cho</a:t>
                      </a:r>
                      <a:r>
                        <a:rPr lang="en-US" sz="2200" dirty="0">
                          <a:effectLst/>
                        </a:rPr>
                        <a:t> A 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chất</a:t>
                      </a:r>
                      <a:r>
                        <a:rPr lang="en-US" sz="2200" dirty="0">
                          <a:effectLst/>
                        </a:rPr>
                        <a:t> B] </a:t>
                      </a:r>
                      <a:r>
                        <a:rPr lang="en-US" sz="2200" dirty="0" err="1">
                          <a:effectLst/>
                        </a:rPr>
                        <a:t>hoặc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Hãy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làm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cho</a:t>
                      </a:r>
                      <a:r>
                        <a:rPr lang="en-US" sz="2200" dirty="0">
                          <a:effectLst/>
                        </a:rPr>
                        <a:t> B </a:t>
                      </a:r>
                      <a:r>
                        <a:rPr lang="en-US" sz="2200" dirty="0" err="1">
                          <a:effectLst/>
                        </a:rPr>
                        <a:t>có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chất</a:t>
                      </a:r>
                      <a:r>
                        <a:rPr lang="en-US" sz="2200" dirty="0">
                          <a:effectLst/>
                        </a:rPr>
                        <a:t> A], </a:t>
                      </a:r>
                      <a:r>
                        <a:rPr lang="en-US" sz="2200" dirty="0" err="1">
                          <a:effectLst/>
                        </a:rPr>
                        <a:t>trong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đó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tính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chất</a:t>
                      </a:r>
                      <a:r>
                        <a:rPr lang="en-US" sz="2200" dirty="0">
                          <a:effectLst/>
                        </a:rPr>
                        <a:t>] </a:t>
                      </a:r>
                      <a:r>
                        <a:rPr lang="en-US" sz="2200" dirty="0" err="1">
                          <a:effectLst/>
                        </a:rPr>
                        <a:t>là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cái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đặc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điểm</a:t>
                      </a:r>
                      <a:r>
                        <a:rPr lang="en-US" sz="2200" dirty="0">
                          <a:effectLst/>
                        </a:rPr>
                        <a:t>, ý </a:t>
                      </a:r>
                      <a:r>
                        <a:rPr lang="en-US" sz="2200" dirty="0" err="1">
                          <a:effectLst/>
                        </a:rPr>
                        <a:t>niệm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trong</a:t>
                      </a:r>
                      <a:r>
                        <a:rPr lang="en-US" sz="2200" dirty="0">
                          <a:effectLst/>
                        </a:rPr>
                        <a:t> ý </a:t>
                      </a:r>
                      <a:r>
                        <a:rPr lang="en-US" sz="2200" dirty="0" err="1">
                          <a:effectLst/>
                        </a:rPr>
                        <a:t>nghĩa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của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B </a:t>
                      </a:r>
                      <a:r>
                        <a:rPr lang="en-US" sz="2200" dirty="0" err="1">
                          <a:effectLst/>
                        </a:rPr>
                        <a:t>hoặc</a:t>
                      </a:r>
                      <a:r>
                        <a:rPr lang="en-US" sz="2200" dirty="0">
                          <a:effectLst/>
                        </a:rPr>
                        <a:t> A – </a:t>
                      </a:r>
                      <a:r>
                        <a:rPr lang="en-US" sz="2200" dirty="0" err="1">
                          <a:effectLst/>
                        </a:rPr>
                        <a:t>ví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dụ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danh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từ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sự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trôi</a:t>
                      </a:r>
                      <a:r>
                        <a:rPr lang="en-US" sz="2200" dirty="0">
                          <a:effectLst/>
                        </a:rPr>
                        <a:t> qua] </a:t>
                      </a:r>
                      <a:r>
                        <a:rPr lang="en-US" sz="2200" dirty="0" err="1">
                          <a:effectLst/>
                        </a:rPr>
                        <a:t>biểu</a:t>
                      </a:r>
                      <a:r>
                        <a:rPr lang="en-US" sz="2200" dirty="0">
                          <a:effectLst/>
                        </a:rPr>
                        <a:t> </a:t>
                      </a:r>
                      <a:r>
                        <a:rPr lang="en-US" sz="2200" dirty="0" err="1">
                          <a:effectLst/>
                        </a:rPr>
                        <a:t>đạt</a:t>
                      </a:r>
                      <a:r>
                        <a:rPr lang="en-US" sz="2200" dirty="0">
                          <a:effectLst/>
                        </a:rPr>
                        <a:t> ý </a:t>
                      </a:r>
                      <a:r>
                        <a:rPr lang="en-US" sz="2200" dirty="0" err="1">
                          <a:effectLst/>
                        </a:rPr>
                        <a:t>niệm</a:t>
                      </a:r>
                      <a:r>
                        <a:rPr lang="en-US" sz="2200" dirty="0">
                          <a:effectLst/>
                        </a:rPr>
                        <a:t> [</a:t>
                      </a:r>
                      <a:r>
                        <a:rPr lang="en-US" sz="2200" dirty="0" err="1">
                          <a:effectLst/>
                        </a:rPr>
                        <a:t>trôi</a:t>
                      </a:r>
                      <a:r>
                        <a:rPr lang="en-US" sz="2200" dirty="0">
                          <a:effectLst/>
                        </a:rPr>
                        <a:t> qua].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86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200" b="1" i="1" dirty="0" err="1">
                          <a:effectLst/>
                        </a:rPr>
                        <a:t>Câu</a:t>
                      </a:r>
                      <a:r>
                        <a:rPr lang="en-US" sz="2200" b="1" i="1" dirty="0">
                          <a:effectLst/>
                        </a:rPr>
                        <a:t> </a:t>
                      </a:r>
                      <a:r>
                        <a:rPr lang="en-US" sz="2200" b="1" i="1" dirty="0" err="1">
                          <a:effectLst/>
                        </a:rPr>
                        <a:t>gốc</a:t>
                      </a:r>
                      <a:r>
                        <a:rPr lang="en-US" sz="2200" b="1" i="1" dirty="0">
                          <a:effectLst/>
                        </a:rPr>
                        <a:t> Latin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200" b="1" i="1" dirty="0">
                          <a:effectLst/>
                        </a:rPr>
                        <a:t>Sic fac ut </a:t>
                      </a:r>
                      <a:r>
                        <a:rPr lang="fr-FR" sz="2200" b="1" i="1" dirty="0" err="1">
                          <a:effectLst/>
                        </a:rPr>
                        <a:t>nulla</a:t>
                      </a:r>
                      <a:r>
                        <a:rPr lang="fr-FR" sz="2200" b="1" i="1" dirty="0">
                          <a:effectLst/>
                        </a:rPr>
                        <a:t> sine </a:t>
                      </a:r>
                      <a:r>
                        <a:rPr lang="fr-FR" sz="2200" b="1" i="1" dirty="0" err="1">
                          <a:effectLst/>
                        </a:rPr>
                        <a:t>fructu</a:t>
                      </a:r>
                      <a:r>
                        <a:rPr lang="fr-FR" sz="2200" b="1" i="1" dirty="0">
                          <a:effectLst/>
                        </a:rPr>
                        <a:t> </a:t>
                      </a:r>
                      <a:r>
                        <a:rPr lang="fr-FR" sz="2200" b="1" i="1" dirty="0" err="1">
                          <a:effectLst/>
                        </a:rPr>
                        <a:t>transeat</a:t>
                      </a:r>
                      <a:r>
                        <a:rPr lang="fr-FR" sz="2200" b="1" i="1" dirty="0">
                          <a:effectLst/>
                        </a:rPr>
                        <a:t> </a:t>
                      </a:r>
                      <a:r>
                        <a:rPr lang="fr-FR" sz="2200" b="1" i="1" dirty="0" err="1">
                          <a:effectLst/>
                        </a:rPr>
                        <a:t>hora</a:t>
                      </a:r>
                      <a:r>
                        <a:rPr lang="fr-FR" sz="2200" b="1" i="1" dirty="0">
                          <a:effectLst/>
                        </a:rPr>
                        <a:t>: sic </a:t>
                      </a:r>
                      <a:r>
                        <a:rPr lang="fr-FR" sz="2200" b="1" i="1" dirty="0" err="1">
                          <a:effectLst/>
                        </a:rPr>
                        <a:t>erit</a:t>
                      </a:r>
                      <a:r>
                        <a:rPr lang="fr-FR" sz="2200" b="1" i="1" dirty="0">
                          <a:effectLst/>
                        </a:rPr>
                        <a:t> </a:t>
                      </a:r>
                      <a:r>
                        <a:rPr lang="fr-FR" sz="2200" b="1" i="1" dirty="0" err="1">
                          <a:effectLst/>
                        </a:rPr>
                        <a:t>hora</a:t>
                      </a:r>
                      <a:r>
                        <a:rPr lang="fr-FR" sz="2200" b="1" i="1" dirty="0">
                          <a:effectLst/>
                        </a:rPr>
                        <a:t> </a:t>
                      </a:r>
                      <a:r>
                        <a:rPr lang="fr-FR" sz="2200" b="1" i="1" dirty="0" err="1">
                          <a:effectLst/>
                        </a:rPr>
                        <a:t>brevis</a:t>
                      </a:r>
                      <a:r>
                        <a:rPr lang="fr-FR" sz="2200" b="1" i="1" dirty="0">
                          <a:effectLst/>
                        </a:rPr>
                        <a:t> et </a:t>
                      </a:r>
                      <a:r>
                        <a:rPr lang="fr-FR" sz="2200" b="1" i="1" dirty="0" err="1">
                          <a:effectLst/>
                        </a:rPr>
                        <a:t>labor</a:t>
                      </a:r>
                      <a:r>
                        <a:rPr lang="fr-FR" sz="2200" b="1" i="1" dirty="0">
                          <a:effectLst/>
                        </a:rPr>
                        <a:t> </a:t>
                      </a:r>
                      <a:r>
                        <a:rPr lang="fr-FR" sz="2200" b="1" i="1" dirty="0" err="1">
                          <a:effectLst/>
                        </a:rPr>
                        <a:t>ipse</a:t>
                      </a:r>
                      <a:r>
                        <a:rPr lang="fr-FR" sz="2200" b="1" i="1" dirty="0">
                          <a:effectLst/>
                        </a:rPr>
                        <a:t> levis</a:t>
                      </a:r>
                      <a:endParaRPr lang="en-US" sz="2200" b="1" i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1211" marR="6121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00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1.1 </a:t>
            </a:r>
            <a:r>
              <a:rPr lang="en-US" dirty="0" err="1">
                <a:solidFill>
                  <a:srgbClr val="FBC25D"/>
                </a:solidFill>
              </a:rPr>
              <a:t>Danh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từ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Nữ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tính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tận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cùng</a:t>
            </a:r>
            <a:r>
              <a:rPr lang="en-US" dirty="0">
                <a:solidFill>
                  <a:srgbClr val="FBC25D"/>
                </a:solidFill>
              </a:rPr>
              <a:t> “-ā”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41362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 err="1">
                <a:sym typeface="Wingdings" panose="05000000000000000000" pitchFamily="2" charset="2"/>
              </a:rPr>
              <a:t>Lưu</a:t>
            </a:r>
            <a:r>
              <a:rPr lang="en-US" b="1" dirty="0">
                <a:sym typeface="Wingdings" panose="05000000000000000000" pitchFamily="2" charset="2"/>
              </a:rPr>
              <a:t> Ý:</a:t>
            </a:r>
            <a:endParaRPr lang="en-US" b="1" dirty="0"/>
          </a:p>
          <a:p>
            <a:pPr marL="0" indent="0" algn="ctr">
              <a:buNone/>
            </a:pPr>
            <a:endParaRPr lang="en-US" sz="500" dirty="0"/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,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r>
              <a:rPr lang="en-US" sz="2400" dirty="0"/>
              <a:t> ý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nét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Nữ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‘-i’ </a:t>
            </a:r>
            <a:r>
              <a:rPr lang="en-US" sz="2400" dirty="0" err="1"/>
              <a:t>và</a:t>
            </a:r>
            <a:r>
              <a:rPr lang="en-US" sz="2400" dirty="0"/>
              <a:t> ‘-ī’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ở </a:t>
            </a:r>
            <a:r>
              <a:rPr lang="en-US" sz="2400" dirty="0" err="1"/>
              <a:t>Bài</a:t>
            </a:r>
            <a:r>
              <a:rPr lang="en-US" sz="2400" dirty="0"/>
              <a:t> 1 (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1: 1.2.3). </a:t>
            </a:r>
          </a:p>
          <a:p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,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ý </a:t>
            </a:r>
            <a:r>
              <a:rPr lang="en-US" sz="2400" dirty="0" err="1"/>
              <a:t>vài</a:t>
            </a:r>
            <a:r>
              <a:rPr lang="en-US" sz="2400" dirty="0"/>
              <a:t> </a:t>
            </a:r>
            <a:r>
              <a:rPr lang="en-US" sz="2400" dirty="0" err="1"/>
              <a:t>chỗ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Nữ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‘-ā’: </a:t>
            </a:r>
            <a:br>
              <a:rPr lang="en-US" sz="2400" dirty="0"/>
            </a:br>
            <a:r>
              <a:rPr lang="en-US" sz="2400" b="1" dirty="0"/>
              <a:t>(1) </a:t>
            </a:r>
            <a:r>
              <a:rPr lang="en-US" sz="2400" dirty="0" err="1"/>
              <a:t>Hô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–e, </a:t>
            </a:r>
            <a:br>
              <a:rPr lang="en-US" sz="2400" dirty="0"/>
            </a:br>
            <a:r>
              <a:rPr lang="en-US" sz="2400" b="1" dirty="0"/>
              <a:t>(2)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hữu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,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,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,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xứ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,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đuôi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–</a:t>
            </a:r>
            <a:r>
              <a:rPr lang="en-US" sz="2400" dirty="0" err="1"/>
              <a:t>ya</a:t>
            </a:r>
            <a:r>
              <a:rPr lang="en-US" sz="2400" dirty="0"/>
              <a:t> </a:t>
            </a:r>
            <a:r>
              <a:rPr lang="en-US" sz="2400" dirty="0" err="1"/>
              <a:t>chứ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–</a:t>
            </a:r>
            <a:r>
              <a:rPr lang="en-US" sz="2400" dirty="0" err="1"/>
              <a:t>yā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b="1" dirty="0"/>
              <a:t>(3)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bổ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,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‘-ā’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‘</a:t>
            </a:r>
            <a:r>
              <a:rPr lang="en-US" sz="2400" dirty="0" err="1"/>
              <a:t>đoản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’ (</a:t>
            </a:r>
            <a:r>
              <a:rPr lang="en-US" sz="2400" dirty="0" err="1"/>
              <a:t>ngắn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) </a:t>
            </a:r>
            <a:r>
              <a:rPr lang="en-US" sz="2400" dirty="0" err="1"/>
              <a:t>thành</a:t>
            </a:r>
            <a:r>
              <a:rPr lang="en-US" sz="2400" dirty="0"/>
              <a:t> ‘–</a:t>
            </a:r>
            <a:r>
              <a:rPr lang="en-US" sz="2400" dirty="0" err="1"/>
              <a:t>aṃ</a:t>
            </a:r>
            <a:r>
              <a:rPr lang="en-US" sz="2400" dirty="0"/>
              <a:t>’,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sālaṃ</a:t>
            </a:r>
            <a:r>
              <a:rPr lang="en-US" sz="2400" dirty="0"/>
              <a:t> (KHÔNG PHẢI </a:t>
            </a:r>
            <a:r>
              <a:rPr lang="en-US" sz="2400" dirty="0" err="1"/>
              <a:t>sālāṃ</a:t>
            </a:r>
            <a:r>
              <a:rPr lang="en-US" sz="2400" dirty="0"/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84888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1.2 </a:t>
            </a:r>
            <a:r>
              <a:rPr lang="en-US" dirty="0" err="1">
                <a:solidFill>
                  <a:srgbClr val="FBC25D"/>
                </a:solidFill>
              </a:rPr>
              <a:t>Danh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từ</a:t>
            </a:r>
            <a:r>
              <a:rPr lang="en-US" dirty="0">
                <a:solidFill>
                  <a:srgbClr val="FBC25D"/>
                </a:solidFill>
              </a:rPr>
              <a:t> Nam </a:t>
            </a:r>
            <a:r>
              <a:rPr lang="en-US" dirty="0" err="1">
                <a:solidFill>
                  <a:srgbClr val="FBC25D"/>
                </a:solidFill>
              </a:rPr>
              <a:t>tính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tận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cùng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bằng</a:t>
            </a:r>
            <a:r>
              <a:rPr lang="en-US" dirty="0">
                <a:solidFill>
                  <a:srgbClr val="FBC25D"/>
                </a:solidFill>
              </a:rPr>
              <a:t> “-u”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4607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vi-VN" b="1" dirty="0">
                <a:sym typeface="Wingdings" panose="05000000000000000000" pitchFamily="2" charset="2"/>
              </a:rPr>
              <a:t>Thí dụ: </a:t>
            </a:r>
            <a:r>
              <a:rPr lang="vi-VN" b="1" dirty="0">
                <a:latin typeface="Arial (Body)"/>
                <a:sym typeface="Wingdings" panose="05000000000000000000" pitchFamily="2" charset="2"/>
              </a:rPr>
              <a:t>B</a:t>
            </a:r>
            <a:r>
              <a:rPr lang="en-US" b="1" dirty="0">
                <a:latin typeface="Arial (Body)"/>
                <a:sym typeface="Wingdings" panose="05000000000000000000" pitchFamily="2" charset="2"/>
              </a:rPr>
              <a:t>HI</a:t>
            </a:r>
            <a:r>
              <a:rPr lang="vi-VN" b="1" dirty="0">
                <a:latin typeface="Arial (Body)"/>
                <a:sym typeface="Wingdings" panose="05000000000000000000" pitchFamily="2" charset="2"/>
              </a:rPr>
              <a:t>KKHU – Tỳ khưu</a:t>
            </a:r>
            <a:endParaRPr lang="en-US" dirty="0">
              <a:latin typeface="Arial (Body)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49942"/>
              </p:ext>
            </p:extLst>
          </p:nvPr>
        </p:nvGraphicFramePr>
        <p:xfrm>
          <a:off x="870472" y="2977607"/>
          <a:ext cx="10530225" cy="3509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DẠNG BIẾN 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SỐ ÍT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SỐ NHIỀU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Bhikkhu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Bhikkhū / Bhikkhavo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Trực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Bhikkhuṃ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Sở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hữu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Bhikkhuno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ussa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Bhikkhūnaṃ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Gián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dụng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Bhikkhunā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usmā</a:t>
                      </a:r>
                      <a:r>
                        <a:rPr lang="en-US" sz="2000" dirty="0">
                          <a:effectLst/>
                        </a:rPr>
                        <a:t>, - </a:t>
                      </a:r>
                      <a:r>
                        <a:rPr lang="en-US" sz="2000" dirty="0" err="1">
                          <a:effectLst/>
                        </a:rPr>
                        <a:t>umhā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Bhikkhūhi</a:t>
                      </a:r>
                      <a:r>
                        <a:rPr lang="en-US" sz="2000" dirty="0">
                          <a:effectLst/>
                        </a:rPr>
                        <a:t> (-</a:t>
                      </a:r>
                      <a:r>
                        <a:rPr lang="en-US" sz="2000" dirty="0" err="1">
                          <a:effectLst/>
                        </a:rPr>
                        <a:t>ūbhi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Xuất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Bhikkhumhi (-usmiṃ)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Bhikkhūsu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Bhikkhu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Bhikkhū</a:t>
                      </a:r>
                      <a:r>
                        <a:rPr lang="en-US" sz="2000" dirty="0">
                          <a:effectLst/>
                        </a:rPr>
                        <a:t> / </a:t>
                      </a:r>
                      <a:r>
                        <a:rPr lang="en-US" sz="2000" dirty="0" err="1">
                          <a:effectLst/>
                        </a:rPr>
                        <a:t>Bhikkhave</a:t>
                      </a:r>
                      <a:r>
                        <a:rPr lang="en-US" sz="2000" dirty="0">
                          <a:effectLst/>
                        </a:rPr>
                        <a:t> / -o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45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1.2 </a:t>
            </a:r>
            <a:r>
              <a:rPr lang="en-US" dirty="0" err="1">
                <a:solidFill>
                  <a:srgbClr val="FBC25D"/>
                </a:solidFill>
              </a:rPr>
              <a:t>Danh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từ</a:t>
            </a:r>
            <a:r>
              <a:rPr lang="en-US" dirty="0">
                <a:solidFill>
                  <a:srgbClr val="FBC25D"/>
                </a:solidFill>
              </a:rPr>
              <a:t> Nam </a:t>
            </a:r>
            <a:r>
              <a:rPr lang="en-US" dirty="0" err="1">
                <a:solidFill>
                  <a:srgbClr val="FBC25D"/>
                </a:solidFill>
              </a:rPr>
              <a:t>tính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tận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cùng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bằng</a:t>
            </a:r>
            <a:r>
              <a:rPr lang="en-US" dirty="0">
                <a:solidFill>
                  <a:srgbClr val="FBC25D"/>
                </a:solidFill>
              </a:rPr>
              <a:t> “-u”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41362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 err="1">
                <a:sym typeface="Wingdings" panose="05000000000000000000" pitchFamily="2" charset="2"/>
              </a:rPr>
              <a:t>Lưu</a:t>
            </a:r>
            <a:r>
              <a:rPr lang="en-US" b="1" dirty="0">
                <a:sym typeface="Wingdings" panose="05000000000000000000" pitchFamily="2" charset="2"/>
              </a:rPr>
              <a:t> Ý:</a:t>
            </a:r>
            <a:endParaRPr lang="en-US" b="1" dirty="0"/>
          </a:p>
          <a:p>
            <a:pPr marL="0" indent="0" algn="ctr">
              <a:buNone/>
            </a:pPr>
            <a:endParaRPr lang="en-US" sz="5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Đ</a:t>
            </a:r>
            <a:r>
              <a:rPr lang="vi-VN" sz="2400" dirty="0"/>
              <a:t>ối với riêng danh từ </a:t>
            </a:r>
            <a:r>
              <a:rPr lang="vi-VN" sz="2400" b="1" dirty="0"/>
              <a:t>Bhikkhu</a:t>
            </a:r>
            <a:r>
              <a:rPr lang="vi-VN" sz="2400" dirty="0"/>
              <a:t> này, dạng đuôi hô cách số nhiều được dùng thường xuyên nhất là ‘-</a:t>
            </a:r>
            <a:r>
              <a:rPr lang="vi-VN" sz="2400" b="1" dirty="0"/>
              <a:t>ave</a:t>
            </a:r>
            <a:r>
              <a:rPr lang="vi-VN" sz="2400" dirty="0"/>
              <a:t>’. 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vi-VN" sz="2400" dirty="0"/>
              <a:t>Đối với những danh từ nam tính tận cùng ‘-</a:t>
            </a:r>
            <a:r>
              <a:rPr lang="vi-VN" sz="2400" b="1" dirty="0"/>
              <a:t>u</a:t>
            </a:r>
            <a:r>
              <a:rPr lang="vi-VN" sz="2400" dirty="0"/>
              <a:t>’ khác, dạng đuôi hô cách số nhiều thường dùng là ‘-</a:t>
            </a:r>
            <a:r>
              <a:rPr lang="vi-VN" sz="2400" b="1" dirty="0"/>
              <a:t>ū</a:t>
            </a:r>
            <a:r>
              <a:rPr lang="vi-VN" sz="2400" dirty="0"/>
              <a:t>’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6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1.3 </a:t>
            </a:r>
            <a:r>
              <a:rPr lang="en-US" dirty="0" err="1">
                <a:solidFill>
                  <a:srgbClr val="FBC25D"/>
                </a:solidFill>
              </a:rPr>
              <a:t>Danh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từ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Trung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tính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tận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cùng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bằng</a:t>
            </a:r>
            <a:r>
              <a:rPr lang="en-US" dirty="0">
                <a:solidFill>
                  <a:srgbClr val="FBC25D"/>
                </a:solidFill>
              </a:rPr>
              <a:t> “-u”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46075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vi-VN" b="1" dirty="0">
                <a:sym typeface="Wingdings" panose="05000000000000000000" pitchFamily="2" charset="2"/>
              </a:rPr>
              <a:t>Thí dụ: CAKKHU – Con mắt</a:t>
            </a:r>
            <a:endParaRPr lang="en-US" sz="5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70472" y="2977607"/>
          <a:ext cx="10530225" cy="350982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32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1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DẠNG BIẾN 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SỐ ÍT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SỐ NHIỀU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471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Cakkhuṃ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Cakkhūni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Trực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Sở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hữu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Cakkhuno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(-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ussa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Cakkhūnaṃ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Gián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bổ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dụng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Cakkhunā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(-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usmā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-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umhā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Cakkhūhi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(-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ubhi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Xuất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Vị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trí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Cakkhumhi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(-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usmiṃ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Cakkhūsu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8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Hô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cách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Cakkhu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Cakkhūni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92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870472" y="2134709"/>
            <a:ext cx="1053022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236" cy="1325563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1.3 </a:t>
            </a:r>
            <a:r>
              <a:rPr lang="en-US" dirty="0" err="1">
                <a:solidFill>
                  <a:srgbClr val="FBC25D"/>
                </a:solidFill>
              </a:rPr>
              <a:t>Danh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từ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Trung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tính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tận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cùng</a:t>
            </a:r>
            <a:r>
              <a:rPr lang="en-US" dirty="0">
                <a:solidFill>
                  <a:srgbClr val="FBC25D"/>
                </a:solidFill>
              </a:rPr>
              <a:t> </a:t>
            </a:r>
            <a:r>
              <a:rPr lang="en-US" dirty="0" err="1">
                <a:solidFill>
                  <a:srgbClr val="FBC25D"/>
                </a:solidFill>
              </a:rPr>
              <a:t>bằng</a:t>
            </a:r>
            <a:r>
              <a:rPr lang="en-US" dirty="0">
                <a:solidFill>
                  <a:srgbClr val="FBC25D"/>
                </a:solidFill>
              </a:rPr>
              <a:t> “-u”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1400697" y="365125"/>
            <a:ext cx="563739" cy="13255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825" y="2197176"/>
            <a:ext cx="10515600" cy="41362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006600" algn="l"/>
              </a:tabLst>
            </a:pPr>
            <a:r>
              <a:rPr lang="en-US" b="1" dirty="0" err="1">
                <a:sym typeface="Wingdings" panose="05000000000000000000" pitchFamily="2" charset="2"/>
              </a:rPr>
              <a:t>Lưu</a:t>
            </a:r>
            <a:r>
              <a:rPr lang="en-US" b="1" dirty="0">
                <a:sym typeface="Wingdings" panose="05000000000000000000" pitchFamily="2" charset="2"/>
              </a:rPr>
              <a:t> Ý:</a:t>
            </a:r>
            <a:endParaRPr lang="en-US" b="1" dirty="0"/>
          </a:p>
          <a:p>
            <a:pPr marL="0" indent="0" algn="ctr">
              <a:buNone/>
            </a:pPr>
            <a:endParaRPr lang="en-US" sz="500" dirty="0"/>
          </a:p>
          <a:p>
            <a:pPr algn="just"/>
            <a:endParaRPr lang="en-US" sz="2400" dirty="0"/>
          </a:p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hệt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‘-</a:t>
            </a:r>
            <a:r>
              <a:rPr lang="en-US" b="1" dirty="0"/>
              <a:t>u</a:t>
            </a:r>
            <a:r>
              <a:rPr lang="en-US" dirty="0"/>
              <a:t>’,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‘-</a:t>
            </a:r>
            <a:r>
              <a:rPr lang="en-US" b="1" dirty="0" err="1"/>
              <a:t>uṃ</a:t>
            </a:r>
            <a:r>
              <a:rPr lang="en-US" dirty="0"/>
              <a:t>’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/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đuôi</a:t>
            </a:r>
            <a:r>
              <a:rPr lang="en-US" dirty="0"/>
              <a:t> ‘-</a:t>
            </a:r>
            <a:r>
              <a:rPr lang="en-US" b="1" dirty="0" err="1"/>
              <a:t>ūni</a:t>
            </a:r>
            <a:r>
              <a:rPr lang="en-US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19482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75F5-B217-48CA-A108-DA80713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82" y="514073"/>
            <a:ext cx="10515600" cy="1739600"/>
          </a:xfrm>
          <a:solidFill>
            <a:srgbClr val="471200"/>
          </a:solidFill>
          <a:ln w="57150">
            <a:solidFill>
              <a:srgbClr val="FBC25D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BC25D"/>
                </a:solidFill>
              </a:rPr>
              <a:t>	3. ĐẠI TỪ NGHI VẤN</a:t>
            </a:r>
          </a:p>
        </p:txBody>
      </p:sp>
      <p:pic>
        <p:nvPicPr>
          <p:cNvPr id="4" name="Picture 3" descr="A close up of a tree&#10;&#10;Description automatically generated">
            <a:extLst>
              <a:ext uri="{FF2B5EF4-FFF2-40B4-BE49-F238E27FC236}">
                <a16:creationId xmlns:a16="http://schemas.microsoft.com/office/drawing/2014/main" id="{C7C5947B-ED0F-4FB0-9AF2-EBE0BDA70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309720" y="324953"/>
            <a:ext cx="1571493" cy="2095324"/>
          </a:xfrm>
          <a:prstGeom prst="rect">
            <a:avLst/>
          </a:prstGeom>
        </p:spPr>
      </p:pic>
      <p:pic>
        <p:nvPicPr>
          <p:cNvPr id="5" name="Picture 4" descr="A close up of a rug&#10;&#10;Description automatically generated">
            <a:extLst>
              <a:ext uri="{FF2B5EF4-FFF2-40B4-BE49-F238E27FC236}">
                <a16:creationId xmlns:a16="http://schemas.microsoft.com/office/drawing/2014/main" id="{E3A88257-C72B-4C91-8295-E5EE19598A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55" r="1132" b="62988"/>
          <a:stretch/>
        </p:blipFill>
        <p:spPr>
          <a:xfrm>
            <a:off x="10523361" y="365125"/>
            <a:ext cx="563739" cy="1325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CF2FDC-316D-4347-9913-FB62E45B5588}"/>
              </a:ext>
            </a:extLst>
          </p:cNvPr>
          <p:cNvSpPr/>
          <p:nvPr/>
        </p:nvSpPr>
        <p:spPr>
          <a:xfrm>
            <a:off x="1001245" y="1636757"/>
            <a:ext cx="10085855" cy="523220"/>
          </a:xfrm>
          <a:prstGeom prst="rect">
            <a:avLst/>
          </a:prstGeom>
          <a:solidFill>
            <a:srgbClr val="FBC25D"/>
          </a:solidFill>
        </p:spPr>
        <p:txBody>
          <a:bodyPr wrap="square">
            <a:spAutoFit/>
          </a:bodyPr>
          <a:lstStyle/>
          <a:p>
            <a:pPr marL="231775" indent="-58738" algn="ctr"/>
            <a:endParaRPr lang="en-US" sz="28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94CF4D9-EDAA-4DDB-A568-34801716A219}"/>
              </a:ext>
            </a:extLst>
          </p:cNvPr>
          <p:cNvSpPr txBox="1">
            <a:spLocks/>
          </p:cNvSpPr>
          <p:nvPr/>
        </p:nvSpPr>
        <p:spPr>
          <a:xfrm>
            <a:off x="1199822" y="1667809"/>
            <a:ext cx="9089487" cy="460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“</a:t>
            </a:r>
            <a:r>
              <a:rPr lang="en-US" sz="1800" b="1" dirty="0" err="1"/>
              <a:t>katama</a:t>
            </a:r>
            <a:r>
              <a:rPr lang="en-US" sz="1800" b="1" dirty="0"/>
              <a:t>” – “</a:t>
            </a:r>
            <a:r>
              <a:rPr lang="en-US" sz="1800" b="1" dirty="0" err="1"/>
              <a:t>cái</a:t>
            </a:r>
            <a:r>
              <a:rPr lang="en-US" sz="1800" b="1" dirty="0"/>
              <a:t> </a:t>
            </a:r>
            <a:r>
              <a:rPr lang="en-US" sz="1800" b="1" dirty="0" err="1"/>
              <a:t>nào</a:t>
            </a:r>
            <a:r>
              <a:rPr lang="en-US" sz="1800" b="1" dirty="0"/>
              <a:t>, </a:t>
            </a:r>
            <a:r>
              <a:rPr lang="en-US" sz="1800" b="1" dirty="0" err="1"/>
              <a:t>cái</a:t>
            </a:r>
            <a:r>
              <a:rPr lang="en-US" sz="1800" b="1" dirty="0"/>
              <a:t> </a:t>
            </a:r>
            <a:r>
              <a:rPr lang="en-US" sz="1800" b="1" dirty="0" err="1"/>
              <a:t>gì</a:t>
            </a:r>
            <a:r>
              <a:rPr lang="en-US" sz="1800" b="1" dirty="0"/>
              <a:t>” (which, what) </a:t>
            </a:r>
            <a:r>
              <a:rPr lang="en-US" sz="1800" b="1" dirty="0" err="1"/>
              <a:t>biến</a:t>
            </a:r>
            <a:r>
              <a:rPr lang="en-US" sz="1800" b="1" dirty="0"/>
              <a:t> </a:t>
            </a:r>
            <a:r>
              <a:rPr lang="en-US" sz="1800" b="1" dirty="0" err="1"/>
              <a:t>cách</a:t>
            </a:r>
            <a:r>
              <a:rPr lang="en-US" sz="1800" b="1" dirty="0"/>
              <a:t> </a:t>
            </a:r>
            <a:r>
              <a:rPr lang="en-US" sz="1800" b="1" dirty="0" err="1"/>
              <a:t>giống</a:t>
            </a:r>
            <a:r>
              <a:rPr lang="en-US" sz="1800" b="1" dirty="0"/>
              <a:t> </a:t>
            </a:r>
            <a:r>
              <a:rPr lang="en-US" sz="1800" b="1" dirty="0" err="1"/>
              <a:t>như</a:t>
            </a:r>
            <a:r>
              <a:rPr lang="en-US" sz="1800" b="1" dirty="0"/>
              <a:t> </a:t>
            </a:r>
            <a:r>
              <a:rPr lang="en-US" sz="1800" b="1" dirty="0" err="1"/>
              <a:t>các</a:t>
            </a:r>
            <a:r>
              <a:rPr lang="en-US" sz="1800" b="1" dirty="0"/>
              <a:t> </a:t>
            </a:r>
            <a:r>
              <a:rPr lang="en-US" sz="1800" b="1" dirty="0" err="1"/>
              <a:t>đại</a:t>
            </a:r>
            <a:r>
              <a:rPr lang="en-US" sz="1800" b="1" dirty="0"/>
              <a:t> </a:t>
            </a:r>
            <a:r>
              <a:rPr lang="en-US" sz="1800" b="1" dirty="0" err="1"/>
              <a:t>từ</a:t>
            </a:r>
            <a:r>
              <a:rPr lang="en-US" sz="1800" b="1" dirty="0"/>
              <a:t> </a:t>
            </a:r>
            <a:r>
              <a:rPr lang="en-US" sz="1800" b="1" dirty="0" err="1"/>
              <a:t>trình</a:t>
            </a:r>
            <a:r>
              <a:rPr lang="en-US" sz="1800" b="1" dirty="0"/>
              <a:t> </a:t>
            </a:r>
            <a:r>
              <a:rPr lang="en-US" sz="1800" b="1" dirty="0" err="1"/>
              <a:t>bày</a:t>
            </a:r>
            <a:r>
              <a:rPr lang="en-US" sz="1800" b="1" dirty="0"/>
              <a:t> ở </a:t>
            </a:r>
            <a:r>
              <a:rPr lang="en-US" sz="1800" b="1" dirty="0" err="1"/>
              <a:t>mục</a:t>
            </a:r>
            <a:r>
              <a:rPr lang="en-US" sz="1800" b="1" dirty="0"/>
              <a:t> 2 </a:t>
            </a:r>
            <a:r>
              <a:rPr lang="en-US" sz="1800" b="1" dirty="0" err="1"/>
              <a:t>phía</a:t>
            </a:r>
            <a:r>
              <a:rPr lang="en-US" sz="1800" b="1" dirty="0"/>
              <a:t> </a:t>
            </a:r>
            <a:r>
              <a:rPr lang="en-US" sz="1800" b="1" dirty="0" err="1"/>
              <a:t>trên</a:t>
            </a:r>
            <a:r>
              <a:rPr lang="en-US" sz="1800" b="1" dirty="0"/>
              <a:t>: </a:t>
            </a:r>
            <a:endParaRPr lang="en-US" sz="1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08548"/>
              </p:ext>
            </p:extLst>
          </p:nvPr>
        </p:nvGraphicFramePr>
        <p:xfrm>
          <a:off x="610226" y="2564895"/>
          <a:ext cx="10586555" cy="2438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27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2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68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Từ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Nghi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Vấn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Ít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Nam </a:t>
                      </a:r>
                      <a:r>
                        <a:rPr lang="en-US" sz="2800" dirty="0" err="1">
                          <a:effectLst/>
                        </a:rPr>
                        <a:t>tính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Trung Tính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Nữ Tính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Chủ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katamo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katamaṃ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katamā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Trực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bổ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cách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>
                    <a:solidFill>
                      <a:srgbClr val="4712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katamaṃ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katamaṃ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</a:rPr>
                        <a:t>Tương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tự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như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phần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đại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từ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trong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mục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6232" marR="146232" marT="0" marB="0" anchor="b">
                    <a:solidFill>
                      <a:srgbClr val="471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90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3888</Words>
  <Application>Microsoft Office PowerPoint</Application>
  <PresentationFormat>Widescreen</PresentationFormat>
  <Paragraphs>658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맑은 고딕</vt:lpstr>
      <vt:lpstr>Arial</vt:lpstr>
      <vt:lpstr>Arial (Body)</vt:lpstr>
      <vt:lpstr>Calibri</vt:lpstr>
      <vt:lpstr>Calibri Light</vt:lpstr>
      <vt:lpstr>Mangal</vt:lpstr>
      <vt:lpstr>Times New Roman</vt:lpstr>
      <vt:lpstr>Tw Cen MT</vt:lpstr>
      <vt:lpstr>Wingdings</vt:lpstr>
      <vt:lpstr>Office Theme</vt:lpstr>
      <vt:lpstr>PowerPoint Presentation</vt:lpstr>
      <vt:lpstr> NGỮ PHÁP BÀI SỐ 2</vt:lpstr>
      <vt:lpstr> 1.1 Danh từ Nữ tính tận cùng “-ā”</vt:lpstr>
      <vt:lpstr> 1.1 Danh từ Nữ tính tận cùng “-ā”</vt:lpstr>
      <vt:lpstr> 1.2 Danh từ Nam tính tận cùng bằng “-u”</vt:lpstr>
      <vt:lpstr> 1.2 Danh từ Nam tính tận cùng bằng “-u”</vt:lpstr>
      <vt:lpstr> 1.3 Danh từ Trung tính tận cùng bằng “-u”</vt:lpstr>
      <vt:lpstr> 1.3 Danh từ Trung tính tận cùng bằng “-u”</vt:lpstr>
      <vt:lpstr> 3. ĐẠI TỪ NGHI VẤN</vt:lpstr>
      <vt:lpstr> 4.1 Cách hình thành Động Từ Nguyên Mẫu</vt:lpstr>
      <vt:lpstr> 4.1 Cách hình thành Động Từ Nguyên Mẫu</vt:lpstr>
      <vt:lpstr> 4.1 Cách hình thành Động Từ Nguyên Mẫu</vt:lpstr>
      <vt:lpstr> 4.2 Cách dùng Động Từ Nguyên Mẫu</vt:lpstr>
      <vt:lpstr>5. CÂU ĐẲNG LẬP (EQUATIONAL SENTENCE)</vt:lpstr>
      <vt:lpstr> CÂU ĐẲNG LẬP - VỊ NGỮ LÀ TÍNH TỪ</vt:lpstr>
      <vt:lpstr> CÂU ĐẲNG LẬP - VỊ NGỮ LÀ DANH TỪ</vt:lpstr>
      <vt:lpstr> BÀI 2.1 – ĐOẠN KINH 1.1 (Dhp)</vt:lpstr>
      <vt:lpstr> TỪ VỰNG ĐOẠN KINH 1.1 </vt:lpstr>
      <vt:lpstr> Bản dịch đoạn kinh 1.1 bằng tiếng Latin</vt:lpstr>
      <vt:lpstr> BÀI 2.1 – ĐOẠN KINH 2 (AN)</vt:lpstr>
      <vt:lpstr> BÀI 2.1 – ĐOẠN KINH 2 (AN)</vt:lpstr>
      <vt:lpstr> BÀI 2.1 – ĐOẠN KINH 2 (AN)</vt:lpstr>
      <vt:lpstr> BÀI 2.1 – ĐOẠN KINH 2 (AN)</vt:lpstr>
      <vt:lpstr> TỪ VỰNG ĐOẠN KINH 2</vt:lpstr>
      <vt:lpstr> TỪ VỰNG ĐOẠN KINH 2</vt:lpstr>
      <vt:lpstr> TỪ VỰNG ĐOẠN KINH 2</vt:lpstr>
      <vt:lpstr> NGỮ PHÁP ĐOẠN KINH 2:  - TRỰC BỔ CÁCH KÉP</vt:lpstr>
      <vt:lpstr> NGỮ PHÁP ĐOẠN KINH 2:  - TRỰC BỔ CÁCH KÉP</vt:lpstr>
      <vt:lpstr> NGỮ PHÁP ĐOẠN KINH 2:  - TRỰC BỔ CÁCH KÉP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Gia Huy Luong</dc:creator>
  <cp:lastModifiedBy>Khanh Huynh</cp:lastModifiedBy>
  <cp:revision>127</cp:revision>
  <dcterms:created xsi:type="dcterms:W3CDTF">2019-08-09T17:43:51Z</dcterms:created>
  <dcterms:modified xsi:type="dcterms:W3CDTF">2023-11-11T09:40:12Z</dcterms:modified>
</cp:coreProperties>
</file>