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90" r:id="rId2"/>
    <p:sldId id="336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88" r:id="rId12"/>
    <p:sldId id="389" r:id="rId13"/>
    <p:sldId id="386" r:id="rId14"/>
    <p:sldId id="376" r:id="rId15"/>
    <p:sldId id="377" r:id="rId16"/>
    <p:sldId id="291" r:id="rId17"/>
    <p:sldId id="265" r:id="rId18"/>
    <p:sldId id="328" r:id="rId19"/>
    <p:sldId id="329" r:id="rId20"/>
    <p:sldId id="330" r:id="rId21"/>
    <p:sldId id="387" r:id="rId22"/>
    <p:sldId id="331" r:id="rId23"/>
    <p:sldId id="332" r:id="rId24"/>
    <p:sldId id="296" r:id="rId25"/>
    <p:sldId id="317" r:id="rId26"/>
    <p:sldId id="333" r:id="rId27"/>
    <p:sldId id="334" r:id="rId28"/>
    <p:sldId id="318" r:id="rId29"/>
    <p:sldId id="275" r:id="rId30"/>
    <p:sldId id="335" r:id="rId31"/>
    <p:sldId id="378" r:id="rId32"/>
    <p:sldId id="381" r:id="rId33"/>
    <p:sldId id="379" r:id="rId34"/>
    <p:sldId id="383" r:id="rId35"/>
    <p:sldId id="384" r:id="rId36"/>
    <p:sldId id="38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ài 2.2" id="{CAACD75F-080C-43B6-90D3-8EAF6FDCFCCD}">
          <p14:sldIdLst>
            <p14:sldId id="290"/>
          </p14:sldIdLst>
        </p14:section>
        <p14:section name="Bài 2.2" id="{56EBFBE3-CFAA-474E-A320-E44398AC5B78}">
          <p14:sldIdLst>
            <p14:sldId id="336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</p14:sldIdLst>
        </p14:section>
        <p14:section name="Cấu trúc tương quan" id="{AB3B43AA-4CC7-4793-9AFC-E6688631310A}">
          <p14:sldIdLst>
            <p14:sldId id="388"/>
            <p14:sldId id="389"/>
            <p14:sldId id="386"/>
            <p14:sldId id="376"/>
            <p14:sldId id="377"/>
          </p14:sldIdLst>
        </p14:section>
        <p14:section name="Đoạn Kinh 1.2" id="{6EEE8368-0BD9-4200-8F25-510E815B2C89}">
          <p14:sldIdLst>
            <p14:sldId id="291"/>
            <p14:sldId id="265"/>
          </p14:sldIdLst>
        </p14:section>
        <p14:section name="Đoạn Kinh 1.3" id="{0345FFAA-6CD7-428B-AA00-7B487543577B}">
          <p14:sldIdLst>
            <p14:sldId id="328"/>
            <p14:sldId id="329"/>
          </p14:sldIdLst>
        </p14:section>
        <p14:section name="Đoạn Kinh 3.1" id="{3EA5EF70-904C-4B1B-9C86-6F02591CE8EA}">
          <p14:sldIdLst>
            <p14:sldId id="330"/>
            <p14:sldId id="387"/>
            <p14:sldId id="331"/>
            <p14:sldId id="332"/>
            <p14:sldId id="296"/>
            <p14:sldId id="317"/>
            <p14:sldId id="333"/>
            <p14:sldId id="334"/>
          </p14:sldIdLst>
        </p14:section>
        <p14:section name="Đoạn Kinh 3.2" id="{1F361A4F-30E2-4C70-B0DD-0B196144292F}">
          <p14:sldIdLst>
            <p14:sldId id="318"/>
            <p14:sldId id="275"/>
            <p14:sldId id="335"/>
          </p14:sldIdLst>
        </p14:section>
        <p14:section name="BÀI ĐỌC THÊM" id="{0EF8CF08-0BE9-45E3-8399-4E148A3912FB}">
          <p14:sldIdLst>
            <p14:sldId id="378"/>
            <p14:sldId id="381"/>
            <p14:sldId id="379"/>
            <p14:sldId id="383"/>
            <p14:sldId id="384"/>
            <p14:sldId id="3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1200"/>
    <a:srgbClr val="814B1C"/>
    <a:srgbClr val="FBC25D"/>
    <a:srgbClr val="D49D42"/>
    <a:srgbClr val="E6A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5" autoAdjust="0"/>
    <p:restoredTop sz="93499" autoAdjust="0"/>
  </p:normalViewPr>
  <p:slideViewPr>
    <p:cSldViewPr snapToGrid="0">
      <p:cViewPr varScale="1">
        <p:scale>
          <a:sx n="61" d="100"/>
          <a:sy n="61" d="100"/>
        </p:scale>
        <p:origin x="586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2C1BC-6F20-4B30-B319-F2670A38421C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5BA63-5082-44CE-8680-D9F487A22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9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  <a:r>
              <a:rPr lang="en-US" baseline="0" dirty="0"/>
              <a:t> Nam </a:t>
            </a:r>
            <a:r>
              <a:rPr lang="en-US" baseline="0" dirty="0" err="1"/>
              <a:t>Tính</a:t>
            </a:r>
            <a:r>
              <a:rPr lang="en-US" baseline="0" dirty="0"/>
              <a:t>, </a:t>
            </a:r>
            <a:r>
              <a:rPr lang="en-US" baseline="0" dirty="0" err="1"/>
              <a:t>Nữ</a:t>
            </a:r>
            <a:r>
              <a:rPr lang="en-US" baseline="0" dirty="0"/>
              <a:t> </a:t>
            </a:r>
            <a:r>
              <a:rPr lang="en-US" baseline="0" dirty="0" err="1"/>
              <a:t>Trính</a:t>
            </a:r>
            <a:r>
              <a:rPr lang="en-US" baseline="0" dirty="0"/>
              <a:t>,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do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đuôi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thù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5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  <a:r>
              <a:rPr lang="en-US" baseline="0" dirty="0"/>
              <a:t> Nam </a:t>
            </a:r>
            <a:r>
              <a:rPr lang="en-US" baseline="0" dirty="0" err="1"/>
              <a:t>Tính</a:t>
            </a:r>
            <a:r>
              <a:rPr lang="en-US" baseline="0" dirty="0"/>
              <a:t>, </a:t>
            </a:r>
            <a:r>
              <a:rPr lang="en-US" baseline="0" dirty="0" err="1"/>
              <a:t>Nữ</a:t>
            </a:r>
            <a:r>
              <a:rPr lang="en-US" baseline="0" dirty="0"/>
              <a:t> </a:t>
            </a:r>
            <a:r>
              <a:rPr lang="en-US" baseline="0" dirty="0" err="1"/>
              <a:t>Trính</a:t>
            </a:r>
            <a:r>
              <a:rPr lang="en-US" baseline="0" dirty="0"/>
              <a:t>,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do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đuôi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thù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36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06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88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  <a:r>
              <a:rPr lang="en-US" baseline="0" dirty="0"/>
              <a:t> Nam </a:t>
            </a:r>
            <a:r>
              <a:rPr lang="en-US" baseline="0" dirty="0" err="1"/>
              <a:t>Tính</a:t>
            </a:r>
            <a:r>
              <a:rPr lang="en-US" baseline="0" dirty="0"/>
              <a:t>, </a:t>
            </a:r>
            <a:r>
              <a:rPr lang="en-US" baseline="0" dirty="0" err="1"/>
              <a:t>Nữ</a:t>
            </a:r>
            <a:r>
              <a:rPr lang="en-US" baseline="0" dirty="0"/>
              <a:t> </a:t>
            </a:r>
            <a:r>
              <a:rPr lang="en-US" baseline="0" dirty="0" err="1"/>
              <a:t>Trính</a:t>
            </a:r>
            <a:r>
              <a:rPr lang="en-US" baseline="0" dirty="0"/>
              <a:t>,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do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đuôi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thù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66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  <a:r>
              <a:rPr lang="en-US" baseline="0" dirty="0"/>
              <a:t> Nam </a:t>
            </a:r>
            <a:r>
              <a:rPr lang="en-US" baseline="0" dirty="0" err="1"/>
              <a:t>Tính</a:t>
            </a:r>
            <a:r>
              <a:rPr lang="en-US" baseline="0" dirty="0"/>
              <a:t>, </a:t>
            </a:r>
            <a:r>
              <a:rPr lang="en-US" baseline="0" dirty="0" err="1"/>
              <a:t>Nữ</a:t>
            </a:r>
            <a:r>
              <a:rPr lang="en-US" baseline="0" dirty="0"/>
              <a:t> </a:t>
            </a:r>
            <a:r>
              <a:rPr lang="en-US" baseline="0" dirty="0" err="1"/>
              <a:t>Trính</a:t>
            </a:r>
            <a:r>
              <a:rPr lang="en-US" baseline="0" dirty="0"/>
              <a:t>,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do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đuôi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thù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29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  <a:r>
              <a:rPr lang="en-US" baseline="0" dirty="0"/>
              <a:t> Nam </a:t>
            </a:r>
            <a:r>
              <a:rPr lang="en-US" baseline="0" dirty="0" err="1"/>
              <a:t>Tính</a:t>
            </a:r>
            <a:r>
              <a:rPr lang="en-US" baseline="0" dirty="0"/>
              <a:t>, </a:t>
            </a:r>
            <a:r>
              <a:rPr lang="en-US" baseline="0" dirty="0" err="1"/>
              <a:t>Nữ</a:t>
            </a:r>
            <a:r>
              <a:rPr lang="en-US" baseline="0" dirty="0"/>
              <a:t> </a:t>
            </a:r>
            <a:r>
              <a:rPr lang="en-US" baseline="0" dirty="0" err="1"/>
              <a:t>Trính</a:t>
            </a:r>
            <a:r>
              <a:rPr lang="en-US" baseline="0" dirty="0"/>
              <a:t>,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do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đuôi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thù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75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  <a:r>
              <a:rPr lang="en-US" baseline="0" dirty="0"/>
              <a:t> Nam </a:t>
            </a:r>
            <a:r>
              <a:rPr lang="en-US" baseline="0" dirty="0" err="1"/>
              <a:t>Tính</a:t>
            </a:r>
            <a:r>
              <a:rPr lang="en-US" baseline="0" dirty="0"/>
              <a:t>, </a:t>
            </a:r>
            <a:r>
              <a:rPr lang="en-US" baseline="0" dirty="0" err="1"/>
              <a:t>Nữ</a:t>
            </a:r>
            <a:r>
              <a:rPr lang="en-US" baseline="0" dirty="0"/>
              <a:t> </a:t>
            </a:r>
            <a:r>
              <a:rPr lang="en-US" baseline="0" dirty="0" err="1"/>
              <a:t>Trính</a:t>
            </a:r>
            <a:r>
              <a:rPr lang="en-US" baseline="0" dirty="0"/>
              <a:t>,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do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đuôi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thù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95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8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79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482B9-E54D-475E-8DA7-644484A6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7C3B6-9F5F-4A79-BF3B-F1F3FC85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07931-BA11-4BDD-90A6-AFA2DDBE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8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CE1E-4271-4DBE-9E74-F2ABB5AD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985C-F353-4D38-B792-3039E100D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BF5C2-A5C5-4070-B7B2-8D883C762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CC12D-359B-4384-9F1C-D2CB81AD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D4880-3944-40A4-ACBE-50653553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E6637-40FB-4C20-8546-3EF30CE9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05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23106-0811-4132-9CF6-93D57AAB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B4A14-66DB-4C34-AA78-A39A96A23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A68BA-A9E4-4050-AB0E-E0A1BB6CB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3FA22-72A4-48B5-9AA7-0875DDB4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78198-FD5E-4956-80D5-E8373CB4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B7728-10FC-40C9-98E6-FA3754E4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42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B012-2DAF-4E49-BC35-DEB33EA1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93AAD-CB1E-4A1E-B71C-E7B844FA6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D7875-EDB5-417B-AFC1-DD0CFFC0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58869-A3C3-4D27-8EC1-26184258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A6E27-100D-4786-87EA-7BF73AC9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30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289B7-FC20-4572-B8B3-879467905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AB629-2916-4651-BF02-C51AADECA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9B84B-2143-417A-859F-EC6860F2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8EF35-BA1D-49C2-A0FA-7A47D9EE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0DB34-837F-403D-B712-C4060A19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9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282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578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016A-CB13-4E4D-A54D-25834F4B5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F01D4-FE48-4D5F-AF6F-BBE826A5D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9B4E5-9D35-462E-8A23-C4AD642B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FB421-944D-4E8E-8957-B8DB4F7B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B5731-1E15-4EDD-9874-C8D690B0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5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72A4-8BEB-4949-B6B2-B515B2AF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21071-5CD2-4739-91C2-D115394E9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21473-C1A1-4AA4-ACD6-95D19D17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496F2-06A1-4778-A7B9-23D0D7ED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23EFB-1B66-4082-8664-6481BDDE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2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AA68-1423-4008-8486-BF271888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24FA6-BC8C-4685-8973-B12298330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F61B0-0BA9-49C0-B0BE-61BA1539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595B1-F968-42D1-9095-54AF944E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04DEC-602B-4D77-B611-181192B1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5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C344-DDA6-4A2D-A6F9-D6232A46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6DDB-F0C2-4A67-8537-2153F9831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ED760-0740-41B6-92FD-499F02454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544F5-14B3-4274-B099-2EFF9BE1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B9716-0DD8-41F2-B925-1768D5BD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5674E-47E8-43A6-A2D5-D875FFC5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9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E7E9-1FB2-4CD3-AF38-2EF338D7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65A2-CF75-4A26-8CC8-14FA43D87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91981-87CD-4A90-93E4-3FEA2654A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C8BC6-3FED-4DEE-BCF0-5A17471D2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3E6EF-2281-48E2-B44F-41CA2B000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633E5-841F-47AC-8298-99922907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AEBB3-5BAE-4C41-8C7D-330CECE0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E5596-4693-49B3-9C66-5B0C9C54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8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6D22-F2B5-4FBB-A129-5DAFB92A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35A0C-BDBC-4D23-A2D1-5322A220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45DDA-2BF7-4023-9C91-D75E9801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A17F0-007C-46F9-A1AD-391E36F5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3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2A1687-DC26-4ACE-8630-08F9CE1C2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B4C0-8D73-4735-B1C8-331CE5785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96C6E-4BFA-4AAF-AD95-6DEC57ED9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5A8AC-507A-4A88-9DB9-690E4D8885B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F8BBA-771E-445F-931F-EEDBEC114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23C34-7700-48D1-8D10-62D3ECAA1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0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EA9233B-2E95-4B04-8FA6-8E41216E189A}"/>
              </a:ext>
            </a:extLst>
          </p:cNvPr>
          <p:cNvSpPr/>
          <p:nvPr/>
        </p:nvSpPr>
        <p:spPr>
          <a:xfrm>
            <a:off x="5582653" y="720437"/>
            <a:ext cx="6609347" cy="3538742"/>
          </a:xfrm>
          <a:prstGeom prst="rect">
            <a:avLst/>
          </a:prstGeom>
          <a:solidFill>
            <a:srgbClr val="471200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pc="600" dirty="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LỚP PALI</a:t>
            </a:r>
          </a:p>
          <a:p>
            <a:pPr algn="ctr"/>
            <a:r>
              <a:rPr lang="en-US" sz="4800" spc="600" dirty="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CHÙA NAM TÔNG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err="1"/>
              <a:t>Giáo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: </a:t>
            </a:r>
            <a:r>
              <a:rPr lang="en-US" sz="2400" b="1" dirty="0"/>
              <a:t>HUỲNH TRỌNG KHÁNH</a:t>
            </a:r>
          </a:p>
          <a:p>
            <a:pPr algn="just"/>
            <a:endParaRPr lang="en-US" dirty="0"/>
          </a:p>
          <a:p>
            <a:pPr algn="just"/>
            <a:r>
              <a:rPr lang="en-US" sz="1900" dirty="0" err="1"/>
              <a:t>Giáo</a:t>
            </a:r>
            <a:r>
              <a:rPr lang="en-US" sz="1900" dirty="0"/>
              <a:t> </a:t>
            </a:r>
            <a:r>
              <a:rPr lang="en-US" sz="1900" dirty="0" err="1"/>
              <a:t>Trình</a:t>
            </a:r>
            <a:r>
              <a:rPr lang="en-US" sz="1900" dirty="0"/>
              <a:t>: </a:t>
            </a:r>
            <a:r>
              <a:rPr lang="en-US" sz="1900" dirty="0" smtClean="0"/>
              <a:t>A NEW COURSE </a:t>
            </a:r>
            <a:r>
              <a:rPr lang="en-US" sz="1900" dirty="0"/>
              <a:t>IN READING PALI – Entering the Word of the Buddha (</a:t>
            </a:r>
            <a:r>
              <a:rPr lang="en-US" sz="1900" dirty="0" err="1"/>
              <a:t>Tác</a:t>
            </a:r>
            <a:r>
              <a:rPr lang="en-US" sz="1900" dirty="0"/>
              <a:t> </a:t>
            </a:r>
            <a:r>
              <a:rPr lang="en-US" sz="1900" dirty="0" err="1"/>
              <a:t>giả</a:t>
            </a:r>
            <a:r>
              <a:rPr lang="en-US" sz="1900" dirty="0"/>
              <a:t>: JAMES W.GAIR </a:t>
            </a:r>
            <a:r>
              <a:rPr lang="en-US" sz="1900" dirty="0" err="1"/>
              <a:t>và</a:t>
            </a:r>
            <a:r>
              <a:rPr lang="en-US" sz="1900" dirty="0"/>
              <a:t> W.S. KARUNATILLAKE)</a:t>
            </a:r>
          </a:p>
          <a:p>
            <a:pPr algn="just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ED26D-D9EF-470D-9B63-C655D9869AA7}"/>
              </a:ext>
            </a:extLst>
          </p:cNvPr>
          <p:cNvSpPr/>
          <p:nvPr/>
        </p:nvSpPr>
        <p:spPr>
          <a:xfrm>
            <a:off x="5582653" y="4800599"/>
            <a:ext cx="6609347" cy="982579"/>
          </a:xfrm>
          <a:prstGeom prst="rect">
            <a:avLst/>
          </a:prstGeom>
          <a:solidFill>
            <a:srgbClr val="471200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pc="600" dirty="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BÀI 2.2</a:t>
            </a:r>
          </a:p>
        </p:txBody>
      </p:sp>
    </p:spTree>
    <p:extLst>
      <p:ext uri="{BB962C8B-B14F-4D97-AF65-F5344CB8AC3E}">
        <p14:creationId xmlns:p14="http://schemas.microsoft.com/office/powerpoint/2010/main" val="157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dirty="0" smtClean="0">
                <a:solidFill>
                  <a:srgbClr val="FBC25D"/>
                </a:solidFill>
              </a:rPr>
              <a:t>2.1 </a:t>
            </a:r>
            <a:r>
              <a:rPr lang="en-US" dirty="0" err="1" smtClean="0">
                <a:solidFill>
                  <a:srgbClr val="FBC25D"/>
                </a:solidFill>
              </a:rPr>
              <a:t>Đại</a:t>
            </a:r>
            <a:r>
              <a:rPr lang="en-US" dirty="0" smtClean="0">
                <a:solidFill>
                  <a:srgbClr val="FBC25D"/>
                </a:solidFill>
              </a:rPr>
              <a:t> </a:t>
            </a:r>
            <a:r>
              <a:rPr lang="en-US" dirty="0" err="1" smtClean="0">
                <a:solidFill>
                  <a:srgbClr val="FBC25D"/>
                </a:solidFill>
              </a:rPr>
              <a:t>từ</a:t>
            </a:r>
            <a:r>
              <a:rPr lang="en-US" dirty="0" smtClean="0">
                <a:solidFill>
                  <a:srgbClr val="FBC25D"/>
                </a:solidFill>
              </a:rPr>
              <a:t> </a:t>
            </a:r>
            <a:r>
              <a:rPr lang="en-US" dirty="0" err="1" smtClean="0">
                <a:solidFill>
                  <a:srgbClr val="FBC25D"/>
                </a:solidFill>
              </a:rPr>
              <a:t>quan</a:t>
            </a:r>
            <a:r>
              <a:rPr lang="en-US" dirty="0" smtClean="0">
                <a:solidFill>
                  <a:srgbClr val="FBC25D"/>
                </a:solidFill>
              </a:rPr>
              <a:t> </a:t>
            </a:r>
            <a:r>
              <a:rPr lang="en-US" dirty="0" err="1" smtClean="0">
                <a:solidFill>
                  <a:srgbClr val="FBC25D"/>
                </a:solidFill>
              </a:rPr>
              <a:t>hệ</a:t>
            </a:r>
            <a:endParaRPr lang="en-US" dirty="0">
              <a:solidFill>
                <a:srgbClr val="FBC25D"/>
              </a:solidFill>
            </a:endParaRP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879070"/>
              </p:ext>
            </p:extLst>
          </p:nvPr>
        </p:nvGraphicFramePr>
        <p:xfrm>
          <a:off x="968339" y="2002056"/>
          <a:ext cx="10438802" cy="45675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5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0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2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0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3503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err="1">
                          <a:effectLst/>
                        </a:rPr>
                        <a:t>Đại</a:t>
                      </a:r>
                      <a:r>
                        <a:rPr lang="en-US" sz="2600" dirty="0">
                          <a:effectLst/>
                        </a:rPr>
                        <a:t> </a:t>
                      </a:r>
                      <a:r>
                        <a:rPr lang="en-US" sz="2600" dirty="0" err="1">
                          <a:effectLst/>
                        </a:rPr>
                        <a:t>Từ</a:t>
                      </a:r>
                      <a:r>
                        <a:rPr lang="en-US" sz="2600" dirty="0">
                          <a:effectLst/>
                        </a:rPr>
                        <a:t> </a:t>
                      </a:r>
                      <a:r>
                        <a:rPr lang="en-US" sz="2600" dirty="0" err="1">
                          <a:effectLst/>
                        </a:rPr>
                        <a:t>Quan</a:t>
                      </a:r>
                      <a:r>
                        <a:rPr lang="en-US" sz="2600" dirty="0">
                          <a:effectLst/>
                        </a:rPr>
                        <a:t> </a:t>
                      </a:r>
                      <a:r>
                        <a:rPr lang="en-US" sz="2600" dirty="0" err="1">
                          <a:effectLst/>
                        </a:rPr>
                        <a:t>Hệ</a:t>
                      </a:r>
                      <a:r>
                        <a:rPr lang="en-US" sz="2600" dirty="0">
                          <a:effectLst/>
                        </a:rPr>
                        <a:t> </a:t>
                      </a:r>
                      <a:r>
                        <a:rPr lang="en-US" sz="2600" dirty="0" err="1">
                          <a:effectLst/>
                        </a:rPr>
                        <a:t>Ngôi</a:t>
                      </a:r>
                      <a:r>
                        <a:rPr lang="en-US" sz="2600" dirty="0">
                          <a:effectLst/>
                        </a:rPr>
                        <a:t> </a:t>
                      </a:r>
                      <a:r>
                        <a:rPr lang="en-US" sz="2600" dirty="0" err="1">
                          <a:effectLst/>
                        </a:rPr>
                        <a:t>Thứ</a:t>
                      </a:r>
                      <a:r>
                        <a:rPr lang="en-US" sz="2600" dirty="0">
                          <a:effectLst/>
                        </a:rPr>
                        <a:t> </a:t>
                      </a:r>
                      <a:r>
                        <a:rPr lang="en-US" sz="2600" dirty="0" err="1">
                          <a:effectLst/>
                        </a:rPr>
                        <a:t>ba</a:t>
                      </a:r>
                      <a:r>
                        <a:rPr lang="en-US" sz="2600" dirty="0">
                          <a:effectLst/>
                        </a:rPr>
                        <a:t/>
                      </a:r>
                      <a:br>
                        <a:rPr lang="en-US" sz="2600" dirty="0">
                          <a:effectLst/>
                        </a:rPr>
                      </a:br>
                      <a:r>
                        <a:rPr lang="en-US" sz="2600" dirty="0">
                          <a:effectLst/>
                        </a:rPr>
                        <a:t>SỐ NHIỀU</a:t>
                      </a:r>
                      <a:endParaRPr lang="en-US" sz="2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9391" marR="139391" marT="0" marB="0">
                    <a:solidFill>
                      <a:srgbClr val="471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75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Nam </a:t>
                      </a:r>
                      <a:r>
                        <a:rPr lang="en-US" sz="2600" dirty="0" err="1">
                          <a:effectLst/>
                        </a:rPr>
                        <a:t>Tính</a:t>
                      </a:r>
                      <a:endParaRPr lang="en-US" sz="2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9391" marR="139391" marT="0" marB="0">
                    <a:solidFill>
                      <a:srgbClr val="471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Trung Tính</a:t>
                      </a:r>
                      <a:endParaRPr lang="en-US" sz="2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9391" marR="139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Nữ Tính</a:t>
                      </a:r>
                      <a:endParaRPr lang="en-US" sz="2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9391" marR="13939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7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err="1">
                          <a:effectLst/>
                        </a:rPr>
                        <a:t>Chủ</a:t>
                      </a:r>
                      <a:r>
                        <a:rPr lang="en-US" sz="2600" dirty="0">
                          <a:effectLst/>
                        </a:rPr>
                        <a:t> </a:t>
                      </a:r>
                      <a:r>
                        <a:rPr lang="en-US" sz="2600" dirty="0" err="1">
                          <a:effectLst/>
                        </a:rPr>
                        <a:t>cách</a:t>
                      </a:r>
                      <a:endParaRPr lang="en-US" sz="2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9391" marR="139391" marT="0" marB="0">
                    <a:solidFill>
                      <a:srgbClr val="4712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ye</a:t>
                      </a:r>
                      <a:endParaRPr lang="en-US" sz="2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9391" marR="139391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yāni</a:t>
                      </a:r>
                      <a:endParaRPr lang="en-US" sz="2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9391" marR="139391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yā / yāyo</a:t>
                      </a:r>
                      <a:endParaRPr lang="en-US" sz="2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9391" marR="139391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7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err="1">
                          <a:effectLst/>
                        </a:rPr>
                        <a:t>Trực</a:t>
                      </a:r>
                      <a:r>
                        <a:rPr lang="en-US" sz="2600" dirty="0">
                          <a:effectLst/>
                        </a:rPr>
                        <a:t> </a:t>
                      </a:r>
                      <a:r>
                        <a:rPr lang="en-US" sz="2600" dirty="0" err="1">
                          <a:effectLst/>
                        </a:rPr>
                        <a:t>bổ</a:t>
                      </a:r>
                      <a:r>
                        <a:rPr lang="en-US" sz="2600" dirty="0">
                          <a:effectLst/>
                        </a:rPr>
                        <a:t> </a:t>
                      </a:r>
                      <a:r>
                        <a:rPr lang="en-US" sz="2600" dirty="0" err="1">
                          <a:effectLst/>
                        </a:rPr>
                        <a:t>cách</a:t>
                      </a:r>
                      <a:endParaRPr lang="en-US" sz="2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9391" marR="139391" marT="0" marB="0">
                    <a:solidFill>
                      <a:srgbClr val="4712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7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err="1">
                          <a:effectLst/>
                        </a:rPr>
                        <a:t>Sở</a:t>
                      </a:r>
                      <a:r>
                        <a:rPr lang="en-US" sz="2600" dirty="0">
                          <a:effectLst/>
                        </a:rPr>
                        <a:t> </a:t>
                      </a:r>
                      <a:r>
                        <a:rPr lang="en-US" sz="2600" dirty="0" err="1">
                          <a:effectLst/>
                        </a:rPr>
                        <a:t>hữu</a:t>
                      </a:r>
                      <a:r>
                        <a:rPr lang="en-US" sz="2600" dirty="0">
                          <a:effectLst/>
                        </a:rPr>
                        <a:t> </a:t>
                      </a:r>
                      <a:r>
                        <a:rPr lang="en-US" sz="2600" dirty="0" err="1">
                          <a:effectLst/>
                        </a:rPr>
                        <a:t>cách</a:t>
                      </a:r>
                      <a:endParaRPr lang="en-US" sz="2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9391" marR="139391" marT="0" marB="0">
                    <a:solidFill>
                      <a:srgbClr val="471200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err="1">
                          <a:effectLst/>
                        </a:rPr>
                        <a:t>yesaṃ</a:t>
                      </a:r>
                      <a:r>
                        <a:rPr lang="en-US" sz="2600" dirty="0">
                          <a:effectLst/>
                        </a:rPr>
                        <a:t> / </a:t>
                      </a:r>
                      <a:r>
                        <a:rPr lang="en-US" sz="2600" dirty="0" err="1" smtClean="0">
                          <a:effectLst/>
                        </a:rPr>
                        <a:t>yesānaṃ</a:t>
                      </a:r>
                      <a:endParaRPr lang="en-US" sz="2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9391" marR="139391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err="1" smtClean="0">
                          <a:effectLst/>
                        </a:rPr>
                        <a:t>yāsaṃ</a:t>
                      </a:r>
                      <a:r>
                        <a:rPr lang="en-US" sz="2600" dirty="0" smtClean="0">
                          <a:effectLst/>
                        </a:rPr>
                        <a:t> </a:t>
                      </a:r>
                      <a:r>
                        <a:rPr lang="en-US" sz="2600" dirty="0">
                          <a:effectLst/>
                        </a:rPr>
                        <a:t>/ </a:t>
                      </a:r>
                      <a:r>
                        <a:rPr lang="en-US" sz="2600" dirty="0" err="1">
                          <a:effectLst/>
                        </a:rPr>
                        <a:t>yāsānaṃ</a:t>
                      </a:r>
                      <a:endParaRPr lang="en-US" sz="2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9391" marR="139391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7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err="1">
                          <a:effectLst/>
                        </a:rPr>
                        <a:t>Gián</a:t>
                      </a:r>
                      <a:r>
                        <a:rPr lang="en-US" sz="2600" dirty="0">
                          <a:effectLst/>
                        </a:rPr>
                        <a:t> </a:t>
                      </a:r>
                      <a:r>
                        <a:rPr lang="en-US" sz="2600" dirty="0" err="1">
                          <a:effectLst/>
                        </a:rPr>
                        <a:t>bổ</a:t>
                      </a:r>
                      <a:r>
                        <a:rPr lang="en-US" sz="2600" dirty="0">
                          <a:effectLst/>
                        </a:rPr>
                        <a:t> </a:t>
                      </a:r>
                      <a:r>
                        <a:rPr lang="en-US" sz="2600" dirty="0" err="1">
                          <a:effectLst/>
                        </a:rPr>
                        <a:t>cách</a:t>
                      </a:r>
                      <a:endParaRPr lang="en-US" sz="2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9391" marR="139391" marT="0" marB="0">
                    <a:solidFill>
                      <a:srgbClr val="4712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67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err="1">
                          <a:effectLst/>
                        </a:rPr>
                        <a:t>Sử</a:t>
                      </a:r>
                      <a:r>
                        <a:rPr lang="en-US" sz="2600" dirty="0">
                          <a:effectLst/>
                        </a:rPr>
                        <a:t> </a:t>
                      </a:r>
                      <a:r>
                        <a:rPr lang="en-US" sz="2600" dirty="0" err="1">
                          <a:effectLst/>
                        </a:rPr>
                        <a:t>dụng</a:t>
                      </a:r>
                      <a:r>
                        <a:rPr lang="en-US" sz="2600" dirty="0">
                          <a:effectLst/>
                        </a:rPr>
                        <a:t> </a:t>
                      </a:r>
                      <a:r>
                        <a:rPr lang="en-US" sz="2600" dirty="0" err="1">
                          <a:effectLst/>
                        </a:rPr>
                        <a:t>cách</a:t>
                      </a:r>
                      <a:endParaRPr lang="en-US" sz="2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9391" marR="139391" marT="0" marB="0">
                    <a:solidFill>
                      <a:srgbClr val="471200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yehi (yebhi)</a:t>
                      </a:r>
                      <a:endParaRPr lang="en-US" sz="2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9391" marR="139391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yāhi (yābhi)</a:t>
                      </a:r>
                      <a:endParaRPr lang="en-US" sz="2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9391" marR="139391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7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err="1">
                          <a:effectLst/>
                        </a:rPr>
                        <a:t>Xuất</a:t>
                      </a:r>
                      <a:r>
                        <a:rPr lang="en-US" sz="2600" dirty="0">
                          <a:effectLst/>
                        </a:rPr>
                        <a:t> </a:t>
                      </a:r>
                      <a:r>
                        <a:rPr lang="en-US" sz="2600" dirty="0" err="1">
                          <a:effectLst/>
                        </a:rPr>
                        <a:t>xứ</a:t>
                      </a:r>
                      <a:r>
                        <a:rPr lang="en-US" sz="2600" dirty="0">
                          <a:effectLst/>
                        </a:rPr>
                        <a:t> </a:t>
                      </a:r>
                      <a:r>
                        <a:rPr lang="en-US" sz="2600" dirty="0" err="1">
                          <a:effectLst/>
                        </a:rPr>
                        <a:t>cách</a:t>
                      </a:r>
                      <a:endParaRPr lang="en-US" sz="2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9391" marR="139391" marT="0" marB="0">
                    <a:solidFill>
                      <a:srgbClr val="4712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67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err="1">
                          <a:effectLst/>
                        </a:rPr>
                        <a:t>Vị</a:t>
                      </a:r>
                      <a:r>
                        <a:rPr lang="en-US" sz="2600" dirty="0">
                          <a:effectLst/>
                        </a:rPr>
                        <a:t> </a:t>
                      </a:r>
                      <a:r>
                        <a:rPr lang="en-US" sz="2600" dirty="0" err="1">
                          <a:effectLst/>
                        </a:rPr>
                        <a:t>trí</a:t>
                      </a:r>
                      <a:r>
                        <a:rPr lang="en-US" sz="2600" dirty="0">
                          <a:effectLst/>
                        </a:rPr>
                        <a:t> </a:t>
                      </a:r>
                      <a:r>
                        <a:rPr lang="en-US" sz="2600" dirty="0" err="1">
                          <a:effectLst/>
                        </a:rPr>
                        <a:t>cách</a:t>
                      </a:r>
                      <a:endParaRPr lang="en-US" sz="2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9391" marR="139391" marT="0" marB="0">
                    <a:solidFill>
                      <a:srgbClr val="4712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yesu</a:t>
                      </a:r>
                      <a:endParaRPr lang="en-US" sz="2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9391" marR="13939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err="1">
                          <a:effectLst/>
                        </a:rPr>
                        <a:t>yāsu</a:t>
                      </a:r>
                      <a:endParaRPr lang="en-US" sz="2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9391" marR="139391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48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dirty="0" smtClean="0">
                <a:solidFill>
                  <a:srgbClr val="FBC25D"/>
                </a:solidFill>
              </a:rPr>
              <a:t>CẤU TRÚC TƯƠNG QUAN</a:t>
            </a:r>
            <a:endParaRPr lang="en-US" dirty="0">
              <a:solidFill>
                <a:srgbClr val="FBC25D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508069" y="1359041"/>
            <a:ext cx="9348570" cy="5355524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 err="1" smtClean="0"/>
              <a:t>Tiếng</a:t>
            </a:r>
            <a:r>
              <a:rPr lang="en-US" sz="3400" dirty="0" smtClean="0"/>
              <a:t> </a:t>
            </a:r>
            <a:r>
              <a:rPr lang="en-US" sz="3400" dirty="0" err="1" smtClean="0"/>
              <a:t>Việt</a:t>
            </a:r>
            <a:r>
              <a:rPr lang="en-US" sz="3400" dirty="0" smtClean="0"/>
              <a:t>:</a:t>
            </a:r>
          </a:p>
          <a:p>
            <a:r>
              <a:rPr lang="en-US" sz="3400" dirty="0" smtClean="0"/>
              <a:t>(1) </a:t>
            </a:r>
            <a:r>
              <a:rPr lang="en-US" sz="3400" dirty="0" err="1" smtClean="0"/>
              <a:t>Nó</a:t>
            </a:r>
            <a:r>
              <a:rPr lang="en-US" sz="3400" dirty="0" smtClean="0"/>
              <a:t> </a:t>
            </a:r>
            <a:r>
              <a:rPr lang="en-US" sz="3400" dirty="0" err="1" smtClean="0"/>
              <a:t>đi</a:t>
            </a:r>
            <a:r>
              <a:rPr lang="en-US" sz="3400" dirty="0" smtClean="0"/>
              <a:t> </a:t>
            </a:r>
            <a:r>
              <a:rPr lang="en-US" sz="3400" dirty="0" err="1" smtClean="0"/>
              <a:t>bằng</a:t>
            </a:r>
            <a:r>
              <a:rPr lang="en-US" sz="3400" dirty="0" smtClean="0"/>
              <a:t> </a:t>
            </a:r>
            <a:r>
              <a:rPr lang="en-US" sz="3400" dirty="0" err="1" smtClean="0"/>
              <a:t>xe</a:t>
            </a:r>
            <a:r>
              <a:rPr lang="en-US" sz="3400" dirty="0" smtClean="0"/>
              <a:t> </a:t>
            </a:r>
            <a:r>
              <a:rPr lang="en-US" sz="3400" dirty="0" err="1" smtClean="0"/>
              <a:t>nào</a:t>
            </a:r>
            <a:r>
              <a:rPr lang="en-US" sz="3400" dirty="0" smtClean="0"/>
              <a:t>, (</a:t>
            </a:r>
            <a:r>
              <a:rPr lang="en-US" sz="3400" dirty="0" err="1" smtClean="0"/>
              <a:t>thì</a:t>
            </a:r>
            <a:r>
              <a:rPr lang="en-US" sz="3400" dirty="0" smtClean="0"/>
              <a:t>) </a:t>
            </a:r>
            <a:r>
              <a:rPr lang="en-US" sz="3400" dirty="0" err="1" smtClean="0"/>
              <a:t>xe</a:t>
            </a:r>
            <a:r>
              <a:rPr lang="en-US" sz="3400" dirty="0" smtClean="0"/>
              <a:t> </a:t>
            </a:r>
            <a:r>
              <a:rPr lang="en-US" sz="3400" dirty="0" err="1" smtClean="0"/>
              <a:t>đó</a:t>
            </a:r>
            <a:r>
              <a:rPr lang="en-US" sz="3400" dirty="0" smtClean="0"/>
              <a:t> </a:t>
            </a:r>
            <a:r>
              <a:rPr lang="en-US" sz="3400" dirty="0" err="1" smtClean="0"/>
              <a:t>hư</a:t>
            </a:r>
            <a:endParaRPr lang="en-US" sz="3400" dirty="0" smtClean="0"/>
          </a:p>
          <a:p>
            <a:r>
              <a:rPr lang="en-US" sz="3400" dirty="0" smtClean="0"/>
              <a:t>(2) </a:t>
            </a:r>
            <a:r>
              <a:rPr lang="en-US" sz="3400" dirty="0" err="1" smtClean="0"/>
              <a:t>Người</a:t>
            </a:r>
            <a:r>
              <a:rPr lang="en-US" sz="3400" dirty="0" smtClean="0"/>
              <a:t> </a:t>
            </a:r>
            <a:r>
              <a:rPr lang="en-US" sz="3400" dirty="0" err="1" smtClean="0"/>
              <a:t>nào</a:t>
            </a:r>
            <a:r>
              <a:rPr lang="en-US" sz="3400" dirty="0" smtClean="0"/>
              <a:t> </a:t>
            </a:r>
            <a:r>
              <a:rPr lang="en-US" sz="3400" dirty="0" err="1" smtClean="0"/>
              <a:t>gặp</a:t>
            </a:r>
            <a:r>
              <a:rPr lang="en-US" sz="3400" dirty="0" smtClean="0"/>
              <a:t> </a:t>
            </a:r>
            <a:r>
              <a:rPr lang="en-US" sz="3400" dirty="0" err="1" smtClean="0"/>
              <a:t>Tí</a:t>
            </a:r>
            <a:r>
              <a:rPr lang="en-US" sz="3400" dirty="0" smtClean="0"/>
              <a:t>, (</a:t>
            </a:r>
            <a:r>
              <a:rPr lang="en-US" sz="3400" dirty="0" err="1" smtClean="0"/>
              <a:t>thì</a:t>
            </a:r>
            <a:r>
              <a:rPr lang="en-US" sz="3400" dirty="0" smtClean="0"/>
              <a:t>) </a:t>
            </a:r>
            <a:r>
              <a:rPr lang="en-US" sz="3400" dirty="0" err="1" smtClean="0"/>
              <a:t>người</a:t>
            </a:r>
            <a:r>
              <a:rPr lang="en-US" sz="3400" dirty="0" smtClean="0"/>
              <a:t> </a:t>
            </a:r>
            <a:r>
              <a:rPr lang="en-US" sz="3400" dirty="0" err="1" smtClean="0"/>
              <a:t>đó</a:t>
            </a:r>
            <a:r>
              <a:rPr lang="en-US" sz="3400" dirty="0" smtClean="0"/>
              <a:t> </a:t>
            </a:r>
            <a:r>
              <a:rPr lang="en-US" sz="3400" dirty="0" err="1" smtClean="0"/>
              <a:t>đều</a:t>
            </a:r>
            <a:r>
              <a:rPr lang="en-US" sz="3400" dirty="0" smtClean="0"/>
              <a:t> </a:t>
            </a:r>
            <a:r>
              <a:rPr lang="en-US" sz="3400" dirty="0" err="1" smtClean="0"/>
              <a:t>yêu</a:t>
            </a:r>
            <a:r>
              <a:rPr lang="en-US" sz="3400" dirty="0" smtClean="0"/>
              <a:t> </a:t>
            </a:r>
            <a:r>
              <a:rPr lang="en-US" sz="3400" dirty="0" err="1" smtClean="0"/>
              <a:t>mến</a:t>
            </a:r>
            <a:r>
              <a:rPr lang="en-US" sz="3400" dirty="0" smtClean="0"/>
              <a:t> </a:t>
            </a:r>
            <a:r>
              <a:rPr lang="en-US" sz="3400" dirty="0" err="1" smtClean="0"/>
              <a:t>Tí</a:t>
            </a:r>
            <a:endParaRPr lang="en-US" sz="3400" dirty="0" smtClean="0"/>
          </a:p>
          <a:p>
            <a:endParaRPr lang="en-US" sz="3400" dirty="0"/>
          </a:p>
          <a:p>
            <a:r>
              <a:rPr lang="en-US" sz="3400" dirty="0" err="1" smtClean="0"/>
              <a:t>Câu</a:t>
            </a:r>
            <a:r>
              <a:rPr lang="en-US" sz="3400" dirty="0" smtClean="0"/>
              <a:t> (1) </a:t>
            </a:r>
            <a:r>
              <a:rPr lang="en-US" sz="3400" dirty="0" err="1" smtClean="0"/>
              <a:t>có</a:t>
            </a:r>
            <a:r>
              <a:rPr lang="en-US" sz="3400" dirty="0" smtClean="0"/>
              <a:t> 2 </a:t>
            </a:r>
            <a:r>
              <a:rPr lang="en-US" sz="3400" dirty="0" err="1" smtClean="0"/>
              <a:t>câu</a:t>
            </a:r>
            <a:r>
              <a:rPr lang="en-US" sz="3400" dirty="0" smtClean="0"/>
              <a:t> con: [</a:t>
            </a:r>
            <a:r>
              <a:rPr lang="en-US" sz="3400" dirty="0" err="1" smtClean="0"/>
              <a:t>nó</a:t>
            </a:r>
            <a:r>
              <a:rPr lang="en-US" sz="3400" dirty="0" smtClean="0"/>
              <a:t> </a:t>
            </a:r>
            <a:r>
              <a:rPr lang="en-US" sz="3400" dirty="0" err="1" smtClean="0"/>
              <a:t>đi</a:t>
            </a:r>
            <a:r>
              <a:rPr lang="en-US" sz="3400" dirty="0" smtClean="0"/>
              <a:t> </a:t>
            </a:r>
            <a:r>
              <a:rPr lang="en-US" sz="3400" dirty="0" err="1" smtClean="0"/>
              <a:t>bằng</a:t>
            </a:r>
            <a:r>
              <a:rPr lang="en-US" sz="3400" dirty="0" smtClean="0"/>
              <a:t> </a:t>
            </a:r>
            <a:r>
              <a:rPr lang="en-US" sz="3400" dirty="0" err="1" smtClean="0"/>
              <a:t>xe</a:t>
            </a:r>
            <a:r>
              <a:rPr lang="en-US" sz="3400" dirty="0" smtClean="0"/>
              <a:t> </a:t>
            </a:r>
            <a:r>
              <a:rPr lang="en-US" sz="3400" dirty="0" err="1" smtClean="0"/>
              <a:t>nào</a:t>
            </a:r>
            <a:r>
              <a:rPr lang="en-US" sz="3400" dirty="0" smtClean="0"/>
              <a:t>]; [</a:t>
            </a:r>
            <a:r>
              <a:rPr lang="en-US" sz="3400" dirty="0" err="1" smtClean="0"/>
              <a:t>xe</a:t>
            </a:r>
            <a:r>
              <a:rPr lang="en-US" sz="3400" dirty="0" smtClean="0"/>
              <a:t> </a:t>
            </a:r>
            <a:r>
              <a:rPr lang="en-US" sz="3400" dirty="0" err="1" smtClean="0"/>
              <a:t>đó</a:t>
            </a:r>
            <a:r>
              <a:rPr lang="en-US" sz="3400" dirty="0" smtClean="0"/>
              <a:t> </a:t>
            </a:r>
            <a:r>
              <a:rPr lang="en-US" sz="3400" dirty="0" err="1" smtClean="0"/>
              <a:t>hư</a:t>
            </a:r>
            <a:r>
              <a:rPr lang="en-US" sz="3400" dirty="0" smtClean="0"/>
              <a:t>]</a:t>
            </a:r>
          </a:p>
          <a:p>
            <a:r>
              <a:rPr lang="en-US" sz="3400" dirty="0" err="1" smtClean="0"/>
              <a:t>Trong</a:t>
            </a:r>
            <a:r>
              <a:rPr lang="en-US" sz="3400" dirty="0" smtClean="0"/>
              <a:t> </a:t>
            </a:r>
            <a:r>
              <a:rPr lang="en-US" sz="3400" dirty="0" err="1" smtClean="0"/>
              <a:t>Pali</a:t>
            </a:r>
            <a:r>
              <a:rPr lang="en-US" sz="3400" dirty="0" smtClean="0"/>
              <a:t> </a:t>
            </a:r>
            <a:r>
              <a:rPr lang="en-US" sz="3400" dirty="0" err="1" smtClean="0"/>
              <a:t>cũng</a:t>
            </a:r>
            <a:r>
              <a:rPr lang="en-US" sz="3400" dirty="0" smtClean="0"/>
              <a:t> </a:t>
            </a:r>
            <a:r>
              <a:rPr lang="en-US" sz="3400" dirty="0" err="1" smtClean="0"/>
              <a:t>có</a:t>
            </a:r>
            <a:r>
              <a:rPr lang="en-US" sz="3400" dirty="0" smtClean="0"/>
              <a:t> </a:t>
            </a:r>
            <a:r>
              <a:rPr lang="en-US" sz="3400" dirty="0" err="1" smtClean="0"/>
              <a:t>cấu</a:t>
            </a:r>
            <a:r>
              <a:rPr lang="en-US" sz="3400" dirty="0" smtClean="0"/>
              <a:t> </a:t>
            </a:r>
            <a:r>
              <a:rPr lang="en-US" sz="3400" dirty="0" err="1" smtClean="0"/>
              <a:t>trúc</a:t>
            </a:r>
            <a:r>
              <a:rPr lang="en-US" sz="3400" dirty="0" smtClean="0"/>
              <a:t> </a:t>
            </a:r>
            <a:r>
              <a:rPr lang="en-US" sz="3400" dirty="0" err="1" smtClean="0"/>
              <a:t>hệt</a:t>
            </a:r>
            <a:r>
              <a:rPr lang="en-US" sz="3400" dirty="0" smtClean="0"/>
              <a:t> </a:t>
            </a:r>
            <a:r>
              <a:rPr lang="en-US" sz="3400" dirty="0" err="1" smtClean="0"/>
              <a:t>như</a:t>
            </a:r>
            <a:r>
              <a:rPr lang="en-US" sz="3400" dirty="0" smtClean="0"/>
              <a:t> </a:t>
            </a:r>
            <a:r>
              <a:rPr lang="en-US" sz="3400" dirty="0" err="1" smtClean="0"/>
              <a:t>câu</a:t>
            </a:r>
            <a:r>
              <a:rPr lang="en-US" sz="3400" dirty="0" smtClean="0"/>
              <a:t> (1) – </a:t>
            </a:r>
            <a:r>
              <a:rPr lang="en-US" sz="3400" dirty="0" err="1" smtClean="0"/>
              <a:t>gọi</a:t>
            </a:r>
            <a:r>
              <a:rPr lang="en-US" sz="3400" dirty="0" smtClean="0"/>
              <a:t> </a:t>
            </a:r>
            <a:r>
              <a:rPr lang="en-US" sz="3400" dirty="0" err="1" smtClean="0"/>
              <a:t>tên</a:t>
            </a:r>
            <a:r>
              <a:rPr lang="en-US" sz="3400" dirty="0" smtClean="0"/>
              <a:t> </a:t>
            </a:r>
            <a:r>
              <a:rPr lang="en-US" sz="3400" dirty="0" err="1" smtClean="0"/>
              <a:t>là</a:t>
            </a:r>
            <a:r>
              <a:rPr lang="en-US" sz="3400" dirty="0" smtClean="0"/>
              <a:t> </a:t>
            </a:r>
            <a:r>
              <a:rPr lang="en-US" sz="3400" dirty="0" err="1" smtClean="0"/>
              <a:t>cấu</a:t>
            </a:r>
            <a:r>
              <a:rPr lang="en-US" sz="3400" dirty="0" smtClean="0"/>
              <a:t> </a:t>
            </a:r>
            <a:r>
              <a:rPr lang="en-US" sz="3400" dirty="0" err="1" smtClean="0"/>
              <a:t>trúc</a:t>
            </a:r>
            <a:r>
              <a:rPr lang="en-US" sz="3400" dirty="0" smtClean="0"/>
              <a:t> </a:t>
            </a:r>
            <a:r>
              <a:rPr lang="en-US" sz="3400" dirty="0" err="1" smtClean="0"/>
              <a:t>tương</a:t>
            </a:r>
            <a:r>
              <a:rPr lang="en-US" sz="3400" dirty="0" smtClean="0"/>
              <a:t> </a:t>
            </a:r>
            <a:r>
              <a:rPr lang="en-US" sz="3400" dirty="0" err="1" smtClean="0"/>
              <a:t>quan</a:t>
            </a:r>
            <a:r>
              <a:rPr lang="en-US" sz="3400" dirty="0" smtClean="0"/>
              <a:t>; </a:t>
            </a:r>
            <a:r>
              <a:rPr lang="en-US" sz="3400" dirty="0" err="1" smtClean="0"/>
              <a:t>Trong</a:t>
            </a:r>
            <a:r>
              <a:rPr lang="en-US" sz="3400" dirty="0" smtClean="0"/>
              <a:t> </a:t>
            </a:r>
            <a:r>
              <a:rPr lang="en-US" sz="3400" dirty="0" err="1" smtClean="0"/>
              <a:t>đó</a:t>
            </a:r>
            <a:r>
              <a:rPr lang="en-US" sz="3400" dirty="0" smtClean="0"/>
              <a:t> [</a:t>
            </a:r>
            <a:r>
              <a:rPr lang="en-US" sz="3400" dirty="0" err="1" smtClean="0"/>
              <a:t>xe</a:t>
            </a:r>
            <a:r>
              <a:rPr lang="en-US" sz="3400" dirty="0" smtClean="0"/>
              <a:t> </a:t>
            </a:r>
            <a:r>
              <a:rPr lang="en-US" sz="3400" dirty="0" err="1" smtClean="0"/>
              <a:t>nào</a:t>
            </a:r>
            <a:r>
              <a:rPr lang="en-US" sz="3400" dirty="0" smtClean="0"/>
              <a:t>] </a:t>
            </a:r>
            <a:r>
              <a:rPr lang="en-US" sz="3400" dirty="0" err="1" smtClean="0"/>
              <a:t>sẽ</a:t>
            </a:r>
            <a:r>
              <a:rPr lang="en-US" sz="3400" dirty="0" smtClean="0"/>
              <a:t> </a:t>
            </a:r>
            <a:r>
              <a:rPr lang="en-US" sz="3400" dirty="0" err="1" smtClean="0"/>
              <a:t>được</a:t>
            </a:r>
            <a:r>
              <a:rPr lang="en-US" sz="3400" dirty="0" smtClean="0"/>
              <a:t> </a:t>
            </a:r>
            <a:r>
              <a:rPr lang="en-US" sz="3400" dirty="0" err="1" smtClean="0"/>
              <a:t>biểu</a:t>
            </a:r>
            <a:r>
              <a:rPr lang="en-US" sz="3400" dirty="0" smtClean="0"/>
              <a:t> </a:t>
            </a:r>
            <a:r>
              <a:rPr lang="en-US" sz="3400" dirty="0" err="1" smtClean="0"/>
              <a:t>đạt</a:t>
            </a:r>
            <a:r>
              <a:rPr lang="en-US" sz="3400" dirty="0" smtClean="0"/>
              <a:t> </a:t>
            </a:r>
            <a:r>
              <a:rPr lang="en-US" sz="3400" dirty="0" err="1" smtClean="0"/>
              <a:t>bằng</a:t>
            </a:r>
            <a:r>
              <a:rPr lang="en-US" sz="3400" dirty="0" smtClean="0"/>
              <a:t> </a:t>
            </a:r>
            <a:r>
              <a:rPr lang="en-US" sz="3400" dirty="0" err="1" smtClean="0"/>
              <a:t>Đại</a:t>
            </a:r>
            <a:r>
              <a:rPr lang="en-US" sz="3400" dirty="0" err="1"/>
              <a:t>-</a:t>
            </a:r>
            <a:r>
              <a:rPr lang="en-US" sz="3400" dirty="0" err="1" smtClean="0"/>
              <a:t>từ</a:t>
            </a:r>
            <a:r>
              <a:rPr lang="en-US" sz="3400" dirty="0" smtClean="0"/>
              <a:t> </a:t>
            </a:r>
            <a:r>
              <a:rPr lang="en-US" sz="3400" dirty="0" err="1" smtClean="0"/>
              <a:t>quan-hệ</a:t>
            </a:r>
            <a:r>
              <a:rPr lang="en-US" sz="3400" dirty="0" smtClean="0"/>
              <a:t>; [</a:t>
            </a:r>
            <a:r>
              <a:rPr lang="en-US" sz="3400" dirty="0" err="1" smtClean="0"/>
              <a:t>xe</a:t>
            </a:r>
            <a:r>
              <a:rPr lang="en-US" sz="3400" dirty="0" smtClean="0"/>
              <a:t> </a:t>
            </a:r>
            <a:r>
              <a:rPr lang="en-US" sz="3400" dirty="0" err="1" smtClean="0"/>
              <a:t>đó</a:t>
            </a:r>
            <a:r>
              <a:rPr lang="en-US" sz="3400" dirty="0" smtClean="0"/>
              <a:t>] </a:t>
            </a:r>
            <a:r>
              <a:rPr lang="en-US" sz="3400" dirty="0" err="1" smtClean="0"/>
              <a:t>bằng</a:t>
            </a:r>
            <a:r>
              <a:rPr lang="en-US" sz="3400" dirty="0" smtClean="0"/>
              <a:t> </a:t>
            </a:r>
            <a:r>
              <a:rPr lang="en-US" sz="3400" dirty="0" err="1" smtClean="0"/>
              <a:t>Đại-từ</a:t>
            </a:r>
            <a:r>
              <a:rPr lang="en-US" sz="3400" dirty="0" smtClean="0"/>
              <a:t> </a:t>
            </a:r>
            <a:r>
              <a:rPr lang="en-US" sz="3400" dirty="0" err="1" smtClean="0"/>
              <a:t>nhân-xưng</a:t>
            </a:r>
            <a:r>
              <a:rPr lang="en-US" sz="3400" dirty="0" smtClean="0"/>
              <a:t> </a:t>
            </a:r>
            <a:r>
              <a:rPr lang="en-US" sz="3400" dirty="0" err="1" smtClean="0"/>
              <a:t>chỉ-định</a:t>
            </a:r>
            <a:endParaRPr lang="en-US" sz="3400" dirty="0"/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6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dirty="0" smtClean="0">
                <a:solidFill>
                  <a:srgbClr val="FBC25D"/>
                </a:solidFill>
              </a:rPr>
              <a:t>CẤU TRÚC TƯƠNG QUAN</a:t>
            </a:r>
            <a:endParaRPr lang="en-US" dirty="0">
              <a:solidFill>
                <a:srgbClr val="FBC25D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508069" y="1359041"/>
            <a:ext cx="9348570" cy="5355524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 err="1" smtClean="0"/>
              <a:t>Tiếng</a:t>
            </a:r>
            <a:r>
              <a:rPr lang="en-US" sz="3400" dirty="0" smtClean="0"/>
              <a:t> </a:t>
            </a:r>
            <a:r>
              <a:rPr lang="en-US" sz="3400" dirty="0" err="1" smtClean="0"/>
              <a:t>Việt</a:t>
            </a:r>
            <a:r>
              <a:rPr lang="en-US" sz="3400" dirty="0" smtClean="0"/>
              <a:t>:</a:t>
            </a:r>
          </a:p>
          <a:p>
            <a:r>
              <a:rPr lang="en-US" sz="3400" dirty="0" smtClean="0"/>
              <a:t>(1) </a:t>
            </a:r>
            <a:r>
              <a:rPr lang="en-US" sz="3400" dirty="0" err="1" smtClean="0"/>
              <a:t>Nó</a:t>
            </a:r>
            <a:r>
              <a:rPr lang="en-US" sz="3400" dirty="0" smtClean="0"/>
              <a:t> </a:t>
            </a:r>
            <a:r>
              <a:rPr lang="en-US" sz="3400" dirty="0" err="1" smtClean="0"/>
              <a:t>đi</a:t>
            </a:r>
            <a:r>
              <a:rPr lang="en-US" sz="3400" dirty="0" smtClean="0"/>
              <a:t> </a:t>
            </a:r>
            <a:r>
              <a:rPr lang="en-US" sz="3400" dirty="0" err="1" smtClean="0"/>
              <a:t>bằng</a:t>
            </a:r>
            <a:r>
              <a:rPr lang="en-US" sz="3400" dirty="0" smtClean="0"/>
              <a:t> </a:t>
            </a:r>
            <a:r>
              <a:rPr lang="en-US" sz="3400" dirty="0" err="1" smtClean="0"/>
              <a:t>xe</a:t>
            </a:r>
            <a:r>
              <a:rPr lang="en-US" sz="3400" dirty="0" smtClean="0"/>
              <a:t> </a:t>
            </a:r>
            <a:r>
              <a:rPr lang="en-US" sz="3400" dirty="0" err="1" smtClean="0"/>
              <a:t>nào</a:t>
            </a:r>
            <a:r>
              <a:rPr lang="en-US" sz="3400" dirty="0" smtClean="0"/>
              <a:t>, (</a:t>
            </a:r>
            <a:r>
              <a:rPr lang="en-US" sz="3400" dirty="0" err="1" smtClean="0"/>
              <a:t>thì</a:t>
            </a:r>
            <a:r>
              <a:rPr lang="en-US" sz="3400" dirty="0" smtClean="0"/>
              <a:t>) </a:t>
            </a:r>
            <a:r>
              <a:rPr lang="en-US" sz="3400" dirty="0" err="1" smtClean="0"/>
              <a:t>xe</a:t>
            </a:r>
            <a:r>
              <a:rPr lang="en-US" sz="3400" dirty="0" smtClean="0"/>
              <a:t> </a:t>
            </a:r>
            <a:r>
              <a:rPr lang="en-US" sz="3400" dirty="0" err="1" smtClean="0"/>
              <a:t>đó</a:t>
            </a:r>
            <a:r>
              <a:rPr lang="en-US" sz="3400" dirty="0" smtClean="0"/>
              <a:t> </a:t>
            </a:r>
            <a:r>
              <a:rPr lang="en-US" sz="3400" dirty="0" err="1" smtClean="0"/>
              <a:t>hư</a:t>
            </a:r>
            <a:endParaRPr lang="en-US" sz="3400" dirty="0" smtClean="0"/>
          </a:p>
          <a:p>
            <a:r>
              <a:rPr lang="en-US" sz="3400" dirty="0" smtClean="0"/>
              <a:t>(2) </a:t>
            </a:r>
            <a:r>
              <a:rPr lang="en-US" sz="3400" dirty="0" err="1" smtClean="0"/>
              <a:t>Người</a:t>
            </a:r>
            <a:r>
              <a:rPr lang="en-US" sz="3400" dirty="0" smtClean="0"/>
              <a:t> </a:t>
            </a:r>
            <a:r>
              <a:rPr lang="en-US" sz="3400" dirty="0" err="1" smtClean="0"/>
              <a:t>nào</a:t>
            </a:r>
            <a:r>
              <a:rPr lang="en-US" sz="3400" dirty="0" smtClean="0"/>
              <a:t> </a:t>
            </a:r>
            <a:r>
              <a:rPr lang="en-US" sz="3400" dirty="0" err="1" smtClean="0"/>
              <a:t>gặp</a:t>
            </a:r>
            <a:r>
              <a:rPr lang="en-US" sz="3400" dirty="0" smtClean="0"/>
              <a:t> </a:t>
            </a:r>
            <a:r>
              <a:rPr lang="en-US" sz="3400" dirty="0" err="1" smtClean="0"/>
              <a:t>Tí</a:t>
            </a:r>
            <a:r>
              <a:rPr lang="en-US" sz="3400" dirty="0" smtClean="0"/>
              <a:t>, (</a:t>
            </a:r>
            <a:r>
              <a:rPr lang="en-US" sz="3400" dirty="0" err="1" smtClean="0"/>
              <a:t>thì</a:t>
            </a:r>
            <a:r>
              <a:rPr lang="en-US" sz="3400" dirty="0" smtClean="0"/>
              <a:t>) </a:t>
            </a:r>
            <a:r>
              <a:rPr lang="en-US" sz="3400" dirty="0" err="1" smtClean="0"/>
              <a:t>người</a:t>
            </a:r>
            <a:r>
              <a:rPr lang="en-US" sz="3400" dirty="0" smtClean="0"/>
              <a:t> </a:t>
            </a:r>
            <a:r>
              <a:rPr lang="en-US" sz="3400" dirty="0" err="1" smtClean="0"/>
              <a:t>đó</a:t>
            </a:r>
            <a:r>
              <a:rPr lang="en-US" sz="3400" dirty="0" smtClean="0"/>
              <a:t> </a:t>
            </a:r>
            <a:r>
              <a:rPr lang="en-US" sz="3400" dirty="0" err="1" smtClean="0"/>
              <a:t>đều</a:t>
            </a:r>
            <a:r>
              <a:rPr lang="en-US" sz="3400" dirty="0" smtClean="0"/>
              <a:t> </a:t>
            </a:r>
            <a:r>
              <a:rPr lang="en-US" sz="3400" dirty="0" err="1" smtClean="0"/>
              <a:t>yêu</a:t>
            </a:r>
            <a:r>
              <a:rPr lang="en-US" sz="3400" dirty="0" smtClean="0"/>
              <a:t> </a:t>
            </a:r>
            <a:r>
              <a:rPr lang="en-US" sz="3400" dirty="0" err="1" smtClean="0"/>
              <a:t>mến</a:t>
            </a:r>
            <a:r>
              <a:rPr lang="en-US" sz="3400" dirty="0" smtClean="0"/>
              <a:t> </a:t>
            </a:r>
            <a:r>
              <a:rPr lang="en-US" sz="3400" dirty="0" err="1" smtClean="0"/>
              <a:t>Tí</a:t>
            </a:r>
            <a:endParaRPr lang="en-US" sz="3400" dirty="0" smtClean="0"/>
          </a:p>
          <a:p>
            <a:endParaRPr lang="en-US" sz="3400" dirty="0"/>
          </a:p>
          <a:p>
            <a:r>
              <a:rPr lang="en-US" sz="3400" dirty="0" err="1" smtClean="0"/>
              <a:t>Câu</a:t>
            </a:r>
            <a:r>
              <a:rPr lang="en-US" sz="3400" dirty="0" smtClean="0"/>
              <a:t> (2) </a:t>
            </a:r>
            <a:r>
              <a:rPr lang="en-US" sz="3400" dirty="0" err="1" smtClean="0"/>
              <a:t>có</a:t>
            </a:r>
            <a:r>
              <a:rPr lang="en-US" sz="3400" dirty="0" smtClean="0"/>
              <a:t> 2 </a:t>
            </a:r>
            <a:r>
              <a:rPr lang="en-US" sz="3400" dirty="0" err="1" smtClean="0"/>
              <a:t>câu</a:t>
            </a:r>
            <a:r>
              <a:rPr lang="en-US" sz="3400" dirty="0" smtClean="0"/>
              <a:t> con: [</a:t>
            </a:r>
            <a:r>
              <a:rPr lang="en-US" sz="3400" dirty="0" err="1" smtClean="0"/>
              <a:t>người</a:t>
            </a:r>
            <a:r>
              <a:rPr lang="en-US" sz="3400" dirty="0" smtClean="0"/>
              <a:t> </a:t>
            </a:r>
            <a:r>
              <a:rPr lang="en-US" sz="3400" dirty="0" err="1" smtClean="0"/>
              <a:t>nào</a:t>
            </a:r>
            <a:r>
              <a:rPr lang="en-US" sz="3400" dirty="0" smtClean="0"/>
              <a:t> </a:t>
            </a:r>
            <a:r>
              <a:rPr lang="en-US" sz="3400" dirty="0" err="1" smtClean="0"/>
              <a:t>gặp</a:t>
            </a:r>
            <a:r>
              <a:rPr lang="en-US" sz="3400" dirty="0" smtClean="0"/>
              <a:t> </a:t>
            </a:r>
            <a:r>
              <a:rPr lang="en-US" sz="3400" dirty="0" err="1" smtClean="0"/>
              <a:t>Tí</a:t>
            </a:r>
            <a:r>
              <a:rPr lang="en-US" sz="3400" dirty="0" smtClean="0"/>
              <a:t>]; [</a:t>
            </a:r>
            <a:r>
              <a:rPr lang="en-US" sz="3400" dirty="0" err="1" smtClean="0"/>
              <a:t>người</a:t>
            </a:r>
            <a:r>
              <a:rPr lang="en-US" sz="3400" dirty="0" smtClean="0"/>
              <a:t> </a:t>
            </a:r>
            <a:r>
              <a:rPr lang="en-US" sz="3400" dirty="0" err="1" smtClean="0"/>
              <a:t>đó</a:t>
            </a:r>
            <a:r>
              <a:rPr lang="en-US" sz="3400" dirty="0" smtClean="0"/>
              <a:t> </a:t>
            </a:r>
            <a:r>
              <a:rPr lang="en-US" sz="3400" dirty="0" err="1" smtClean="0"/>
              <a:t>đều</a:t>
            </a:r>
            <a:r>
              <a:rPr lang="en-US" sz="3400" dirty="0" smtClean="0"/>
              <a:t> </a:t>
            </a:r>
            <a:r>
              <a:rPr lang="en-US" sz="3400" dirty="0" err="1" smtClean="0"/>
              <a:t>yêu</a:t>
            </a:r>
            <a:r>
              <a:rPr lang="en-US" sz="3400" dirty="0" smtClean="0"/>
              <a:t> </a:t>
            </a:r>
            <a:r>
              <a:rPr lang="en-US" sz="3400" dirty="0" err="1" smtClean="0"/>
              <a:t>mến</a:t>
            </a:r>
            <a:r>
              <a:rPr lang="en-US" sz="3400" dirty="0" smtClean="0"/>
              <a:t> </a:t>
            </a:r>
            <a:r>
              <a:rPr lang="en-US" sz="3400" dirty="0" err="1" smtClean="0"/>
              <a:t>Tí</a:t>
            </a:r>
            <a:r>
              <a:rPr lang="en-US" sz="3400" dirty="0" smtClean="0"/>
              <a:t>]</a:t>
            </a:r>
          </a:p>
          <a:p>
            <a:r>
              <a:rPr lang="en-US" sz="3400" dirty="0" err="1" smtClean="0"/>
              <a:t>Trong</a:t>
            </a:r>
            <a:r>
              <a:rPr lang="en-US" sz="3400" dirty="0" smtClean="0"/>
              <a:t> </a:t>
            </a:r>
            <a:r>
              <a:rPr lang="en-US" sz="3400" dirty="0" err="1" smtClean="0"/>
              <a:t>Pali</a:t>
            </a:r>
            <a:r>
              <a:rPr lang="en-US" sz="3400" dirty="0" smtClean="0"/>
              <a:t> </a:t>
            </a:r>
            <a:r>
              <a:rPr lang="en-US" sz="3400" dirty="0" err="1" smtClean="0"/>
              <a:t>cũng</a:t>
            </a:r>
            <a:r>
              <a:rPr lang="en-US" sz="3400" dirty="0" smtClean="0"/>
              <a:t> </a:t>
            </a:r>
            <a:r>
              <a:rPr lang="en-US" sz="3400" dirty="0" err="1" smtClean="0"/>
              <a:t>có</a:t>
            </a:r>
            <a:r>
              <a:rPr lang="en-US" sz="3400" dirty="0" smtClean="0"/>
              <a:t> </a:t>
            </a:r>
            <a:r>
              <a:rPr lang="en-US" sz="3400" dirty="0" err="1" smtClean="0"/>
              <a:t>cấu</a:t>
            </a:r>
            <a:r>
              <a:rPr lang="en-US" sz="3400" dirty="0" smtClean="0"/>
              <a:t> </a:t>
            </a:r>
            <a:r>
              <a:rPr lang="en-US" sz="3400" dirty="0" err="1" smtClean="0"/>
              <a:t>trúc</a:t>
            </a:r>
            <a:r>
              <a:rPr lang="en-US" sz="3400" dirty="0" smtClean="0"/>
              <a:t> </a:t>
            </a:r>
            <a:r>
              <a:rPr lang="en-US" sz="3400" dirty="0" err="1" smtClean="0"/>
              <a:t>hệt</a:t>
            </a:r>
            <a:r>
              <a:rPr lang="en-US" sz="3400" dirty="0" smtClean="0"/>
              <a:t> </a:t>
            </a:r>
            <a:r>
              <a:rPr lang="en-US" sz="3400" dirty="0" err="1" smtClean="0"/>
              <a:t>như</a:t>
            </a:r>
            <a:r>
              <a:rPr lang="en-US" sz="3400" dirty="0" smtClean="0"/>
              <a:t> </a:t>
            </a:r>
            <a:r>
              <a:rPr lang="en-US" sz="3400" dirty="0" err="1" smtClean="0"/>
              <a:t>câu</a:t>
            </a:r>
            <a:r>
              <a:rPr lang="en-US" sz="3400" dirty="0" smtClean="0"/>
              <a:t> (2) – </a:t>
            </a:r>
            <a:r>
              <a:rPr lang="en-US" sz="3400" dirty="0" err="1" smtClean="0"/>
              <a:t>gọi</a:t>
            </a:r>
            <a:r>
              <a:rPr lang="en-US" sz="3400" dirty="0" smtClean="0"/>
              <a:t> </a:t>
            </a:r>
            <a:r>
              <a:rPr lang="en-US" sz="3400" dirty="0" err="1" smtClean="0"/>
              <a:t>tên</a:t>
            </a:r>
            <a:r>
              <a:rPr lang="en-US" sz="3400" dirty="0" smtClean="0"/>
              <a:t> </a:t>
            </a:r>
            <a:r>
              <a:rPr lang="en-US" sz="3400" dirty="0" err="1" smtClean="0"/>
              <a:t>là</a:t>
            </a:r>
            <a:r>
              <a:rPr lang="en-US" sz="3400" dirty="0" smtClean="0"/>
              <a:t> </a:t>
            </a:r>
            <a:r>
              <a:rPr lang="en-US" sz="3400" dirty="0" err="1" smtClean="0"/>
              <a:t>cấu</a:t>
            </a:r>
            <a:r>
              <a:rPr lang="en-US" sz="3400" dirty="0" smtClean="0"/>
              <a:t> </a:t>
            </a:r>
            <a:r>
              <a:rPr lang="en-US" sz="3400" dirty="0" err="1" smtClean="0"/>
              <a:t>trúc</a:t>
            </a:r>
            <a:r>
              <a:rPr lang="en-US" sz="3400" dirty="0" smtClean="0"/>
              <a:t> </a:t>
            </a:r>
            <a:r>
              <a:rPr lang="en-US" sz="3400" dirty="0" err="1" smtClean="0"/>
              <a:t>tương</a:t>
            </a:r>
            <a:r>
              <a:rPr lang="en-US" sz="3400" dirty="0" smtClean="0"/>
              <a:t> </a:t>
            </a:r>
            <a:r>
              <a:rPr lang="en-US" sz="3400" dirty="0" err="1" smtClean="0"/>
              <a:t>quan</a:t>
            </a:r>
            <a:r>
              <a:rPr lang="en-US" sz="3400" dirty="0" smtClean="0"/>
              <a:t>; </a:t>
            </a:r>
            <a:r>
              <a:rPr lang="en-US" sz="3400" dirty="0" err="1" smtClean="0"/>
              <a:t>Trong</a:t>
            </a:r>
            <a:r>
              <a:rPr lang="en-US" sz="3400" dirty="0" smtClean="0"/>
              <a:t> </a:t>
            </a:r>
            <a:r>
              <a:rPr lang="en-US" sz="3400" dirty="0" err="1" smtClean="0"/>
              <a:t>đó</a:t>
            </a:r>
            <a:r>
              <a:rPr lang="en-US" sz="3400" dirty="0" smtClean="0"/>
              <a:t> [</a:t>
            </a:r>
            <a:r>
              <a:rPr lang="en-US" sz="3400" dirty="0" err="1" smtClean="0"/>
              <a:t>người</a:t>
            </a:r>
            <a:r>
              <a:rPr lang="en-US" sz="3400" dirty="0" smtClean="0"/>
              <a:t> </a:t>
            </a:r>
            <a:r>
              <a:rPr lang="en-US" sz="3400" dirty="0" err="1" smtClean="0"/>
              <a:t>nào</a:t>
            </a:r>
            <a:r>
              <a:rPr lang="en-US" sz="3400" dirty="0" smtClean="0"/>
              <a:t>] </a:t>
            </a:r>
            <a:r>
              <a:rPr lang="en-US" sz="3400" dirty="0" err="1" smtClean="0"/>
              <a:t>sẽ</a:t>
            </a:r>
            <a:r>
              <a:rPr lang="en-US" sz="3400" dirty="0" smtClean="0"/>
              <a:t> </a:t>
            </a:r>
            <a:r>
              <a:rPr lang="en-US" sz="3400" dirty="0" err="1" smtClean="0"/>
              <a:t>được</a:t>
            </a:r>
            <a:r>
              <a:rPr lang="en-US" sz="3400" dirty="0" smtClean="0"/>
              <a:t> </a:t>
            </a:r>
            <a:r>
              <a:rPr lang="en-US" sz="3400" dirty="0" err="1" smtClean="0"/>
              <a:t>biểu</a:t>
            </a:r>
            <a:r>
              <a:rPr lang="en-US" sz="3400" dirty="0" smtClean="0"/>
              <a:t> </a:t>
            </a:r>
            <a:r>
              <a:rPr lang="en-US" sz="3400" dirty="0" err="1" smtClean="0"/>
              <a:t>đạt</a:t>
            </a:r>
            <a:r>
              <a:rPr lang="en-US" sz="3400" dirty="0" smtClean="0"/>
              <a:t> </a:t>
            </a:r>
            <a:r>
              <a:rPr lang="en-US" sz="3400" dirty="0" err="1" smtClean="0"/>
              <a:t>bằng</a:t>
            </a:r>
            <a:r>
              <a:rPr lang="en-US" sz="3400" dirty="0" smtClean="0"/>
              <a:t> </a:t>
            </a:r>
            <a:r>
              <a:rPr lang="en-US" sz="3400" dirty="0" err="1" smtClean="0"/>
              <a:t>Đại</a:t>
            </a:r>
            <a:r>
              <a:rPr lang="en-US" sz="3400" dirty="0" err="1"/>
              <a:t>-</a:t>
            </a:r>
            <a:r>
              <a:rPr lang="en-US" sz="3400" dirty="0" err="1" smtClean="0"/>
              <a:t>từ</a:t>
            </a:r>
            <a:r>
              <a:rPr lang="en-US" sz="3400" dirty="0" smtClean="0"/>
              <a:t> </a:t>
            </a:r>
            <a:r>
              <a:rPr lang="en-US" sz="3400" dirty="0" err="1" smtClean="0"/>
              <a:t>quan-hệ</a:t>
            </a:r>
            <a:r>
              <a:rPr lang="en-US" sz="3400" dirty="0" smtClean="0"/>
              <a:t>; [</a:t>
            </a:r>
            <a:r>
              <a:rPr lang="en-US" sz="3400" dirty="0" err="1" smtClean="0"/>
              <a:t>người</a:t>
            </a:r>
            <a:r>
              <a:rPr lang="en-US" sz="3400" dirty="0" smtClean="0"/>
              <a:t> </a:t>
            </a:r>
            <a:r>
              <a:rPr lang="en-US" sz="3400" dirty="0" err="1" smtClean="0"/>
              <a:t>đó</a:t>
            </a:r>
            <a:r>
              <a:rPr lang="en-US" sz="3400" dirty="0" smtClean="0"/>
              <a:t>] </a:t>
            </a:r>
            <a:r>
              <a:rPr lang="en-US" sz="3400" dirty="0" err="1" smtClean="0"/>
              <a:t>bằng</a:t>
            </a:r>
            <a:r>
              <a:rPr lang="en-US" sz="3400" dirty="0" smtClean="0"/>
              <a:t> </a:t>
            </a:r>
            <a:r>
              <a:rPr lang="en-US" sz="3400" dirty="0" err="1" smtClean="0"/>
              <a:t>Đại-từ</a:t>
            </a:r>
            <a:r>
              <a:rPr lang="en-US" sz="3400" dirty="0" smtClean="0"/>
              <a:t> </a:t>
            </a:r>
            <a:r>
              <a:rPr lang="en-US" sz="3400" dirty="0" err="1" smtClean="0"/>
              <a:t>nhân-xưng</a:t>
            </a:r>
            <a:r>
              <a:rPr lang="en-US" sz="3400" dirty="0" smtClean="0"/>
              <a:t> </a:t>
            </a:r>
            <a:r>
              <a:rPr lang="en-US" sz="3400" dirty="0" err="1" smtClean="0"/>
              <a:t>chỉ-định</a:t>
            </a:r>
            <a:endParaRPr lang="en-US" sz="3400" dirty="0"/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1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dirty="0" smtClean="0">
                <a:solidFill>
                  <a:srgbClr val="FBC25D"/>
                </a:solidFill>
              </a:rPr>
              <a:t>CẤU TRÚC TƯƠNG QUAN</a:t>
            </a:r>
            <a:endParaRPr lang="en-US" dirty="0">
              <a:solidFill>
                <a:srgbClr val="FBC25D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508069" y="1359041"/>
            <a:ext cx="9348570" cy="5355524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 err="1" smtClean="0"/>
              <a:t>Trong</a:t>
            </a:r>
            <a:r>
              <a:rPr lang="en-US" sz="3400" dirty="0" smtClean="0"/>
              <a:t> </a:t>
            </a:r>
            <a:r>
              <a:rPr lang="en-US" sz="3400" dirty="0" err="1" smtClean="0"/>
              <a:t>Pali</a:t>
            </a:r>
            <a:r>
              <a:rPr lang="en-US" sz="3400" dirty="0" smtClean="0"/>
              <a:t>, </a:t>
            </a:r>
            <a:r>
              <a:rPr lang="en-US" sz="3400" dirty="0" err="1" smtClean="0"/>
              <a:t>Đại</a:t>
            </a:r>
            <a:r>
              <a:rPr lang="en-US" sz="3400" dirty="0" smtClean="0"/>
              <a:t> </a:t>
            </a:r>
            <a:r>
              <a:rPr lang="en-US" sz="3400" dirty="0" err="1"/>
              <a:t>từ</a:t>
            </a:r>
            <a:r>
              <a:rPr lang="en-US" sz="3400" dirty="0"/>
              <a:t> </a:t>
            </a:r>
            <a:r>
              <a:rPr lang="en-US" sz="3400" dirty="0" err="1"/>
              <a:t>quan</a:t>
            </a:r>
            <a:r>
              <a:rPr lang="en-US" sz="3400" dirty="0"/>
              <a:t> </a:t>
            </a:r>
            <a:r>
              <a:rPr lang="en-US" sz="3400" dirty="0" err="1" smtClean="0"/>
              <a:t>hệ</a:t>
            </a:r>
            <a:r>
              <a:rPr lang="en-US" sz="3400" dirty="0" smtClean="0"/>
              <a:t> </a:t>
            </a:r>
            <a:r>
              <a:rPr lang="en-US" sz="3400" dirty="0"/>
              <a:t>&amp; </a:t>
            </a:r>
            <a:r>
              <a:rPr lang="en-US" sz="3400" dirty="0" err="1" smtClean="0"/>
              <a:t>đại</a:t>
            </a:r>
            <a:r>
              <a:rPr lang="en-US" sz="3400" dirty="0" smtClean="0"/>
              <a:t> </a:t>
            </a:r>
            <a:r>
              <a:rPr lang="en-US" sz="3400" dirty="0" err="1" smtClean="0"/>
              <a:t>từ</a:t>
            </a:r>
            <a:r>
              <a:rPr lang="en-US" sz="3400" dirty="0" smtClean="0"/>
              <a:t> </a:t>
            </a:r>
            <a:r>
              <a:rPr lang="en-US" sz="3400" dirty="0" err="1" smtClean="0"/>
              <a:t>chỉ</a:t>
            </a:r>
            <a:r>
              <a:rPr lang="en-US" sz="3400" dirty="0" smtClean="0"/>
              <a:t> </a:t>
            </a:r>
            <a:r>
              <a:rPr lang="en-US" sz="3400" dirty="0" err="1" smtClean="0"/>
              <a:t>định</a:t>
            </a:r>
            <a:r>
              <a:rPr lang="en-US" sz="3400" dirty="0" smtClean="0"/>
              <a:t>/</a:t>
            </a:r>
            <a:r>
              <a:rPr lang="en-US" sz="3400" dirty="0" err="1" smtClean="0"/>
              <a:t>nhân</a:t>
            </a:r>
            <a:r>
              <a:rPr lang="en-US" sz="3400" dirty="0" smtClean="0"/>
              <a:t> </a:t>
            </a:r>
            <a:r>
              <a:rPr lang="en-US" sz="3400" dirty="0" err="1" smtClean="0"/>
              <a:t>xưng</a:t>
            </a:r>
            <a:r>
              <a:rPr lang="en-US" sz="3400" dirty="0" smtClean="0"/>
              <a:t> </a:t>
            </a:r>
            <a:r>
              <a:rPr lang="en-US" sz="3400" dirty="0" err="1" smtClean="0"/>
              <a:t>kết</a:t>
            </a:r>
            <a:r>
              <a:rPr lang="en-US" sz="3400" dirty="0" smtClean="0"/>
              <a:t> </a:t>
            </a:r>
            <a:r>
              <a:rPr lang="en-US" sz="3400" dirty="0" err="1" smtClean="0"/>
              <a:t>hợp</a:t>
            </a:r>
            <a:r>
              <a:rPr lang="en-US" sz="3400" dirty="0" smtClean="0"/>
              <a:t> </a:t>
            </a:r>
            <a:r>
              <a:rPr lang="en-US" sz="3400" dirty="0" err="1" smtClean="0"/>
              <a:t>nhau</a:t>
            </a:r>
            <a:r>
              <a:rPr lang="en-US" sz="3400" dirty="0" smtClean="0"/>
              <a:t> </a:t>
            </a:r>
            <a:r>
              <a:rPr lang="en-US" sz="3400" dirty="0" err="1" smtClean="0"/>
              <a:t>thành</a:t>
            </a:r>
            <a:r>
              <a:rPr lang="en-US" sz="3400" dirty="0" smtClean="0"/>
              <a:t> 1 </a:t>
            </a:r>
            <a:r>
              <a:rPr lang="en-US" sz="3400" dirty="0" err="1" smtClean="0"/>
              <a:t>câu</a:t>
            </a:r>
            <a:r>
              <a:rPr lang="en-US" sz="3400" dirty="0" smtClean="0"/>
              <a:t> </a:t>
            </a:r>
            <a:r>
              <a:rPr lang="en-US" sz="3400" dirty="0" err="1" smtClean="0"/>
              <a:t>trúc</a:t>
            </a:r>
            <a:r>
              <a:rPr lang="en-US" sz="3400" dirty="0" smtClean="0"/>
              <a:t> </a:t>
            </a:r>
            <a:r>
              <a:rPr lang="en-US" sz="3400" dirty="0" err="1" smtClean="0"/>
              <a:t>tương</a:t>
            </a:r>
            <a:r>
              <a:rPr lang="en-US" sz="3400" dirty="0" smtClean="0"/>
              <a:t> </a:t>
            </a:r>
            <a:r>
              <a:rPr lang="en-US" sz="3400" dirty="0" err="1" smtClean="0"/>
              <a:t>quan</a:t>
            </a:r>
            <a:r>
              <a:rPr lang="en-US" sz="3400" dirty="0" smtClean="0"/>
              <a:t>: </a:t>
            </a:r>
          </a:p>
          <a:p>
            <a:endParaRPr lang="en-US" sz="3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 err="1" smtClean="0"/>
              <a:t>Đại</a:t>
            </a:r>
            <a:r>
              <a:rPr lang="en-US" sz="3400" dirty="0" smtClean="0"/>
              <a:t> </a:t>
            </a:r>
            <a:r>
              <a:rPr lang="en-US" sz="3400" dirty="0" err="1"/>
              <a:t>từ</a:t>
            </a:r>
            <a:r>
              <a:rPr lang="en-US" sz="3400" dirty="0"/>
              <a:t> </a:t>
            </a:r>
            <a:r>
              <a:rPr lang="en-US" sz="3400" dirty="0" err="1"/>
              <a:t>quan</a:t>
            </a:r>
            <a:r>
              <a:rPr lang="en-US" sz="3400" dirty="0"/>
              <a:t> </a:t>
            </a:r>
            <a:r>
              <a:rPr lang="en-US" sz="3400" dirty="0" err="1" smtClean="0"/>
              <a:t>hệ</a:t>
            </a:r>
            <a:r>
              <a:rPr lang="en-US" sz="3400" dirty="0"/>
              <a:t> </a:t>
            </a:r>
            <a:r>
              <a:rPr lang="en-US" sz="3400" dirty="0" err="1" smtClean="0"/>
              <a:t>sẽ</a:t>
            </a:r>
            <a:r>
              <a:rPr lang="en-US" sz="3400" dirty="0" smtClean="0"/>
              <a:t> </a:t>
            </a:r>
            <a:r>
              <a:rPr lang="en-US" sz="3400" dirty="0" err="1" smtClean="0"/>
              <a:t>bắt</a:t>
            </a:r>
            <a:r>
              <a:rPr lang="en-US" sz="3400" dirty="0" smtClean="0"/>
              <a:t> </a:t>
            </a:r>
            <a:r>
              <a:rPr lang="en-US" sz="3400" dirty="0" err="1" smtClean="0"/>
              <a:t>đầu</a:t>
            </a:r>
            <a:r>
              <a:rPr lang="en-US" sz="3400" dirty="0" smtClean="0"/>
              <a:t> </a:t>
            </a:r>
            <a:r>
              <a:rPr lang="en-US" sz="3400" b="1" dirty="0" err="1" smtClean="0"/>
              <a:t>mệnh</a:t>
            </a:r>
            <a:r>
              <a:rPr lang="en-US" sz="3400" b="1" dirty="0" smtClean="0"/>
              <a:t> </a:t>
            </a:r>
            <a:r>
              <a:rPr lang="en-US" sz="3400" b="1" dirty="0" err="1" smtClean="0"/>
              <a:t>đề</a:t>
            </a:r>
            <a:r>
              <a:rPr lang="en-US" sz="3400" b="1" dirty="0" smtClean="0"/>
              <a:t> </a:t>
            </a:r>
            <a:r>
              <a:rPr lang="en-US" sz="3400" b="1" dirty="0" err="1" smtClean="0"/>
              <a:t>quan</a:t>
            </a:r>
            <a:r>
              <a:rPr lang="en-US" sz="3400" b="1" dirty="0" smtClean="0"/>
              <a:t> </a:t>
            </a:r>
            <a:r>
              <a:rPr lang="en-US" sz="3400" b="1" dirty="0" err="1" smtClean="0"/>
              <a:t>hệ</a:t>
            </a:r>
            <a:endParaRPr lang="en-US" sz="3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 err="1" smtClean="0"/>
              <a:t>Đại</a:t>
            </a:r>
            <a:r>
              <a:rPr lang="en-US" sz="3400" dirty="0" smtClean="0"/>
              <a:t> </a:t>
            </a:r>
            <a:r>
              <a:rPr lang="en-US" sz="3400" dirty="0" err="1" smtClean="0"/>
              <a:t>từ</a:t>
            </a:r>
            <a:r>
              <a:rPr lang="en-US" sz="3400" dirty="0" smtClean="0"/>
              <a:t> </a:t>
            </a:r>
            <a:r>
              <a:rPr lang="en-US" sz="3400" dirty="0" err="1" smtClean="0"/>
              <a:t>chỉ</a:t>
            </a:r>
            <a:r>
              <a:rPr lang="en-US" sz="3400" dirty="0" smtClean="0"/>
              <a:t> </a:t>
            </a:r>
            <a:r>
              <a:rPr lang="en-US" sz="3400" dirty="0" err="1" smtClean="0"/>
              <a:t>định</a:t>
            </a:r>
            <a:r>
              <a:rPr lang="en-US" sz="3400" dirty="0" smtClean="0"/>
              <a:t>/</a:t>
            </a:r>
            <a:r>
              <a:rPr lang="en-US" sz="3400" dirty="0" err="1" smtClean="0"/>
              <a:t>nhân</a:t>
            </a:r>
            <a:r>
              <a:rPr lang="en-US" sz="3400" dirty="0" smtClean="0"/>
              <a:t> </a:t>
            </a:r>
            <a:r>
              <a:rPr lang="en-US" sz="3400" dirty="0" err="1" smtClean="0"/>
              <a:t>xưng</a:t>
            </a:r>
            <a:r>
              <a:rPr lang="en-US" sz="3400" dirty="0" smtClean="0"/>
              <a:t> </a:t>
            </a:r>
            <a:r>
              <a:rPr lang="en-US" sz="3400" dirty="0" err="1" smtClean="0"/>
              <a:t>bắt</a:t>
            </a:r>
            <a:r>
              <a:rPr lang="en-US" sz="3400" dirty="0" smtClean="0"/>
              <a:t> </a:t>
            </a:r>
            <a:r>
              <a:rPr lang="en-US" sz="3400" dirty="0" err="1" smtClean="0"/>
              <a:t>đầu</a:t>
            </a:r>
            <a:r>
              <a:rPr lang="en-US" sz="3400" dirty="0" smtClean="0"/>
              <a:t> </a:t>
            </a:r>
            <a:r>
              <a:rPr lang="en-US" sz="3400" b="1" dirty="0" err="1" smtClean="0"/>
              <a:t>mệnh</a:t>
            </a:r>
            <a:r>
              <a:rPr lang="en-US" sz="3400" b="1" dirty="0" smtClean="0"/>
              <a:t> </a:t>
            </a:r>
            <a:r>
              <a:rPr lang="en-US" sz="3400" b="1" dirty="0" err="1" smtClean="0"/>
              <a:t>đề</a:t>
            </a:r>
            <a:r>
              <a:rPr lang="en-US" sz="3400" b="1" dirty="0" smtClean="0"/>
              <a:t> </a:t>
            </a:r>
            <a:r>
              <a:rPr lang="en-US" sz="3400" b="1" dirty="0" err="1" smtClean="0"/>
              <a:t>chính</a:t>
            </a:r>
            <a:endParaRPr lang="en-US" sz="34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 smtClean="0"/>
              <a:t>2 </a:t>
            </a:r>
            <a:r>
              <a:rPr lang="en-US" sz="3400" dirty="0" err="1" smtClean="0"/>
              <a:t>mệnh</a:t>
            </a:r>
            <a:r>
              <a:rPr lang="en-US" sz="3400" dirty="0" smtClean="0"/>
              <a:t> </a:t>
            </a:r>
            <a:r>
              <a:rPr lang="en-US" sz="3400" dirty="0" err="1" smtClean="0"/>
              <a:t>đề</a:t>
            </a:r>
            <a:r>
              <a:rPr lang="en-US" sz="3400" dirty="0" smtClean="0"/>
              <a:t> </a:t>
            </a:r>
            <a:r>
              <a:rPr lang="en-US" sz="3400" dirty="0" err="1" smtClean="0"/>
              <a:t>trên</a:t>
            </a:r>
            <a:r>
              <a:rPr lang="en-US" sz="3400" dirty="0" smtClean="0"/>
              <a:t> </a:t>
            </a:r>
            <a:r>
              <a:rPr lang="en-US" sz="3400" dirty="0" err="1" smtClean="0"/>
              <a:t>đứng</a:t>
            </a:r>
            <a:r>
              <a:rPr lang="en-US" sz="3400" dirty="0" smtClean="0"/>
              <a:t> </a:t>
            </a:r>
            <a:r>
              <a:rPr lang="en-US" sz="3400" dirty="0" err="1" smtClean="0"/>
              <a:t>kế</a:t>
            </a:r>
            <a:r>
              <a:rPr lang="en-US" sz="3400" dirty="0" smtClean="0"/>
              <a:t> </a:t>
            </a:r>
            <a:r>
              <a:rPr lang="en-US" sz="3400" dirty="0" err="1" smtClean="0"/>
              <a:t>nhau</a:t>
            </a:r>
            <a:endParaRPr lang="en-US" sz="3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 err="1" smtClean="0"/>
              <a:t>Mệnh</a:t>
            </a:r>
            <a:r>
              <a:rPr lang="en-US" sz="3400" dirty="0" smtClean="0"/>
              <a:t> </a:t>
            </a:r>
            <a:r>
              <a:rPr lang="en-US" sz="3400" dirty="0" err="1"/>
              <a:t>đề</a:t>
            </a:r>
            <a:r>
              <a:rPr lang="en-US" sz="3400" dirty="0"/>
              <a:t> </a:t>
            </a:r>
            <a:r>
              <a:rPr lang="en-US" sz="3400" dirty="0" err="1"/>
              <a:t>quan</a:t>
            </a:r>
            <a:r>
              <a:rPr lang="en-US" sz="3400" dirty="0"/>
              <a:t> </a:t>
            </a:r>
            <a:r>
              <a:rPr lang="en-US" sz="3400" dirty="0" err="1"/>
              <a:t>hệ</a:t>
            </a:r>
            <a:r>
              <a:rPr lang="en-US" sz="3400" dirty="0"/>
              <a:t> </a:t>
            </a:r>
            <a:r>
              <a:rPr lang="en-US" sz="3400" dirty="0" err="1"/>
              <a:t>vẫn</a:t>
            </a:r>
            <a:r>
              <a:rPr lang="en-US" sz="3400" dirty="0"/>
              <a:t> </a:t>
            </a:r>
            <a:r>
              <a:rPr lang="en-US" sz="3400" dirty="0" err="1"/>
              <a:t>bổ</a:t>
            </a:r>
            <a:r>
              <a:rPr lang="en-US" sz="3400" dirty="0"/>
              <a:t> </a:t>
            </a:r>
            <a:r>
              <a:rPr lang="en-US" sz="3400" dirty="0" err="1"/>
              <a:t>nghĩa</a:t>
            </a:r>
            <a:r>
              <a:rPr lang="en-US" sz="3400" dirty="0"/>
              <a:t> </a:t>
            </a:r>
            <a:r>
              <a:rPr lang="en-US" sz="3400" dirty="0" err="1"/>
              <a:t>cho</a:t>
            </a:r>
            <a:r>
              <a:rPr lang="en-US" sz="3400" dirty="0"/>
              <a:t> </a:t>
            </a:r>
            <a:r>
              <a:rPr lang="en-US" sz="3400" dirty="0" err="1"/>
              <a:t>đại</a:t>
            </a:r>
            <a:r>
              <a:rPr lang="en-US" sz="3400" dirty="0"/>
              <a:t> </a:t>
            </a:r>
            <a:r>
              <a:rPr lang="en-US" sz="3400" dirty="0" err="1"/>
              <a:t>từ</a:t>
            </a:r>
            <a:r>
              <a:rPr lang="en-US" sz="3400" dirty="0"/>
              <a:t> </a:t>
            </a:r>
            <a:r>
              <a:rPr lang="en-US" sz="3400" dirty="0" err="1"/>
              <a:t>hoặc</a:t>
            </a:r>
            <a:r>
              <a:rPr lang="en-US" sz="3400" dirty="0"/>
              <a:t> </a:t>
            </a:r>
            <a:r>
              <a:rPr lang="en-US" sz="3400" dirty="0" err="1"/>
              <a:t>danh</a:t>
            </a:r>
            <a:r>
              <a:rPr lang="en-US" sz="3400" dirty="0"/>
              <a:t> </a:t>
            </a:r>
            <a:r>
              <a:rPr lang="en-US" sz="3400" dirty="0" err="1"/>
              <a:t>từ</a:t>
            </a:r>
            <a:r>
              <a:rPr lang="en-US" sz="3400" dirty="0"/>
              <a:t> </a:t>
            </a:r>
            <a:r>
              <a:rPr lang="en-US" sz="3400" dirty="0" err="1"/>
              <a:t>nằm</a:t>
            </a:r>
            <a:r>
              <a:rPr lang="en-US" sz="3400" dirty="0"/>
              <a:t> </a:t>
            </a:r>
            <a:r>
              <a:rPr lang="en-US" sz="3400" dirty="0" err="1"/>
              <a:t>trong</a:t>
            </a:r>
            <a:r>
              <a:rPr lang="en-US" sz="3400" dirty="0"/>
              <a:t> </a:t>
            </a:r>
            <a:r>
              <a:rPr lang="en-US" sz="3400" dirty="0" err="1"/>
              <a:t>mệnh</a:t>
            </a:r>
            <a:r>
              <a:rPr lang="en-US" sz="3400" dirty="0"/>
              <a:t> </a:t>
            </a:r>
            <a:r>
              <a:rPr lang="en-US" sz="3400" dirty="0" err="1"/>
              <a:t>đề</a:t>
            </a:r>
            <a:r>
              <a:rPr lang="en-US" sz="3400" dirty="0"/>
              <a:t> </a:t>
            </a:r>
            <a:r>
              <a:rPr lang="en-US" sz="3400" dirty="0" err="1" smtClean="0"/>
              <a:t>chính</a:t>
            </a:r>
            <a:endParaRPr lang="en-US" sz="3400" dirty="0" smtClean="0"/>
          </a:p>
          <a:p>
            <a:endParaRPr lang="en-US" sz="3400" dirty="0"/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2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dirty="0" smtClean="0">
                <a:solidFill>
                  <a:srgbClr val="FBC25D"/>
                </a:solidFill>
              </a:rPr>
              <a:t>CẤU TRÚC TƯƠNG QUAN</a:t>
            </a:r>
            <a:endParaRPr lang="en-US" dirty="0">
              <a:solidFill>
                <a:srgbClr val="FBC25D"/>
              </a:solidFill>
            </a:endParaRP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838200" y="4892108"/>
            <a:ext cx="10530225" cy="954107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r>
              <a:rPr lang="en-US" sz="2800" dirty="0" err="1"/>
              <a:t>Yaṃ</a:t>
            </a:r>
            <a:r>
              <a:rPr lang="en-US" sz="2800" dirty="0"/>
              <a:t> </a:t>
            </a:r>
            <a:r>
              <a:rPr lang="en-US" sz="2800" dirty="0" err="1"/>
              <a:t>jānāmi</a:t>
            </a:r>
            <a:r>
              <a:rPr lang="en-US" sz="2800" dirty="0"/>
              <a:t> </a:t>
            </a:r>
            <a:r>
              <a:rPr lang="en-US" sz="2800" dirty="0" err="1"/>
              <a:t>taṃ</a:t>
            </a:r>
            <a:r>
              <a:rPr lang="en-US" sz="2800" dirty="0"/>
              <a:t> </a:t>
            </a:r>
            <a:r>
              <a:rPr lang="en-US" sz="2800" dirty="0" err="1"/>
              <a:t>bhaṇāmi</a:t>
            </a:r>
            <a:r>
              <a:rPr lang="en-US" sz="2800" dirty="0"/>
              <a:t> – “I say what I know” </a:t>
            </a:r>
            <a:r>
              <a:rPr lang="en-US" sz="2800" dirty="0" smtClean="0"/>
              <a:t>(“Ta </a:t>
            </a:r>
            <a:r>
              <a:rPr lang="en-US" sz="2800" dirty="0" err="1" smtClean="0"/>
              <a:t>biết</a:t>
            </a:r>
            <a:r>
              <a:rPr lang="en-US" sz="2800" dirty="0" smtClean="0"/>
              <a:t> </a:t>
            </a:r>
            <a:r>
              <a:rPr lang="en-US" sz="2800" b="1" dirty="0" err="1" smtClean="0"/>
              <a:t>cái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nào</a:t>
            </a:r>
            <a:r>
              <a:rPr lang="en-US" sz="2800" dirty="0" smtClean="0"/>
              <a:t>, </a:t>
            </a:r>
            <a:r>
              <a:rPr lang="en-US" sz="2800" dirty="0" err="1" smtClean="0"/>
              <a:t>thì</a:t>
            </a:r>
            <a:r>
              <a:rPr lang="en-US" sz="2800" dirty="0" smtClean="0"/>
              <a:t> ta </a:t>
            </a:r>
            <a:r>
              <a:rPr lang="en-US" sz="2800" dirty="0" err="1" smtClean="0"/>
              <a:t>nói</a:t>
            </a:r>
            <a:r>
              <a:rPr lang="en-US" sz="2800" dirty="0" smtClean="0"/>
              <a:t> </a:t>
            </a:r>
            <a:r>
              <a:rPr lang="en-US" sz="2800" b="1" dirty="0" err="1" smtClean="0"/>
              <a:t>cái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đó</a:t>
            </a:r>
            <a:r>
              <a:rPr lang="en-US" sz="2800" dirty="0" smtClean="0"/>
              <a:t>”)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D57E3-D099-49AE-AF9A-35E6700E9AE3}"/>
              </a:ext>
            </a:extLst>
          </p:cNvPr>
          <p:cNvSpPr txBox="1"/>
          <p:nvPr/>
        </p:nvSpPr>
        <p:spPr>
          <a:xfrm>
            <a:off x="838200" y="1979614"/>
            <a:ext cx="105302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/>
              <a:t>Chẳng</a:t>
            </a:r>
            <a:r>
              <a:rPr lang="en-US" sz="2800" dirty="0"/>
              <a:t> </a:t>
            </a:r>
            <a:r>
              <a:rPr lang="en-US" sz="2800" dirty="0" err="1"/>
              <a:t>hạn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Tiếng</a:t>
            </a:r>
            <a:r>
              <a:rPr lang="en-US" sz="2800" dirty="0"/>
              <a:t> Anh, </a:t>
            </a:r>
            <a:r>
              <a:rPr lang="en-US" sz="2800" dirty="0" err="1"/>
              <a:t>người</a:t>
            </a:r>
            <a:r>
              <a:rPr lang="en-US" sz="2800" dirty="0"/>
              <a:t> ta </a:t>
            </a:r>
            <a:r>
              <a:rPr lang="en-US" sz="2800" dirty="0" err="1"/>
              <a:t>nói</a:t>
            </a:r>
            <a:r>
              <a:rPr lang="en-US" sz="2800" dirty="0"/>
              <a:t> “The book which I read is good” (</a:t>
            </a:r>
            <a:r>
              <a:rPr lang="en-US" sz="2800" dirty="0" err="1"/>
              <a:t>Quyển</a:t>
            </a:r>
            <a:r>
              <a:rPr lang="en-US" sz="2800" dirty="0"/>
              <a:t> </a:t>
            </a:r>
            <a:r>
              <a:rPr lang="en-US" sz="2800" dirty="0" err="1"/>
              <a:t>sách</a:t>
            </a:r>
            <a:r>
              <a:rPr lang="en-US" sz="2800" dirty="0"/>
              <a:t> 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 err="1"/>
              <a:t>tôi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đọc</a:t>
            </a:r>
            <a:r>
              <a:rPr lang="en-US" sz="2800" dirty="0"/>
              <a:t> </a:t>
            </a:r>
            <a:r>
              <a:rPr lang="en-US" sz="2800" dirty="0" err="1"/>
              <a:t>thì</a:t>
            </a:r>
            <a:r>
              <a:rPr lang="en-US" sz="2800" dirty="0"/>
              <a:t> hay), </a:t>
            </a: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áp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trúc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Pali 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dirty="0" err="1"/>
              <a:t>câu</a:t>
            </a:r>
            <a:r>
              <a:rPr lang="en-US" sz="2800" dirty="0"/>
              <a:t> </a:t>
            </a:r>
            <a:r>
              <a:rPr lang="en-US" sz="2800" dirty="0" err="1"/>
              <a:t>tiếng</a:t>
            </a:r>
            <a:r>
              <a:rPr lang="en-US" sz="2800" dirty="0"/>
              <a:t> Anh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trở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“</a:t>
            </a:r>
            <a:r>
              <a:rPr lang="en-US" sz="2800" b="1" dirty="0"/>
              <a:t>Which</a:t>
            </a:r>
            <a:r>
              <a:rPr lang="en-US" sz="2800" dirty="0"/>
              <a:t> </a:t>
            </a:r>
            <a:r>
              <a:rPr lang="en-US" sz="2800" b="1" dirty="0"/>
              <a:t>book</a:t>
            </a:r>
            <a:r>
              <a:rPr lang="en-US" sz="2800" dirty="0"/>
              <a:t> I read, </a:t>
            </a:r>
            <a:r>
              <a:rPr lang="en-US" sz="2800" b="1" dirty="0"/>
              <a:t>that</a:t>
            </a:r>
            <a:r>
              <a:rPr lang="en-US" sz="2800" dirty="0"/>
              <a:t> </a:t>
            </a:r>
            <a:r>
              <a:rPr lang="en-US" sz="2800" b="1" dirty="0"/>
              <a:t>book</a:t>
            </a:r>
            <a:r>
              <a:rPr lang="en-US" sz="2800" dirty="0"/>
              <a:t> is good” (“</a:t>
            </a:r>
            <a:r>
              <a:rPr lang="en-US" sz="2800" b="1" dirty="0" err="1"/>
              <a:t>Cuốn</a:t>
            </a:r>
            <a:r>
              <a:rPr lang="en-US" sz="2800" b="1" dirty="0"/>
              <a:t> </a:t>
            </a:r>
            <a:r>
              <a:rPr lang="en-US" sz="2800" b="1" dirty="0" err="1"/>
              <a:t>sách</a:t>
            </a:r>
            <a:r>
              <a:rPr lang="en-US" sz="2800" b="1" dirty="0"/>
              <a:t> </a:t>
            </a:r>
            <a:r>
              <a:rPr lang="en-US" sz="2800" b="1" dirty="0" err="1"/>
              <a:t>nào</a:t>
            </a:r>
            <a:r>
              <a:rPr lang="en-US" sz="2800" dirty="0"/>
              <a:t> 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 err="1"/>
              <a:t>tôi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đọc</a:t>
            </a:r>
            <a:r>
              <a:rPr lang="en-US" sz="2800" dirty="0"/>
              <a:t>, </a:t>
            </a:r>
            <a:r>
              <a:rPr lang="en-US" sz="2800" b="1" dirty="0" err="1"/>
              <a:t>cuốn</a:t>
            </a:r>
            <a:r>
              <a:rPr lang="en-US" sz="2800" b="1" dirty="0"/>
              <a:t> </a:t>
            </a:r>
            <a:r>
              <a:rPr lang="en-US" sz="2800" b="1" dirty="0" err="1"/>
              <a:t>sách</a:t>
            </a:r>
            <a:r>
              <a:rPr lang="en-US" sz="2800" b="1" dirty="0"/>
              <a:t> </a:t>
            </a:r>
            <a:r>
              <a:rPr lang="en-US" sz="2800" b="1" dirty="0" err="1"/>
              <a:t>đó</a:t>
            </a:r>
            <a:r>
              <a:rPr lang="en-US" sz="2800" dirty="0"/>
              <a:t> hay” </a:t>
            </a:r>
            <a:r>
              <a:rPr lang="en-US" sz="2800" dirty="0" err="1"/>
              <a:t>hoặc</a:t>
            </a:r>
            <a:r>
              <a:rPr lang="en-US" sz="2800" dirty="0"/>
              <a:t> “</a:t>
            </a:r>
            <a:r>
              <a:rPr lang="en-US" sz="2800" b="1" dirty="0" err="1"/>
              <a:t>cuốn</a:t>
            </a:r>
            <a:r>
              <a:rPr lang="en-US" sz="2800" b="1" dirty="0"/>
              <a:t> </a:t>
            </a:r>
            <a:r>
              <a:rPr lang="en-US" sz="2800" b="1" dirty="0" err="1"/>
              <a:t>sách</a:t>
            </a:r>
            <a:r>
              <a:rPr lang="en-US" sz="2800" b="1" dirty="0"/>
              <a:t> </a:t>
            </a:r>
            <a:r>
              <a:rPr lang="en-US" sz="2800" b="1" dirty="0" err="1"/>
              <a:t>nào</a:t>
            </a:r>
            <a:r>
              <a:rPr lang="en-US" sz="2800" dirty="0"/>
              <a:t> 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 err="1"/>
              <a:t>tôi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đọc</a:t>
            </a:r>
            <a:r>
              <a:rPr lang="en-US" sz="2800" dirty="0"/>
              <a:t> 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b="1" dirty="0" err="1"/>
              <a:t>cuốn</a:t>
            </a:r>
            <a:r>
              <a:rPr lang="en-US" sz="2800" b="1" dirty="0"/>
              <a:t> </a:t>
            </a:r>
            <a:r>
              <a:rPr lang="en-US" sz="2800" b="1" dirty="0" err="1"/>
              <a:t>sách</a:t>
            </a:r>
            <a:r>
              <a:rPr lang="en-US" sz="2800" b="1" dirty="0"/>
              <a:t> </a:t>
            </a:r>
            <a:r>
              <a:rPr lang="en-US" sz="2800" b="1" dirty="0" err="1"/>
              <a:t>đó</a:t>
            </a:r>
            <a:r>
              <a:rPr lang="en-US" sz="2800" dirty="0"/>
              <a:t> hay”). </a:t>
            </a:r>
            <a:r>
              <a:rPr lang="en-US" sz="2800" dirty="0" err="1"/>
              <a:t>Cả</a:t>
            </a:r>
            <a:r>
              <a:rPr lang="en-US" sz="2800" dirty="0"/>
              <a:t> 2 </a:t>
            </a:r>
            <a:r>
              <a:rPr lang="en-US" sz="2800" dirty="0" err="1"/>
              <a:t>câu</a:t>
            </a:r>
            <a:r>
              <a:rPr lang="en-US" sz="2800" dirty="0"/>
              <a:t> </a:t>
            </a:r>
            <a:r>
              <a:rPr lang="en-US" sz="2800" dirty="0" err="1"/>
              <a:t>tiếng</a:t>
            </a:r>
            <a:r>
              <a:rPr lang="en-US" sz="2800" dirty="0"/>
              <a:t> Anh </a:t>
            </a:r>
            <a:r>
              <a:rPr lang="en-US" sz="2800" dirty="0" err="1"/>
              <a:t>đó</a:t>
            </a:r>
            <a:r>
              <a:rPr lang="en-US" sz="2800" dirty="0"/>
              <a:t> </a:t>
            </a:r>
            <a:r>
              <a:rPr lang="en-US" sz="2800" dirty="0" err="1"/>
              <a:t>đều</a:t>
            </a:r>
            <a:r>
              <a:rPr lang="en-US" sz="2800" dirty="0"/>
              <a:t> </a:t>
            </a:r>
            <a:r>
              <a:rPr lang="en-US" sz="2800" dirty="0" err="1"/>
              <a:t>đồng</a:t>
            </a:r>
            <a:r>
              <a:rPr lang="en-US" sz="2800" dirty="0"/>
              <a:t> </a:t>
            </a:r>
            <a:r>
              <a:rPr lang="en-US" sz="2800" dirty="0" err="1"/>
              <a:t>nghĩa</a:t>
            </a:r>
            <a:r>
              <a:rPr lang="en-US" sz="2800" dirty="0"/>
              <a:t>; </a:t>
            </a:r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Pali: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32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dirty="0" smtClean="0">
                <a:solidFill>
                  <a:srgbClr val="FBC25D"/>
                </a:solidFill>
              </a:rPr>
              <a:t>CẤU TRÚC TƯƠNG QUAN</a:t>
            </a:r>
            <a:endParaRPr lang="en-US" dirty="0">
              <a:solidFill>
                <a:srgbClr val="FBC25D"/>
              </a:solidFill>
            </a:endParaRP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838200" y="2043076"/>
            <a:ext cx="10530225" cy="1815882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r>
              <a:rPr lang="en-US" sz="2800" dirty="0" err="1"/>
              <a:t>Yo</a:t>
            </a:r>
            <a:r>
              <a:rPr lang="en-US" sz="2800" dirty="0"/>
              <a:t> </a:t>
            </a:r>
            <a:r>
              <a:rPr lang="en-US" sz="2800" dirty="0" err="1"/>
              <a:t>dhammo</a:t>
            </a:r>
            <a:r>
              <a:rPr lang="en-US" sz="2800" dirty="0"/>
              <a:t> </a:t>
            </a:r>
            <a:r>
              <a:rPr lang="en-US" sz="2800" dirty="0" err="1"/>
              <a:t>saddhammo</a:t>
            </a:r>
            <a:r>
              <a:rPr lang="en-US" sz="2800" dirty="0"/>
              <a:t> so </a:t>
            </a:r>
            <a:r>
              <a:rPr lang="en-US" sz="2800" dirty="0" err="1"/>
              <a:t>dhammo</a:t>
            </a:r>
            <a:r>
              <a:rPr lang="en-US" sz="2800" dirty="0"/>
              <a:t> </a:t>
            </a:r>
            <a:r>
              <a:rPr lang="en-US" sz="2800" dirty="0" err="1"/>
              <a:t>sanantano</a:t>
            </a:r>
            <a:r>
              <a:rPr lang="en-US" sz="2800" dirty="0"/>
              <a:t> </a:t>
            </a:r>
          </a:p>
          <a:p>
            <a:r>
              <a:rPr lang="en-US" sz="2800" dirty="0"/>
              <a:t>– “That doctrine which is the true doctrine is eternal” – (“</a:t>
            </a:r>
            <a:r>
              <a:rPr lang="en-US" sz="2800" b="1" dirty="0" err="1"/>
              <a:t>Giáo</a:t>
            </a:r>
            <a:r>
              <a:rPr lang="en-US" sz="2800" b="1" dirty="0"/>
              <a:t> </a:t>
            </a:r>
            <a:r>
              <a:rPr lang="en-US" sz="2800" b="1" dirty="0" err="1"/>
              <a:t>pháp</a:t>
            </a:r>
            <a:r>
              <a:rPr lang="en-US" sz="2800" b="1" dirty="0"/>
              <a:t> </a:t>
            </a:r>
            <a:r>
              <a:rPr lang="en-US" sz="2800" b="1" dirty="0" err="1"/>
              <a:t>nào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Chánh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, </a:t>
            </a:r>
            <a:r>
              <a:rPr lang="en-US" sz="2800" b="1" dirty="0" err="1"/>
              <a:t>giáo</a:t>
            </a:r>
            <a:r>
              <a:rPr lang="en-US" sz="2800" b="1" dirty="0"/>
              <a:t> </a:t>
            </a:r>
            <a:r>
              <a:rPr lang="en-US" sz="2800" b="1" dirty="0" err="1"/>
              <a:t>pháp</a:t>
            </a:r>
            <a:r>
              <a:rPr lang="en-US" sz="2800" b="1" dirty="0"/>
              <a:t> </a:t>
            </a:r>
            <a:r>
              <a:rPr lang="en-US" sz="2800" b="1" dirty="0" err="1"/>
              <a:t>đó</a:t>
            </a:r>
            <a:r>
              <a:rPr lang="en-US" sz="2800" dirty="0"/>
              <a:t> </a:t>
            </a:r>
            <a:r>
              <a:rPr lang="en-US" sz="2800" dirty="0" err="1"/>
              <a:t>bất</a:t>
            </a:r>
            <a:r>
              <a:rPr lang="en-US" sz="2800" dirty="0"/>
              <a:t> </a:t>
            </a:r>
            <a:r>
              <a:rPr lang="en-US" sz="2800" dirty="0" err="1"/>
              <a:t>diệt</a:t>
            </a:r>
            <a:r>
              <a:rPr lang="en-US" sz="2800" dirty="0"/>
              <a:t>” </a:t>
            </a:r>
            <a:r>
              <a:rPr lang="en-US" sz="2800" dirty="0" err="1"/>
              <a:t>hoặc</a:t>
            </a:r>
            <a:r>
              <a:rPr lang="en-US" sz="2800" dirty="0"/>
              <a:t> “</a:t>
            </a:r>
            <a:r>
              <a:rPr lang="en-US" sz="2800" b="1" dirty="0" err="1"/>
              <a:t>giáo</a:t>
            </a:r>
            <a:r>
              <a:rPr lang="en-US" sz="2800" b="1" dirty="0"/>
              <a:t> </a:t>
            </a:r>
            <a:r>
              <a:rPr lang="en-US" sz="2800" b="1" dirty="0" err="1"/>
              <a:t>pháp</a:t>
            </a:r>
            <a:r>
              <a:rPr lang="en-US" sz="2800" b="1" dirty="0"/>
              <a:t> </a:t>
            </a:r>
            <a:r>
              <a:rPr lang="en-US" sz="2800" b="1" dirty="0" err="1"/>
              <a:t>nào</a:t>
            </a:r>
            <a:r>
              <a:rPr lang="en-US" sz="2800" b="1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Chánh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 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b="1" dirty="0" err="1"/>
              <a:t>giáo</a:t>
            </a:r>
            <a:r>
              <a:rPr lang="en-US" sz="2800" b="1" dirty="0"/>
              <a:t> </a:t>
            </a:r>
            <a:r>
              <a:rPr lang="en-US" sz="2800" b="1" dirty="0" err="1"/>
              <a:t>pháp</a:t>
            </a:r>
            <a:r>
              <a:rPr lang="en-US" sz="2800" b="1" dirty="0"/>
              <a:t> </a:t>
            </a:r>
            <a:r>
              <a:rPr lang="en-US" sz="2800" b="1" dirty="0" err="1"/>
              <a:t>đó</a:t>
            </a:r>
            <a:r>
              <a:rPr lang="en-US" sz="2800" b="1" dirty="0"/>
              <a:t> </a:t>
            </a:r>
            <a:r>
              <a:rPr lang="en-US" sz="2800" dirty="0" err="1"/>
              <a:t>bất</a:t>
            </a:r>
            <a:r>
              <a:rPr lang="en-US" sz="2800" dirty="0"/>
              <a:t> </a:t>
            </a:r>
            <a:r>
              <a:rPr lang="en-US" sz="2800" dirty="0" err="1"/>
              <a:t>diệt</a:t>
            </a:r>
            <a:r>
              <a:rPr lang="en-US" sz="2800" dirty="0" smtClean="0"/>
              <a:t>”).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D57E3-D099-49AE-AF9A-35E6700E9AE3}"/>
              </a:ext>
            </a:extLst>
          </p:cNvPr>
          <p:cNvSpPr txBox="1"/>
          <p:nvPr/>
        </p:nvSpPr>
        <p:spPr>
          <a:xfrm>
            <a:off x="823574" y="3765826"/>
            <a:ext cx="105302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800" dirty="0" smtClean="0"/>
          </a:p>
          <a:p>
            <a:pPr algn="just"/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, </a:t>
            </a:r>
            <a:r>
              <a:rPr lang="en-US" sz="2800" dirty="0" err="1"/>
              <a:t>mệnh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đứng</a:t>
            </a:r>
            <a:r>
              <a:rPr lang="en-US" sz="2800" dirty="0"/>
              <a:t> </a:t>
            </a:r>
            <a:r>
              <a:rPr lang="en-US" sz="2800" dirty="0" err="1"/>
              <a:t>trước</a:t>
            </a:r>
            <a:r>
              <a:rPr lang="en-US" sz="2800" dirty="0"/>
              <a:t> </a:t>
            </a:r>
            <a:r>
              <a:rPr lang="en-US" sz="2800" dirty="0" err="1"/>
              <a:t>mệnh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/>
              <a:t>chính</a:t>
            </a:r>
            <a:r>
              <a:rPr lang="en-US" sz="2800" dirty="0"/>
              <a:t>, </a:t>
            </a:r>
            <a:r>
              <a:rPr lang="en-US" sz="2800" dirty="0" err="1"/>
              <a:t>tuy</a:t>
            </a:r>
            <a:r>
              <a:rPr lang="en-US" sz="2800" dirty="0"/>
              <a:t> </a:t>
            </a:r>
            <a:r>
              <a:rPr lang="en-US" sz="2800" dirty="0" err="1"/>
              <a:t>nhiên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đảo</a:t>
            </a:r>
            <a:r>
              <a:rPr lang="en-US" sz="2800" dirty="0"/>
              <a:t> </a:t>
            </a:r>
            <a:r>
              <a:rPr lang="en-US" sz="2800" dirty="0" err="1"/>
              <a:t>ngược</a:t>
            </a:r>
            <a:r>
              <a:rPr lang="en-US" sz="2800" dirty="0"/>
              <a:t>, </a:t>
            </a:r>
            <a:r>
              <a:rPr lang="en-US" sz="2800" dirty="0" err="1"/>
              <a:t>như</a:t>
            </a:r>
            <a:r>
              <a:rPr lang="en-US" sz="2800" dirty="0"/>
              <a:t>: </a:t>
            </a:r>
            <a:endParaRPr lang="en-US" sz="2800" dirty="0" smtClean="0"/>
          </a:p>
          <a:p>
            <a:pPr algn="just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1B500A-B257-4E1D-B3D3-D66A1B40EA3D}"/>
              </a:ext>
            </a:extLst>
          </p:cNvPr>
          <p:cNvSpPr/>
          <p:nvPr/>
        </p:nvSpPr>
        <p:spPr>
          <a:xfrm>
            <a:off x="823575" y="5340476"/>
            <a:ext cx="10530225" cy="1384995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800" dirty="0" err="1"/>
              <a:t>Ete’va</a:t>
            </a:r>
            <a:r>
              <a:rPr lang="en-US" sz="2800" dirty="0"/>
              <a:t> </a:t>
            </a:r>
            <a:r>
              <a:rPr lang="en-US" sz="2800" dirty="0" err="1"/>
              <a:t>sattā</a:t>
            </a:r>
            <a:r>
              <a:rPr lang="en-US" sz="2800" dirty="0"/>
              <a:t> </a:t>
            </a:r>
            <a:r>
              <a:rPr lang="en-US" sz="2800" dirty="0" err="1"/>
              <a:t>bahutarā</a:t>
            </a:r>
            <a:r>
              <a:rPr lang="en-US" sz="2800" dirty="0"/>
              <a:t> ye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labhanti</a:t>
            </a:r>
            <a:r>
              <a:rPr lang="en-US" sz="2800" dirty="0"/>
              <a:t> </a:t>
            </a:r>
            <a:r>
              <a:rPr lang="en-US" sz="2800" dirty="0" err="1"/>
              <a:t>Tathāgataṃ</a:t>
            </a:r>
            <a:r>
              <a:rPr lang="en-US" sz="2800" dirty="0"/>
              <a:t> </a:t>
            </a:r>
            <a:r>
              <a:rPr lang="en-US" sz="2800" dirty="0" err="1"/>
              <a:t>dassanāya</a:t>
            </a:r>
            <a:r>
              <a:rPr lang="en-US" sz="2800" dirty="0"/>
              <a:t> </a:t>
            </a:r>
          </a:p>
          <a:p>
            <a:pPr algn="just"/>
            <a:r>
              <a:rPr lang="en-US" sz="2800" dirty="0"/>
              <a:t>– “many are those beings who do not get to see </a:t>
            </a:r>
            <a:r>
              <a:rPr lang="en-US" sz="2800" dirty="0" err="1"/>
              <a:t>Tathāgata</a:t>
            </a:r>
            <a:r>
              <a:rPr lang="en-US" sz="2800" dirty="0"/>
              <a:t>” (“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thay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chúng</a:t>
            </a:r>
            <a:r>
              <a:rPr lang="en-US" sz="2800" dirty="0"/>
              <a:t> </a:t>
            </a:r>
            <a:r>
              <a:rPr lang="en-US" sz="2800" dirty="0" err="1"/>
              <a:t>sinh</a:t>
            </a:r>
            <a:r>
              <a:rPr lang="en-US" sz="2800" dirty="0"/>
              <a:t> 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thấy</a:t>
            </a:r>
            <a:r>
              <a:rPr lang="en-US" sz="2800" dirty="0"/>
              <a:t> Như Lai”)</a:t>
            </a:r>
          </a:p>
        </p:txBody>
      </p:sp>
    </p:spTree>
    <p:extLst>
      <p:ext uri="{BB962C8B-B14F-4D97-AF65-F5344CB8AC3E}">
        <p14:creationId xmlns:p14="http://schemas.microsoft.com/office/powerpoint/2010/main" val="4443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1.2 (</a:t>
            </a:r>
            <a:r>
              <a:rPr lang="en-US" dirty="0" err="1">
                <a:solidFill>
                  <a:srgbClr val="FBC25D"/>
                </a:solidFill>
              </a:rPr>
              <a:t>Dhp</a:t>
            </a:r>
            <a:r>
              <a:rPr lang="en-US" dirty="0">
                <a:solidFill>
                  <a:srgbClr val="FBC25D"/>
                </a:solidFill>
              </a:rPr>
              <a:t>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384612" y="1421794"/>
            <a:ext cx="9472028" cy="5147055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 err="1"/>
              <a:t>Sabbapāpassa</a:t>
            </a:r>
            <a:r>
              <a:rPr lang="en-US" sz="5400" dirty="0"/>
              <a:t> </a:t>
            </a:r>
            <a:r>
              <a:rPr lang="en-US" sz="5400" dirty="0" err="1" smtClean="0"/>
              <a:t>akaraṇaṃ</a:t>
            </a:r>
            <a:endParaRPr lang="en-US" sz="5400" dirty="0"/>
          </a:p>
          <a:p>
            <a:pPr algn="ctr"/>
            <a:r>
              <a:rPr lang="en-US" sz="5400" dirty="0" err="1"/>
              <a:t>Kusalassa</a:t>
            </a:r>
            <a:r>
              <a:rPr lang="en-US" sz="5400" dirty="0"/>
              <a:t> </a:t>
            </a:r>
            <a:r>
              <a:rPr lang="en-US" sz="5400" dirty="0" err="1"/>
              <a:t>upasampadā</a:t>
            </a:r>
            <a:endParaRPr lang="en-US" sz="5400" dirty="0"/>
          </a:p>
          <a:p>
            <a:pPr algn="ctr"/>
            <a:r>
              <a:rPr lang="en-US" sz="5400" dirty="0" err="1"/>
              <a:t>sacittapariyodapanaṃ</a:t>
            </a:r>
            <a:endParaRPr lang="en-US" sz="5400" dirty="0"/>
          </a:p>
          <a:p>
            <a:pPr algn="ctr"/>
            <a:r>
              <a:rPr lang="en-US" sz="5400" dirty="0" err="1"/>
              <a:t>etaṃ</a:t>
            </a:r>
            <a:r>
              <a:rPr lang="en-US" sz="5400" dirty="0"/>
              <a:t> </a:t>
            </a:r>
            <a:r>
              <a:rPr lang="en-US" sz="5400" dirty="0" err="1"/>
              <a:t>buddhāna</a:t>
            </a:r>
            <a:r>
              <a:rPr lang="en-US" sz="5400" dirty="0"/>
              <a:t>(ṃ) </a:t>
            </a:r>
            <a:r>
              <a:rPr lang="en-US" sz="5400" dirty="0" err="1" smtClean="0"/>
              <a:t>sāsanaṃ</a:t>
            </a:r>
            <a:endParaRPr lang="en-US" sz="5400" dirty="0" smtClean="0"/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3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1.2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3341094"/>
              </p:ext>
            </p:extLst>
          </p:nvPr>
        </p:nvGraphicFramePr>
        <p:xfrm>
          <a:off x="838200" y="1984317"/>
          <a:ext cx="10515600" cy="44470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10696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03346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Sabba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Tất cả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Pāpaṃ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Việc ác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Karaṇạm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thực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Kusalaṃ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Việc thiện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trung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Upasampadā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 đạt được, sự gặt hái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nữ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Sacittaṃ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 + cittaṃ: tâm mình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Pariyodapanaṃ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pariyodapanā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 thanh lọc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trung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Etaṃ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Cái đó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Đại,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Buddho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Đức Phật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75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Sāsanaṃ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Lời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dạy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Giáo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pháp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trung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0318225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4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</a:t>
            </a:r>
            <a:r>
              <a:rPr lang="en-US" dirty="0" smtClean="0">
                <a:solidFill>
                  <a:srgbClr val="FBC25D"/>
                </a:solidFill>
              </a:rPr>
              <a:t>1.3 </a:t>
            </a:r>
            <a:r>
              <a:rPr lang="en-US" dirty="0">
                <a:solidFill>
                  <a:srgbClr val="FBC25D"/>
                </a:solidFill>
              </a:rPr>
              <a:t>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508070" y="1421794"/>
            <a:ext cx="9348570" cy="5147055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/>
              <a:t>Na hi </a:t>
            </a:r>
            <a:r>
              <a:rPr lang="en-US" sz="5400" dirty="0" err="1"/>
              <a:t>verena</a:t>
            </a:r>
            <a:r>
              <a:rPr lang="en-US" sz="5400" dirty="0"/>
              <a:t> </a:t>
            </a:r>
            <a:r>
              <a:rPr lang="en-US" sz="5400" dirty="0" err="1"/>
              <a:t>verāni</a:t>
            </a:r>
            <a:endParaRPr lang="en-US" sz="5400" dirty="0"/>
          </a:p>
          <a:p>
            <a:pPr algn="ctr"/>
            <a:r>
              <a:rPr lang="en-US" sz="5400" dirty="0" err="1"/>
              <a:t>Sammantīdha</a:t>
            </a:r>
            <a:r>
              <a:rPr lang="en-US" sz="5400" dirty="0"/>
              <a:t> </a:t>
            </a:r>
            <a:r>
              <a:rPr lang="en-US" sz="5400" dirty="0" err="1"/>
              <a:t>kudācanaṃ</a:t>
            </a:r>
            <a:endParaRPr lang="en-US" sz="5400" dirty="0"/>
          </a:p>
          <a:p>
            <a:pPr algn="ctr"/>
            <a:r>
              <a:rPr lang="en-US" sz="5400" dirty="0" err="1"/>
              <a:t>Averena</a:t>
            </a:r>
            <a:r>
              <a:rPr lang="en-US" sz="5400" dirty="0"/>
              <a:t> ca </a:t>
            </a:r>
            <a:r>
              <a:rPr lang="en-US" sz="5400" dirty="0" err="1"/>
              <a:t>sammanti</a:t>
            </a:r>
            <a:endParaRPr lang="en-US" sz="5400" dirty="0"/>
          </a:p>
          <a:p>
            <a:pPr algn="ctr"/>
            <a:r>
              <a:rPr lang="en-US" sz="5400" dirty="0" err="1"/>
              <a:t>Esa</a:t>
            </a:r>
            <a:r>
              <a:rPr lang="en-US" sz="5400" dirty="0"/>
              <a:t> </a:t>
            </a:r>
            <a:r>
              <a:rPr lang="en-US" sz="5400" dirty="0" err="1" smtClean="0"/>
              <a:t>dhammo</a:t>
            </a:r>
            <a:r>
              <a:rPr lang="en-US" sz="5400" dirty="0" smtClean="0"/>
              <a:t> </a:t>
            </a:r>
            <a:r>
              <a:rPr lang="en-US" sz="5400" dirty="0" err="1" smtClean="0"/>
              <a:t>sanantano</a:t>
            </a:r>
            <a:endParaRPr lang="en-US" sz="5400" dirty="0" smtClean="0"/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7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1.3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8721681"/>
              </p:ext>
            </p:extLst>
          </p:nvPr>
        </p:nvGraphicFramePr>
        <p:xfrm>
          <a:off x="838200" y="1984317"/>
          <a:ext cx="10515600" cy="4536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686442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927600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Quả thật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Phụ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Verạm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Sân hận, sự thù ghét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Sammati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Chấm dứt, kết thúc, lắng lại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Động từ, hiện tại, chủ động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Idha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Ở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đây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thế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giới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này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Sammantīdha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Sammanti + idha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Kudācanaṃ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Bất kỳ khi nào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Hoặc, và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Esa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Cái đó, điều đó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Đại,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75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Dhammo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Quy luật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031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Sanantana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Vĩnh hằng, cổ xưa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21830156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4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dirty="0" smtClean="0">
                <a:solidFill>
                  <a:srgbClr val="FBC25D"/>
                </a:solidFill>
              </a:rPr>
              <a:t>NGỮ PHÁP BÀI SỐ 2</a:t>
            </a:r>
            <a:endParaRPr lang="en-US" dirty="0">
              <a:solidFill>
                <a:srgbClr val="FBC25D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508070" y="1617044"/>
            <a:ext cx="9348570" cy="4951805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19213" indent="-750888">
              <a:buAutoNum type="arabicPeriod"/>
            </a:pPr>
            <a:endParaRPr lang="en-US" sz="2800" dirty="0"/>
          </a:p>
          <a:p>
            <a:pPr marL="1311275" lvl="0" indent="-742950">
              <a:buFont typeface="Arial" panose="020B0604020202020204" pitchFamily="34" charset="0"/>
              <a:buAutoNum type="arabicPeriod"/>
            </a:pPr>
            <a:r>
              <a:rPr lang="en-US" sz="3600" b="1" dirty="0"/>
              <a:t>ĐẠI TỪ</a:t>
            </a:r>
          </a:p>
          <a:p>
            <a:pPr marL="1771650" lvl="1" indent="-517525">
              <a:buFont typeface="Arial" panose="020B0604020202020204" pitchFamily="34" charset="0"/>
              <a:buAutoNum type="arabicPeriod"/>
            </a:pPr>
            <a:r>
              <a:rPr lang="en-US" sz="2800" dirty="0" err="1"/>
              <a:t>Đại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xưng</a:t>
            </a:r>
            <a:r>
              <a:rPr lang="en-US" sz="2800" dirty="0"/>
              <a:t> </a:t>
            </a:r>
            <a:r>
              <a:rPr lang="en-US" sz="2800" dirty="0" err="1"/>
              <a:t>ngôi</a:t>
            </a:r>
            <a:r>
              <a:rPr lang="en-US" sz="2800" dirty="0"/>
              <a:t> </a:t>
            </a:r>
            <a:r>
              <a:rPr lang="en-US" sz="2800" dirty="0" err="1" smtClean="0"/>
              <a:t>thứ</a:t>
            </a:r>
            <a:r>
              <a:rPr lang="en-US" sz="2800" dirty="0"/>
              <a:t> </a:t>
            </a:r>
            <a:r>
              <a:rPr lang="en-US" sz="2800" dirty="0" err="1" smtClean="0"/>
              <a:t>ba</a:t>
            </a:r>
            <a:r>
              <a:rPr lang="en-US" sz="2800" dirty="0" smtClean="0"/>
              <a:t>, </a:t>
            </a:r>
            <a:r>
              <a:rPr lang="en-US" sz="2800" dirty="0" err="1" smtClean="0"/>
              <a:t>đại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chỉ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smtClean="0"/>
              <a:t>, </a:t>
            </a:r>
            <a:r>
              <a:rPr lang="en-US" sz="2800" dirty="0" err="1" smtClean="0"/>
              <a:t>đại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quan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endParaRPr lang="en-US" sz="3600" b="1" dirty="0"/>
          </a:p>
          <a:p>
            <a:pPr marL="1311275" indent="-742950">
              <a:buAutoNum type="arabicPeriod"/>
            </a:pPr>
            <a:r>
              <a:rPr lang="en-US" sz="3600" b="1" dirty="0" smtClean="0"/>
              <a:t>CẤU TRÚC TƯƠNG QUAN</a:t>
            </a:r>
            <a:endParaRPr lang="en-US" sz="3600" b="1" dirty="0"/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3.1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508070" y="1421794"/>
            <a:ext cx="9348570" cy="5147055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... </a:t>
            </a:r>
            <a:r>
              <a:rPr lang="en-US" sz="4000" dirty="0" err="1"/>
              <a:t>Evameva</a:t>
            </a:r>
            <a:r>
              <a:rPr lang="en-US" sz="4000" dirty="0"/>
              <a:t> </a:t>
            </a:r>
            <a:r>
              <a:rPr lang="en-US" sz="4000" dirty="0" err="1"/>
              <a:t>kho</a:t>
            </a:r>
            <a:r>
              <a:rPr lang="en-US" sz="4000" dirty="0"/>
              <a:t>, </a:t>
            </a:r>
            <a:r>
              <a:rPr lang="en-US" sz="4000" dirty="0" err="1"/>
              <a:t>bhikkhave</a:t>
            </a:r>
            <a:r>
              <a:rPr lang="en-US" sz="4000" dirty="0"/>
              <a:t>, </a:t>
            </a:r>
            <a:r>
              <a:rPr lang="en-US" sz="4000" dirty="0" err="1" smtClean="0"/>
              <a:t>appakā</a:t>
            </a:r>
            <a:r>
              <a:rPr lang="en-US" sz="4000" dirty="0" smtClean="0"/>
              <a:t> </a:t>
            </a:r>
            <a:r>
              <a:rPr lang="en-US" sz="4000" dirty="0" err="1"/>
              <a:t>te</a:t>
            </a:r>
            <a:r>
              <a:rPr lang="en-US" sz="4000" dirty="0"/>
              <a:t> </a:t>
            </a:r>
            <a:r>
              <a:rPr lang="en-US" sz="4000" dirty="0" err="1"/>
              <a:t>sattā</a:t>
            </a:r>
            <a:r>
              <a:rPr lang="en-US" sz="4000" dirty="0"/>
              <a:t> </a:t>
            </a:r>
            <a:r>
              <a:rPr lang="en-US" sz="4000" dirty="0" smtClean="0"/>
              <a:t>ye (</a:t>
            </a:r>
            <a:r>
              <a:rPr lang="en-US" sz="4000" dirty="0" err="1" smtClean="0"/>
              <a:t>sattā</a:t>
            </a:r>
            <a:r>
              <a:rPr lang="en-US" sz="4000" dirty="0" smtClean="0"/>
              <a:t>) </a:t>
            </a:r>
            <a:r>
              <a:rPr lang="en-US" sz="4000" dirty="0" err="1"/>
              <a:t>manussesu</a:t>
            </a:r>
            <a:r>
              <a:rPr lang="en-US" sz="4000" dirty="0"/>
              <a:t> </a:t>
            </a:r>
            <a:r>
              <a:rPr lang="en-US" sz="4000" dirty="0" err="1" smtClean="0"/>
              <a:t>paccājāyanti</a:t>
            </a:r>
            <a:r>
              <a:rPr lang="en-US" sz="4000" dirty="0" smtClean="0"/>
              <a:t>//; </a:t>
            </a:r>
            <a:r>
              <a:rPr lang="en-US" sz="4000" dirty="0" err="1"/>
              <a:t>atha</a:t>
            </a:r>
            <a:r>
              <a:rPr lang="en-US" sz="4000" dirty="0"/>
              <a:t> </a:t>
            </a:r>
            <a:r>
              <a:rPr lang="en-US" sz="4000" dirty="0" err="1"/>
              <a:t>kho</a:t>
            </a:r>
            <a:r>
              <a:rPr lang="en-US" sz="4000" dirty="0"/>
              <a:t> </a:t>
            </a:r>
            <a:r>
              <a:rPr lang="en-US" sz="4000" dirty="0" err="1"/>
              <a:t>ete’va</a:t>
            </a:r>
            <a:r>
              <a:rPr lang="en-US" sz="4000" dirty="0"/>
              <a:t> </a:t>
            </a:r>
            <a:r>
              <a:rPr lang="en-US" sz="4000" dirty="0" err="1"/>
              <a:t>sattā</a:t>
            </a:r>
            <a:r>
              <a:rPr lang="en-US" sz="4000" dirty="0"/>
              <a:t> </a:t>
            </a:r>
            <a:r>
              <a:rPr lang="en-US" sz="4000" dirty="0" err="1"/>
              <a:t>bahutarā</a:t>
            </a:r>
            <a:r>
              <a:rPr lang="en-US" sz="4000" dirty="0"/>
              <a:t> </a:t>
            </a:r>
            <a:r>
              <a:rPr lang="en-US" sz="4000" dirty="0" smtClean="0"/>
              <a:t>ye (</a:t>
            </a:r>
            <a:r>
              <a:rPr lang="en-US" sz="4000" dirty="0" err="1" smtClean="0"/>
              <a:t>sattā</a:t>
            </a:r>
            <a:r>
              <a:rPr lang="en-US" sz="4000" dirty="0" smtClean="0"/>
              <a:t>) </a:t>
            </a:r>
            <a:r>
              <a:rPr lang="en-US" sz="4000" dirty="0" err="1"/>
              <a:t>aññatra</a:t>
            </a:r>
            <a:r>
              <a:rPr lang="en-US" sz="4000" dirty="0"/>
              <a:t> </a:t>
            </a:r>
            <a:r>
              <a:rPr lang="en-US" sz="4000" dirty="0" err="1"/>
              <a:t>manussehi</a:t>
            </a:r>
            <a:r>
              <a:rPr lang="en-US" sz="4000" dirty="0"/>
              <a:t> </a:t>
            </a:r>
            <a:r>
              <a:rPr lang="en-US" sz="4000" dirty="0" err="1"/>
              <a:t>paccājāyanti</a:t>
            </a:r>
            <a:r>
              <a:rPr lang="en-US" sz="4000" dirty="0" smtClean="0"/>
              <a:t>. </a:t>
            </a:r>
            <a:r>
              <a:rPr lang="en-US" sz="4000" dirty="0" err="1"/>
              <a:t>Evameva</a:t>
            </a:r>
            <a:r>
              <a:rPr lang="en-US" sz="4000" dirty="0"/>
              <a:t> </a:t>
            </a:r>
            <a:r>
              <a:rPr lang="en-US" sz="4000" dirty="0" err="1"/>
              <a:t>kho</a:t>
            </a:r>
            <a:r>
              <a:rPr lang="en-US" sz="4000" dirty="0"/>
              <a:t>, </a:t>
            </a:r>
            <a:r>
              <a:rPr lang="en-US" sz="4000" dirty="0" err="1"/>
              <a:t>bhikkhave</a:t>
            </a:r>
            <a:r>
              <a:rPr lang="en-US" sz="4000" dirty="0"/>
              <a:t>, </a:t>
            </a:r>
            <a:r>
              <a:rPr lang="en-US" sz="4000" dirty="0" err="1"/>
              <a:t>appakā</a:t>
            </a:r>
            <a:r>
              <a:rPr lang="en-US" sz="4000" dirty="0"/>
              <a:t> </a:t>
            </a:r>
            <a:r>
              <a:rPr lang="en-US" sz="4000" dirty="0" err="1"/>
              <a:t>te</a:t>
            </a:r>
            <a:r>
              <a:rPr lang="en-US" sz="4000" dirty="0"/>
              <a:t> </a:t>
            </a:r>
            <a:r>
              <a:rPr lang="en-US" sz="4000" dirty="0" err="1"/>
              <a:t>sattā</a:t>
            </a:r>
            <a:r>
              <a:rPr lang="en-US" sz="4000" dirty="0"/>
              <a:t> </a:t>
            </a:r>
            <a:r>
              <a:rPr lang="en-US" sz="4000" dirty="0" smtClean="0"/>
              <a:t>ye (</a:t>
            </a:r>
            <a:r>
              <a:rPr lang="en-US" sz="4000" dirty="0" err="1" smtClean="0"/>
              <a:t>sattā</a:t>
            </a:r>
            <a:r>
              <a:rPr lang="en-US" sz="4000" dirty="0" smtClean="0"/>
              <a:t>) </a:t>
            </a:r>
            <a:r>
              <a:rPr lang="en-US" sz="4000" dirty="0" err="1"/>
              <a:t>majjhimesu</a:t>
            </a:r>
            <a:r>
              <a:rPr lang="en-US" sz="4000" dirty="0"/>
              <a:t> </a:t>
            </a:r>
            <a:r>
              <a:rPr lang="en-US" sz="4000" dirty="0" err="1"/>
              <a:t>janapadesu</a:t>
            </a:r>
            <a:r>
              <a:rPr lang="en-US" sz="4000" dirty="0"/>
              <a:t> </a:t>
            </a:r>
            <a:r>
              <a:rPr lang="en-US" sz="4000" dirty="0" err="1"/>
              <a:t>paccājāyanti</a:t>
            </a:r>
            <a:r>
              <a:rPr lang="en-US" sz="4000" dirty="0"/>
              <a:t>; </a:t>
            </a:r>
            <a:r>
              <a:rPr lang="en-US" sz="4000" dirty="0" err="1"/>
              <a:t>atha</a:t>
            </a:r>
            <a:r>
              <a:rPr lang="en-US" sz="4000" dirty="0"/>
              <a:t> </a:t>
            </a:r>
            <a:r>
              <a:rPr lang="en-US" sz="4000" dirty="0" err="1"/>
              <a:t>kho</a:t>
            </a:r>
            <a:r>
              <a:rPr lang="en-US" sz="4000" dirty="0"/>
              <a:t> </a:t>
            </a:r>
            <a:r>
              <a:rPr lang="en-US" sz="4000" dirty="0" err="1"/>
              <a:t>ete’va</a:t>
            </a:r>
            <a:r>
              <a:rPr lang="en-US" sz="4000" dirty="0"/>
              <a:t> </a:t>
            </a:r>
            <a:r>
              <a:rPr lang="en-US" sz="4000" dirty="0" err="1"/>
              <a:t>sattā</a:t>
            </a:r>
            <a:r>
              <a:rPr lang="en-US" sz="4000" dirty="0"/>
              <a:t> </a:t>
            </a:r>
            <a:r>
              <a:rPr lang="en-US" sz="4000" dirty="0" err="1"/>
              <a:t>bahutarā</a:t>
            </a:r>
            <a:r>
              <a:rPr lang="en-US" sz="4000" dirty="0"/>
              <a:t> </a:t>
            </a:r>
            <a:r>
              <a:rPr lang="en-US" sz="4000" dirty="0" smtClean="0"/>
              <a:t>ye (</a:t>
            </a:r>
            <a:r>
              <a:rPr lang="en-US" sz="4000" dirty="0" err="1" smtClean="0"/>
              <a:t>sattā</a:t>
            </a:r>
            <a:r>
              <a:rPr lang="en-US" sz="4000" dirty="0" smtClean="0"/>
              <a:t>) </a:t>
            </a:r>
            <a:r>
              <a:rPr lang="en-US" sz="4000" dirty="0" err="1"/>
              <a:t>paccantimesu</a:t>
            </a:r>
            <a:r>
              <a:rPr lang="en-US" sz="4000" dirty="0"/>
              <a:t> </a:t>
            </a:r>
            <a:r>
              <a:rPr lang="en-US" sz="4000" dirty="0" err="1"/>
              <a:t>janapadesu</a:t>
            </a:r>
            <a:r>
              <a:rPr lang="en-US" sz="4000" dirty="0"/>
              <a:t> </a:t>
            </a:r>
            <a:r>
              <a:rPr lang="en-US" sz="4000" dirty="0" err="1"/>
              <a:t>paccājāyanti</a:t>
            </a:r>
            <a:r>
              <a:rPr lang="en-US" sz="4000" dirty="0" smtClean="0"/>
              <a:t>…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7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3.1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357718" y="1421794"/>
            <a:ext cx="9498922" cy="5147055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... </a:t>
            </a:r>
            <a:r>
              <a:rPr lang="en-US" sz="4000" dirty="0" err="1"/>
              <a:t>Evameva</a:t>
            </a:r>
            <a:r>
              <a:rPr lang="en-US" sz="4000" dirty="0"/>
              <a:t> </a:t>
            </a:r>
            <a:r>
              <a:rPr lang="en-US" sz="4000" dirty="0" err="1"/>
              <a:t>kho</a:t>
            </a:r>
            <a:r>
              <a:rPr lang="en-US" sz="4000" dirty="0"/>
              <a:t>, </a:t>
            </a:r>
            <a:r>
              <a:rPr lang="en-US" sz="4000" dirty="0" err="1"/>
              <a:t>bhikkhave</a:t>
            </a:r>
            <a:r>
              <a:rPr lang="en-US" sz="4000" dirty="0"/>
              <a:t>, </a:t>
            </a:r>
            <a:r>
              <a:rPr lang="en-US" sz="4000" dirty="0" err="1" smtClean="0"/>
              <a:t>appakā</a:t>
            </a:r>
            <a:r>
              <a:rPr lang="en-US" sz="4000" dirty="0" smtClean="0"/>
              <a:t> </a:t>
            </a:r>
            <a:r>
              <a:rPr lang="en-US" sz="4000" dirty="0" err="1"/>
              <a:t>te</a:t>
            </a:r>
            <a:r>
              <a:rPr lang="en-US" sz="4000" dirty="0"/>
              <a:t> </a:t>
            </a:r>
            <a:r>
              <a:rPr lang="en-US" sz="4000" dirty="0" err="1"/>
              <a:t>sattā</a:t>
            </a:r>
            <a:r>
              <a:rPr lang="en-US" sz="4000" dirty="0"/>
              <a:t> </a:t>
            </a:r>
            <a:r>
              <a:rPr lang="en-US" sz="4000" dirty="0" smtClean="0"/>
              <a:t>ye (</a:t>
            </a:r>
            <a:r>
              <a:rPr lang="en-US" sz="4000" dirty="0" err="1" smtClean="0"/>
              <a:t>sattā</a:t>
            </a:r>
            <a:r>
              <a:rPr lang="en-US" sz="4000" dirty="0" smtClean="0"/>
              <a:t>) </a:t>
            </a:r>
            <a:r>
              <a:rPr lang="en-US" sz="4000" dirty="0" err="1"/>
              <a:t>manussesu</a:t>
            </a:r>
            <a:r>
              <a:rPr lang="en-US" sz="4000" dirty="0"/>
              <a:t> </a:t>
            </a:r>
            <a:r>
              <a:rPr lang="en-US" sz="4000" dirty="0" err="1" smtClean="0"/>
              <a:t>paccājāyanti</a:t>
            </a:r>
            <a:endParaRPr lang="en-US" sz="4000" dirty="0" smtClean="0"/>
          </a:p>
          <a:p>
            <a:endParaRPr lang="en-US" sz="4000" dirty="0"/>
          </a:p>
          <a:p>
            <a:r>
              <a:rPr lang="en-US" sz="4000" dirty="0"/>
              <a:t>y</a:t>
            </a:r>
            <a:r>
              <a:rPr lang="en-US" sz="4000" dirty="0" smtClean="0"/>
              <a:t>e (</a:t>
            </a:r>
            <a:r>
              <a:rPr lang="en-US" sz="4000" dirty="0" err="1" smtClean="0"/>
              <a:t>sattā</a:t>
            </a:r>
            <a:r>
              <a:rPr lang="en-US" sz="4000" dirty="0" smtClean="0"/>
              <a:t>) </a:t>
            </a:r>
            <a:r>
              <a:rPr lang="en-US" sz="4000" dirty="0" err="1" smtClean="0"/>
              <a:t>manussesu</a:t>
            </a:r>
            <a:r>
              <a:rPr lang="en-US" sz="4000" dirty="0" smtClean="0"/>
              <a:t> </a:t>
            </a:r>
            <a:r>
              <a:rPr lang="en-US" sz="4000" dirty="0" err="1" smtClean="0"/>
              <a:t>paccāyāyanti</a:t>
            </a:r>
            <a:r>
              <a:rPr lang="en-US" sz="4000" dirty="0" smtClean="0"/>
              <a:t>, </a:t>
            </a:r>
            <a:r>
              <a:rPr lang="en-US" sz="4000" dirty="0" err="1" smtClean="0"/>
              <a:t>appakā</a:t>
            </a:r>
            <a:r>
              <a:rPr lang="en-US" sz="4000" dirty="0" smtClean="0"/>
              <a:t> (</a:t>
            </a:r>
            <a:r>
              <a:rPr lang="en-US" sz="4000" dirty="0" err="1" smtClean="0"/>
              <a:t>honti</a:t>
            </a:r>
            <a:r>
              <a:rPr lang="en-US" sz="4000" dirty="0" smtClean="0"/>
              <a:t>) </a:t>
            </a:r>
            <a:r>
              <a:rPr lang="en-US" sz="4000" dirty="0" err="1" smtClean="0"/>
              <a:t>te</a:t>
            </a:r>
            <a:r>
              <a:rPr lang="en-US" sz="4000" dirty="0" smtClean="0"/>
              <a:t> </a:t>
            </a:r>
            <a:r>
              <a:rPr lang="en-US" sz="4000" dirty="0" err="1" smtClean="0"/>
              <a:t>sattā</a:t>
            </a:r>
            <a:r>
              <a:rPr lang="en-US" sz="4000" dirty="0" smtClean="0"/>
              <a:t> = </a:t>
            </a:r>
            <a:r>
              <a:rPr lang="en-US" sz="4000" dirty="0" err="1" smtClean="0"/>
              <a:t>những</a:t>
            </a:r>
            <a:r>
              <a:rPr lang="en-US" sz="4000" dirty="0" smtClean="0"/>
              <a:t> </a:t>
            </a:r>
            <a:r>
              <a:rPr lang="en-US" sz="4000" dirty="0" err="1" smtClean="0"/>
              <a:t>chúng</a:t>
            </a:r>
            <a:r>
              <a:rPr lang="en-US" sz="4000" dirty="0" smtClean="0"/>
              <a:t> </a:t>
            </a:r>
            <a:r>
              <a:rPr lang="en-US" sz="4000" dirty="0" err="1" smtClean="0"/>
              <a:t>sinh</a:t>
            </a:r>
            <a:r>
              <a:rPr lang="en-US" sz="4000" dirty="0" smtClean="0"/>
              <a:t> </a:t>
            </a:r>
            <a:r>
              <a:rPr lang="en-US" sz="4000" dirty="0" err="1" smtClean="0"/>
              <a:t>nào</a:t>
            </a:r>
            <a:r>
              <a:rPr lang="en-US" sz="4000" dirty="0" smtClean="0"/>
              <a:t> </a:t>
            </a:r>
            <a:r>
              <a:rPr lang="en-US" sz="4000" dirty="0" err="1" smtClean="0"/>
              <a:t>được</a:t>
            </a:r>
            <a:r>
              <a:rPr lang="en-US" sz="4000" dirty="0" smtClean="0"/>
              <a:t> </a:t>
            </a:r>
            <a:r>
              <a:rPr lang="en-US" sz="4000" dirty="0" err="1" smtClean="0"/>
              <a:t>sinh</a:t>
            </a:r>
            <a:r>
              <a:rPr lang="en-US" sz="4000" dirty="0" smtClean="0"/>
              <a:t> </a:t>
            </a:r>
            <a:r>
              <a:rPr lang="en-US" sz="4000" dirty="0" err="1" smtClean="0"/>
              <a:t>ra</a:t>
            </a:r>
            <a:r>
              <a:rPr lang="en-US" sz="4000" dirty="0" smtClean="0"/>
              <a:t> </a:t>
            </a:r>
            <a:r>
              <a:rPr lang="en-US" sz="4000" dirty="0" err="1" smtClean="0"/>
              <a:t>trong</a:t>
            </a:r>
            <a:r>
              <a:rPr lang="en-US" sz="4000" dirty="0" smtClean="0"/>
              <a:t> </a:t>
            </a:r>
            <a:r>
              <a:rPr lang="en-US" sz="4000" dirty="0" err="1" smtClean="0"/>
              <a:t>số</a:t>
            </a:r>
            <a:r>
              <a:rPr lang="en-US" sz="4000" dirty="0" smtClean="0"/>
              <a:t> </a:t>
            </a:r>
            <a:r>
              <a:rPr lang="en-US" sz="4000" dirty="0" err="1" smtClean="0"/>
              <a:t>loài</a:t>
            </a:r>
            <a:r>
              <a:rPr lang="en-US" sz="4000" dirty="0" smtClean="0"/>
              <a:t> </a:t>
            </a:r>
            <a:r>
              <a:rPr lang="en-US" sz="4000" dirty="0" err="1" smtClean="0"/>
              <a:t>người</a:t>
            </a:r>
            <a:r>
              <a:rPr lang="en-US" sz="4000" dirty="0" smtClean="0"/>
              <a:t>, </a:t>
            </a:r>
            <a:r>
              <a:rPr lang="en-US" sz="4000" dirty="0" err="1" smtClean="0"/>
              <a:t>những</a:t>
            </a:r>
            <a:r>
              <a:rPr lang="en-US" sz="4000" dirty="0" smtClean="0"/>
              <a:t> </a:t>
            </a:r>
            <a:r>
              <a:rPr lang="en-US" sz="4000" dirty="0" err="1" smtClean="0"/>
              <a:t>chúng</a:t>
            </a:r>
            <a:r>
              <a:rPr lang="en-US" sz="4000" dirty="0" smtClean="0"/>
              <a:t> </a:t>
            </a:r>
            <a:r>
              <a:rPr lang="en-US" sz="4000" dirty="0" err="1" smtClean="0"/>
              <a:t>sinh</a:t>
            </a:r>
            <a:r>
              <a:rPr lang="en-US" sz="4000" dirty="0" smtClean="0"/>
              <a:t> </a:t>
            </a:r>
            <a:r>
              <a:rPr lang="en-US" sz="4000" dirty="0" err="1" smtClean="0"/>
              <a:t>đó</a:t>
            </a:r>
            <a:r>
              <a:rPr lang="en-US" sz="4000" dirty="0" smtClean="0"/>
              <a:t> </a:t>
            </a:r>
            <a:r>
              <a:rPr lang="en-US" sz="4000" dirty="0" err="1" smtClean="0"/>
              <a:t>thì</a:t>
            </a:r>
            <a:r>
              <a:rPr lang="en-US" sz="4000" dirty="0" smtClean="0"/>
              <a:t> </a:t>
            </a:r>
            <a:r>
              <a:rPr lang="en-US" sz="4000" dirty="0" err="1" smtClean="0"/>
              <a:t>ít</a:t>
            </a:r>
            <a:r>
              <a:rPr lang="en-US" sz="4000" dirty="0" smtClean="0"/>
              <a:t> </a:t>
            </a:r>
            <a:r>
              <a:rPr lang="en-US" sz="4000" dirty="0" err="1" smtClean="0"/>
              <a:t>ỏi</a:t>
            </a:r>
            <a:r>
              <a:rPr lang="en-US" sz="4000" dirty="0" smtClean="0"/>
              <a:t> 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9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3.1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4941105"/>
              </p:ext>
            </p:extLst>
          </p:nvPr>
        </p:nvGraphicFramePr>
        <p:xfrm>
          <a:off x="838200" y="1984317"/>
          <a:ext cx="10515600" cy="47284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686442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927600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Evameva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Như vậy, giống như vậy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Appaka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Nhỏ, ít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Người đó, cái đó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Đại từ nhân xưng/chỉ định ngôi 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Satto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Chúng sinh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Cái mà, người mà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Đại từ quan hệ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Manusso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 người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Paccājāyati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ra,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tái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sinh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Động từ, hiện tại, bị động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Atha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Rồi, thì, và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Quả thực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75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Ete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Người đó, cái đó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Đại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nhân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xưng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chỉ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ngôi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0318225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9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3.1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4332429"/>
              </p:ext>
            </p:extLst>
          </p:nvPr>
        </p:nvGraphicFramePr>
        <p:xfrm>
          <a:off x="838200" y="2206742"/>
          <a:ext cx="10515600" cy="36159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686442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927600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Như thế, chính (người đó, vật đó)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 Hàm ý nhấn mạnh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Ete’va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Ete + eva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Bahutara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Nhiều, nhiều hơn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Aññatra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Bên ngoài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Công thức: Aññtra + xuất xứ cách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Giới từ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Majjhima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Trung tâm, ở giữa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Janapado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Xứ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sở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Paccantima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Vùng biên giới, nơi xa xôi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9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ĐOẠN KINH 3.1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878"/>
            <a:ext cx="10515600" cy="3764659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2006600" algn="l"/>
              </a:tabLst>
            </a:pPr>
            <a:endParaRPr lang="en-US" b="1" dirty="0"/>
          </a:p>
          <a:p>
            <a:pPr marL="0" indent="0">
              <a:buNone/>
              <a:tabLst>
                <a:tab pos="2006600" algn="l"/>
              </a:tabLst>
            </a:pPr>
            <a:r>
              <a:rPr lang="en-US" b="1" dirty="0"/>
              <a:t>TỔNG QUÁT:</a:t>
            </a:r>
          </a:p>
          <a:p>
            <a:r>
              <a:rPr lang="en-US" dirty="0" err="1"/>
              <a:t>Trong</a:t>
            </a:r>
            <a:r>
              <a:rPr lang="en-US" dirty="0"/>
              <a:t> Pali,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–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1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b="1" dirty="0"/>
              <a:t>ai </a:t>
            </a:r>
            <a:r>
              <a:rPr lang="en-US" b="1" dirty="0" err="1"/>
              <a:t>mà</a:t>
            </a:r>
            <a:r>
              <a:rPr lang="en-US" b="1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giỏi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anh </a:t>
            </a:r>
            <a:r>
              <a:rPr lang="en-US" dirty="0" err="1"/>
              <a:t>Tèo</a:t>
            </a:r>
            <a:r>
              <a:rPr lang="en-US" dirty="0"/>
              <a:t> /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b="1" dirty="0" err="1"/>
              <a:t>chiếc</a:t>
            </a:r>
            <a:r>
              <a:rPr lang="en-US" b="1" dirty="0"/>
              <a:t> </a:t>
            </a:r>
            <a:r>
              <a:rPr lang="en-US" b="1" dirty="0" err="1"/>
              <a:t>xe</a:t>
            </a:r>
            <a:r>
              <a:rPr lang="en-US" b="1" dirty="0"/>
              <a:t> </a:t>
            </a:r>
            <a:r>
              <a:rPr lang="en-US" b="1" dirty="0" err="1"/>
              <a:t>nào</a:t>
            </a:r>
            <a:r>
              <a:rPr lang="en-US" b="1" dirty="0"/>
              <a:t> </a:t>
            </a:r>
            <a:r>
              <a:rPr lang="en-US" b="1" dirty="0" err="1"/>
              <a:t>mà</a:t>
            </a:r>
            <a:r>
              <a:rPr lang="en-US" b="1" dirty="0"/>
              <a:t> </a:t>
            </a:r>
            <a:r>
              <a:rPr lang="en-US" dirty="0" err="1"/>
              <a:t>bền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anh </a:t>
            </a:r>
            <a:r>
              <a:rPr lang="en-US" dirty="0" err="1"/>
              <a:t>Tí</a:t>
            </a:r>
            <a:r>
              <a:rPr lang="en-US" dirty="0"/>
              <a:t>.</a:t>
            </a:r>
          </a:p>
          <a:p>
            <a:r>
              <a:rPr lang="en-US" dirty="0" err="1"/>
              <a:t>Ngoài</a:t>
            </a:r>
            <a:r>
              <a:rPr lang="en-US" dirty="0"/>
              <a:t> ra,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,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xưng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r>
              <a:rPr lang="en-US" b="1" dirty="0" err="1"/>
              <a:t>Người</a:t>
            </a:r>
            <a:r>
              <a:rPr lang="en-US" b="1" dirty="0"/>
              <a:t> </a:t>
            </a:r>
            <a:r>
              <a:rPr lang="en-US" b="1" dirty="0" err="1"/>
              <a:t>mà</a:t>
            </a:r>
            <a:r>
              <a:rPr lang="en-US" b="1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giỏi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anh </a:t>
            </a:r>
            <a:r>
              <a:rPr lang="en-US" dirty="0" err="1"/>
              <a:t>Tèo</a:t>
            </a:r>
            <a:r>
              <a:rPr lang="en-US" dirty="0"/>
              <a:t>,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b="1" dirty="0" err="1"/>
              <a:t>người</a:t>
            </a:r>
            <a:r>
              <a:rPr lang="en-US" b="1" dirty="0"/>
              <a:t> </a:t>
            </a:r>
            <a:r>
              <a:rPr lang="en-US" b="1" dirty="0" err="1"/>
              <a:t>đó</a:t>
            </a:r>
            <a:r>
              <a:rPr lang="en-US" b="1" dirty="0"/>
              <a:t> / </a:t>
            </a:r>
            <a:r>
              <a:rPr lang="en-US" b="1" dirty="0" err="1"/>
              <a:t>Chiếc</a:t>
            </a:r>
            <a:r>
              <a:rPr lang="en-US" b="1" dirty="0"/>
              <a:t> </a:t>
            </a:r>
            <a:r>
              <a:rPr lang="en-US" b="1" dirty="0" err="1"/>
              <a:t>xe</a:t>
            </a:r>
            <a:r>
              <a:rPr lang="en-US" b="1" dirty="0"/>
              <a:t> </a:t>
            </a:r>
            <a:r>
              <a:rPr lang="en-US" b="1" dirty="0" err="1"/>
              <a:t>mà</a:t>
            </a:r>
            <a:r>
              <a:rPr lang="en-US" b="1" dirty="0"/>
              <a:t> </a:t>
            </a:r>
            <a:r>
              <a:rPr lang="en-US" dirty="0" err="1"/>
              <a:t>bền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anh </a:t>
            </a:r>
            <a:r>
              <a:rPr lang="en-US" dirty="0" err="1"/>
              <a:t>Tí</a:t>
            </a:r>
            <a:r>
              <a:rPr lang="en-US" dirty="0"/>
              <a:t>,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b="1" dirty="0" err="1"/>
              <a:t>chiếc</a:t>
            </a:r>
            <a:r>
              <a:rPr lang="en-US" b="1" dirty="0"/>
              <a:t> </a:t>
            </a:r>
            <a:r>
              <a:rPr lang="en-US" b="1" dirty="0" err="1"/>
              <a:t>xe</a:t>
            </a:r>
            <a:r>
              <a:rPr lang="en-US" b="1" dirty="0"/>
              <a:t> </a:t>
            </a:r>
            <a:r>
              <a:rPr lang="en-US" b="1" dirty="0" err="1"/>
              <a:t>đó</a:t>
            </a:r>
            <a:r>
              <a:rPr lang="en-US" dirty="0"/>
              <a:t>.</a:t>
            </a:r>
            <a:r>
              <a:rPr lang="en-US" b="1" dirty="0"/>
              <a:t> </a:t>
            </a:r>
            <a:endParaRPr lang="en-US" dirty="0"/>
          </a:p>
          <a:p>
            <a:endParaRPr lang="en-US" sz="2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823575" y="2023306"/>
            <a:ext cx="10530225" cy="461665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231775" indent="-58738"/>
            <a:r>
              <a:rPr lang="en-US" sz="2400" b="1" dirty="0"/>
              <a:t>ĐẠI TỪ CHỈ ĐỊNH KẾT HỢP ĐẠI TỪ QUAN HỆ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0601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</a:t>
            </a:r>
            <a:r>
              <a:rPr lang="en-US" dirty="0" smtClean="0">
                <a:solidFill>
                  <a:srgbClr val="FBC25D"/>
                </a:solidFill>
              </a:rPr>
              <a:t>PHÁP ĐOẠN KINH 3.1 </a:t>
            </a:r>
            <a:endParaRPr lang="en-US" dirty="0">
              <a:solidFill>
                <a:srgbClr val="FBC25D"/>
              </a:solidFill>
            </a:endParaRP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878"/>
            <a:ext cx="10515600" cy="3764659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2006600" algn="l"/>
              </a:tabLst>
            </a:pPr>
            <a:r>
              <a:rPr lang="en-US" dirty="0">
                <a:sym typeface="Wingdings" panose="05000000000000000000" pitchFamily="2" charset="2"/>
              </a:rPr>
              <a:t> </a:t>
            </a:r>
            <a:r>
              <a:rPr lang="en-US" b="1" dirty="0"/>
              <a:t>ĐOẠN KINH 3.1:</a:t>
            </a:r>
          </a:p>
          <a:p>
            <a:pPr marL="0" indent="0">
              <a:buNone/>
              <a:tabLst>
                <a:tab pos="2006600" algn="l"/>
              </a:tabLst>
            </a:pPr>
            <a:endParaRPr lang="en-US" b="1" dirty="0"/>
          </a:p>
          <a:p>
            <a:pPr marL="0" indent="0" algn="ctr">
              <a:buNone/>
            </a:pPr>
            <a:r>
              <a:rPr lang="en-US" sz="3200" b="1" dirty="0"/>
              <a:t> </a:t>
            </a: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600" dirty="0"/>
              <a:t>= </a:t>
            </a:r>
            <a:r>
              <a:rPr lang="en-US" sz="3600" dirty="0" err="1"/>
              <a:t>Những</a:t>
            </a:r>
            <a:r>
              <a:rPr lang="en-US" sz="3600" dirty="0"/>
              <a:t> </a:t>
            </a:r>
            <a:r>
              <a:rPr lang="en-US" sz="3600" dirty="0" err="1"/>
              <a:t>chúng</a:t>
            </a:r>
            <a:r>
              <a:rPr lang="en-US" sz="3600" dirty="0"/>
              <a:t> </a:t>
            </a:r>
            <a:r>
              <a:rPr lang="en-US" sz="3600" dirty="0" err="1"/>
              <a:t>sinh</a:t>
            </a:r>
            <a:r>
              <a:rPr lang="en-US" sz="3600" dirty="0"/>
              <a:t> </a:t>
            </a:r>
            <a:r>
              <a:rPr lang="en-US" sz="3600" dirty="0" err="1"/>
              <a:t>mà</a:t>
            </a:r>
            <a:r>
              <a:rPr lang="en-US" sz="3600" dirty="0"/>
              <a:t>… </a:t>
            </a:r>
            <a:r>
              <a:rPr lang="en-US" sz="3600" dirty="0" err="1"/>
              <a:t>những</a:t>
            </a:r>
            <a:r>
              <a:rPr lang="en-US" sz="3600" dirty="0"/>
              <a:t> </a:t>
            </a:r>
            <a:r>
              <a:rPr lang="en-US" sz="3600" dirty="0" err="1"/>
              <a:t>chúng</a:t>
            </a:r>
            <a:r>
              <a:rPr lang="en-US" sz="3600" dirty="0"/>
              <a:t> </a:t>
            </a:r>
            <a:r>
              <a:rPr lang="en-US" sz="3600" dirty="0" err="1"/>
              <a:t>sinh</a:t>
            </a:r>
            <a:r>
              <a:rPr lang="en-US" sz="3600" dirty="0"/>
              <a:t> </a:t>
            </a:r>
            <a:r>
              <a:rPr lang="en-US" sz="3600" dirty="0" err="1"/>
              <a:t>ấy</a:t>
            </a:r>
            <a:endParaRPr lang="en-US" sz="3600" dirty="0"/>
          </a:p>
          <a:p>
            <a:pPr marL="0" indent="0">
              <a:buNone/>
            </a:pPr>
            <a:r>
              <a:rPr lang="en-US" sz="3200" b="1" dirty="0" err="1"/>
              <a:t>Te</a:t>
            </a:r>
            <a:r>
              <a:rPr lang="en-US" sz="3200" b="1" dirty="0"/>
              <a:t> </a:t>
            </a:r>
            <a:r>
              <a:rPr lang="en-US" sz="3200" dirty="0"/>
              <a:t>= </a:t>
            </a:r>
            <a:r>
              <a:rPr lang="en-US" sz="3200" dirty="0" err="1"/>
              <a:t>đại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chỉ</a:t>
            </a:r>
            <a:r>
              <a:rPr lang="en-US" sz="3200" dirty="0"/>
              <a:t> </a:t>
            </a:r>
            <a:r>
              <a:rPr lang="en-US" sz="3200" dirty="0" err="1"/>
              <a:t>định</a:t>
            </a:r>
            <a:r>
              <a:rPr lang="en-US" sz="3200" dirty="0"/>
              <a:t>, </a:t>
            </a:r>
            <a:r>
              <a:rPr lang="en-US" sz="3200" dirty="0" err="1"/>
              <a:t>nhân</a:t>
            </a:r>
            <a:r>
              <a:rPr lang="en-US" sz="3200" dirty="0"/>
              <a:t> </a:t>
            </a:r>
            <a:r>
              <a:rPr lang="en-US" sz="3200" dirty="0" err="1"/>
              <a:t>xưng</a:t>
            </a: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Ye </a:t>
            </a:r>
            <a:r>
              <a:rPr lang="en-US" sz="3200" dirty="0"/>
              <a:t>= </a:t>
            </a:r>
            <a:r>
              <a:rPr lang="en-US" sz="3200" dirty="0" err="1"/>
              <a:t>đại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838200" y="2957957"/>
            <a:ext cx="10530225" cy="707886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/>
              <a:t>Te</a:t>
            </a:r>
            <a:r>
              <a:rPr lang="en-US" sz="4000" b="1" dirty="0"/>
              <a:t> </a:t>
            </a:r>
            <a:r>
              <a:rPr lang="en-US" sz="4000" b="1" dirty="0" err="1"/>
              <a:t>sattā</a:t>
            </a:r>
            <a:r>
              <a:rPr lang="en-US" sz="4000" b="1" dirty="0"/>
              <a:t> ye = </a:t>
            </a:r>
            <a:r>
              <a:rPr lang="en-US" sz="4000" b="1" dirty="0" err="1"/>
              <a:t>sattā</a:t>
            </a:r>
            <a:r>
              <a:rPr lang="en-US" sz="4000" b="1" dirty="0"/>
              <a:t> ye… </a:t>
            </a:r>
            <a:r>
              <a:rPr lang="en-US" sz="4000" b="1" dirty="0" err="1"/>
              <a:t>te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656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ĐOẠN KINH 3.1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878"/>
            <a:ext cx="10515600" cy="3764659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2006600" algn="l"/>
              </a:tabLst>
            </a:pPr>
            <a:endParaRPr lang="en-US" b="1" dirty="0"/>
          </a:p>
          <a:p>
            <a:pPr marL="0" indent="0">
              <a:buNone/>
              <a:tabLst>
                <a:tab pos="2006600" algn="l"/>
              </a:tabLst>
            </a:pPr>
            <a:r>
              <a:rPr lang="en-US" b="1" dirty="0"/>
              <a:t>TỔNG QUÁT:</a:t>
            </a:r>
          </a:p>
          <a:p>
            <a:r>
              <a:rPr lang="en-US" dirty="0"/>
              <a:t>Pali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,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Pali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-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ở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,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…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. </a:t>
            </a:r>
          </a:p>
          <a:p>
            <a:endParaRPr lang="en-US" sz="2600" dirty="0"/>
          </a:p>
          <a:p>
            <a:pPr marL="0" indent="0">
              <a:buNone/>
            </a:pPr>
            <a:r>
              <a:rPr lang="en-US" sz="2600" b="1" dirty="0"/>
              <a:t>ĐOẠN KINH 3: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823575" y="2023306"/>
            <a:ext cx="10530225" cy="461665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231775" indent="-58738"/>
            <a:r>
              <a:rPr lang="en-US" sz="2400" b="1" dirty="0"/>
              <a:t>GIỚI TỪ</a:t>
            </a:r>
            <a:endParaRPr 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23C146-AA6D-47F1-9CED-5153BFE371AB}"/>
              </a:ext>
            </a:extLst>
          </p:cNvPr>
          <p:cNvSpPr/>
          <p:nvPr/>
        </p:nvSpPr>
        <p:spPr>
          <a:xfrm>
            <a:off x="2771928" y="5444046"/>
            <a:ext cx="6633518" cy="584775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231775" indent="-58738" algn="ctr"/>
            <a:r>
              <a:rPr lang="en-US" sz="3200" b="1" dirty="0" err="1"/>
              <a:t>aññatra</a:t>
            </a:r>
            <a:r>
              <a:rPr lang="en-US" sz="3200" b="1" dirty="0"/>
              <a:t> </a:t>
            </a:r>
            <a:r>
              <a:rPr lang="en-US" sz="3200" b="1" dirty="0" err="1"/>
              <a:t>manussehi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6660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ĐOẠN KINH 3.1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878"/>
            <a:ext cx="10515600" cy="3764659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2006600" algn="l"/>
              </a:tabLst>
            </a:pPr>
            <a:endParaRPr lang="en-US" b="1" dirty="0"/>
          </a:p>
          <a:p>
            <a:pPr marL="0" indent="0">
              <a:buNone/>
              <a:tabLst>
                <a:tab pos="2006600" algn="l"/>
              </a:tabLst>
            </a:pPr>
            <a:r>
              <a:rPr lang="en-US" b="1" dirty="0"/>
              <a:t>TỔNG QUÁT:</a:t>
            </a:r>
          </a:p>
          <a:p>
            <a:r>
              <a:rPr lang="en-US" dirty="0"/>
              <a:t>Danh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: </a:t>
            </a:r>
            <a:r>
              <a:rPr lang="en-US" dirty="0" err="1"/>
              <a:t>tại</a:t>
            </a:r>
            <a:r>
              <a:rPr lang="en-US" dirty="0"/>
              <a:t>, ở, </a:t>
            </a:r>
            <a:r>
              <a:rPr lang="en-US" dirty="0" err="1"/>
              <a:t>gần</a:t>
            </a:r>
            <a:r>
              <a:rPr lang="en-US" dirty="0"/>
              <a:t>… (in, on, at, near…)</a:t>
            </a:r>
          </a:p>
          <a:p>
            <a:r>
              <a:rPr lang="en-US" dirty="0"/>
              <a:t>Danh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ở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: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… (among)</a:t>
            </a:r>
          </a:p>
          <a:p>
            <a:endParaRPr lang="en-US" sz="2600" dirty="0"/>
          </a:p>
          <a:p>
            <a:pPr marL="0" indent="0">
              <a:buNone/>
            </a:pPr>
            <a:r>
              <a:rPr lang="en-US" sz="2600" b="1" dirty="0"/>
              <a:t>ĐOẠN KINH 3: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823575" y="2023306"/>
            <a:ext cx="10530225" cy="461665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231775" indent="-58738"/>
            <a:r>
              <a:rPr lang="en-US" sz="2400" b="1" dirty="0"/>
              <a:t>VỊ TRÍ CÁCH CHỈ VỊ TRÍ, N</a:t>
            </a:r>
            <a:r>
              <a:rPr lang="vi-VN" sz="2400" b="1" dirty="0"/>
              <a:t>Ơ</a:t>
            </a:r>
            <a:r>
              <a:rPr lang="en-US" sz="2400" b="1" dirty="0"/>
              <a:t>I CHỐN</a:t>
            </a:r>
            <a:endParaRPr 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23C146-AA6D-47F1-9CED-5153BFE371AB}"/>
              </a:ext>
            </a:extLst>
          </p:cNvPr>
          <p:cNvSpPr/>
          <p:nvPr/>
        </p:nvSpPr>
        <p:spPr>
          <a:xfrm>
            <a:off x="2771928" y="5444046"/>
            <a:ext cx="6633518" cy="584775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231775" indent="-58738" algn="ctr"/>
            <a:r>
              <a:rPr lang="en-US" sz="3200" b="1" dirty="0" err="1"/>
              <a:t>manussesu</a:t>
            </a:r>
            <a:r>
              <a:rPr lang="en-US" sz="3200" b="1" dirty="0"/>
              <a:t> / </a:t>
            </a:r>
            <a:r>
              <a:rPr lang="en-US" sz="3200" b="1" dirty="0" err="1"/>
              <a:t>janapadesu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1632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3.2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312894" y="1421794"/>
            <a:ext cx="9628094" cy="5194159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dirty="0"/>
              <a:t>... </a:t>
            </a:r>
            <a:r>
              <a:rPr lang="en-US" sz="3600" dirty="0" err="1"/>
              <a:t>Evameva</a:t>
            </a:r>
            <a:r>
              <a:rPr lang="en-US" sz="3600" dirty="0"/>
              <a:t> </a:t>
            </a:r>
            <a:r>
              <a:rPr lang="en-US" sz="3600" dirty="0" err="1"/>
              <a:t>kho</a:t>
            </a:r>
            <a:r>
              <a:rPr lang="en-US" sz="3600" dirty="0"/>
              <a:t>, </a:t>
            </a:r>
            <a:r>
              <a:rPr lang="en-US" sz="3600" dirty="0" err="1"/>
              <a:t>bhikkhave</a:t>
            </a:r>
            <a:r>
              <a:rPr lang="en-US" sz="3600" dirty="0"/>
              <a:t>, </a:t>
            </a:r>
            <a:r>
              <a:rPr lang="en-US" sz="3600" dirty="0" err="1"/>
              <a:t>appakā</a:t>
            </a:r>
            <a:r>
              <a:rPr lang="en-US" sz="3600" dirty="0"/>
              <a:t> </a:t>
            </a:r>
            <a:r>
              <a:rPr lang="en-US" sz="3600" dirty="0" err="1"/>
              <a:t>te</a:t>
            </a:r>
            <a:r>
              <a:rPr lang="en-US" sz="3600" dirty="0"/>
              <a:t> </a:t>
            </a:r>
            <a:r>
              <a:rPr lang="en-US" sz="3600" dirty="0" err="1"/>
              <a:t>sattā</a:t>
            </a:r>
            <a:r>
              <a:rPr lang="en-US" sz="3600" dirty="0"/>
              <a:t> </a:t>
            </a:r>
            <a:r>
              <a:rPr lang="en-US" sz="3600" dirty="0" smtClean="0"/>
              <a:t>ye (</a:t>
            </a:r>
            <a:r>
              <a:rPr lang="en-US" sz="3600" dirty="0" err="1" smtClean="0"/>
              <a:t>sattā</a:t>
            </a:r>
            <a:r>
              <a:rPr lang="en-US" sz="3600" dirty="0" smtClean="0"/>
              <a:t>) </a:t>
            </a:r>
            <a:r>
              <a:rPr lang="en-US" sz="3600" dirty="0" err="1"/>
              <a:t>paññavanto</a:t>
            </a:r>
            <a:r>
              <a:rPr lang="en-US" sz="3600" dirty="0"/>
              <a:t>, </a:t>
            </a:r>
            <a:r>
              <a:rPr lang="en-US" sz="3600" dirty="0" err="1"/>
              <a:t>ajaḷā</a:t>
            </a:r>
            <a:r>
              <a:rPr lang="en-US" sz="3600" dirty="0"/>
              <a:t>, </a:t>
            </a:r>
            <a:r>
              <a:rPr lang="en-US" sz="3600" dirty="0" err="1"/>
              <a:t>aneḷamūgā</a:t>
            </a:r>
            <a:r>
              <a:rPr lang="en-US" sz="3600" dirty="0"/>
              <a:t>, </a:t>
            </a:r>
            <a:r>
              <a:rPr lang="en-US" sz="3600" dirty="0" err="1"/>
              <a:t>paṭibalā</a:t>
            </a:r>
            <a:r>
              <a:rPr lang="en-US" sz="3600" dirty="0"/>
              <a:t> </a:t>
            </a:r>
            <a:r>
              <a:rPr lang="en-US" sz="3600" dirty="0" err="1"/>
              <a:t>subhāsitadubbhāsitassa</a:t>
            </a:r>
            <a:r>
              <a:rPr lang="en-US" sz="3600" dirty="0"/>
              <a:t> </a:t>
            </a:r>
            <a:r>
              <a:rPr lang="en-US" sz="3600" dirty="0" err="1" smtClean="0"/>
              <a:t>atthamaññātuṃ</a:t>
            </a:r>
            <a:r>
              <a:rPr lang="en-US" sz="3600" dirty="0"/>
              <a:t>; </a:t>
            </a:r>
            <a:r>
              <a:rPr lang="en-US" sz="3600" dirty="0" err="1"/>
              <a:t>atha</a:t>
            </a:r>
            <a:r>
              <a:rPr lang="en-US" sz="3600" dirty="0"/>
              <a:t> </a:t>
            </a:r>
            <a:r>
              <a:rPr lang="en-US" sz="3600" dirty="0" err="1"/>
              <a:t>kho</a:t>
            </a:r>
            <a:r>
              <a:rPr lang="en-US" sz="3600" dirty="0"/>
              <a:t> </a:t>
            </a:r>
            <a:r>
              <a:rPr lang="en-US" sz="3600" dirty="0" err="1"/>
              <a:t>ete’va</a:t>
            </a:r>
            <a:r>
              <a:rPr lang="en-US" sz="3600" dirty="0"/>
              <a:t> </a:t>
            </a:r>
            <a:r>
              <a:rPr lang="en-US" sz="3600" dirty="0" err="1"/>
              <a:t>sattā</a:t>
            </a:r>
            <a:r>
              <a:rPr lang="en-US" sz="3600" dirty="0"/>
              <a:t> </a:t>
            </a:r>
            <a:r>
              <a:rPr lang="en-US" sz="3600" dirty="0" err="1"/>
              <a:t>bahutarā</a:t>
            </a:r>
            <a:r>
              <a:rPr lang="en-US" sz="3600" dirty="0"/>
              <a:t> </a:t>
            </a:r>
            <a:r>
              <a:rPr lang="en-US" sz="3600" dirty="0" smtClean="0"/>
              <a:t>ye (</a:t>
            </a:r>
            <a:r>
              <a:rPr lang="en-US" sz="3600" dirty="0" err="1" smtClean="0"/>
              <a:t>sattā</a:t>
            </a:r>
            <a:r>
              <a:rPr lang="en-US" sz="3600" dirty="0" smtClean="0"/>
              <a:t>) </a:t>
            </a:r>
            <a:r>
              <a:rPr lang="en-US" sz="3600" dirty="0" err="1"/>
              <a:t>duppaññā</a:t>
            </a:r>
            <a:r>
              <a:rPr lang="en-US" sz="3600" dirty="0"/>
              <a:t> </a:t>
            </a:r>
            <a:r>
              <a:rPr lang="en-US" sz="3600" dirty="0" err="1"/>
              <a:t>jaḷā</a:t>
            </a:r>
            <a:r>
              <a:rPr lang="en-US" sz="3600" dirty="0"/>
              <a:t> </a:t>
            </a:r>
            <a:r>
              <a:rPr lang="en-US" sz="3600" dirty="0" err="1"/>
              <a:t>eḷamūgā</a:t>
            </a:r>
            <a:r>
              <a:rPr lang="en-US" sz="3600" dirty="0"/>
              <a:t> </a:t>
            </a:r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/>
              <a:t>paṭibalā</a:t>
            </a:r>
            <a:r>
              <a:rPr lang="en-US" sz="3600" dirty="0"/>
              <a:t> </a:t>
            </a:r>
            <a:r>
              <a:rPr lang="en-US" sz="3600" dirty="0" err="1"/>
              <a:t>subhāsitadubbhāsitassa</a:t>
            </a:r>
            <a:r>
              <a:rPr lang="en-US" sz="3600" dirty="0"/>
              <a:t> </a:t>
            </a:r>
            <a:r>
              <a:rPr lang="en-US" sz="3600" dirty="0" err="1" smtClean="0"/>
              <a:t>atthamaññātuṃ</a:t>
            </a:r>
            <a:r>
              <a:rPr lang="en-US" sz="3600" dirty="0" smtClean="0"/>
              <a:t>.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4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3.2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712393"/>
              </p:ext>
            </p:extLst>
          </p:nvPr>
        </p:nvGraphicFramePr>
        <p:xfrm>
          <a:off x="647700" y="2083173"/>
          <a:ext cx="10791356" cy="45125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69209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545548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5420360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2156239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Nghĩa Việt </a:t>
                      </a:r>
                      <a:r>
                        <a:rPr lang="en-US" sz="2400" dirty="0" err="1"/>
                        <a:t>liên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quan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đến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đoạn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kinh</a:t>
                      </a:r>
                      <a:endParaRPr lang="en-US" sz="2400" dirty="0"/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loại</a:t>
                      </a:r>
                      <a:endParaRPr lang="en-US" sz="2400" dirty="0"/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Evameva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Như vậy, giống như vậy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5790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Appaka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Nhỏ, ít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đó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đó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Đại từ nhân xưng/chỉ định ngôi 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Satto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Chúng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sinh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mà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mà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Đại từ quan hệ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Paññavanto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trí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tuệ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[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Chủ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cách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nhiều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Paññavant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Jaḷa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Đần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độn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7990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Eḷamūga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Ngu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ngốc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315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Paṭibala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khả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năng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9288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Subhāsitadubbhāsitaṃ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điều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khéo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nói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điều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vụng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nói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trung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9592352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2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dirty="0" smtClean="0">
                <a:solidFill>
                  <a:srgbClr val="FBC25D"/>
                </a:solidFill>
              </a:rPr>
              <a:t>2.1 </a:t>
            </a:r>
            <a:r>
              <a:rPr lang="en-US" dirty="0" err="1" smtClean="0">
                <a:solidFill>
                  <a:srgbClr val="FBC25D"/>
                </a:solidFill>
              </a:rPr>
              <a:t>Đại</a:t>
            </a:r>
            <a:r>
              <a:rPr lang="en-US" dirty="0" smtClean="0">
                <a:solidFill>
                  <a:srgbClr val="FBC25D"/>
                </a:solidFill>
              </a:rPr>
              <a:t> </a:t>
            </a:r>
            <a:r>
              <a:rPr lang="en-US" dirty="0" err="1" smtClean="0">
                <a:solidFill>
                  <a:srgbClr val="FBC25D"/>
                </a:solidFill>
              </a:rPr>
              <a:t>từ</a:t>
            </a:r>
            <a:r>
              <a:rPr lang="en-US" dirty="0" smtClean="0">
                <a:solidFill>
                  <a:srgbClr val="FBC25D"/>
                </a:solidFill>
              </a:rPr>
              <a:t> </a:t>
            </a:r>
            <a:r>
              <a:rPr lang="en-US" dirty="0" err="1" smtClean="0">
                <a:solidFill>
                  <a:srgbClr val="FBC25D"/>
                </a:solidFill>
              </a:rPr>
              <a:t>nhân</a:t>
            </a:r>
            <a:r>
              <a:rPr lang="en-US" dirty="0" smtClean="0">
                <a:solidFill>
                  <a:srgbClr val="FBC25D"/>
                </a:solidFill>
              </a:rPr>
              <a:t> </a:t>
            </a:r>
            <a:r>
              <a:rPr lang="en-US" dirty="0" err="1" smtClean="0">
                <a:solidFill>
                  <a:srgbClr val="FBC25D"/>
                </a:solidFill>
              </a:rPr>
              <a:t>xưng</a:t>
            </a:r>
            <a:r>
              <a:rPr lang="en-US" dirty="0" smtClean="0">
                <a:solidFill>
                  <a:srgbClr val="FBC25D"/>
                </a:solidFill>
              </a:rPr>
              <a:t> </a:t>
            </a:r>
            <a:r>
              <a:rPr lang="en-US" dirty="0" err="1" smtClean="0">
                <a:solidFill>
                  <a:srgbClr val="FBC25D"/>
                </a:solidFill>
              </a:rPr>
              <a:t>chỉ</a:t>
            </a:r>
            <a:r>
              <a:rPr lang="en-US" dirty="0" smtClean="0">
                <a:solidFill>
                  <a:srgbClr val="FBC25D"/>
                </a:solidFill>
              </a:rPr>
              <a:t> </a:t>
            </a:r>
            <a:r>
              <a:rPr lang="en-US" dirty="0" err="1" smtClean="0">
                <a:solidFill>
                  <a:srgbClr val="FBC25D"/>
                </a:solidFill>
              </a:rPr>
              <a:t>định</a:t>
            </a:r>
            <a:r>
              <a:rPr lang="en-US" dirty="0" smtClean="0">
                <a:solidFill>
                  <a:srgbClr val="FBC25D"/>
                </a:solidFill>
              </a:rPr>
              <a:t> </a:t>
            </a:r>
            <a:r>
              <a:rPr lang="en-US" dirty="0" err="1" smtClean="0">
                <a:solidFill>
                  <a:srgbClr val="FBC25D"/>
                </a:solidFill>
              </a:rPr>
              <a:t>ngôi</a:t>
            </a:r>
            <a:r>
              <a:rPr lang="en-US" dirty="0" smtClean="0">
                <a:solidFill>
                  <a:srgbClr val="FBC25D"/>
                </a:solidFill>
              </a:rPr>
              <a:t> 3</a:t>
            </a:r>
            <a:endParaRPr lang="en-US" dirty="0">
              <a:solidFill>
                <a:srgbClr val="FBC25D"/>
              </a:solidFill>
            </a:endParaRP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870472" y="2134709"/>
            <a:ext cx="10530225" cy="523220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231775" indent="-58738" algn="ctr"/>
            <a:endParaRPr lang="en-US" sz="2800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 txBox="1">
            <a:spLocks/>
          </p:cNvSpPr>
          <p:nvPr/>
        </p:nvSpPr>
        <p:spPr>
          <a:xfrm>
            <a:off x="852825" y="2197176"/>
            <a:ext cx="10515600" cy="4607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ts val="1000"/>
              </a:spcBef>
              <a:buNone/>
              <a:tabLst>
                <a:tab pos="2006600" algn="l"/>
              </a:tabLst>
            </a:pPr>
            <a:r>
              <a:rPr lang="en-US" sz="2400" b="1" dirty="0" smtClean="0">
                <a:sym typeface="Wingdings" panose="05000000000000000000" pitchFamily="2" charset="2"/>
              </a:rPr>
              <a:t>2.1.1 | </a:t>
            </a:r>
            <a:r>
              <a:rPr lang="en-US" sz="2200" dirty="0" err="1"/>
              <a:t>Đại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nhân</a:t>
            </a:r>
            <a:r>
              <a:rPr lang="en-US" sz="2200" dirty="0"/>
              <a:t> </a:t>
            </a:r>
            <a:r>
              <a:rPr lang="en-US" sz="2200" dirty="0" err="1"/>
              <a:t>xưng</a:t>
            </a:r>
            <a:r>
              <a:rPr lang="en-US" sz="2200" dirty="0"/>
              <a:t> “</a:t>
            </a:r>
            <a:r>
              <a:rPr lang="en-US" sz="2200" dirty="0" err="1"/>
              <a:t>sa</a:t>
            </a:r>
            <a:r>
              <a:rPr lang="en-US" sz="2200" dirty="0"/>
              <a:t>/</a:t>
            </a:r>
            <a:r>
              <a:rPr lang="en-US" sz="2200" dirty="0" err="1"/>
              <a:t>taṃ</a:t>
            </a:r>
            <a:r>
              <a:rPr lang="en-US" sz="2200" dirty="0"/>
              <a:t>” (</a:t>
            </a:r>
            <a:r>
              <a:rPr lang="en-US" sz="2200" dirty="0" err="1"/>
              <a:t>anh</a:t>
            </a:r>
            <a:r>
              <a:rPr lang="en-US" sz="2200" dirty="0"/>
              <a:t> ta, </a:t>
            </a:r>
            <a:r>
              <a:rPr lang="en-US" sz="2200" dirty="0" err="1"/>
              <a:t>cô</a:t>
            </a:r>
            <a:r>
              <a:rPr lang="en-US" sz="2200" dirty="0"/>
              <a:t> ta, </a:t>
            </a:r>
            <a:r>
              <a:rPr lang="en-US" sz="2200" dirty="0" err="1"/>
              <a:t>nó</a:t>
            </a:r>
            <a:r>
              <a:rPr lang="en-US" sz="2200" dirty="0"/>
              <a:t>)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chủ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ít</a:t>
            </a:r>
            <a:r>
              <a:rPr lang="en-US" sz="2200" dirty="0"/>
              <a:t> </a:t>
            </a:r>
            <a:r>
              <a:rPr lang="en-US" sz="2200" dirty="0" err="1"/>
              <a:t>theo</a:t>
            </a:r>
            <a:r>
              <a:rPr lang="en-US" sz="2200" dirty="0"/>
              <a:t> 3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 smtClean="0"/>
              <a:t>:</a:t>
            </a:r>
            <a:endParaRPr lang="en-US" sz="2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377648"/>
              </p:ext>
            </p:extLst>
          </p:nvPr>
        </p:nvGraphicFramePr>
        <p:xfrm>
          <a:off x="2076632" y="3317948"/>
          <a:ext cx="8117904" cy="219075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21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9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137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</a:rPr>
                        <a:t>Đại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Từ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Nhân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Xưng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Ngôi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Thứ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ba</a:t>
                      </a:r>
                      <a:endParaRPr lang="en-US" sz="2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</a:rPr>
                        <a:t>Số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Ít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015" marR="132015" marT="0" marB="0">
                    <a:solidFill>
                      <a:srgbClr val="471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Nam </a:t>
                      </a:r>
                      <a:r>
                        <a:rPr lang="en-US" sz="2500" dirty="0" err="1">
                          <a:effectLst/>
                        </a:rPr>
                        <a:t>Tính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015" marR="132015" marT="0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So - Anh ấy, chú ấy, ông ấy (he)</a:t>
                      </a:r>
                      <a:endParaRPr lang="en-US" sz="2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015" marR="132015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</a:rPr>
                        <a:t>Nữ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Tính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015" marR="132015" marT="0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</a:rPr>
                        <a:t>Sā</a:t>
                      </a:r>
                      <a:r>
                        <a:rPr lang="en-US" sz="2500" dirty="0">
                          <a:effectLst/>
                        </a:rPr>
                        <a:t> - </a:t>
                      </a:r>
                      <a:r>
                        <a:rPr lang="en-US" sz="2500" dirty="0" err="1">
                          <a:effectLst/>
                        </a:rPr>
                        <a:t>Chị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ấy</a:t>
                      </a:r>
                      <a:r>
                        <a:rPr lang="en-US" sz="2500" dirty="0">
                          <a:effectLst/>
                        </a:rPr>
                        <a:t>, </a:t>
                      </a:r>
                      <a:r>
                        <a:rPr lang="en-US" sz="2500" dirty="0" err="1">
                          <a:effectLst/>
                        </a:rPr>
                        <a:t>cô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ấy</a:t>
                      </a:r>
                      <a:r>
                        <a:rPr lang="en-US" sz="2500" dirty="0">
                          <a:effectLst/>
                        </a:rPr>
                        <a:t>, </a:t>
                      </a:r>
                      <a:r>
                        <a:rPr lang="en-US" sz="2500" dirty="0" err="1">
                          <a:effectLst/>
                        </a:rPr>
                        <a:t>bà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ấy</a:t>
                      </a:r>
                      <a:r>
                        <a:rPr lang="en-US" sz="2500" dirty="0">
                          <a:effectLst/>
                        </a:rPr>
                        <a:t> (she</a:t>
                      </a:r>
                      <a:r>
                        <a:rPr lang="en-US" sz="2500" dirty="0" smtClean="0">
                          <a:effectLst/>
                        </a:rPr>
                        <a:t>) 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015" marR="132015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</a:rPr>
                        <a:t>Trung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Tính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015" marR="132015" marT="0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</a:rPr>
                        <a:t>Taṃ</a:t>
                      </a:r>
                      <a:r>
                        <a:rPr lang="en-US" sz="2500" dirty="0">
                          <a:effectLst/>
                        </a:rPr>
                        <a:t> - </a:t>
                      </a:r>
                      <a:r>
                        <a:rPr lang="en-US" sz="2500" dirty="0" err="1">
                          <a:effectLst/>
                        </a:rPr>
                        <a:t>Cái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đó</a:t>
                      </a:r>
                      <a:r>
                        <a:rPr lang="en-US" sz="2500" dirty="0">
                          <a:effectLst/>
                        </a:rPr>
                        <a:t>, </a:t>
                      </a:r>
                      <a:r>
                        <a:rPr lang="en-US" sz="2500" dirty="0" err="1">
                          <a:effectLst/>
                        </a:rPr>
                        <a:t>điều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đó</a:t>
                      </a:r>
                      <a:r>
                        <a:rPr lang="en-US" sz="2500" dirty="0">
                          <a:effectLst/>
                        </a:rPr>
                        <a:t>, </a:t>
                      </a:r>
                      <a:r>
                        <a:rPr lang="en-US" sz="2500" dirty="0" err="1">
                          <a:effectLst/>
                        </a:rPr>
                        <a:t>nó</a:t>
                      </a:r>
                      <a:r>
                        <a:rPr lang="en-US" sz="2500" dirty="0">
                          <a:effectLst/>
                        </a:rPr>
                        <a:t> (it)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2015" marR="132015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03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3.2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7819199"/>
              </p:ext>
            </p:extLst>
          </p:nvPr>
        </p:nvGraphicFramePr>
        <p:xfrm>
          <a:off x="647700" y="2045073"/>
          <a:ext cx="10820400" cy="4757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69209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545548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5449404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2156239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Nghĩa Việt </a:t>
                      </a:r>
                      <a:r>
                        <a:rPr lang="en-US" sz="2400" dirty="0" err="1"/>
                        <a:t>liên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quan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đến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đoạn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kinh</a:t>
                      </a:r>
                      <a:endParaRPr lang="en-US" sz="2400" dirty="0"/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loại</a:t>
                      </a:r>
                      <a:endParaRPr lang="en-US" sz="2400" dirty="0"/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Atthamaññāti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Atthamaññāti = Atthaṃ + aññāti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5790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Attho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Atthaṃ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Ý nghĩa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Aññāti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Phân biệt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Động từ, hiện tại, chủ động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Atha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Rồi, thì, và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Quả thực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Người đó, cái đó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Đại từ nhân xưng/chỉ định ngôi 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Như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thế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chính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đó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vật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đó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Hàm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ý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nhấn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mạnh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7990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Ete’va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eva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315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Bahutara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Nhiều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nhiều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hơn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9288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Duppañña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Kém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trí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9592352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83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06139" y="1160472"/>
            <a:ext cx="9697076" cy="615553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fr-FR" sz="3400" dirty="0" err="1"/>
              <a:t>Ye</a:t>
            </a:r>
            <a:r>
              <a:rPr lang="fr-FR" sz="3400" dirty="0"/>
              <a:t> </a:t>
            </a:r>
            <a:r>
              <a:rPr lang="fr-FR" sz="3400" dirty="0" err="1"/>
              <a:t>santi</a:t>
            </a:r>
            <a:r>
              <a:rPr lang="fr-FR" sz="3400" dirty="0"/>
              <a:t> </a:t>
            </a:r>
            <a:r>
              <a:rPr lang="fr-FR" sz="3400" dirty="0" err="1"/>
              <a:t>mittānaṃ</a:t>
            </a:r>
            <a:r>
              <a:rPr lang="fr-FR" sz="3400" dirty="0"/>
              <a:t>, te </a:t>
            </a:r>
            <a:r>
              <a:rPr lang="fr-FR" sz="3400" dirty="0" err="1"/>
              <a:t>santi</a:t>
            </a:r>
            <a:r>
              <a:rPr lang="fr-FR" sz="3400" dirty="0"/>
              <a:t> </a:t>
            </a:r>
            <a:r>
              <a:rPr lang="fr-FR" sz="3400" dirty="0" err="1"/>
              <a:t>sabhāgā</a:t>
            </a:r>
            <a:r>
              <a:rPr lang="fr-FR" sz="3400" dirty="0"/>
              <a:t>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BC25D"/>
                </a:solidFill>
                <a:latin typeface="Calibri" panose="020F0502020204030204"/>
              </a:rPr>
              <a:t>	</a:t>
            </a:r>
            <a:r>
              <a:rPr lang="en-US" dirty="0" smtClean="0">
                <a:solidFill>
                  <a:srgbClr val="FBC25D"/>
                </a:solidFill>
                <a:latin typeface="Calibri" panose="020F0502020204030204"/>
                <a:cs typeface="Times New Roman" panose="02020603050405020304" pitchFamily="18" charset="0"/>
              </a:rPr>
              <a:t>NGẠN NGỮ LATIN </a:t>
            </a: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742095"/>
              </p:ext>
            </p:extLst>
          </p:nvPr>
        </p:nvGraphicFramePr>
        <p:xfrm>
          <a:off x="2327243" y="1902179"/>
          <a:ext cx="9697078" cy="4113978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565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8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2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9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6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dirty="0">
                          <a:effectLst/>
                        </a:rPr>
                        <a:t>STT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2143" marR="5214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dirty="0" err="1">
                          <a:effectLst/>
                        </a:rPr>
                        <a:t>Từ</a:t>
                      </a:r>
                      <a:r>
                        <a:rPr lang="fr-FR" sz="2200" dirty="0">
                          <a:effectLst/>
                        </a:rPr>
                        <a:t> Pali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2143" marR="5214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dirty="0" err="1">
                          <a:effectLst/>
                        </a:rPr>
                        <a:t>Nghĩa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Việt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2143" marR="5214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dirty="0" err="1">
                          <a:effectLst/>
                        </a:rPr>
                        <a:t>Từ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loại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2143" marR="5214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3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0">
                          <a:effectLst/>
                        </a:rPr>
                        <a:t>1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2143" marR="5214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1" dirty="0" err="1">
                          <a:effectLst/>
                        </a:rPr>
                        <a:t>Ye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2143" marR="5214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dirty="0" err="1">
                          <a:effectLst/>
                        </a:rPr>
                        <a:t>Những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gì</a:t>
                      </a:r>
                      <a:r>
                        <a:rPr lang="fr-FR" sz="2200" dirty="0">
                          <a:effectLst/>
                        </a:rPr>
                        <a:t> [</a:t>
                      </a:r>
                      <a:r>
                        <a:rPr lang="fr-FR" sz="2200" dirty="0" err="1">
                          <a:effectLst/>
                        </a:rPr>
                        <a:t>Chủ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cách</a:t>
                      </a:r>
                      <a:r>
                        <a:rPr lang="fr-FR" sz="2200" dirty="0">
                          <a:effectLst/>
                        </a:rPr>
                        <a:t>, </a:t>
                      </a:r>
                      <a:r>
                        <a:rPr lang="fr-FR" sz="2200" dirty="0" err="1">
                          <a:effectLst/>
                        </a:rPr>
                        <a:t>nam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tính</a:t>
                      </a:r>
                      <a:r>
                        <a:rPr lang="fr-FR" sz="2200" dirty="0">
                          <a:effectLst/>
                        </a:rPr>
                        <a:t>, </a:t>
                      </a:r>
                      <a:r>
                        <a:rPr lang="fr-FR" sz="2200" dirty="0" err="1">
                          <a:effectLst/>
                        </a:rPr>
                        <a:t>số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nhiều</a:t>
                      </a:r>
                      <a:r>
                        <a:rPr lang="fr-FR" sz="2200" dirty="0">
                          <a:effectLst/>
                        </a:rPr>
                        <a:t>]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2143" marR="52143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dirty="0" err="1">
                          <a:effectLst/>
                        </a:rPr>
                        <a:t>Đại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từ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quan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hệ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2143" marR="52143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3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0">
                          <a:effectLst/>
                        </a:rPr>
                        <a:t>2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2143" marR="5214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1" dirty="0" err="1">
                          <a:effectLst/>
                        </a:rPr>
                        <a:t>Santi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2143" marR="5214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dirty="0" err="1">
                          <a:effectLst/>
                        </a:rPr>
                        <a:t>Có</a:t>
                      </a:r>
                      <a:r>
                        <a:rPr lang="fr-FR" sz="2200" dirty="0">
                          <a:effectLst/>
                        </a:rPr>
                        <a:t>, </a:t>
                      </a:r>
                      <a:r>
                        <a:rPr lang="fr-FR" sz="2200" dirty="0" err="1">
                          <a:effectLst/>
                        </a:rPr>
                        <a:t>tồn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tại</a:t>
                      </a:r>
                      <a:r>
                        <a:rPr lang="fr-FR" sz="2200" dirty="0">
                          <a:effectLst/>
                        </a:rPr>
                        <a:t>, </a:t>
                      </a:r>
                      <a:r>
                        <a:rPr lang="fr-FR" sz="2200" dirty="0" err="1">
                          <a:effectLst/>
                        </a:rPr>
                        <a:t>thì</a:t>
                      </a:r>
                      <a:r>
                        <a:rPr lang="fr-FR" sz="2200" dirty="0">
                          <a:effectLst/>
                        </a:rPr>
                        <a:t>, là </a:t>
                      </a:r>
                      <a:endParaRPr lang="fr-FR" sz="2200" dirty="0" smtClean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dirty="0" smtClean="0">
                          <a:effectLst/>
                        </a:rPr>
                        <a:t>[</a:t>
                      </a:r>
                      <a:r>
                        <a:rPr lang="fr-FR" sz="2200" dirty="0" err="1">
                          <a:effectLst/>
                        </a:rPr>
                        <a:t>ngôi</a:t>
                      </a:r>
                      <a:r>
                        <a:rPr lang="fr-FR" sz="2200" dirty="0">
                          <a:effectLst/>
                        </a:rPr>
                        <a:t> 3, </a:t>
                      </a:r>
                      <a:r>
                        <a:rPr lang="fr-FR" sz="2200" dirty="0" err="1">
                          <a:effectLst/>
                        </a:rPr>
                        <a:t>số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nhiều</a:t>
                      </a:r>
                      <a:r>
                        <a:rPr lang="fr-FR" sz="2200" dirty="0">
                          <a:effectLst/>
                        </a:rPr>
                        <a:t>]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2143" marR="52143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Động, hiện tại, chủ động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2143" marR="52143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0">
                          <a:effectLst/>
                        </a:rPr>
                        <a:t>3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2143" marR="5214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1">
                          <a:effectLst/>
                        </a:rPr>
                        <a:t>Mitto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2143" marR="5214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dirty="0" err="1">
                          <a:effectLst/>
                        </a:rPr>
                        <a:t>Người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bạn</a:t>
                      </a:r>
                      <a:r>
                        <a:rPr lang="fr-FR" sz="2200" dirty="0">
                          <a:effectLst/>
                        </a:rPr>
                        <a:t>, </a:t>
                      </a:r>
                      <a:r>
                        <a:rPr lang="fr-FR" sz="2200" dirty="0" err="1">
                          <a:effectLst/>
                        </a:rPr>
                        <a:t>bằng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hữu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2143" marR="52143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Danh, nam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2143" marR="52143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0">
                          <a:effectLst/>
                        </a:rPr>
                        <a:t>4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2143" marR="5214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1" dirty="0">
                          <a:effectLst/>
                        </a:rPr>
                        <a:t>Te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2143" marR="5214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dirty="0" err="1">
                          <a:effectLst/>
                        </a:rPr>
                        <a:t>Những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cái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đó</a:t>
                      </a:r>
                      <a:r>
                        <a:rPr lang="fr-FR" sz="2200" dirty="0">
                          <a:effectLst/>
                        </a:rPr>
                        <a:t> [</a:t>
                      </a:r>
                      <a:r>
                        <a:rPr lang="fr-FR" sz="2200" dirty="0" err="1">
                          <a:effectLst/>
                        </a:rPr>
                        <a:t>Chủ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cách</a:t>
                      </a:r>
                      <a:r>
                        <a:rPr lang="fr-FR" sz="2200" dirty="0">
                          <a:effectLst/>
                        </a:rPr>
                        <a:t>, </a:t>
                      </a:r>
                      <a:r>
                        <a:rPr lang="fr-FR" sz="2200" dirty="0" err="1">
                          <a:effectLst/>
                        </a:rPr>
                        <a:t>nam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tính</a:t>
                      </a:r>
                      <a:r>
                        <a:rPr lang="fr-FR" sz="2200" dirty="0">
                          <a:effectLst/>
                        </a:rPr>
                        <a:t>, </a:t>
                      </a:r>
                      <a:r>
                        <a:rPr lang="fr-FR" sz="2200" dirty="0" err="1">
                          <a:effectLst/>
                        </a:rPr>
                        <a:t>số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nhiều</a:t>
                      </a:r>
                      <a:r>
                        <a:rPr lang="fr-FR" sz="2200" dirty="0">
                          <a:effectLst/>
                        </a:rPr>
                        <a:t>]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2143" marR="52143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Đại từ nhân xưng/chỉ định ngôi 3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2143" marR="52143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0">
                          <a:effectLst/>
                        </a:rPr>
                        <a:t>5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2143" marR="5214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1" dirty="0" err="1">
                          <a:effectLst/>
                        </a:rPr>
                        <a:t>Sabhāga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2143" marR="5214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Chung [trái với riêng]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2143" marR="52143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Tính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2143" marR="52143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3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0" dirty="0">
                          <a:effectLst/>
                        </a:rPr>
                        <a:t>6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2143" marR="5214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1" dirty="0" err="1">
                          <a:effectLst/>
                        </a:rPr>
                        <a:t>Dhammo</a:t>
                      </a:r>
                      <a:endParaRPr lang="en-US" sz="2200" b="1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1" dirty="0" err="1">
                          <a:effectLst/>
                        </a:rPr>
                        <a:t>Dhammaṃ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2143" marR="5214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Sự vật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2143" marR="52143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dirty="0" err="1">
                          <a:effectLst/>
                        </a:rPr>
                        <a:t>Danh</a:t>
                      </a:r>
                      <a:r>
                        <a:rPr lang="fr-FR" sz="2200" dirty="0">
                          <a:effectLst/>
                        </a:rPr>
                        <a:t>, </a:t>
                      </a:r>
                      <a:r>
                        <a:rPr lang="fr-FR" sz="2200" dirty="0" err="1">
                          <a:effectLst/>
                        </a:rPr>
                        <a:t>nam</a:t>
                      </a:r>
                      <a:endParaRPr lang="en-US" sz="2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dirty="0" err="1">
                          <a:effectLst/>
                        </a:rPr>
                        <a:t>Danh</a:t>
                      </a:r>
                      <a:r>
                        <a:rPr lang="fr-FR" sz="2200" dirty="0">
                          <a:effectLst/>
                        </a:rPr>
                        <a:t>, </a:t>
                      </a:r>
                      <a:r>
                        <a:rPr lang="fr-FR" sz="2200" dirty="0" err="1">
                          <a:effectLst/>
                        </a:rPr>
                        <a:t>trung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2143" marR="52143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55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64301"/>
            <a:ext cx="9697076" cy="615553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fr-FR" sz="3400" dirty="0" err="1"/>
              <a:t>Ye</a:t>
            </a:r>
            <a:r>
              <a:rPr lang="fr-FR" sz="3400" dirty="0"/>
              <a:t> </a:t>
            </a:r>
            <a:r>
              <a:rPr lang="fr-FR" sz="3400" dirty="0" err="1"/>
              <a:t>santi</a:t>
            </a:r>
            <a:r>
              <a:rPr lang="fr-FR" sz="3400" dirty="0"/>
              <a:t> </a:t>
            </a:r>
            <a:r>
              <a:rPr lang="fr-FR" sz="3400" dirty="0" err="1"/>
              <a:t>mittānaṃ</a:t>
            </a:r>
            <a:r>
              <a:rPr lang="fr-FR" sz="3400" dirty="0"/>
              <a:t>, te </a:t>
            </a:r>
            <a:r>
              <a:rPr lang="fr-FR" sz="3400" dirty="0" err="1"/>
              <a:t>santi</a:t>
            </a:r>
            <a:r>
              <a:rPr lang="fr-FR" sz="3400" dirty="0"/>
              <a:t> </a:t>
            </a:r>
            <a:r>
              <a:rPr lang="fr-FR" sz="3400" dirty="0" err="1"/>
              <a:t>sabhāgā</a:t>
            </a:r>
            <a:r>
              <a:rPr lang="fr-FR" sz="3400" dirty="0"/>
              <a:t>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BC25D"/>
                </a:solidFill>
                <a:latin typeface="Calibri" panose="020F0502020204030204"/>
              </a:rPr>
              <a:t>	</a:t>
            </a:r>
            <a:r>
              <a:rPr lang="en-US" dirty="0" smtClean="0">
                <a:solidFill>
                  <a:srgbClr val="FBC25D"/>
                </a:solidFill>
                <a:latin typeface="Calibri" panose="020F0502020204030204"/>
                <a:cs typeface="Times New Roman" panose="02020603050405020304" pitchFamily="18" charset="0"/>
              </a:rPr>
              <a:t>NGẠN NGỮ LATIN</a:t>
            </a:r>
            <a:endParaRPr lang="en-US" dirty="0">
              <a:solidFill>
                <a:srgbClr val="FBC25D"/>
              </a:solidFill>
              <a:latin typeface="Calibri" panose="020F0502020204030204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114114"/>
              </p:ext>
            </p:extLst>
          </p:nvPr>
        </p:nvGraphicFramePr>
        <p:xfrm>
          <a:off x="2327243" y="1902179"/>
          <a:ext cx="9697075" cy="4305300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2289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7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62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dirty="0" err="1">
                          <a:effectLst/>
                        </a:rPr>
                        <a:t>Dạng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phát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triển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2143" marR="521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0" dirty="0" err="1">
                          <a:effectLst/>
                        </a:rPr>
                        <a:t>Ye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dhammā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santi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mittānaṃ</a:t>
                      </a:r>
                      <a:r>
                        <a:rPr lang="fr-FR" sz="2200" b="0" dirty="0">
                          <a:effectLst/>
                        </a:rPr>
                        <a:t>, te </a:t>
                      </a:r>
                      <a:r>
                        <a:rPr lang="fr-FR" sz="2200" b="0" dirty="0" err="1">
                          <a:effectLst/>
                        </a:rPr>
                        <a:t>dhammā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santi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sabhāgā</a:t>
                      </a:r>
                      <a:endParaRPr lang="en-US" sz="2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0" dirty="0">
                          <a:effectLst/>
                        </a:rPr>
                        <a:t> </a:t>
                      </a:r>
                      <a:r>
                        <a:rPr lang="fr-FR" sz="2200" b="0" dirty="0" err="1" smtClean="0">
                          <a:effectLst/>
                        </a:rPr>
                        <a:t>Trong</a:t>
                      </a:r>
                      <a:r>
                        <a:rPr lang="fr-FR" sz="2200" b="0" dirty="0" smtClean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dạng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này</a:t>
                      </a:r>
                      <a:r>
                        <a:rPr lang="fr-FR" sz="2200" b="0" dirty="0">
                          <a:effectLst/>
                        </a:rPr>
                        <a:t>, [</a:t>
                      </a:r>
                      <a:r>
                        <a:rPr lang="fr-FR" sz="2200" b="0" dirty="0" err="1">
                          <a:effectLst/>
                        </a:rPr>
                        <a:t>ye</a:t>
                      </a:r>
                      <a:r>
                        <a:rPr lang="fr-FR" sz="2200" b="0" dirty="0">
                          <a:effectLst/>
                        </a:rPr>
                        <a:t>] </a:t>
                      </a:r>
                      <a:r>
                        <a:rPr lang="fr-FR" sz="2200" b="0" dirty="0" err="1">
                          <a:effectLst/>
                        </a:rPr>
                        <a:t>và</a:t>
                      </a:r>
                      <a:r>
                        <a:rPr lang="fr-FR" sz="2200" b="0" dirty="0">
                          <a:effectLst/>
                        </a:rPr>
                        <a:t> [te] </a:t>
                      </a:r>
                      <a:r>
                        <a:rPr lang="fr-FR" sz="2200" b="0" dirty="0" err="1">
                          <a:effectLst/>
                        </a:rPr>
                        <a:t>đóng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vai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trò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tính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từ</a:t>
                      </a:r>
                      <a:r>
                        <a:rPr lang="fr-FR" sz="2200" b="0" dirty="0">
                          <a:effectLst/>
                        </a:rPr>
                        <a:t>, </a:t>
                      </a:r>
                      <a:r>
                        <a:rPr lang="fr-FR" sz="2200" b="0" dirty="0" err="1">
                          <a:effectLst/>
                        </a:rPr>
                        <a:t>bổ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nghĩa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cho</a:t>
                      </a:r>
                      <a:r>
                        <a:rPr lang="fr-FR" sz="2200" b="0" dirty="0">
                          <a:effectLst/>
                        </a:rPr>
                        <a:t> [</a:t>
                      </a:r>
                      <a:r>
                        <a:rPr lang="fr-FR" sz="2200" b="0" dirty="0" err="1">
                          <a:effectLst/>
                        </a:rPr>
                        <a:t>dhammā</a:t>
                      </a:r>
                      <a:r>
                        <a:rPr lang="fr-FR" sz="2200" b="0" dirty="0">
                          <a:effectLst/>
                        </a:rPr>
                        <a:t>]. </a:t>
                      </a:r>
                      <a:endParaRPr lang="en-US" sz="2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0" dirty="0">
                          <a:effectLst/>
                        </a:rPr>
                        <a:t> </a:t>
                      </a:r>
                      <a:r>
                        <a:rPr lang="fr-FR" sz="2200" b="0" dirty="0" smtClean="0">
                          <a:effectLst/>
                        </a:rPr>
                        <a:t>[</a:t>
                      </a:r>
                      <a:r>
                        <a:rPr lang="fr-FR" sz="2200" b="0" dirty="0" err="1">
                          <a:effectLst/>
                        </a:rPr>
                        <a:t>Dhammā</a:t>
                      </a:r>
                      <a:r>
                        <a:rPr lang="fr-FR" sz="2200" b="0" dirty="0">
                          <a:effectLst/>
                        </a:rPr>
                        <a:t>] = </a:t>
                      </a:r>
                      <a:r>
                        <a:rPr lang="fr-FR" sz="2200" b="0" dirty="0" err="1">
                          <a:effectLst/>
                        </a:rPr>
                        <a:t>các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sự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vật</a:t>
                      </a:r>
                      <a:r>
                        <a:rPr lang="fr-FR" sz="2200" b="0" dirty="0">
                          <a:effectLst/>
                        </a:rPr>
                        <a:t> (</a:t>
                      </a:r>
                      <a:r>
                        <a:rPr lang="fr-FR" sz="2200" b="0" dirty="0" err="1">
                          <a:effectLst/>
                        </a:rPr>
                        <a:t>tức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nói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các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sự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vật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một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cách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chung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chung</a:t>
                      </a:r>
                      <a:r>
                        <a:rPr lang="fr-FR" sz="2200" b="0" dirty="0">
                          <a:effectLst/>
                        </a:rPr>
                        <a:t>, </a:t>
                      </a:r>
                      <a:r>
                        <a:rPr lang="fr-FR" sz="2200" b="0" dirty="0" err="1">
                          <a:effectLst/>
                        </a:rPr>
                        <a:t>không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có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sắc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thái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gì</a:t>
                      </a:r>
                      <a:r>
                        <a:rPr lang="fr-FR" sz="2200" b="0" dirty="0">
                          <a:effectLst/>
                        </a:rPr>
                        <a:t>)</a:t>
                      </a:r>
                      <a:endParaRPr lang="en-US" sz="2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0" dirty="0">
                          <a:effectLst/>
                        </a:rPr>
                        <a:t>[</a:t>
                      </a:r>
                      <a:r>
                        <a:rPr lang="fr-FR" sz="2200" b="0" dirty="0" err="1">
                          <a:effectLst/>
                        </a:rPr>
                        <a:t>Ye</a:t>
                      </a:r>
                      <a:r>
                        <a:rPr lang="fr-FR" sz="2200" b="0" dirty="0">
                          <a:effectLst/>
                        </a:rPr>
                        <a:t>] + [</a:t>
                      </a:r>
                      <a:r>
                        <a:rPr lang="fr-FR" sz="2200" b="0" dirty="0" err="1">
                          <a:effectLst/>
                        </a:rPr>
                        <a:t>dhammā</a:t>
                      </a:r>
                      <a:r>
                        <a:rPr lang="fr-FR" sz="2200" b="0" dirty="0">
                          <a:effectLst/>
                        </a:rPr>
                        <a:t>] = </a:t>
                      </a:r>
                      <a:r>
                        <a:rPr lang="fr-FR" sz="2200" b="0" dirty="0" err="1">
                          <a:effectLst/>
                        </a:rPr>
                        <a:t>các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sự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vật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nào</a:t>
                      </a:r>
                      <a:r>
                        <a:rPr lang="fr-FR" sz="2200" b="0" dirty="0">
                          <a:effectLst/>
                        </a:rPr>
                        <a:t> (</a:t>
                      </a:r>
                      <a:r>
                        <a:rPr lang="fr-FR" sz="2200" b="0" dirty="0" err="1">
                          <a:effectLst/>
                        </a:rPr>
                        <a:t>không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còn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nói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sự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vật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chung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chung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nữa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mà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thu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nhỏ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phạm</a:t>
                      </a:r>
                      <a:r>
                        <a:rPr lang="fr-FR" sz="2200" b="0" dirty="0">
                          <a:effectLst/>
                        </a:rPr>
                        <a:t> vi </a:t>
                      </a:r>
                      <a:r>
                        <a:rPr lang="fr-FR" sz="2200" b="0" dirty="0" err="1">
                          <a:effectLst/>
                        </a:rPr>
                        <a:t>vào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các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sự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vật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nào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đó</a:t>
                      </a:r>
                      <a:r>
                        <a:rPr lang="fr-FR" sz="2200" b="0" dirty="0">
                          <a:effectLst/>
                        </a:rPr>
                        <a:t>, </a:t>
                      </a:r>
                      <a:r>
                        <a:rPr lang="fr-FR" sz="2200" b="0" dirty="0" err="1">
                          <a:effectLst/>
                        </a:rPr>
                        <a:t>các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sự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vật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như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thế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nào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đó</a:t>
                      </a:r>
                      <a:r>
                        <a:rPr lang="fr-FR" sz="2200" b="0" dirty="0">
                          <a:effectLst/>
                        </a:rPr>
                        <a:t>, </a:t>
                      </a:r>
                      <a:r>
                        <a:rPr lang="fr-FR" sz="2200" b="0" dirty="0" err="1">
                          <a:effectLst/>
                        </a:rPr>
                        <a:t>có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đặc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điểm</a:t>
                      </a:r>
                      <a:r>
                        <a:rPr lang="fr-FR" sz="2200" b="0" dirty="0">
                          <a:effectLst/>
                        </a:rPr>
                        <a:t>, </a:t>
                      </a:r>
                      <a:r>
                        <a:rPr lang="fr-FR" sz="2200" b="0" dirty="0" err="1">
                          <a:effectLst/>
                        </a:rPr>
                        <a:t>đặc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trưng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nào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đó</a:t>
                      </a:r>
                      <a:r>
                        <a:rPr lang="fr-FR" sz="2200" b="0" dirty="0">
                          <a:effectLst/>
                        </a:rPr>
                        <a:t>…)</a:t>
                      </a:r>
                      <a:endParaRPr lang="en-US" sz="2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0" dirty="0">
                          <a:effectLst/>
                        </a:rPr>
                        <a:t>[Te] + [</a:t>
                      </a:r>
                      <a:r>
                        <a:rPr lang="fr-FR" sz="2200" b="0" dirty="0" err="1">
                          <a:effectLst/>
                        </a:rPr>
                        <a:t>dhammā</a:t>
                      </a:r>
                      <a:r>
                        <a:rPr lang="fr-FR" sz="2200" b="0" dirty="0">
                          <a:effectLst/>
                        </a:rPr>
                        <a:t>] = </a:t>
                      </a:r>
                      <a:r>
                        <a:rPr lang="fr-FR" sz="2200" b="0" dirty="0" err="1">
                          <a:effectLst/>
                        </a:rPr>
                        <a:t>các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sự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vật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đó</a:t>
                      </a:r>
                      <a:r>
                        <a:rPr lang="fr-FR" sz="2200" b="0" dirty="0">
                          <a:effectLst/>
                        </a:rPr>
                        <a:t> (</a:t>
                      </a:r>
                      <a:r>
                        <a:rPr lang="fr-FR" sz="2200" b="0" dirty="0" err="1">
                          <a:effectLst/>
                        </a:rPr>
                        <a:t>không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nói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sự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vật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chung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chung</a:t>
                      </a:r>
                      <a:r>
                        <a:rPr lang="fr-FR" sz="2200" b="0" dirty="0">
                          <a:effectLst/>
                        </a:rPr>
                        <a:t>, </a:t>
                      </a:r>
                      <a:r>
                        <a:rPr lang="fr-FR" sz="2200" b="0" dirty="0" err="1">
                          <a:effectLst/>
                        </a:rPr>
                        <a:t>mà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chỉ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đích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danh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các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sự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vật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đó</a:t>
                      </a:r>
                      <a:r>
                        <a:rPr lang="fr-FR" sz="2200" b="0" dirty="0">
                          <a:effectLst/>
                        </a:rPr>
                        <a:t>, </a:t>
                      </a:r>
                      <a:r>
                        <a:rPr lang="fr-FR" sz="2200" b="0" dirty="0" err="1">
                          <a:effectLst/>
                        </a:rPr>
                        <a:t>các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sự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vật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như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thế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đó</a:t>
                      </a:r>
                      <a:r>
                        <a:rPr lang="fr-FR" sz="2200" b="0" dirty="0">
                          <a:effectLst/>
                        </a:rPr>
                        <a:t>, </a:t>
                      </a:r>
                      <a:r>
                        <a:rPr lang="fr-FR" sz="2200" b="0" dirty="0" err="1">
                          <a:effectLst/>
                        </a:rPr>
                        <a:t>các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sự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vật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có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tính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chất</a:t>
                      </a:r>
                      <a:r>
                        <a:rPr lang="fr-FR" sz="2200" b="0" dirty="0">
                          <a:effectLst/>
                        </a:rPr>
                        <a:t>, </a:t>
                      </a:r>
                      <a:r>
                        <a:rPr lang="fr-FR" sz="2200" b="0" dirty="0" err="1">
                          <a:effectLst/>
                        </a:rPr>
                        <a:t>đặc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điểm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như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thế</a:t>
                      </a:r>
                      <a:r>
                        <a:rPr lang="fr-FR" sz="2200" b="0" dirty="0">
                          <a:effectLst/>
                        </a:rPr>
                        <a:t> </a:t>
                      </a:r>
                      <a:r>
                        <a:rPr lang="fr-FR" sz="2200" b="0" dirty="0" err="1">
                          <a:effectLst/>
                        </a:rPr>
                        <a:t>đó</a:t>
                      </a:r>
                      <a:r>
                        <a:rPr lang="fr-FR" sz="2200" b="0" dirty="0">
                          <a:effectLst/>
                        </a:rPr>
                        <a:t>…) 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2143" marR="5214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1" i="1">
                          <a:effectLst/>
                        </a:rPr>
                        <a:t>Bản gốc Latin</a:t>
                      </a:r>
                      <a:endParaRPr lang="en-US" sz="2200" b="1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2143" marR="5214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0" i="1" dirty="0" err="1">
                          <a:effectLst/>
                        </a:rPr>
                        <a:t>Amicorum</a:t>
                      </a:r>
                      <a:r>
                        <a:rPr lang="fr-FR" sz="2200" b="0" i="1" dirty="0">
                          <a:effectLst/>
                        </a:rPr>
                        <a:t> communia </a:t>
                      </a:r>
                      <a:r>
                        <a:rPr lang="fr-FR" sz="2200" b="0" i="1" dirty="0" err="1">
                          <a:effectLst/>
                        </a:rPr>
                        <a:t>omnia</a:t>
                      </a:r>
                      <a:endParaRPr lang="en-US" sz="2200" b="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2143" marR="5214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90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62292"/>
            <a:ext cx="9697076" cy="584775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fr-FR" sz="3200" dirty="0" err="1"/>
              <a:t>Yaṃ</a:t>
            </a:r>
            <a:r>
              <a:rPr lang="fr-FR" sz="3200" dirty="0"/>
              <a:t> </a:t>
            </a:r>
            <a:r>
              <a:rPr lang="fr-FR" sz="3200" dirty="0" err="1"/>
              <a:t>kusalassa</a:t>
            </a:r>
            <a:r>
              <a:rPr lang="fr-FR" sz="3200" dirty="0"/>
              <a:t> </a:t>
            </a:r>
            <a:r>
              <a:rPr lang="fr-FR" sz="3200" dirty="0" err="1"/>
              <a:t>uttamaṃ</a:t>
            </a:r>
            <a:r>
              <a:rPr lang="fr-FR" sz="3200" dirty="0"/>
              <a:t> </a:t>
            </a:r>
            <a:r>
              <a:rPr lang="fr-FR" sz="3200" dirty="0" err="1"/>
              <a:t>phalaṃ</a:t>
            </a:r>
            <a:r>
              <a:rPr lang="fr-FR" sz="3200" dirty="0"/>
              <a:t>, </a:t>
            </a:r>
            <a:r>
              <a:rPr lang="fr-FR" sz="3200" dirty="0" err="1"/>
              <a:t>taṃ</a:t>
            </a:r>
            <a:r>
              <a:rPr lang="fr-FR" sz="3200" dirty="0"/>
              <a:t> </a:t>
            </a:r>
            <a:r>
              <a:rPr lang="fr-FR" sz="3200" dirty="0" err="1"/>
              <a:t>passaddhi</a:t>
            </a:r>
            <a:r>
              <a:rPr lang="fr-FR" sz="3200" dirty="0"/>
              <a:t> </a:t>
            </a:r>
            <a:endParaRPr lang="en-US" sz="3000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BC25D"/>
                </a:solidFill>
                <a:latin typeface="Calibri" panose="020F0502020204030204"/>
              </a:rPr>
              <a:t>	</a:t>
            </a:r>
            <a:r>
              <a:rPr lang="en-US" dirty="0" smtClean="0">
                <a:solidFill>
                  <a:srgbClr val="FBC25D"/>
                </a:solidFill>
                <a:latin typeface="Calibri" panose="020F0502020204030204"/>
                <a:cs typeface="Times New Roman" panose="02020603050405020304" pitchFamily="18" charset="0"/>
              </a:rPr>
              <a:t>EPICURUS</a:t>
            </a:r>
            <a:endParaRPr lang="en-US" dirty="0">
              <a:solidFill>
                <a:srgbClr val="FBC25D"/>
              </a:solidFill>
              <a:latin typeface="Calibri" panose="020F0502020204030204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496134"/>
              </p:ext>
            </p:extLst>
          </p:nvPr>
        </p:nvGraphicFramePr>
        <p:xfrm>
          <a:off x="2327243" y="1692043"/>
          <a:ext cx="9697077" cy="5022850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83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8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4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dirty="0">
                          <a:effectLst/>
                        </a:rPr>
                        <a:t>STT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Từ Pali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Nghĩa Việt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dirty="0" err="1">
                          <a:effectLst/>
                        </a:rPr>
                        <a:t>Từ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loại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0">
                          <a:effectLst/>
                        </a:rPr>
                        <a:t>1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1" dirty="0" err="1">
                          <a:effectLst/>
                        </a:rPr>
                        <a:t>Yaṃ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Cái mà, cái nào [chủ cách, số ít, trung tính]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dirty="0" err="1">
                          <a:effectLst/>
                        </a:rPr>
                        <a:t>Đại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từ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quan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hệ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0">
                          <a:effectLst/>
                        </a:rPr>
                        <a:t>2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1">
                          <a:effectLst/>
                        </a:rPr>
                        <a:t>Kusalaṃ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dirty="0" err="1">
                          <a:effectLst/>
                        </a:rPr>
                        <a:t>Sự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thiện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lành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Danh, trung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0">
                          <a:effectLst/>
                        </a:rPr>
                        <a:t>3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1">
                          <a:effectLst/>
                        </a:rPr>
                        <a:t>Uttama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dirty="0">
                          <a:effectLst/>
                        </a:rPr>
                        <a:t>Cao </a:t>
                      </a:r>
                      <a:r>
                        <a:rPr lang="fr-FR" sz="2200" dirty="0" err="1">
                          <a:effectLst/>
                        </a:rPr>
                        <a:t>nhất</a:t>
                      </a:r>
                      <a:r>
                        <a:rPr lang="fr-FR" sz="2200" dirty="0">
                          <a:effectLst/>
                        </a:rPr>
                        <a:t>, </a:t>
                      </a:r>
                      <a:r>
                        <a:rPr lang="fr-FR" sz="2200" dirty="0" err="1">
                          <a:effectLst/>
                        </a:rPr>
                        <a:t>tối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thượng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Tính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0">
                          <a:effectLst/>
                        </a:rPr>
                        <a:t>4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1">
                          <a:effectLst/>
                        </a:rPr>
                        <a:t>Phalaṃ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Quả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Danh, trung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0">
                          <a:effectLst/>
                        </a:rPr>
                        <a:t>5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1">
                          <a:effectLst/>
                        </a:rPr>
                        <a:t>Taṃ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Cái đó [chủ cách, số ít, trung tính]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Đại từ nhân xưng/chỉ định ngôi 3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0">
                          <a:effectLst/>
                        </a:rPr>
                        <a:t>6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1">
                          <a:effectLst/>
                        </a:rPr>
                        <a:t>Passaddhi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Sự an tịnh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Danh, nữ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2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0" dirty="0">
                          <a:effectLst/>
                        </a:rPr>
                        <a:t>7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1" dirty="0" err="1">
                          <a:effectLst/>
                        </a:rPr>
                        <a:t>Dhammo</a:t>
                      </a:r>
                      <a:endParaRPr lang="en-US" sz="22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1" dirty="0" err="1">
                          <a:effectLst/>
                        </a:rPr>
                        <a:t>Dhammaṃ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Sự vật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Danh, nam</a:t>
                      </a:r>
                      <a:endParaRPr lang="en-US" sz="2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Danh, trung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Dạng phát triển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Yaṃ dhammaṃ kusalassa uttamaṃ phalaṃ, taṃ dhammaṃ passaddhi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i="1">
                          <a:effectLst/>
                        </a:rPr>
                        <a:t>Bản gốc Hy Lạp cổ</a:t>
                      </a:r>
                      <a:endParaRPr lang="en-US" sz="2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i="1" dirty="0" err="1">
                          <a:effectLst/>
                        </a:rPr>
                        <a:t>Dikaiosunes</a:t>
                      </a:r>
                      <a:r>
                        <a:rPr lang="fr-FR" sz="2200" i="1" dirty="0">
                          <a:effectLst/>
                        </a:rPr>
                        <a:t> </a:t>
                      </a:r>
                      <a:r>
                        <a:rPr lang="fr-FR" sz="2200" i="1" dirty="0" err="1">
                          <a:effectLst/>
                        </a:rPr>
                        <a:t>karpos</a:t>
                      </a:r>
                      <a:r>
                        <a:rPr lang="fr-FR" sz="2200" i="1" dirty="0">
                          <a:effectLst/>
                        </a:rPr>
                        <a:t> </a:t>
                      </a:r>
                      <a:r>
                        <a:rPr lang="fr-FR" sz="2200" i="1" dirty="0" err="1">
                          <a:effectLst/>
                        </a:rPr>
                        <a:t>megistos</a:t>
                      </a:r>
                      <a:r>
                        <a:rPr lang="fr-FR" sz="2200" i="1" dirty="0">
                          <a:effectLst/>
                        </a:rPr>
                        <a:t> </a:t>
                      </a:r>
                      <a:r>
                        <a:rPr lang="fr-FR" sz="2200" i="1" dirty="0" err="1">
                          <a:effectLst/>
                        </a:rPr>
                        <a:t>atarachia</a:t>
                      </a:r>
                      <a:endParaRPr lang="en-US" sz="22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15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206018"/>
            <a:ext cx="9697076" cy="1138773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fr-FR" sz="3400" dirty="0" err="1"/>
              <a:t>Yaṃ</a:t>
            </a:r>
            <a:r>
              <a:rPr lang="fr-FR" sz="3400" dirty="0"/>
              <a:t> </a:t>
            </a:r>
            <a:r>
              <a:rPr lang="fr-FR" sz="3400" dirty="0" err="1"/>
              <a:t>hoti</a:t>
            </a:r>
            <a:r>
              <a:rPr lang="fr-FR" sz="3400" dirty="0"/>
              <a:t> </a:t>
            </a:r>
            <a:r>
              <a:rPr lang="fr-FR" sz="3400" dirty="0" err="1"/>
              <a:t>purisāya</a:t>
            </a:r>
            <a:r>
              <a:rPr lang="fr-FR" sz="3400" dirty="0"/>
              <a:t> </a:t>
            </a:r>
            <a:r>
              <a:rPr lang="fr-FR" sz="3400" dirty="0" err="1" smtClean="0"/>
              <a:t>pamāṇaṃ</a:t>
            </a:r>
            <a:r>
              <a:rPr lang="fr-FR" sz="3400" dirty="0" smtClean="0"/>
              <a:t> </a:t>
            </a:r>
            <a:r>
              <a:rPr lang="fr-FR" sz="3400" dirty="0" err="1" smtClean="0"/>
              <a:t>mittānaṃ</a:t>
            </a:r>
            <a:r>
              <a:rPr lang="fr-FR" sz="3400" dirty="0"/>
              <a:t>, </a:t>
            </a:r>
            <a:r>
              <a:rPr lang="fr-FR" sz="3400" dirty="0" err="1"/>
              <a:t>taṃ</a:t>
            </a:r>
            <a:r>
              <a:rPr lang="fr-FR" sz="3400" dirty="0"/>
              <a:t> na </a:t>
            </a:r>
            <a:r>
              <a:rPr lang="fr-FR" sz="3400" dirty="0" err="1"/>
              <a:t>hoti</a:t>
            </a:r>
            <a:r>
              <a:rPr lang="fr-FR" sz="3400" dirty="0"/>
              <a:t> </a:t>
            </a:r>
            <a:r>
              <a:rPr lang="fr-FR" sz="3400" dirty="0" err="1" smtClean="0"/>
              <a:t>anekaṃ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BC25D"/>
                </a:solidFill>
                <a:latin typeface="Calibri" panose="020F0502020204030204"/>
              </a:rPr>
              <a:t>	</a:t>
            </a:r>
            <a:r>
              <a:rPr lang="en-US" dirty="0" smtClean="0">
                <a:solidFill>
                  <a:srgbClr val="FBC25D"/>
                </a:solidFill>
                <a:latin typeface="Calibri" panose="020F0502020204030204"/>
                <a:cs typeface="Times New Roman" panose="02020603050405020304" pitchFamily="18" charset="0"/>
              </a:rPr>
              <a:t>NGẠN NGỮ DURHAM</a:t>
            </a:r>
            <a:endParaRPr lang="en-US" dirty="0">
              <a:solidFill>
                <a:srgbClr val="FBC25D"/>
              </a:solidFill>
              <a:latin typeface="Calibri" panose="020F0502020204030204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802657"/>
              </p:ext>
            </p:extLst>
          </p:nvPr>
        </p:nvGraphicFramePr>
        <p:xfrm>
          <a:off x="2327243" y="2443652"/>
          <a:ext cx="9697075" cy="4067180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685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7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5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4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dirty="0">
                          <a:effectLst/>
                        </a:rPr>
                        <a:t>STT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Từ Pali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dirty="0" err="1">
                          <a:effectLst/>
                        </a:rPr>
                        <a:t>Nghĩa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Việt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dirty="0" err="1">
                          <a:effectLst/>
                        </a:rPr>
                        <a:t>Từ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loại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0">
                          <a:effectLst/>
                        </a:rPr>
                        <a:t>1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1" dirty="0" err="1">
                          <a:effectLst/>
                        </a:rPr>
                        <a:t>Yaṃ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dirty="0" err="1">
                          <a:effectLst/>
                        </a:rPr>
                        <a:t>Cái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mà</a:t>
                      </a:r>
                      <a:r>
                        <a:rPr lang="fr-FR" sz="2200" dirty="0">
                          <a:effectLst/>
                        </a:rPr>
                        <a:t> [</a:t>
                      </a:r>
                      <a:r>
                        <a:rPr lang="fr-FR" sz="2200" dirty="0" err="1">
                          <a:effectLst/>
                        </a:rPr>
                        <a:t>chủ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cách</a:t>
                      </a:r>
                      <a:r>
                        <a:rPr lang="fr-FR" sz="2200" dirty="0">
                          <a:effectLst/>
                        </a:rPr>
                        <a:t>, </a:t>
                      </a:r>
                      <a:r>
                        <a:rPr lang="fr-FR" sz="2200" dirty="0" err="1">
                          <a:effectLst/>
                        </a:rPr>
                        <a:t>số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ít</a:t>
                      </a:r>
                      <a:r>
                        <a:rPr lang="fr-FR" sz="2200" dirty="0">
                          <a:effectLst/>
                        </a:rPr>
                        <a:t>, </a:t>
                      </a:r>
                      <a:r>
                        <a:rPr lang="fr-FR" sz="2200" dirty="0" err="1">
                          <a:effectLst/>
                        </a:rPr>
                        <a:t>trung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tính</a:t>
                      </a:r>
                      <a:r>
                        <a:rPr lang="fr-FR" sz="2200" dirty="0">
                          <a:effectLst/>
                        </a:rPr>
                        <a:t>]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dirty="0" err="1">
                          <a:effectLst/>
                        </a:rPr>
                        <a:t>Đại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từ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quan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hệ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0">
                          <a:effectLst/>
                        </a:rPr>
                        <a:t>2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1">
                          <a:effectLst/>
                        </a:rPr>
                        <a:t>Hoti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dirty="0" err="1">
                          <a:effectLst/>
                        </a:rPr>
                        <a:t>Thì</a:t>
                      </a:r>
                      <a:r>
                        <a:rPr lang="fr-FR" sz="2200" dirty="0">
                          <a:effectLst/>
                        </a:rPr>
                        <a:t>, là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Động, hiện tại, chủ động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0">
                          <a:effectLst/>
                        </a:rPr>
                        <a:t>3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1">
                          <a:effectLst/>
                        </a:rPr>
                        <a:t>Puriso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dirty="0" err="1">
                          <a:effectLst/>
                        </a:rPr>
                        <a:t>Người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Danh, nam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0">
                          <a:effectLst/>
                        </a:rPr>
                        <a:t>4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1" dirty="0" err="1">
                          <a:effectLst/>
                        </a:rPr>
                        <a:t>Pamāṇaṃ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dirty="0" err="1">
                          <a:effectLst/>
                        </a:rPr>
                        <a:t>Số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lượng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Danh, trung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0">
                          <a:effectLst/>
                        </a:rPr>
                        <a:t>5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1">
                          <a:effectLst/>
                        </a:rPr>
                        <a:t>Mitto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Người bạn, bằng hữu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Danh, nam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0">
                          <a:effectLst/>
                        </a:rPr>
                        <a:t>6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1">
                          <a:effectLst/>
                        </a:rPr>
                        <a:t>Taṃ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Cái đó [chủ cách, số ít, trung tính]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Đại từ nhân xưng/chỉ định ngôi 3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0">
                          <a:effectLst/>
                        </a:rPr>
                        <a:t>7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1">
                          <a:effectLst/>
                        </a:rPr>
                        <a:t>Na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Không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Phụ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0" dirty="0">
                          <a:effectLst/>
                        </a:rPr>
                        <a:t>8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1" dirty="0" err="1">
                          <a:effectLst/>
                        </a:rPr>
                        <a:t>Aneka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Nhiều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Tính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i="1">
                          <a:effectLst/>
                        </a:rPr>
                        <a:t>Bản gốc Anh cổ</a:t>
                      </a:r>
                      <a:endParaRPr lang="en-US" sz="2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i="1" dirty="0" err="1">
                          <a:effectLst/>
                        </a:rPr>
                        <a:t>Nafath</a:t>
                      </a:r>
                      <a:r>
                        <a:rPr lang="en-US" sz="2200" i="1" dirty="0">
                          <a:effectLst/>
                        </a:rPr>
                        <a:t> </a:t>
                      </a:r>
                      <a:r>
                        <a:rPr lang="en-US" sz="2200" i="1" dirty="0" err="1">
                          <a:effectLst/>
                        </a:rPr>
                        <a:t>aenig</a:t>
                      </a:r>
                      <a:r>
                        <a:rPr lang="en-US" sz="2200" i="1" dirty="0">
                          <a:effectLst/>
                        </a:rPr>
                        <a:t> </a:t>
                      </a:r>
                      <a:r>
                        <a:rPr lang="en-US" sz="2200" i="1" dirty="0" err="1">
                          <a:effectLst/>
                        </a:rPr>
                        <a:t>mann</a:t>
                      </a:r>
                      <a:r>
                        <a:rPr lang="en-US" sz="2200" i="1" dirty="0">
                          <a:effectLst/>
                        </a:rPr>
                        <a:t> </a:t>
                      </a:r>
                      <a:r>
                        <a:rPr lang="en-US" sz="2200" i="1" dirty="0" err="1">
                          <a:effectLst/>
                        </a:rPr>
                        <a:t>freonda</a:t>
                      </a:r>
                      <a:r>
                        <a:rPr lang="en-US" sz="2200" i="1" dirty="0">
                          <a:effectLst/>
                        </a:rPr>
                        <a:t> to </a:t>
                      </a:r>
                      <a:r>
                        <a:rPr lang="en-US" sz="2200" i="1" dirty="0" err="1">
                          <a:effectLst/>
                        </a:rPr>
                        <a:t>fela</a:t>
                      </a:r>
                      <a:endParaRPr lang="en-US" sz="22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00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11083" y="1286626"/>
            <a:ext cx="9697076" cy="615553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400" dirty="0" err="1"/>
              <a:t>Yāni</a:t>
            </a:r>
            <a:r>
              <a:rPr lang="en-US" sz="3400" dirty="0"/>
              <a:t> </a:t>
            </a:r>
            <a:r>
              <a:rPr lang="en-US" sz="3400" dirty="0" err="1" smtClean="0"/>
              <a:t>bhāsasi</a:t>
            </a:r>
            <a:r>
              <a:rPr lang="en-US" sz="3400" dirty="0" smtClean="0"/>
              <a:t> </a:t>
            </a:r>
            <a:r>
              <a:rPr lang="en-US" sz="3400" dirty="0" err="1"/>
              <a:t>sādhu</a:t>
            </a:r>
            <a:r>
              <a:rPr lang="en-US" sz="3400" dirty="0"/>
              <a:t>, </a:t>
            </a:r>
            <a:r>
              <a:rPr lang="en-US" sz="3400" dirty="0" err="1"/>
              <a:t>tāni</a:t>
            </a:r>
            <a:r>
              <a:rPr lang="en-US" sz="3400" dirty="0"/>
              <a:t> </a:t>
            </a:r>
            <a:r>
              <a:rPr lang="en-US" sz="3400" dirty="0" err="1"/>
              <a:t>karohi</a:t>
            </a:r>
            <a:r>
              <a:rPr lang="en-US" sz="3400" dirty="0"/>
              <a:t>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BC25D"/>
                </a:solidFill>
                <a:latin typeface="Calibri" panose="020F0502020204030204"/>
              </a:rPr>
              <a:t>	</a:t>
            </a:r>
            <a:r>
              <a:rPr lang="en-US" dirty="0" smtClean="0">
                <a:solidFill>
                  <a:srgbClr val="FBC25D"/>
                </a:solidFill>
                <a:latin typeface="Calibri" panose="020F0502020204030204"/>
                <a:cs typeface="Times New Roman" panose="02020603050405020304" pitchFamily="18" charset="0"/>
              </a:rPr>
              <a:t>NGẠN NGỮ DURHAM</a:t>
            </a:r>
            <a:endParaRPr lang="en-US" dirty="0">
              <a:solidFill>
                <a:srgbClr val="FBC25D"/>
              </a:solidFill>
              <a:latin typeface="Calibri" panose="020F0502020204030204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383044"/>
              </p:ext>
            </p:extLst>
          </p:nvPr>
        </p:nvGraphicFramePr>
        <p:xfrm>
          <a:off x="2494923" y="2039969"/>
          <a:ext cx="9529396" cy="4454884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70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7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6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dirty="0">
                          <a:effectLst/>
                        </a:rPr>
                        <a:t>STT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dirty="0" err="1">
                          <a:effectLst/>
                        </a:rPr>
                        <a:t>Từ</a:t>
                      </a:r>
                      <a:r>
                        <a:rPr lang="fr-FR" sz="2200" dirty="0">
                          <a:effectLst/>
                        </a:rPr>
                        <a:t> Pali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dirty="0" err="1">
                          <a:effectLst/>
                        </a:rPr>
                        <a:t>Nghĩa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Việt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dirty="0" err="1">
                          <a:effectLst/>
                        </a:rPr>
                        <a:t>Từ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loại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0">
                          <a:effectLst/>
                        </a:rPr>
                        <a:t>1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1" dirty="0" err="1">
                          <a:effectLst/>
                        </a:rPr>
                        <a:t>Yāni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dirty="0" err="1">
                          <a:effectLst/>
                        </a:rPr>
                        <a:t>Những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gì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mà</a:t>
                      </a:r>
                      <a:r>
                        <a:rPr lang="fr-FR" sz="2200" dirty="0">
                          <a:effectLst/>
                        </a:rPr>
                        <a:t> [</a:t>
                      </a:r>
                      <a:r>
                        <a:rPr lang="fr-FR" sz="2200" dirty="0" err="1">
                          <a:effectLst/>
                        </a:rPr>
                        <a:t>trực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bổ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cách</a:t>
                      </a:r>
                      <a:r>
                        <a:rPr lang="fr-FR" sz="2200" dirty="0">
                          <a:effectLst/>
                        </a:rPr>
                        <a:t>, </a:t>
                      </a:r>
                      <a:r>
                        <a:rPr lang="fr-FR" sz="2200" dirty="0" err="1">
                          <a:effectLst/>
                        </a:rPr>
                        <a:t>số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nhiều</a:t>
                      </a:r>
                      <a:r>
                        <a:rPr lang="fr-FR" sz="2200" dirty="0">
                          <a:effectLst/>
                        </a:rPr>
                        <a:t>, </a:t>
                      </a:r>
                      <a:r>
                        <a:rPr lang="fr-FR" sz="2200" dirty="0" err="1">
                          <a:effectLst/>
                        </a:rPr>
                        <a:t>trung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tính</a:t>
                      </a:r>
                      <a:r>
                        <a:rPr lang="fr-FR" sz="2200" dirty="0">
                          <a:effectLst/>
                        </a:rPr>
                        <a:t>]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dirty="0" err="1">
                          <a:effectLst/>
                        </a:rPr>
                        <a:t>Đại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từ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quan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hệ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0">
                          <a:effectLst/>
                        </a:rPr>
                        <a:t>2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1">
                          <a:effectLst/>
                        </a:rPr>
                        <a:t>Bhāsati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Nói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Động, hiện tại, chủ động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0">
                          <a:effectLst/>
                        </a:rPr>
                        <a:t>3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1">
                          <a:effectLst/>
                        </a:rPr>
                        <a:t>Sādhu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Hay, tốt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Trạng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0">
                          <a:effectLst/>
                        </a:rPr>
                        <a:t>4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1">
                          <a:effectLst/>
                        </a:rPr>
                        <a:t>Tāni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Những cái đó [trực bổ cách, số nhiều, trung tính]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Đại từ nhân xưng/chỉ định ngôi 3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0" dirty="0">
                          <a:effectLst/>
                        </a:rPr>
                        <a:t>5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1" dirty="0" err="1">
                          <a:effectLst/>
                        </a:rPr>
                        <a:t>Karohi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Hãy làm [ngôi 2, số ít]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Động, hiện tại, mệnh lệnh cách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i="1">
                          <a:effectLst/>
                        </a:rPr>
                        <a:t>Bản gốc Anh cổ</a:t>
                      </a:r>
                      <a:endParaRPr lang="en-US" sz="2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i="1" dirty="0" err="1">
                          <a:effectLst/>
                        </a:rPr>
                        <a:t>Gyf</a:t>
                      </a:r>
                      <a:r>
                        <a:rPr lang="en-US" sz="2200" i="1" dirty="0">
                          <a:effectLst/>
                        </a:rPr>
                        <a:t> </a:t>
                      </a:r>
                      <a:r>
                        <a:rPr lang="en-US" sz="2200" i="1" dirty="0" err="1">
                          <a:effectLst/>
                        </a:rPr>
                        <a:t>thu</a:t>
                      </a:r>
                      <a:r>
                        <a:rPr lang="en-US" sz="2200" i="1" dirty="0">
                          <a:effectLst/>
                        </a:rPr>
                        <a:t> well </a:t>
                      </a:r>
                      <a:r>
                        <a:rPr lang="en-US" sz="2200" i="1" dirty="0" err="1">
                          <a:effectLst/>
                        </a:rPr>
                        <a:t>sprece</a:t>
                      </a:r>
                      <a:r>
                        <a:rPr lang="en-US" sz="2200" i="1" dirty="0">
                          <a:effectLst/>
                        </a:rPr>
                        <a:t>, </a:t>
                      </a:r>
                      <a:r>
                        <a:rPr lang="en-US" sz="2200" i="1" dirty="0" err="1">
                          <a:effectLst/>
                        </a:rPr>
                        <a:t>wyrc</a:t>
                      </a:r>
                      <a:r>
                        <a:rPr lang="en-US" sz="2200" i="1" dirty="0">
                          <a:effectLst/>
                        </a:rPr>
                        <a:t> </a:t>
                      </a:r>
                      <a:r>
                        <a:rPr lang="en-US" sz="2200" i="1" dirty="0" err="1">
                          <a:effectLst/>
                        </a:rPr>
                        <a:t>aefter</a:t>
                      </a:r>
                      <a:r>
                        <a:rPr lang="en-US" sz="2200" i="1" dirty="0">
                          <a:effectLst/>
                        </a:rPr>
                        <a:t> </a:t>
                      </a:r>
                      <a:r>
                        <a:rPr lang="en-US" sz="2200" i="1" dirty="0" err="1">
                          <a:effectLst/>
                        </a:rPr>
                        <a:t>swa</a:t>
                      </a:r>
                      <a:endParaRPr lang="en-US" sz="22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80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259808"/>
            <a:ext cx="9697076" cy="615553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400" dirty="0" err="1"/>
              <a:t>Asūro</a:t>
            </a:r>
            <a:r>
              <a:rPr lang="en-US" sz="3400" dirty="0"/>
              <a:t> </a:t>
            </a:r>
            <a:r>
              <a:rPr lang="en-US" sz="3400" dirty="0" err="1"/>
              <a:t>bhabbo</a:t>
            </a:r>
            <a:r>
              <a:rPr lang="en-US" sz="3400" dirty="0"/>
              <a:t> </a:t>
            </a:r>
            <a:r>
              <a:rPr lang="en-US" sz="3400" dirty="0" err="1"/>
              <a:t>kātuṃ</a:t>
            </a:r>
            <a:r>
              <a:rPr lang="en-US" sz="3400" dirty="0"/>
              <a:t> </a:t>
            </a:r>
            <a:r>
              <a:rPr lang="en-US" sz="3400" dirty="0" err="1"/>
              <a:t>ekakaṃ</a:t>
            </a:r>
            <a:r>
              <a:rPr lang="en-US" sz="3400" dirty="0"/>
              <a:t> </a:t>
            </a:r>
            <a:r>
              <a:rPr lang="en-US" sz="3400" dirty="0" err="1"/>
              <a:t>yaṃ</a:t>
            </a:r>
            <a:r>
              <a:rPr lang="en-US" sz="3400" dirty="0"/>
              <a:t>, </a:t>
            </a:r>
            <a:r>
              <a:rPr lang="en-US" sz="3400" dirty="0" err="1"/>
              <a:t>taṃ</a:t>
            </a:r>
            <a:r>
              <a:rPr lang="en-US" sz="3400" dirty="0"/>
              <a:t> </a:t>
            </a:r>
            <a:r>
              <a:rPr lang="en-US" sz="3400" dirty="0" err="1"/>
              <a:t>bhayaṃ</a:t>
            </a:r>
            <a:r>
              <a:rPr lang="en-US" sz="3400" dirty="0"/>
              <a:t> </a:t>
            </a:r>
            <a:r>
              <a:rPr lang="en-US" sz="3400" dirty="0" err="1"/>
              <a:t>hoti</a:t>
            </a:r>
            <a:r>
              <a:rPr lang="en-US" sz="3400" dirty="0"/>
              <a:t>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BC25D"/>
                </a:solidFill>
                <a:latin typeface="Calibri" panose="020F0502020204030204"/>
              </a:rPr>
              <a:t>	</a:t>
            </a:r>
            <a:r>
              <a:rPr lang="en-US" dirty="0" smtClean="0">
                <a:solidFill>
                  <a:srgbClr val="FBC25D"/>
                </a:solidFill>
                <a:latin typeface="Calibri" panose="020F0502020204030204"/>
                <a:cs typeface="Times New Roman" panose="02020603050405020304" pitchFamily="18" charset="0"/>
              </a:rPr>
              <a:t>NGẠN NGỮ DURHAM</a:t>
            </a:r>
            <a:endParaRPr lang="en-US" dirty="0">
              <a:solidFill>
                <a:srgbClr val="FBC25D"/>
              </a:solidFill>
              <a:latin typeface="Calibri" panose="020F0502020204030204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030330"/>
              </p:ext>
            </p:extLst>
          </p:nvPr>
        </p:nvGraphicFramePr>
        <p:xfrm>
          <a:off x="2327243" y="2038918"/>
          <a:ext cx="9697075" cy="4440945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83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9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5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8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dirty="0">
                          <a:effectLst/>
                        </a:rPr>
                        <a:t>STT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Từ Pali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dirty="0" err="1">
                          <a:effectLst/>
                        </a:rPr>
                        <a:t>Nghĩa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Việt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dirty="0" err="1">
                          <a:effectLst/>
                        </a:rPr>
                        <a:t>Từ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loại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0">
                          <a:effectLst/>
                        </a:rPr>
                        <a:t>1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1" dirty="0" err="1">
                          <a:effectLst/>
                        </a:rPr>
                        <a:t>Asūro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Người hèn nhát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Danh, nam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0">
                          <a:effectLst/>
                        </a:rPr>
                        <a:t>2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1">
                          <a:effectLst/>
                        </a:rPr>
                        <a:t>Bhabba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dirty="0" err="1">
                          <a:effectLst/>
                        </a:rPr>
                        <a:t>Có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thể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Tính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0">
                          <a:effectLst/>
                        </a:rPr>
                        <a:t>3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1">
                          <a:effectLst/>
                        </a:rPr>
                        <a:t>Kātuṃ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Làm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Động từ nguyên mẫu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0">
                          <a:effectLst/>
                        </a:rPr>
                        <a:t>4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1">
                          <a:effectLst/>
                        </a:rPr>
                        <a:t>Ekaka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dirty="0" err="1">
                          <a:effectLst/>
                        </a:rPr>
                        <a:t>Duy</a:t>
                      </a:r>
                      <a:r>
                        <a:rPr lang="fr-FR" sz="2200" dirty="0">
                          <a:effectLst/>
                        </a:rPr>
                        <a:t> </a:t>
                      </a:r>
                      <a:r>
                        <a:rPr lang="fr-FR" sz="2200" dirty="0" err="1">
                          <a:effectLst/>
                        </a:rPr>
                        <a:t>nhất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Tính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7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0">
                          <a:effectLst/>
                        </a:rPr>
                        <a:t>5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1">
                          <a:effectLst/>
                        </a:rPr>
                        <a:t>Yaṃ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Cái mà [trực bổ cách, số ít, trung tính]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Đại từ quan hệ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5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0">
                          <a:effectLst/>
                        </a:rPr>
                        <a:t>6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1">
                          <a:effectLst/>
                        </a:rPr>
                        <a:t>Taṃ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Cái đó [chủ cách, số ít, trung tính]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Đại từ nhân xưng/chỉ định ngôi 3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5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0">
                          <a:effectLst/>
                        </a:rPr>
                        <a:t>7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1">
                          <a:effectLst/>
                        </a:rPr>
                        <a:t>Bhayaṃ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Sự sợ hãi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Danh, trung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5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0" dirty="0">
                          <a:effectLst/>
                        </a:rPr>
                        <a:t>8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1" dirty="0" err="1">
                          <a:effectLst/>
                        </a:rPr>
                        <a:t>Hoti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Thì, là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Động, hiện tại, chủ động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i="1">
                          <a:effectLst/>
                        </a:rPr>
                        <a:t>Bản gốc Anh cổ</a:t>
                      </a:r>
                      <a:endParaRPr lang="en-US" sz="22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i="1" dirty="0" err="1">
                          <a:effectLst/>
                        </a:rPr>
                        <a:t>Earh</a:t>
                      </a:r>
                      <a:r>
                        <a:rPr lang="en-US" sz="2200" i="1" dirty="0">
                          <a:effectLst/>
                        </a:rPr>
                        <a:t> </a:t>
                      </a:r>
                      <a:r>
                        <a:rPr lang="en-US" sz="2200" i="1" dirty="0" err="1">
                          <a:effectLst/>
                        </a:rPr>
                        <a:t>maeg</a:t>
                      </a:r>
                      <a:r>
                        <a:rPr lang="en-US" sz="2200" i="1" dirty="0">
                          <a:effectLst/>
                        </a:rPr>
                        <a:t> </a:t>
                      </a:r>
                      <a:r>
                        <a:rPr lang="en-US" sz="2200" i="1" dirty="0" err="1">
                          <a:effectLst/>
                        </a:rPr>
                        <a:t>thaet</a:t>
                      </a:r>
                      <a:r>
                        <a:rPr lang="en-US" sz="2200" i="1" dirty="0">
                          <a:effectLst/>
                        </a:rPr>
                        <a:t> an </a:t>
                      </a:r>
                      <a:r>
                        <a:rPr lang="en-US" sz="2200" i="1" dirty="0" err="1">
                          <a:effectLst/>
                        </a:rPr>
                        <a:t>thaet</a:t>
                      </a:r>
                      <a:r>
                        <a:rPr lang="en-US" sz="2200" i="1" dirty="0">
                          <a:effectLst/>
                        </a:rPr>
                        <a:t> he him </a:t>
                      </a:r>
                      <a:r>
                        <a:rPr lang="en-US" sz="2200" i="1" dirty="0" err="1">
                          <a:effectLst/>
                        </a:rPr>
                        <a:t>ondraede</a:t>
                      </a:r>
                      <a:endParaRPr lang="en-US" sz="22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76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dirty="0" smtClean="0">
                <a:solidFill>
                  <a:srgbClr val="FBC25D"/>
                </a:solidFill>
              </a:rPr>
              <a:t>2.1 </a:t>
            </a:r>
            <a:r>
              <a:rPr lang="en-US" dirty="0" err="1" smtClean="0">
                <a:solidFill>
                  <a:srgbClr val="FBC25D"/>
                </a:solidFill>
              </a:rPr>
              <a:t>Đại</a:t>
            </a:r>
            <a:r>
              <a:rPr lang="en-US" dirty="0" smtClean="0">
                <a:solidFill>
                  <a:srgbClr val="FBC25D"/>
                </a:solidFill>
              </a:rPr>
              <a:t> </a:t>
            </a:r>
            <a:r>
              <a:rPr lang="en-US" dirty="0" err="1" smtClean="0">
                <a:solidFill>
                  <a:srgbClr val="FBC25D"/>
                </a:solidFill>
              </a:rPr>
              <a:t>từ</a:t>
            </a:r>
            <a:r>
              <a:rPr lang="en-US" dirty="0" smtClean="0">
                <a:solidFill>
                  <a:srgbClr val="FBC25D"/>
                </a:solidFill>
              </a:rPr>
              <a:t> </a:t>
            </a:r>
            <a:r>
              <a:rPr lang="en-US" dirty="0" err="1" smtClean="0">
                <a:solidFill>
                  <a:srgbClr val="FBC25D"/>
                </a:solidFill>
              </a:rPr>
              <a:t>nhân</a:t>
            </a:r>
            <a:r>
              <a:rPr lang="en-US" dirty="0" smtClean="0">
                <a:solidFill>
                  <a:srgbClr val="FBC25D"/>
                </a:solidFill>
              </a:rPr>
              <a:t> </a:t>
            </a:r>
            <a:r>
              <a:rPr lang="en-US" dirty="0" err="1" smtClean="0">
                <a:solidFill>
                  <a:srgbClr val="FBC25D"/>
                </a:solidFill>
              </a:rPr>
              <a:t>xưng</a:t>
            </a:r>
            <a:r>
              <a:rPr lang="en-US" dirty="0" smtClean="0">
                <a:solidFill>
                  <a:srgbClr val="FBC25D"/>
                </a:solidFill>
              </a:rPr>
              <a:t> </a:t>
            </a:r>
            <a:r>
              <a:rPr lang="en-US" dirty="0" err="1" smtClean="0">
                <a:solidFill>
                  <a:srgbClr val="FBC25D"/>
                </a:solidFill>
              </a:rPr>
              <a:t>chỉ</a:t>
            </a:r>
            <a:r>
              <a:rPr lang="en-US" dirty="0" smtClean="0">
                <a:solidFill>
                  <a:srgbClr val="FBC25D"/>
                </a:solidFill>
              </a:rPr>
              <a:t> </a:t>
            </a:r>
            <a:r>
              <a:rPr lang="en-US" dirty="0" err="1" smtClean="0">
                <a:solidFill>
                  <a:srgbClr val="FBC25D"/>
                </a:solidFill>
              </a:rPr>
              <a:t>định</a:t>
            </a:r>
            <a:r>
              <a:rPr lang="en-US" dirty="0" smtClean="0">
                <a:solidFill>
                  <a:srgbClr val="FBC25D"/>
                </a:solidFill>
              </a:rPr>
              <a:t> </a:t>
            </a:r>
            <a:r>
              <a:rPr lang="en-US" dirty="0" err="1" smtClean="0">
                <a:solidFill>
                  <a:srgbClr val="FBC25D"/>
                </a:solidFill>
              </a:rPr>
              <a:t>ngôi</a:t>
            </a:r>
            <a:r>
              <a:rPr lang="en-US" dirty="0" smtClean="0">
                <a:solidFill>
                  <a:srgbClr val="FBC25D"/>
                </a:solidFill>
              </a:rPr>
              <a:t> 3</a:t>
            </a:r>
            <a:endParaRPr lang="en-US" dirty="0">
              <a:solidFill>
                <a:srgbClr val="FBC25D"/>
              </a:solidFill>
            </a:endParaRP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870472" y="2134709"/>
            <a:ext cx="10530225" cy="523220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231775" indent="-58738" algn="ctr"/>
            <a:endParaRPr lang="en-US" sz="2800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 txBox="1">
            <a:spLocks/>
          </p:cNvSpPr>
          <p:nvPr/>
        </p:nvSpPr>
        <p:spPr>
          <a:xfrm>
            <a:off x="852825" y="2197176"/>
            <a:ext cx="10515600" cy="4607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278276"/>
              </p:ext>
            </p:extLst>
          </p:nvPr>
        </p:nvGraphicFramePr>
        <p:xfrm>
          <a:off x="1937164" y="2862281"/>
          <a:ext cx="7975219" cy="364344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715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6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5118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err="1">
                          <a:effectLst/>
                        </a:rPr>
                        <a:t>Đại</a:t>
                      </a: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900" dirty="0" err="1">
                          <a:effectLst/>
                        </a:rPr>
                        <a:t>Từ</a:t>
                      </a: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900" dirty="0" err="1">
                          <a:effectLst/>
                        </a:rPr>
                        <a:t>Nhân</a:t>
                      </a: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900" dirty="0" err="1">
                          <a:effectLst/>
                        </a:rPr>
                        <a:t>Xưng</a:t>
                      </a: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900" dirty="0" err="1">
                          <a:effectLst/>
                        </a:rPr>
                        <a:t>Ngôi</a:t>
                      </a: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900" dirty="0" err="1">
                          <a:effectLst/>
                        </a:rPr>
                        <a:t>Thứ</a:t>
                      </a: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900" dirty="0" err="1">
                          <a:effectLst/>
                        </a:rPr>
                        <a:t>ba</a:t>
                      </a:r>
                      <a:r>
                        <a:rPr lang="en-US" sz="1900" dirty="0">
                          <a:effectLst/>
                        </a:rPr>
                        <a:t/>
                      </a:r>
                      <a:br>
                        <a:rPr lang="en-US" sz="1900" dirty="0">
                          <a:effectLst/>
                        </a:rPr>
                      </a:br>
                      <a:r>
                        <a:rPr lang="en-US" sz="1900" dirty="0">
                          <a:effectLst/>
                        </a:rPr>
                        <a:t>SỐ ÍT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8482" marR="98482" marT="0" marB="0">
                    <a:solidFill>
                      <a:srgbClr val="471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39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Nam </a:t>
                      </a:r>
                      <a:r>
                        <a:rPr lang="en-US" sz="1900" dirty="0" err="1">
                          <a:effectLst/>
                        </a:rPr>
                        <a:t>Tính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8482" marR="98482" marT="0" marB="0">
                    <a:solidFill>
                      <a:srgbClr val="471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err="1">
                          <a:effectLst/>
                        </a:rPr>
                        <a:t>Trung</a:t>
                      </a: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900" dirty="0" err="1">
                          <a:effectLst/>
                        </a:rPr>
                        <a:t>Tính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8482" marR="98482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Nữ Tính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8482" marR="984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err="1">
                          <a:effectLst/>
                        </a:rPr>
                        <a:t>Chủ</a:t>
                      </a: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900" dirty="0" err="1">
                          <a:effectLst/>
                        </a:rPr>
                        <a:t>cách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8482" marR="98482" marT="0" marB="0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so / sa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8482" marR="98482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taṃ / tad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8482" marR="98482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sā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8482" marR="98482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err="1">
                          <a:effectLst/>
                        </a:rPr>
                        <a:t>Trực</a:t>
                      </a: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900" dirty="0" err="1">
                          <a:effectLst/>
                        </a:rPr>
                        <a:t>bổ</a:t>
                      </a: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900" dirty="0" err="1">
                          <a:effectLst/>
                        </a:rPr>
                        <a:t>cách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8482" marR="98482" marT="0" marB="0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taṃ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8482" marR="98482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taṃ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8482" marR="98482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err="1">
                          <a:effectLst/>
                        </a:rPr>
                        <a:t>Sở</a:t>
                      </a: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900" dirty="0" err="1">
                          <a:effectLst/>
                        </a:rPr>
                        <a:t>hữu</a:t>
                      </a: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900" dirty="0" err="1">
                          <a:effectLst/>
                        </a:rPr>
                        <a:t>cách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8482" marR="98482" marT="0" marB="0">
                    <a:solidFill>
                      <a:srgbClr val="471200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tassa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8482" marR="98482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err="1">
                          <a:effectLst/>
                        </a:rPr>
                        <a:t>tassā</a:t>
                      </a: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900" dirty="0" smtClean="0">
                          <a:effectLst/>
                        </a:rPr>
                        <a:t>(</a:t>
                      </a:r>
                      <a:r>
                        <a:rPr lang="en-US" sz="1900" dirty="0" err="1" smtClean="0">
                          <a:effectLst/>
                        </a:rPr>
                        <a:t>tāya</a:t>
                      </a:r>
                      <a:r>
                        <a:rPr lang="en-US" sz="1900" dirty="0">
                          <a:effectLst/>
                        </a:rPr>
                        <a:t>)</a:t>
                      </a:r>
                      <a:br>
                        <a:rPr lang="en-US" sz="1900" dirty="0">
                          <a:effectLst/>
                        </a:rPr>
                      </a:br>
                      <a:r>
                        <a:rPr lang="en-US" sz="1900" dirty="0" err="1">
                          <a:effectLst/>
                        </a:rPr>
                        <a:t>tissā</a:t>
                      </a: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900" dirty="0" smtClean="0">
                          <a:effectLst/>
                        </a:rPr>
                        <a:t>(</a:t>
                      </a:r>
                      <a:r>
                        <a:rPr lang="en-US" sz="1900" dirty="0" err="1" smtClean="0">
                          <a:effectLst/>
                        </a:rPr>
                        <a:t>tāya</a:t>
                      </a:r>
                      <a:r>
                        <a:rPr lang="en-US" sz="1900" dirty="0">
                          <a:effectLst/>
                        </a:rPr>
                        <a:t>)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8482" marR="98482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8482" marR="98482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1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err="1">
                          <a:effectLst/>
                        </a:rPr>
                        <a:t>Gián</a:t>
                      </a: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900" dirty="0" err="1">
                          <a:effectLst/>
                        </a:rPr>
                        <a:t>bổ</a:t>
                      </a: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900" dirty="0" err="1">
                          <a:effectLst/>
                        </a:rPr>
                        <a:t>cách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8482" marR="98482" marT="0" marB="0">
                    <a:solidFill>
                      <a:srgbClr val="4712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9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err="1">
                          <a:effectLst/>
                        </a:rPr>
                        <a:t>Sử</a:t>
                      </a: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900" dirty="0" err="1">
                          <a:effectLst/>
                        </a:rPr>
                        <a:t>dụng</a:t>
                      </a: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900" dirty="0" err="1">
                          <a:effectLst/>
                        </a:rPr>
                        <a:t>cách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8482" marR="98482" marT="0" marB="0">
                    <a:solidFill>
                      <a:srgbClr val="4712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tena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8482" marR="984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err="1">
                          <a:effectLst/>
                        </a:rPr>
                        <a:t>t</a:t>
                      </a:r>
                      <a:r>
                        <a:rPr lang="en-US" sz="1900" dirty="0" err="1" smtClean="0">
                          <a:effectLst/>
                        </a:rPr>
                        <a:t>āya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8482" marR="98482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err="1">
                          <a:effectLst/>
                        </a:rPr>
                        <a:t>Xuất</a:t>
                      </a: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900" dirty="0" err="1">
                          <a:effectLst/>
                        </a:rPr>
                        <a:t>xứ</a:t>
                      </a: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900" dirty="0" err="1">
                          <a:effectLst/>
                        </a:rPr>
                        <a:t>cách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8482" marR="98482" marT="0" marB="0">
                    <a:solidFill>
                      <a:srgbClr val="4712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tamhā (tasmā)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8482" marR="984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9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err="1">
                          <a:effectLst/>
                        </a:rPr>
                        <a:t>Vị</a:t>
                      </a: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900" dirty="0" err="1">
                          <a:effectLst/>
                        </a:rPr>
                        <a:t>trí</a:t>
                      </a: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900" dirty="0" err="1">
                          <a:effectLst/>
                        </a:rPr>
                        <a:t>cách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8482" marR="98482" marT="0" marB="0">
                    <a:solidFill>
                      <a:srgbClr val="4712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tamhi (tasmiṃ)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8482" marR="9848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err="1" smtClean="0">
                          <a:effectLst/>
                        </a:rPr>
                        <a:t>tāsaṃ</a:t>
                      </a:r>
                      <a:r>
                        <a:rPr lang="en-US" sz="1900" dirty="0" smtClean="0">
                          <a:effectLst/>
                        </a:rPr>
                        <a:t> </a:t>
                      </a:r>
                      <a:r>
                        <a:rPr lang="en-US" sz="1900" dirty="0">
                          <a:effectLst/>
                        </a:rPr>
                        <a:t>/ </a:t>
                      </a:r>
                      <a:r>
                        <a:rPr lang="en-US" sz="1900" dirty="0" err="1">
                          <a:effectLst/>
                        </a:rPr>
                        <a:t>tāyaṃ</a:t>
                      </a:r>
                      <a:r>
                        <a:rPr lang="en-US" sz="1900" dirty="0">
                          <a:effectLst/>
                        </a:rPr>
                        <a:t> / </a:t>
                      </a:r>
                      <a:r>
                        <a:rPr lang="en-US" sz="1900" dirty="0" err="1">
                          <a:effectLst/>
                        </a:rPr>
                        <a:t>tissaṃ</a:t>
                      </a:r>
                      <a:r>
                        <a:rPr lang="en-US" sz="1900" dirty="0">
                          <a:effectLst/>
                        </a:rPr>
                        <a:t> / </a:t>
                      </a:r>
                      <a:r>
                        <a:rPr lang="en-US" sz="1900" dirty="0" err="1">
                          <a:effectLst/>
                        </a:rPr>
                        <a:t>tassaṃ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8482" marR="98482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73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dirty="0" smtClean="0">
                <a:solidFill>
                  <a:srgbClr val="FBC25D"/>
                </a:solidFill>
              </a:rPr>
              <a:t>2.1 </a:t>
            </a:r>
            <a:r>
              <a:rPr lang="en-US" dirty="0" err="1" smtClean="0">
                <a:solidFill>
                  <a:srgbClr val="FBC25D"/>
                </a:solidFill>
              </a:rPr>
              <a:t>Đại</a:t>
            </a:r>
            <a:r>
              <a:rPr lang="en-US" dirty="0" smtClean="0">
                <a:solidFill>
                  <a:srgbClr val="FBC25D"/>
                </a:solidFill>
              </a:rPr>
              <a:t> </a:t>
            </a:r>
            <a:r>
              <a:rPr lang="en-US" dirty="0" err="1" smtClean="0">
                <a:solidFill>
                  <a:srgbClr val="FBC25D"/>
                </a:solidFill>
              </a:rPr>
              <a:t>từ</a:t>
            </a:r>
            <a:r>
              <a:rPr lang="en-US" dirty="0" smtClean="0">
                <a:solidFill>
                  <a:srgbClr val="FBC25D"/>
                </a:solidFill>
              </a:rPr>
              <a:t> </a:t>
            </a:r>
            <a:r>
              <a:rPr lang="en-US" dirty="0" err="1" smtClean="0">
                <a:solidFill>
                  <a:srgbClr val="FBC25D"/>
                </a:solidFill>
              </a:rPr>
              <a:t>nhân</a:t>
            </a:r>
            <a:r>
              <a:rPr lang="en-US" dirty="0" smtClean="0">
                <a:solidFill>
                  <a:srgbClr val="FBC25D"/>
                </a:solidFill>
              </a:rPr>
              <a:t> </a:t>
            </a:r>
            <a:r>
              <a:rPr lang="en-US" dirty="0" err="1" smtClean="0">
                <a:solidFill>
                  <a:srgbClr val="FBC25D"/>
                </a:solidFill>
              </a:rPr>
              <a:t>xưng</a:t>
            </a:r>
            <a:r>
              <a:rPr lang="en-US" dirty="0" smtClean="0">
                <a:solidFill>
                  <a:srgbClr val="FBC25D"/>
                </a:solidFill>
              </a:rPr>
              <a:t> </a:t>
            </a:r>
            <a:r>
              <a:rPr lang="en-US" dirty="0" err="1" smtClean="0">
                <a:solidFill>
                  <a:srgbClr val="FBC25D"/>
                </a:solidFill>
              </a:rPr>
              <a:t>chỉ</a:t>
            </a:r>
            <a:r>
              <a:rPr lang="en-US" dirty="0" smtClean="0">
                <a:solidFill>
                  <a:srgbClr val="FBC25D"/>
                </a:solidFill>
              </a:rPr>
              <a:t> </a:t>
            </a:r>
            <a:r>
              <a:rPr lang="en-US" dirty="0" err="1" smtClean="0">
                <a:solidFill>
                  <a:srgbClr val="FBC25D"/>
                </a:solidFill>
              </a:rPr>
              <a:t>định</a:t>
            </a:r>
            <a:r>
              <a:rPr lang="en-US" dirty="0" smtClean="0">
                <a:solidFill>
                  <a:srgbClr val="FBC25D"/>
                </a:solidFill>
              </a:rPr>
              <a:t> </a:t>
            </a:r>
            <a:r>
              <a:rPr lang="en-US" dirty="0" err="1" smtClean="0">
                <a:solidFill>
                  <a:srgbClr val="FBC25D"/>
                </a:solidFill>
              </a:rPr>
              <a:t>ngôi</a:t>
            </a:r>
            <a:r>
              <a:rPr lang="en-US" dirty="0" smtClean="0">
                <a:solidFill>
                  <a:srgbClr val="FBC25D"/>
                </a:solidFill>
              </a:rPr>
              <a:t> 3</a:t>
            </a:r>
            <a:endParaRPr lang="en-US" dirty="0">
              <a:solidFill>
                <a:srgbClr val="FBC25D"/>
              </a:solidFill>
            </a:endParaRP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004935"/>
              </p:ext>
            </p:extLst>
          </p:nvPr>
        </p:nvGraphicFramePr>
        <p:xfrm>
          <a:off x="1705776" y="2280713"/>
          <a:ext cx="8681085" cy="38557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834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8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6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7575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Đại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Nhân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Xưng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Ngôi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Thứ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ba</a:t>
                      </a:r>
                      <a:r>
                        <a:rPr lang="en-US" sz="2200" dirty="0">
                          <a:effectLst/>
                        </a:rPr>
                        <a:t/>
                      </a:r>
                      <a:br>
                        <a:rPr lang="en-US" sz="2200" dirty="0">
                          <a:effectLst/>
                        </a:rPr>
                      </a:br>
                      <a:r>
                        <a:rPr lang="en-US" sz="2200" dirty="0">
                          <a:effectLst/>
                        </a:rPr>
                        <a:t>SỐ NHIỀU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5920" marR="115920" marT="0" marB="0">
                    <a:solidFill>
                      <a:srgbClr val="471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464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Nam </a:t>
                      </a:r>
                      <a:r>
                        <a:rPr lang="en-US" sz="2200" dirty="0" err="1">
                          <a:effectLst/>
                        </a:rPr>
                        <a:t>Tính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5920" marR="115920" marT="0" marB="0">
                    <a:solidFill>
                      <a:srgbClr val="471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Trung Tính</a:t>
                      </a:r>
                      <a:endParaRPr lang="en-US" sz="1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5920" marR="11592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Nữ Tính</a:t>
                      </a:r>
                      <a:endParaRPr lang="en-US" sz="1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5920" marR="11592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4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Chủ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cách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5920" marR="115920" marT="0" marB="0">
                    <a:solidFill>
                      <a:srgbClr val="4712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 err="1" smtClean="0">
                          <a:effectLst/>
                        </a:rPr>
                        <a:t>te</a:t>
                      </a:r>
                      <a:endParaRPr lang="en-US" sz="1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5920" marR="11592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tāni</a:t>
                      </a:r>
                      <a:endParaRPr lang="en-US" sz="1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5920" marR="11592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tā / tāyo</a:t>
                      </a:r>
                      <a:endParaRPr lang="en-US" sz="1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5920" marR="11592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4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Trực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bổ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cách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5920" marR="115920" marT="0" marB="0">
                    <a:solidFill>
                      <a:srgbClr val="4712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4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Sở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hữu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cách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5920" marR="115920" marT="0" marB="0">
                    <a:solidFill>
                      <a:srgbClr val="471200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tesaṃ</a:t>
                      </a:r>
                      <a:r>
                        <a:rPr lang="en-US" sz="2200" dirty="0">
                          <a:effectLst/>
                        </a:rPr>
                        <a:t> / </a:t>
                      </a:r>
                      <a:r>
                        <a:rPr lang="en-US" sz="2200" dirty="0" err="1" smtClean="0">
                          <a:effectLst/>
                        </a:rPr>
                        <a:t>tesānaṃ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5920" marR="11592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 smtClean="0">
                          <a:effectLst/>
                        </a:rPr>
                        <a:t>tāsaṃ</a:t>
                      </a:r>
                      <a:r>
                        <a:rPr lang="en-US" sz="2200" dirty="0" smtClean="0">
                          <a:effectLst/>
                        </a:rPr>
                        <a:t> </a:t>
                      </a:r>
                      <a:r>
                        <a:rPr lang="en-US" sz="2200" dirty="0">
                          <a:effectLst/>
                        </a:rPr>
                        <a:t>/ </a:t>
                      </a:r>
                      <a:r>
                        <a:rPr lang="en-US" sz="2200" dirty="0" err="1">
                          <a:effectLst/>
                        </a:rPr>
                        <a:t>tāsānaṃ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5920" marR="11592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4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Gián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bổ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cách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5920" marR="115920" marT="0" marB="0">
                    <a:solidFill>
                      <a:srgbClr val="4712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4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Sử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dụng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cách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5920" marR="115920" marT="0" marB="0">
                    <a:solidFill>
                      <a:srgbClr val="471200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tehi (tebhi)</a:t>
                      </a:r>
                      <a:endParaRPr lang="en-US" sz="1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5920" marR="11592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tāhi (tābhi)</a:t>
                      </a:r>
                      <a:endParaRPr lang="en-US" sz="1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5920" marR="11592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4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Xuất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xứ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cách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5920" marR="115920" marT="0" marB="0">
                    <a:solidFill>
                      <a:srgbClr val="4712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4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Vị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trí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cách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5920" marR="115920" marT="0" marB="0">
                    <a:solidFill>
                      <a:srgbClr val="4712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tesu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5920" marR="11592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Tāsu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5920" marR="11592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96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dirty="0" smtClean="0">
                <a:solidFill>
                  <a:srgbClr val="FBC25D"/>
                </a:solidFill>
              </a:rPr>
              <a:t>2.1 </a:t>
            </a:r>
            <a:r>
              <a:rPr lang="en-US" dirty="0" err="1" smtClean="0">
                <a:solidFill>
                  <a:srgbClr val="FBC25D"/>
                </a:solidFill>
              </a:rPr>
              <a:t>Đại</a:t>
            </a:r>
            <a:r>
              <a:rPr lang="en-US" dirty="0" smtClean="0">
                <a:solidFill>
                  <a:srgbClr val="FBC25D"/>
                </a:solidFill>
              </a:rPr>
              <a:t> </a:t>
            </a:r>
            <a:r>
              <a:rPr lang="en-US" dirty="0" err="1" smtClean="0">
                <a:solidFill>
                  <a:srgbClr val="FBC25D"/>
                </a:solidFill>
              </a:rPr>
              <a:t>từ</a:t>
            </a:r>
            <a:r>
              <a:rPr lang="en-US" dirty="0" smtClean="0">
                <a:solidFill>
                  <a:srgbClr val="FBC25D"/>
                </a:solidFill>
              </a:rPr>
              <a:t> </a:t>
            </a:r>
            <a:r>
              <a:rPr lang="en-US" dirty="0" err="1" smtClean="0">
                <a:solidFill>
                  <a:srgbClr val="FBC25D"/>
                </a:solidFill>
              </a:rPr>
              <a:t>nhân</a:t>
            </a:r>
            <a:r>
              <a:rPr lang="en-US" dirty="0" smtClean="0">
                <a:solidFill>
                  <a:srgbClr val="FBC25D"/>
                </a:solidFill>
              </a:rPr>
              <a:t> </a:t>
            </a:r>
            <a:r>
              <a:rPr lang="en-US" dirty="0" err="1" smtClean="0">
                <a:solidFill>
                  <a:srgbClr val="FBC25D"/>
                </a:solidFill>
              </a:rPr>
              <a:t>xưng</a:t>
            </a:r>
            <a:r>
              <a:rPr lang="en-US" dirty="0" smtClean="0">
                <a:solidFill>
                  <a:srgbClr val="FBC25D"/>
                </a:solidFill>
              </a:rPr>
              <a:t> </a:t>
            </a:r>
            <a:r>
              <a:rPr lang="en-US" dirty="0" err="1" smtClean="0">
                <a:solidFill>
                  <a:srgbClr val="FBC25D"/>
                </a:solidFill>
              </a:rPr>
              <a:t>chỉ</a:t>
            </a:r>
            <a:r>
              <a:rPr lang="en-US" dirty="0" smtClean="0">
                <a:solidFill>
                  <a:srgbClr val="FBC25D"/>
                </a:solidFill>
              </a:rPr>
              <a:t> </a:t>
            </a:r>
            <a:r>
              <a:rPr lang="en-US" dirty="0" err="1" smtClean="0">
                <a:solidFill>
                  <a:srgbClr val="FBC25D"/>
                </a:solidFill>
              </a:rPr>
              <a:t>định</a:t>
            </a:r>
            <a:r>
              <a:rPr lang="en-US" dirty="0" smtClean="0">
                <a:solidFill>
                  <a:srgbClr val="FBC25D"/>
                </a:solidFill>
              </a:rPr>
              <a:t> </a:t>
            </a:r>
            <a:r>
              <a:rPr lang="en-US" dirty="0" err="1" smtClean="0">
                <a:solidFill>
                  <a:srgbClr val="FBC25D"/>
                </a:solidFill>
              </a:rPr>
              <a:t>ngôi</a:t>
            </a:r>
            <a:r>
              <a:rPr lang="en-US" dirty="0" smtClean="0">
                <a:solidFill>
                  <a:srgbClr val="FBC25D"/>
                </a:solidFill>
              </a:rPr>
              <a:t> 3</a:t>
            </a:r>
            <a:endParaRPr lang="en-US" dirty="0">
              <a:solidFill>
                <a:srgbClr val="FBC25D"/>
              </a:solidFill>
            </a:endParaRP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870472" y="1961459"/>
            <a:ext cx="10530225" cy="769441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231775" indent="-58738" algn="ctr"/>
            <a:endParaRPr lang="en-US" sz="4400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 txBox="1">
            <a:spLocks/>
          </p:cNvSpPr>
          <p:nvPr/>
        </p:nvSpPr>
        <p:spPr>
          <a:xfrm>
            <a:off x="852825" y="2023926"/>
            <a:ext cx="10515600" cy="882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-914400">
              <a:buNone/>
            </a:pPr>
            <a:r>
              <a:rPr lang="en-US" sz="2400" b="1" dirty="0" smtClean="0">
                <a:sym typeface="Wingdings" panose="05000000000000000000" pitchFamily="2" charset="2"/>
              </a:rPr>
              <a:t>2.1.2 |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“</a:t>
            </a:r>
            <a:r>
              <a:rPr lang="en-US" dirty="0" err="1"/>
              <a:t>etaṃ</a:t>
            </a:r>
            <a:r>
              <a:rPr lang="en-US" dirty="0"/>
              <a:t>” -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(this, that),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“</a:t>
            </a:r>
            <a:r>
              <a:rPr lang="en-US" dirty="0" err="1"/>
              <a:t>sa</a:t>
            </a:r>
            <a:r>
              <a:rPr lang="en-US" dirty="0"/>
              <a:t>/</a:t>
            </a:r>
            <a:r>
              <a:rPr lang="en-US" dirty="0" err="1"/>
              <a:t>taṃ</a:t>
            </a:r>
            <a:r>
              <a:rPr lang="en-US" dirty="0"/>
              <a:t>”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“</a:t>
            </a:r>
            <a:r>
              <a:rPr lang="en-US" dirty="0" err="1"/>
              <a:t>etaṃ</a:t>
            </a:r>
            <a:r>
              <a:rPr lang="en-US" dirty="0"/>
              <a:t>”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hệt</a:t>
            </a:r>
            <a:r>
              <a:rPr lang="en-US" dirty="0"/>
              <a:t> “</a:t>
            </a:r>
            <a:r>
              <a:rPr lang="en-US" dirty="0" err="1"/>
              <a:t>sa</a:t>
            </a:r>
            <a:r>
              <a:rPr lang="en-US" dirty="0"/>
              <a:t>/</a:t>
            </a:r>
            <a:r>
              <a:rPr lang="en-US" dirty="0" err="1"/>
              <a:t>taṃ</a:t>
            </a:r>
            <a:r>
              <a:rPr lang="en-US" dirty="0"/>
              <a:t>”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“e-”.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949673"/>
              </p:ext>
            </p:extLst>
          </p:nvPr>
        </p:nvGraphicFramePr>
        <p:xfrm>
          <a:off x="1265097" y="2852195"/>
          <a:ext cx="9755819" cy="386042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891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7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0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62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7602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Đại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Nhân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Xưng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Ngôi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Thứ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ba</a:t>
                      </a:r>
                      <a:r>
                        <a:rPr lang="en-US" sz="2200" dirty="0">
                          <a:effectLst/>
                        </a:rPr>
                        <a:t/>
                      </a:r>
                      <a:br>
                        <a:rPr lang="en-US" sz="2200" dirty="0">
                          <a:effectLst/>
                        </a:rPr>
                      </a:br>
                      <a:r>
                        <a:rPr lang="en-US" sz="2200" dirty="0">
                          <a:effectLst/>
                        </a:rPr>
                        <a:t>SỐ ÍT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7474" marR="117474" marT="0" marB="0">
                    <a:solidFill>
                      <a:srgbClr val="471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26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Nam </a:t>
                      </a:r>
                      <a:r>
                        <a:rPr lang="en-US" sz="2200" dirty="0" err="1">
                          <a:effectLst/>
                        </a:rPr>
                        <a:t>Tính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7474" marR="117474" marT="0" marB="0">
                    <a:solidFill>
                      <a:srgbClr val="471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Trung Tính</a:t>
                      </a:r>
                      <a:endParaRPr lang="en-US" sz="1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7474" marR="117474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Nữ Tính</a:t>
                      </a:r>
                      <a:endParaRPr lang="en-US" sz="1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7474" marR="11747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3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Chủ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cách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7474" marR="117474" marT="0" marB="0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eso / esa</a:t>
                      </a:r>
                      <a:endParaRPr lang="en-US" sz="1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7474" marR="117474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etaṃ / etad</a:t>
                      </a:r>
                      <a:endParaRPr lang="en-US" sz="1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7474" marR="117474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Esā</a:t>
                      </a:r>
                      <a:endParaRPr lang="en-US" sz="1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7474" marR="11747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3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Trực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bổ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cách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7474" marR="117474" marT="0" marB="0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etaṃ</a:t>
                      </a:r>
                      <a:endParaRPr lang="en-US" sz="1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7474" marR="117474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etaṃ</a:t>
                      </a:r>
                      <a:endParaRPr lang="en-US" sz="1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7474" marR="11747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3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Sở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hữu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cách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7474" marR="117474" marT="0" marB="0">
                    <a:solidFill>
                      <a:srgbClr val="471200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etassa</a:t>
                      </a:r>
                      <a:endParaRPr lang="en-US" sz="1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7474" marR="117474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etassā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smtClean="0">
                          <a:effectLst/>
                        </a:rPr>
                        <a:t>(</a:t>
                      </a:r>
                      <a:r>
                        <a:rPr lang="en-US" sz="2200" dirty="0" err="1" smtClean="0">
                          <a:effectLst/>
                        </a:rPr>
                        <a:t>etāya</a:t>
                      </a:r>
                      <a:r>
                        <a:rPr lang="en-US" sz="2200" dirty="0">
                          <a:effectLst/>
                        </a:rPr>
                        <a:t>)</a:t>
                      </a:r>
                      <a:br>
                        <a:rPr lang="en-US" sz="2200" dirty="0">
                          <a:effectLst/>
                        </a:rPr>
                      </a:br>
                      <a:r>
                        <a:rPr lang="en-US" sz="2200" dirty="0" err="1">
                          <a:effectLst/>
                        </a:rPr>
                        <a:t>etissā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smtClean="0">
                          <a:effectLst/>
                        </a:rPr>
                        <a:t>(</a:t>
                      </a:r>
                      <a:r>
                        <a:rPr lang="en-US" sz="2200" dirty="0" err="1" smtClean="0">
                          <a:effectLst/>
                        </a:rPr>
                        <a:t>etāya</a:t>
                      </a:r>
                      <a:r>
                        <a:rPr lang="en-US" sz="2200" dirty="0">
                          <a:effectLst/>
                        </a:rPr>
                        <a:t>)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7474" marR="117474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 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7474" marR="117474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Gián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bổ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cách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7474" marR="117474" marT="0" marB="0">
                    <a:solidFill>
                      <a:srgbClr val="4712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3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Sử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dụng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cách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7474" marR="117474" marT="0" marB="0">
                    <a:solidFill>
                      <a:srgbClr val="4712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etena</a:t>
                      </a:r>
                      <a:endParaRPr lang="en-US" sz="1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7474" marR="11747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etāya</a:t>
                      </a:r>
                      <a:endParaRPr lang="en-US" sz="1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7474" marR="117474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3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Xuất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xứ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cách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7474" marR="117474" marT="0" marB="0">
                    <a:solidFill>
                      <a:srgbClr val="4712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etamhā (etasmā)</a:t>
                      </a:r>
                      <a:endParaRPr lang="en-US" sz="1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7474" marR="11747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3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Vị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trí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cách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7474" marR="117474" marT="0" marB="0">
                    <a:solidFill>
                      <a:srgbClr val="4712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etamhi (tasmiṃ)</a:t>
                      </a:r>
                      <a:endParaRPr lang="en-US" sz="1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7474" marR="11747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 smtClean="0">
                          <a:effectLst/>
                        </a:rPr>
                        <a:t>Etāsaṃ</a:t>
                      </a:r>
                      <a:r>
                        <a:rPr lang="en-US" sz="2200" dirty="0" smtClean="0">
                          <a:effectLst/>
                        </a:rPr>
                        <a:t> </a:t>
                      </a:r>
                      <a:r>
                        <a:rPr lang="en-US" sz="2200" dirty="0">
                          <a:effectLst/>
                        </a:rPr>
                        <a:t>/ </a:t>
                      </a:r>
                      <a:r>
                        <a:rPr lang="en-US" sz="2200" dirty="0" err="1">
                          <a:effectLst/>
                        </a:rPr>
                        <a:t>etāyaṃ</a:t>
                      </a:r>
                      <a:r>
                        <a:rPr lang="en-US" sz="2200" dirty="0">
                          <a:effectLst/>
                        </a:rPr>
                        <a:t> / </a:t>
                      </a:r>
                      <a:r>
                        <a:rPr lang="en-US" sz="2200" dirty="0" err="1">
                          <a:effectLst/>
                        </a:rPr>
                        <a:t>etissaṃ</a:t>
                      </a:r>
                      <a:r>
                        <a:rPr lang="en-US" sz="2200" dirty="0">
                          <a:effectLst/>
                        </a:rPr>
                        <a:t> / </a:t>
                      </a:r>
                      <a:r>
                        <a:rPr lang="en-US" sz="2200" dirty="0" err="1">
                          <a:effectLst/>
                        </a:rPr>
                        <a:t>etassaṃ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7474" marR="11747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06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dirty="0" smtClean="0">
                <a:solidFill>
                  <a:srgbClr val="FBC25D"/>
                </a:solidFill>
              </a:rPr>
              <a:t>2.1 </a:t>
            </a:r>
            <a:r>
              <a:rPr lang="en-US" dirty="0" err="1" smtClean="0">
                <a:solidFill>
                  <a:srgbClr val="FBC25D"/>
                </a:solidFill>
              </a:rPr>
              <a:t>Đại</a:t>
            </a:r>
            <a:r>
              <a:rPr lang="en-US" dirty="0" smtClean="0">
                <a:solidFill>
                  <a:srgbClr val="FBC25D"/>
                </a:solidFill>
              </a:rPr>
              <a:t> </a:t>
            </a:r>
            <a:r>
              <a:rPr lang="en-US" dirty="0" err="1" smtClean="0">
                <a:solidFill>
                  <a:srgbClr val="FBC25D"/>
                </a:solidFill>
              </a:rPr>
              <a:t>từ</a:t>
            </a:r>
            <a:r>
              <a:rPr lang="en-US" dirty="0" smtClean="0">
                <a:solidFill>
                  <a:srgbClr val="FBC25D"/>
                </a:solidFill>
              </a:rPr>
              <a:t> </a:t>
            </a:r>
            <a:r>
              <a:rPr lang="en-US" dirty="0" err="1" smtClean="0">
                <a:solidFill>
                  <a:srgbClr val="FBC25D"/>
                </a:solidFill>
              </a:rPr>
              <a:t>nhân</a:t>
            </a:r>
            <a:r>
              <a:rPr lang="en-US" dirty="0" smtClean="0">
                <a:solidFill>
                  <a:srgbClr val="FBC25D"/>
                </a:solidFill>
              </a:rPr>
              <a:t> </a:t>
            </a:r>
            <a:r>
              <a:rPr lang="en-US" dirty="0" err="1" smtClean="0">
                <a:solidFill>
                  <a:srgbClr val="FBC25D"/>
                </a:solidFill>
              </a:rPr>
              <a:t>xưng</a:t>
            </a:r>
            <a:r>
              <a:rPr lang="en-US" dirty="0" smtClean="0">
                <a:solidFill>
                  <a:srgbClr val="FBC25D"/>
                </a:solidFill>
              </a:rPr>
              <a:t> </a:t>
            </a:r>
            <a:r>
              <a:rPr lang="en-US" dirty="0" err="1" smtClean="0">
                <a:solidFill>
                  <a:srgbClr val="FBC25D"/>
                </a:solidFill>
              </a:rPr>
              <a:t>chỉ</a:t>
            </a:r>
            <a:r>
              <a:rPr lang="en-US" dirty="0" smtClean="0">
                <a:solidFill>
                  <a:srgbClr val="FBC25D"/>
                </a:solidFill>
              </a:rPr>
              <a:t> </a:t>
            </a:r>
            <a:r>
              <a:rPr lang="en-US" dirty="0" err="1" smtClean="0">
                <a:solidFill>
                  <a:srgbClr val="FBC25D"/>
                </a:solidFill>
              </a:rPr>
              <a:t>định</a:t>
            </a:r>
            <a:r>
              <a:rPr lang="en-US" dirty="0" smtClean="0">
                <a:solidFill>
                  <a:srgbClr val="FBC25D"/>
                </a:solidFill>
              </a:rPr>
              <a:t> </a:t>
            </a:r>
            <a:r>
              <a:rPr lang="en-US" dirty="0" err="1" smtClean="0">
                <a:solidFill>
                  <a:srgbClr val="FBC25D"/>
                </a:solidFill>
              </a:rPr>
              <a:t>ngôi</a:t>
            </a:r>
            <a:r>
              <a:rPr lang="en-US" dirty="0" smtClean="0">
                <a:solidFill>
                  <a:srgbClr val="FBC25D"/>
                </a:solidFill>
              </a:rPr>
              <a:t> 3</a:t>
            </a:r>
            <a:endParaRPr lang="en-US" dirty="0">
              <a:solidFill>
                <a:srgbClr val="FBC25D"/>
              </a:solidFill>
            </a:endParaRP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870472" y="1961459"/>
            <a:ext cx="10530225" cy="1323439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231775" indent="-58738" algn="ctr"/>
            <a:endParaRPr lang="en-US" sz="8000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 txBox="1">
            <a:spLocks/>
          </p:cNvSpPr>
          <p:nvPr/>
        </p:nvSpPr>
        <p:spPr>
          <a:xfrm>
            <a:off x="852825" y="2023926"/>
            <a:ext cx="10515600" cy="882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-914400">
              <a:buNone/>
            </a:pPr>
            <a:r>
              <a:rPr lang="en-US" sz="2400" b="1" dirty="0" smtClean="0">
                <a:sym typeface="Wingdings" panose="05000000000000000000" pitchFamily="2" charset="2"/>
              </a:rPr>
              <a:t>2.1.4 |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2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xứ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“</a:t>
            </a:r>
            <a:r>
              <a:rPr lang="en-US" dirty="0" err="1"/>
              <a:t>ayaṃ</a:t>
            </a:r>
            <a:r>
              <a:rPr lang="en-US" dirty="0"/>
              <a:t>/</a:t>
            </a:r>
            <a:r>
              <a:rPr lang="en-US" dirty="0" err="1"/>
              <a:t>ima</a:t>
            </a:r>
            <a:r>
              <a:rPr lang="en-US" dirty="0"/>
              <a:t>” – “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” (this/that), </a:t>
            </a:r>
            <a:r>
              <a:rPr lang="en-US" dirty="0" err="1"/>
              <a:t>là</a:t>
            </a:r>
            <a:r>
              <a:rPr lang="en-US" dirty="0"/>
              <a:t> “</a:t>
            </a:r>
            <a:r>
              <a:rPr lang="en-US" dirty="0" err="1"/>
              <a:t>imehi</a:t>
            </a:r>
            <a:r>
              <a:rPr lang="en-US" dirty="0"/>
              <a:t>”. “</a:t>
            </a:r>
            <a:r>
              <a:rPr lang="en-US" dirty="0" err="1"/>
              <a:t>ayaṃ</a:t>
            </a:r>
            <a:r>
              <a:rPr lang="en-US" dirty="0"/>
              <a:t>/</a:t>
            </a:r>
            <a:r>
              <a:rPr lang="en-US" dirty="0" err="1"/>
              <a:t>ima</a:t>
            </a:r>
            <a:r>
              <a:rPr lang="en-US" dirty="0"/>
              <a:t>”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;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885097" y="3686477"/>
          <a:ext cx="10515600" cy="248167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326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1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2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3573">
                <a:tc gridSpan="4">
                  <a:txBody>
                    <a:bodyPr/>
                    <a:lstStyle/>
                    <a:p>
                      <a:pPr marL="11430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3000" dirty="0" err="1">
                          <a:effectLst/>
                        </a:rPr>
                        <a:t>Đại</a:t>
                      </a:r>
                      <a:r>
                        <a:rPr lang="en-US" sz="3000" dirty="0">
                          <a:effectLst/>
                        </a:rPr>
                        <a:t> </a:t>
                      </a:r>
                      <a:r>
                        <a:rPr lang="en-US" sz="3000" dirty="0" err="1">
                          <a:effectLst/>
                        </a:rPr>
                        <a:t>Từ</a:t>
                      </a:r>
                      <a:r>
                        <a:rPr lang="en-US" sz="3000" dirty="0">
                          <a:effectLst/>
                        </a:rPr>
                        <a:t> </a:t>
                      </a:r>
                      <a:r>
                        <a:rPr lang="en-US" sz="3000" dirty="0" err="1">
                          <a:effectLst/>
                        </a:rPr>
                        <a:t>Chỉ</a:t>
                      </a:r>
                      <a:r>
                        <a:rPr lang="en-US" sz="3000" dirty="0">
                          <a:effectLst/>
                        </a:rPr>
                        <a:t> </a:t>
                      </a:r>
                      <a:r>
                        <a:rPr lang="en-US" sz="3000" dirty="0" err="1">
                          <a:effectLst/>
                        </a:rPr>
                        <a:t>Định</a:t>
                      </a:r>
                      <a:r>
                        <a:rPr lang="en-US" sz="3000" dirty="0">
                          <a:effectLst/>
                        </a:rPr>
                        <a:t> </a:t>
                      </a:r>
                      <a:r>
                        <a:rPr lang="en-US" sz="3000" dirty="0" err="1">
                          <a:effectLst/>
                        </a:rPr>
                        <a:t>Số</a:t>
                      </a:r>
                      <a:r>
                        <a:rPr lang="en-US" sz="3000" dirty="0">
                          <a:effectLst/>
                        </a:rPr>
                        <a:t> </a:t>
                      </a:r>
                      <a:r>
                        <a:rPr lang="en-US" sz="3000" dirty="0" err="1">
                          <a:effectLst/>
                        </a:rPr>
                        <a:t>Ít</a:t>
                      </a:r>
                      <a:endParaRPr lang="en-US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9753" marR="159753" marT="0" marB="0">
                    <a:solidFill>
                      <a:srgbClr val="471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36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Nam </a:t>
                      </a:r>
                      <a:r>
                        <a:rPr lang="en-US" sz="3000" dirty="0" err="1">
                          <a:effectLst/>
                        </a:rPr>
                        <a:t>tính</a:t>
                      </a:r>
                      <a:endParaRPr lang="en-US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9753" marR="159753" marT="0" marB="0">
                    <a:solidFill>
                      <a:srgbClr val="471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Trung Tính</a:t>
                      </a:r>
                      <a:endParaRPr lang="en-US" sz="2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9753" marR="15975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Nữ Tính</a:t>
                      </a:r>
                      <a:endParaRPr lang="en-US" sz="2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9753" marR="159753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3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err="1">
                          <a:effectLst/>
                        </a:rPr>
                        <a:t>Chủ</a:t>
                      </a:r>
                      <a:r>
                        <a:rPr lang="en-US" sz="3000" dirty="0">
                          <a:effectLst/>
                        </a:rPr>
                        <a:t> </a:t>
                      </a:r>
                      <a:r>
                        <a:rPr lang="en-US" sz="3000" dirty="0" err="1">
                          <a:effectLst/>
                        </a:rPr>
                        <a:t>cách</a:t>
                      </a:r>
                      <a:endParaRPr lang="en-US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9753" marR="159753" marT="0" marB="0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ayaṃ</a:t>
                      </a:r>
                      <a:endParaRPr lang="en-US" sz="2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9753" marR="159753" marT="0" marB="0" anchor="b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imaṃ / idaṃ</a:t>
                      </a:r>
                      <a:endParaRPr lang="en-US" sz="2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9753" marR="15975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ayaṃ</a:t>
                      </a:r>
                      <a:endParaRPr lang="en-US" sz="2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9753" marR="159753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3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err="1">
                          <a:effectLst/>
                        </a:rPr>
                        <a:t>Trực</a:t>
                      </a:r>
                      <a:r>
                        <a:rPr lang="en-US" sz="3000" dirty="0">
                          <a:effectLst/>
                        </a:rPr>
                        <a:t> </a:t>
                      </a:r>
                      <a:r>
                        <a:rPr lang="en-US" sz="3000" dirty="0" err="1">
                          <a:effectLst/>
                        </a:rPr>
                        <a:t>bổ</a:t>
                      </a:r>
                      <a:r>
                        <a:rPr lang="en-US" sz="3000" dirty="0">
                          <a:effectLst/>
                        </a:rPr>
                        <a:t> </a:t>
                      </a:r>
                      <a:r>
                        <a:rPr lang="en-US" sz="3000" dirty="0" err="1">
                          <a:effectLst/>
                        </a:rPr>
                        <a:t>cách</a:t>
                      </a:r>
                      <a:endParaRPr lang="en-US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9753" marR="159753" marT="0" marB="0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imaṃ</a:t>
                      </a:r>
                      <a:endParaRPr lang="en-US" sz="2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9753" marR="159753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err="1">
                          <a:effectLst/>
                        </a:rPr>
                        <a:t>imaṃ</a:t>
                      </a:r>
                      <a:endParaRPr lang="en-US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9753" marR="159753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73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dirty="0" smtClean="0">
                <a:solidFill>
                  <a:srgbClr val="FBC25D"/>
                </a:solidFill>
              </a:rPr>
              <a:t>2.1 </a:t>
            </a:r>
            <a:r>
              <a:rPr lang="en-US" dirty="0" err="1" smtClean="0">
                <a:solidFill>
                  <a:srgbClr val="FBC25D"/>
                </a:solidFill>
              </a:rPr>
              <a:t>Đại</a:t>
            </a:r>
            <a:r>
              <a:rPr lang="en-US" dirty="0" smtClean="0">
                <a:solidFill>
                  <a:srgbClr val="FBC25D"/>
                </a:solidFill>
              </a:rPr>
              <a:t> </a:t>
            </a:r>
            <a:r>
              <a:rPr lang="en-US" dirty="0" err="1" smtClean="0">
                <a:solidFill>
                  <a:srgbClr val="FBC25D"/>
                </a:solidFill>
              </a:rPr>
              <a:t>từ</a:t>
            </a:r>
            <a:r>
              <a:rPr lang="en-US" dirty="0" smtClean="0">
                <a:solidFill>
                  <a:srgbClr val="FBC25D"/>
                </a:solidFill>
              </a:rPr>
              <a:t> </a:t>
            </a:r>
            <a:r>
              <a:rPr lang="en-US" dirty="0" err="1" smtClean="0">
                <a:solidFill>
                  <a:srgbClr val="FBC25D"/>
                </a:solidFill>
              </a:rPr>
              <a:t>nhân</a:t>
            </a:r>
            <a:r>
              <a:rPr lang="en-US" dirty="0" smtClean="0">
                <a:solidFill>
                  <a:srgbClr val="FBC25D"/>
                </a:solidFill>
              </a:rPr>
              <a:t> </a:t>
            </a:r>
            <a:r>
              <a:rPr lang="en-US" dirty="0" err="1" smtClean="0">
                <a:solidFill>
                  <a:srgbClr val="FBC25D"/>
                </a:solidFill>
              </a:rPr>
              <a:t>xưng</a:t>
            </a:r>
            <a:r>
              <a:rPr lang="en-US" dirty="0" smtClean="0">
                <a:solidFill>
                  <a:srgbClr val="FBC25D"/>
                </a:solidFill>
              </a:rPr>
              <a:t> </a:t>
            </a:r>
            <a:r>
              <a:rPr lang="en-US" dirty="0" err="1" smtClean="0">
                <a:solidFill>
                  <a:srgbClr val="FBC25D"/>
                </a:solidFill>
              </a:rPr>
              <a:t>chỉ</a:t>
            </a:r>
            <a:r>
              <a:rPr lang="en-US" dirty="0" smtClean="0">
                <a:solidFill>
                  <a:srgbClr val="FBC25D"/>
                </a:solidFill>
              </a:rPr>
              <a:t> </a:t>
            </a:r>
            <a:r>
              <a:rPr lang="en-US" dirty="0" err="1" smtClean="0">
                <a:solidFill>
                  <a:srgbClr val="FBC25D"/>
                </a:solidFill>
              </a:rPr>
              <a:t>định</a:t>
            </a:r>
            <a:r>
              <a:rPr lang="en-US" dirty="0" smtClean="0">
                <a:solidFill>
                  <a:srgbClr val="FBC25D"/>
                </a:solidFill>
              </a:rPr>
              <a:t> </a:t>
            </a:r>
            <a:r>
              <a:rPr lang="en-US" dirty="0" err="1" smtClean="0">
                <a:solidFill>
                  <a:srgbClr val="FBC25D"/>
                </a:solidFill>
              </a:rPr>
              <a:t>ngôi</a:t>
            </a:r>
            <a:r>
              <a:rPr lang="en-US" dirty="0" smtClean="0">
                <a:solidFill>
                  <a:srgbClr val="FBC25D"/>
                </a:solidFill>
              </a:rPr>
              <a:t> 3</a:t>
            </a:r>
            <a:endParaRPr lang="en-US" dirty="0">
              <a:solidFill>
                <a:srgbClr val="FBC25D"/>
              </a:solidFill>
            </a:endParaRP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75900" y="2025967"/>
          <a:ext cx="10530223" cy="257651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251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3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8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4241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</a:rPr>
                        <a:t>Đại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Từ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Chỉ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Định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Số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Nhiều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0991" marR="130991" marT="0" marB="0">
                    <a:solidFill>
                      <a:srgbClr val="471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241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Nam </a:t>
                      </a:r>
                      <a:r>
                        <a:rPr lang="en-US" sz="2500" dirty="0" err="1">
                          <a:effectLst/>
                        </a:rPr>
                        <a:t>tính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0991" marR="130991" marT="0" marB="0">
                    <a:solidFill>
                      <a:srgbClr val="471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Trung Tính</a:t>
                      </a:r>
                      <a:endParaRPr lang="en-US" sz="2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0991" marR="13099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Nữ Tính</a:t>
                      </a:r>
                      <a:endParaRPr lang="en-US" sz="2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0991" marR="130991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2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</a:rPr>
                        <a:t>Chủ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cách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0991" marR="130991" marT="0" marB="0">
                    <a:solidFill>
                      <a:srgbClr val="4712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</a:rPr>
                        <a:t>Ime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0991" marR="130991" marT="0" marB="0" anchor="b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imāni</a:t>
                      </a:r>
                      <a:endParaRPr lang="en-US" sz="2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0991" marR="130991" marT="0" marB="0" anchor="b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imā / imāyo</a:t>
                      </a:r>
                      <a:endParaRPr lang="en-US" sz="2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0991" marR="130991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7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</a:rPr>
                        <a:t>Trực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bổ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cách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0991" marR="130991" marT="0" marB="0">
                    <a:solidFill>
                      <a:srgbClr val="4712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875899" y="4825085"/>
            <a:ext cx="10530225" cy="1600438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517525" lvl="1" indent="-517525"/>
            <a:r>
              <a:rPr lang="en-US" sz="2000" b="1" dirty="0" smtClean="0">
                <a:sym typeface="Wingdings" panose="05000000000000000000" pitchFamily="2" charset="2"/>
              </a:rPr>
              <a:t>2.2 | </a:t>
            </a:r>
            <a:r>
              <a:rPr lang="en-US" sz="2000" dirty="0" err="1" smtClean="0"/>
              <a:t>Tất</a:t>
            </a:r>
            <a:r>
              <a:rPr lang="en-US" sz="2000" dirty="0" smtClean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Đại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(</a:t>
            </a:r>
            <a:r>
              <a:rPr lang="en-US" sz="2000" dirty="0" err="1"/>
              <a:t>mục</a:t>
            </a:r>
            <a:r>
              <a:rPr lang="en-US" sz="2000" dirty="0"/>
              <a:t> 2.1.1 – 2.1.4)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Đại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đúng</a:t>
            </a:r>
            <a:r>
              <a:rPr lang="en-US" sz="2000" dirty="0"/>
              <a:t> </a:t>
            </a:r>
            <a:r>
              <a:rPr lang="en-US" sz="2000" dirty="0" err="1"/>
              <a:t>nghĩa</a:t>
            </a:r>
            <a:r>
              <a:rPr lang="en-US" sz="2000" dirty="0"/>
              <a:t> – </a:t>
            </a:r>
            <a:r>
              <a:rPr lang="en-US" sz="2000" dirty="0" err="1"/>
              <a:t>tức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1 </a:t>
            </a:r>
            <a:r>
              <a:rPr lang="en-US" sz="2000" dirty="0" err="1"/>
              <a:t>mình</a:t>
            </a:r>
            <a:r>
              <a:rPr lang="en-US" sz="2000" dirty="0"/>
              <a:t>,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bổ</a:t>
            </a:r>
            <a:r>
              <a:rPr lang="en-US" sz="2000" dirty="0"/>
              <a:t> </a:t>
            </a:r>
            <a:r>
              <a:rPr lang="en-US" sz="2000" dirty="0" err="1"/>
              <a:t>nghĩa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1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, </a:t>
            </a: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 smtClean="0"/>
              <a:t>:</a:t>
            </a:r>
          </a:p>
          <a:p>
            <a:pPr marL="517525" lvl="1" indent="-517525"/>
            <a:endParaRPr lang="en-US" dirty="0"/>
          </a:p>
          <a:p>
            <a:pPr algn="ctr"/>
            <a:r>
              <a:rPr lang="en-US" sz="2000" dirty="0"/>
              <a:t>“</a:t>
            </a:r>
            <a:r>
              <a:rPr lang="en-US" sz="2000" b="1" dirty="0" err="1"/>
              <a:t>eso</a:t>
            </a:r>
            <a:r>
              <a:rPr lang="en-US" sz="2000" b="1" dirty="0"/>
              <a:t> </a:t>
            </a:r>
            <a:r>
              <a:rPr lang="en-US" sz="2000" b="1" dirty="0" err="1"/>
              <a:t>gacchati</a:t>
            </a:r>
            <a:r>
              <a:rPr lang="en-US" sz="2000" b="1" dirty="0"/>
              <a:t>” – </a:t>
            </a:r>
            <a:r>
              <a:rPr lang="en-US" sz="2000" b="1" dirty="0" err="1"/>
              <a:t>Người</a:t>
            </a:r>
            <a:r>
              <a:rPr lang="en-US" sz="2000" b="1" dirty="0"/>
              <a:t> </a:t>
            </a:r>
            <a:r>
              <a:rPr lang="en-US" sz="2000" b="1" dirty="0" err="1"/>
              <a:t>đó</a:t>
            </a:r>
            <a:r>
              <a:rPr lang="en-US" sz="2000" b="1" dirty="0"/>
              <a:t> </a:t>
            </a:r>
            <a:r>
              <a:rPr lang="en-US" sz="2000" b="1" dirty="0" err="1"/>
              <a:t>đi</a:t>
            </a:r>
            <a:r>
              <a:rPr lang="en-US" sz="2000" b="1" dirty="0"/>
              <a:t> </a:t>
            </a:r>
            <a:r>
              <a:rPr lang="en-US" sz="2000" b="1" dirty="0" err="1"/>
              <a:t>đến</a:t>
            </a:r>
            <a:endParaRPr lang="en-US" sz="1600" b="1" dirty="0"/>
          </a:p>
          <a:p>
            <a:pPr algn="ctr"/>
            <a:r>
              <a:rPr lang="en-US" sz="2000" b="1" dirty="0"/>
              <a:t>“</a:t>
            </a:r>
            <a:r>
              <a:rPr lang="en-US" sz="2000" b="1" dirty="0" err="1"/>
              <a:t>eso</a:t>
            </a:r>
            <a:r>
              <a:rPr lang="en-US" sz="2000" b="1" dirty="0"/>
              <a:t> </a:t>
            </a:r>
            <a:r>
              <a:rPr lang="en-US" sz="2000" b="1" dirty="0" err="1" smtClean="0"/>
              <a:t>dhammo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hoti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anantaro</a:t>
            </a:r>
            <a:r>
              <a:rPr lang="en-US" sz="2000" b="1" dirty="0" smtClean="0"/>
              <a:t>” </a:t>
            </a:r>
            <a:r>
              <a:rPr lang="en-US" sz="2000" b="1" dirty="0"/>
              <a:t>– </a:t>
            </a:r>
            <a:r>
              <a:rPr lang="en-US" sz="2000" b="1" dirty="0" err="1"/>
              <a:t>Giáo</a:t>
            </a:r>
            <a:r>
              <a:rPr lang="en-US" sz="2000" b="1" dirty="0"/>
              <a:t> </a:t>
            </a:r>
            <a:r>
              <a:rPr lang="en-US" sz="2000" b="1" dirty="0" err="1"/>
              <a:t>pháp</a:t>
            </a:r>
            <a:r>
              <a:rPr lang="en-US" sz="2000" b="1" dirty="0"/>
              <a:t> </a:t>
            </a:r>
            <a:r>
              <a:rPr lang="en-US" sz="2000" b="1" dirty="0" err="1" smtClean="0"/>
              <a:t>đó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thì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vĩnh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viễn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31061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dirty="0" smtClean="0">
                <a:solidFill>
                  <a:srgbClr val="FBC25D"/>
                </a:solidFill>
              </a:rPr>
              <a:t>2.1 </a:t>
            </a:r>
            <a:r>
              <a:rPr lang="en-US" dirty="0" err="1" smtClean="0">
                <a:solidFill>
                  <a:srgbClr val="FBC25D"/>
                </a:solidFill>
              </a:rPr>
              <a:t>Đại</a:t>
            </a:r>
            <a:r>
              <a:rPr lang="en-US" dirty="0" smtClean="0">
                <a:solidFill>
                  <a:srgbClr val="FBC25D"/>
                </a:solidFill>
              </a:rPr>
              <a:t> </a:t>
            </a:r>
            <a:r>
              <a:rPr lang="en-US" dirty="0" err="1" smtClean="0">
                <a:solidFill>
                  <a:srgbClr val="FBC25D"/>
                </a:solidFill>
              </a:rPr>
              <a:t>từ</a:t>
            </a:r>
            <a:r>
              <a:rPr lang="en-US" dirty="0" smtClean="0">
                <a:solidFill>
                  <a:srgbClr val="FBC25D"/>
                </a:solidFill>
              </a:rPr>
              <a:t> </a:t>
            </a:r>
            <a:r>
              <a:rPr lang="en-US" dirty="0" err="1" smtClean="0">
                <a:solidFill>
                  <a:srgbClr val="FBC25D"/>
                </a:solidFill>
              </a:rPr>
              <a:t>quan</a:t>
            </a:r>
            <a:r>
              <a:rPr lang="en-US" dirty="0" smtClean="0">
                <a:solidFill>
                  <a:srgbClr val="FBC25D"/>
                </a:solidFill>
              </a:rPr>
              <a:t> </a:t>
            </a:r>
            <a:r>
              <a:rPr lang="en-US" dirty="0" err="1" smtClean="0">
                <a:solidFill>
                  <a:srgbClr val="FBC25D"/>
                </a:solidFill>
              </a:rPr>
              <a:t>hệ</a:t>
            </a:r>
            <a:endParaRPr lang="en-US" dirty="0">
              <a:solidFill>
                <a:srgbClr val="FBC25D"/>
              </a:solidFill>
            </a:endParaRP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870472" y="1961459"/>
            <a:ext cx="10530225" cy="523220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231775" indent="-58738" algn="ctr"/>
            <a:endParaRPr lang="en-US" sz="2800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 txBox="1">
            <a:spLocks/>
          </p:cNvSpPr>
          <p:nvPr/>
        </p:nvSpPr>
        <p:spPr>
          <a:xfrm>
            <a:off x="852825" y="2023926"/>
            <a:ext cx="10515600" cy="882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-914400">
              <a:buNone/>
            </a:pPr>
            <a:r>
              <a:rPr lang="en-US" sz="2400" b="1" dirty="0" smtClean="0">
                <a:sym typeface="Wingdings" panose="05000000000000000000" pitchFamily="2" charset="2"/>
              </a:rPr>
              <a:t>2.1.3 |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“</a:t>
            </a:r>
            <a:r>
              <a:rPr lang="en-US" dirty="0" err="1"/>
              <a:t>ya</a:t>
            </a:r>
            <a:r>
              <a:rPr lang="en-US" dirty="0"/>
              <a:t>/</a:t>
            </a:r>
            <a:r>
              <a:rPr lang="en-US" dirty="0" err="1"/>
              <a:t>yaṃ</a:t>
            </a:r>
            <a:r>
              <a:rPr lang="en-US" dirty="0"/>
              <a:t>”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“</a:t>
            </a:r>
            <a:r>
              <a:rPr lang="en-US" dirty="0" err="1"/>
              <a:t>taṃ</a:t>
            </a:r>
            <a:r>
              <a:rPr lang="en-US" dirty="0"/>
              <a:t>”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ở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“y-” </a:t>
            </a:r>
            <a:r>
              <a:rPr lang="en-US" dirty="0" err="1"/>
              <a:t>đứng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121673"/>
              </p:ext>
            </p:extLst>
          </p:nvPr>
        </p:nvGraphicFramePr>
        <p:xfrm>
          <a:off x="1084246" y="2601657"/>
          <a:ext cx="10118354" cy="406793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11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7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1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6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11742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effectLst/>
                        </a:rPr>
                        <a:t>Đại</a:t>
                      </a:r>
                      <a:r>
                        <a:rPr lang="en-US" sz="2300" dirty="0">
                          <a:effectLst/>
                        </a:rPr>
                        <a:t> </a:t>
                      </a:r>
                      <a:r>
                        <a:rPr lang="en-US" sz="2300" dirty="0" err="1">
                          <a:effectLst/>
                        </a:rPr>
                        <a:t>Từ</a:t>
                      </a:r>
                      <a:r>
                        <a:rPr lang="en-US" sz="2300" dirty="0">
                          <a:effectLst/>
                        </a:rPr>
                        <a:t> </a:t>
                      </a:r>
                      <a:r>
                        <a:rPr lang="en-US" sz="2300" dirty="0" err="1">
                          <a:effectLst/>
                        </a:rPr>
                        <a:t>Quan</a:t>
                      </a:r>
                      <a:r>
                        <a:rPr lang="en-US" sz="2300" dirty="0">
                          <a:effectLst/>
                        </a:rPr>
                        <a:t> </a:t>
                      </a:r>
                      <a:r>
                        <a:rPr lang="en-US" sz="2300" dirty="0" err="1">
                          <a:effectLst/>
                        </a:rPr>
                        <a:t>Hệ</a:t>
                      </a:r>
                      <a:r>
                        <a:rPr lang="en-US" sz="2300" dirty="0">
                          <a:effectLst/>
                        </a:rPr>
                        <a:t> </a:t>
                      </a:r>
                      <a:r>
                        <a:rPr lang="en-US" sz="2300" dirty="0" err="1">
                          <a:effectLst/>
                        </a:rPr>
                        <a:t>Ngôi</a:t>
                      </a:r>
                      <a:r>
                        <a:rPr lang="en-US" sz="2300" dirty="0">
                          <a:effectLst/>
                        </a:rPr>
                        <a:t> </a:t>
                      </a:r>
                      <a:r>
                        <a:rPr lang="en-US" sz="2300" dirty="0" err="1">
                          <a:effectLst/>
                        </a:rPr>
                        <a:t>Thứ</a:t>
                      </a:r>
                      <a:r>
                        <a:rPr lang="en-US" sz="2300" dirty="0">
                          <a:effectLst/>
                        </a:rPr>
                        <a:t> </a:t>
                      </a:r>
                      <a:r>
                        <a:rPr lang="en-US" sz="2300" dirty="0" err="1">
                          <a:effectLst/>
                        </a:rPr>
                        <a:t>ba</a:t>
                      </a:r>
                      <a:r>
                        <a:rPr lang="en-US" sz="2300" dirty="0">
                          <a:effectLst/>
                        </a:rPr>
                        <a:t/>
                      </a:r>
                      <a:br>
                        <a:rPr lang="en-US" sz="2300" dirty="0">
                          <a:effectLst/>
                        </a:rPr>
                      </a:br>
                      <a:r>
                        <a:rPr lang="en-US" sz="2300" dirty="0">
                          <a:effectLst/>
                        </a:rPr>
                        <a:t>SỐ ÍT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47" marR="124947" marT="0" marB="0">
                    <a:solidFill>
                      <a:srgbClr val="471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871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Nam </a:t>
                      </a:r>
                      <a:r>
                        <a:rPr lang="en-US" sz="2300" dirty="0" err="1">
                          <a:effectLst/>
                        </a:rPr>
                        <a:t>Tính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47" marR="124947" marT="0" marB="0">
                    <a:solidFill>
                      <a:srgbClr val="471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Trung Tính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47" marR="124947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Nữ Tính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47" marR="12494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8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effectLst/>
                        </a:rPr>
                        <a:t>Chủ</a:t>
                      </a:r>
                      <a:r>
                        <a:rPr lang="en-US" sz="2300" dirty="0">
                          <a:effectLst/>
                        </a:rPr>
                        <a:t> </a:t>
                      </a:r>
                      <a:r>
                        <a:rPr lang="en-US" sz="2300" dirty="0" err="1">
                          <a:effectLst/>
                        </a:rPr>
                        <a:t>cách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47" marR="124947" marT="0" marB="0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yo / ya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47" marR="124947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yaṃ / yad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47" marR="124947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yā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47" marR="12494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8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Trực bổ cách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47" marR="124947" marT="0" marB="0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yaṃ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47" marR="124947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yaṃ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47" marR="12494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8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effectLst/>
                        </a:rPr>
                        <a:t>Sở</a:t>
                      </a:r>
                      <a:r>
                        <a:rPr lang="en-US" sz="2300" dirty="0">
                          <a:effectLst/>
                        </a:rPr>
                        <a:t> </a:t>
                      </a:r>
                      <a:r>
                        <a:rPr lang="en-US" sz="2300" dirty="0" err="1">
                          <a:effectLst/>
                        </a:rPr>
                        <a:t>hữu</a:t>
                      </a:r>
                      <a:r>
                        <a:rPr lang="en-US" sz="2300" dirty="0">
                          <a:effectLst/>
                        </a:rPr>
                        <a:t> </a:t>
                      </a:r>
                      <a:r>
                        <a:rPr lang="en-US" sz="2300" dirty="0" err="1">
                          <a:effectLst/>
                        </a:rPr>
                        <a:t>cách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47" marR="124947" marT="0" marB="0">
                    <a:solidFill>
                      <a:srgbClr val="471200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yassa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47" marR="124947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effectLst/>
                        </a:rPr>
                        <a:t>yassā</a:t>
                      </a:r>
                      <a:r>
                        <a:rPr lang="en-US" sz="2300" dirty="0">
                          <a:effectLst/>
                        </a:rPr>
                        <a:t> </a:t>
                      </a:r>
                      <a:r>
                        <a:rPr lang="en-US" sz="2300" dirty="0" smtClean="0">
                          <a:effectLst/>
                        </a:rPr>
                        <a:t>(</a:t>
                      </a:r>
                      <a:r>
                        <a:rPr lang="en-US" sz="2300" dirty="0" err="1" smtClean="0">
                          <a:effectLst/>
                        </a:rPr>
                        <a:t>yāya</a:t>
                      </a:r>
                      <a:r>
                        <a:rPr lang="en-US" sz="2300" dirty="0">
                          <a:effectLst/>
                        </a:rPr>
                        <a:t>)</a:t>
                      </a:r>
                      <a:br>
                        <a:rPr lang="en-US" sz="2300" dirty="0">
                          <a:effectLst/>
                        </a:rPr>
                      </a:br>
                      <a:r>
                        <a:rPr lang="en-US" sz="2300" dirty="0" err="1">
                          <a:effectLst/>
                        </a:rPr>
                        <a:t>yissā</a:t>
                      </a:r>
                      <a:r>
                        <a:rPr lang="en-US" sz="2300" dirty="0">
                          <a:effectLst/>
                        </a:rPr>
                        <a:t> </a:t>
                      </a:r>
                      <a:r>
                        <a:rPr lang="en-US" sz="2300" dirty="0" smtClean="0">
                          <a:effectLst/>
                        </a:rPr>
                        <a:t>(</a:t>
                      </a:r>
                      <a:r>
                        <a:rPr lang="en-US" sz="2300" dirty="0" err="1" smtClean="0">
                          <a:effectLst/>
                        </a:rPr>
                        <a:t>yāya</a:t>
                      </a:r>
                      <a:r>
                        <a:rPr lang="en-US" sz="2300" dirty="0">
                          <a:effectLst/>
                        </a:rPr>
                        <a:t>)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47" marR="124947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47" marR="124947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effectLst/>
                        </a:rPr>
                        <a:t>Gián</a:t>
                      </a:r>
                      <a:r>
                        <a:rPr lang="en-US" sz="2300" dirty="0">
                          <a:effectLst/>
                        </a:rPr>
                        <a:t> </a:t>
                      </a:r>
                      <a:r>
                        <a:rPr lang="en-US" sz="2300" dirty="0" err="1">
                          <a:effectLst/>
                        </a:rPr>
                        <a:t>bổ</a:t>
                      </a:r>
                      <a:r>
                        <a:rPr lang="en-US" sz="2300" dirty="0">
                          <a:effectLst/>
                        </a:rPr>
                        <a:t> </a:t>
                      </a:r>
                      <a:r>
                        <a:rPr lang="en-US" sz="2300" dirty="0" err="1">
                          <a:effectLst/>
                        </a:rPr>
                        <a:t>cách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47" marR="124947" marT="0" marB="0">
                    <a:solidFill>
                      <a:srgbClr val="4712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8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effectLst/>
                        </a:rPr>
                        <a:t>Sử</a:t>
                      </a:r>
                      <a:r>
                        <a:rPr lang="en-US" sz="2300" dirty="0">
                          <a:effectLst/>
                        </a:rPr>
                        <a:t> </a:t>
                      </a:r>
                      <a:r>
                        <a:rPr lang="en-US" sz="2300" dirty="0" err="1">
                          <a:effectLst/>
                        </a:rPr>
                        <a:t>dụng</a:t>
                      </a:r>
                      <a:r>
                        <a:rPr lang="en-US" sz="2300" dirty="0">
                          <a:effectLst/>
                        </a:rPr>
                        <a:t> </a:t>
                      </a:r>
                      <a:r>
                        <a:rPr lang="en-US" sz="2300" dirty="0" err="1">
                          <a:effectLst/>
                        </a:rPr>
                        <a:t>cách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47" marR="124947" marT="0" marB="0">
                    <a:solidFill>
                      <a:srgbClr val="4712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yena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47" marR="12494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yāya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47" marR="124947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8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effectLst/>
                        </a:rPr>
                        <a:t>Xuất</a:t>
                      </a:r>
                      <a:r>
                        <a:rPr lang="en-US" sz="2300" dirty="0">
                          <a:effectLst/>
                        </a:rPr>
                        <a:t> </a:t>
                      </a:r>
                      <a:r>
                        <a:rPr lang="en-US" sz="2300" dirty="0" err="1">
                          <a:effectLst/>
                        </a:rPr>
                        <a:t>xứ</a:t>
                      </a:r>
                      <a:r>
                        <a:rPr lang="en-US" sz="2300" dirty="0">
                          <a:effectLst/>
                        </a:rPr>
                        <a:t> </a:t>
                      </a:r>
                      <a:r>
                        <a:rPr lang="en-US" sz="2300" dirty="0" err="1">
                          <a:effectLst/>
                        </a:rPr>
                        <a:t>cách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47" marR="124947" marT="0" marB="0">
                    <a:solidFill>
                      <a:srgbClr val="4712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yamhā (yasmā)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47" marR="12494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58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effectLst/>
                        </a:rPr>
                        <a:t>Vị</a:t>
                      </a:r>
                      <a:r>
                        <a:rPr lang="en-US" sz="2300" dirty="0">
                          <a:effectLst/>
                        </a:rPr>
                        <a:t> </a:t>
                      </a:r>
                      <a:r>
                        <a:rPr lang="en-US" sz="2300" dirty="0" err="1">
                          <a:effectLst/>
                        </a:rPr>
                        <a:t>trí</a:t>
                      </a:r>
                      <a:r>
                        <a:rPr lang="en-US" sz="2300" dirty="0">
                          <a:effectLst/>
                        </a:rPr>
                        <a:t> </a:t>
                      </a:r>
                      <a:r>
                        <a:rPr lang="en-US" sz="2300" dirty="0" err="1">
                          <a:effectLst/>
                        </a:rPr>
                        <a:t>cách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47" marR="124947" marT="0" marB="0">
                    <a:solidFill>
                      <a:srgbClr val="4712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yamhi (yasmiṃ)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47" marR="12494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 smtClean="0">
                          <a:effectLst/>
                        </a:rPr>
                        <a:t>yassaṃ</a:t>
                      </a:r>
                      <a:r>
                        <a:rPr lang="en-US" sz="2300" dirty="0" smtClean="0">
                          <a:effectLst/>
                        </a:rPr>
                        <a:t> </a:t>
                      </a:r>
                      <a:r>
                        <a:rPr lang="en-US" sz="2300" dirty="0">
                          <a:effectLst/>
                        </a:rPr>
                        <a:t>/ </a:t>
                      </a:r>
                      <a:r>
                        <a:rPr lang="en-US" sz="2300" dirty="0" err="1">
                          <a:effectLst/>
                        </a:rPr>
                        <a:t>yāyaṃ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47" marR="12494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7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2964</Words>
  <Application>Microsoft Office PowerPoint</Application>
  <PresentationFormat>Widescreen</PresentationFormat>
  <Paragraphs>725</Paragraphs>
  <Slides>36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맑은 고딕</vt:lpstr>
      <vt:lpstr>Arial</vt:lpstr>
      <vt:lpstr>Calibri</vt:lpstr>
      <vt:lpstr>Calibri Light</vt:lpstr>
      <vt:lpstr>Mangal</vt:lpstr>
      <vt:lpstr>Times New Roman</vt:lpstr>
      <vt:lpstr>Tw Cen MT</vt:lpstr>
      <vt:lpstr>Wingdings</vt:lpstr>
      <vt:lpstr>Office Theme</vt:lpstr>
      <vt:lpstr>PowerPoint Presentation</vt:lpstr>
      <vt:lpstr> NGỮ PHÁP BÀI SỐ 2</vt:lpstr>
      <vt:lpstr> 2.1 Đại từ nhân xưng chỉ định ngôi 3</vt:lpstr>
      <vt:lpstr> 2.1 Đại từ nhân xưng chỉ định ngôi 3</vt:lpstr>
      <vt:lpstr> 2.1 Đại từ nhân xưng chỉ định ngôi 3</vt:lpstr>
      <vt:lpstr> 2.1 Đại từ nhân xưng chỉ định ngôi 3</vt:lpstr>
      <vt:lpstr> 2.1 Đại từ nhân xưng chỉ định ngôi 3</vt:lpstr>
      <vt:lpstr> 2.1 Đại từ nhân xưng chỉ định ngôi 3</vt:lpstr>
      <vt:lpstr> 2.1 Đại từ quan hệ</vt:lpstr>
      <vt:lpstr> 2.1 Đại từ quan hệ</vt:lpstr>
      <vt:lpstr> CẤU TRÚC TƯƠNG QUAN</vt:lpstr>
      <vt:lpstr> CẤU TRÚC TƯƠNG QUAN</vt:lpstr>
      <vt:lpstr> CẤU TRÚC TƯƠNG QUAN</vt:lpstr>
      <vt:lpstr> CẤU TRÚC TƯƠNG QUAN</vt:lpstr>
      <vt:lpstr> CẤU TRÚC TƯƠNG QUAN</vt:lpstr>
      <vt:lpstr> ĐOẠN KINH 1.2 (Dhp)</vt:lpstr>
      <vt:lpstr> TỪ VỰNG ĐOẠN KINH 1.2</vt:lpstr>
      <vt:lpstr> ĐOẠN KINH 1.3 (AN)</vt:lpstr>
      <vt:lpstr> TỪ VỰNG ĐOẠN KINH 1.3 </vt:lpstr>
      <vt:lpstr> ĐOẠN KINH 3.1 (AN)</vt:lpstr>
      <vt:lpstr> ĐOẠN KINH 3.1 (AN)</vt:lpstr>
      <vt:lpstr> TỪ VỰNG ĐOẠN KINH 3.1 </vt:lpstr>
      <vt:lpstr> TỪ VỰNG ĐOẠN KINH 3.1 </vt:lpstr>
      <vt:lpstr> NGỮ PHÁP ĐOẠN KINH 3.1</vt:lpstr>
      <vt:lpstr> NGỮ PHÁP ĐOẠN KINH 3.1 </vt:lpstr>
      <vt:lpstr> NGỮ PHÁP ĐOẠN KINH 3.1</vt:lpstr>
      <vt:lpstr> NGỮ PHÁP ĐOẠN KINH 3.1</vt:lpstr>
      <vt:lpstr> ĐOẠN KINH 3.2 (AN)</vt:lpstr>
      <vt:lpstr> TỪ VỰNG ĐOẠN KINH 3.2</vt:lpstr>
      <vt:lpstr> TỪ VỰNG ĐOẠN KINH 3.2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THỜI KHOÁ ĐỌC HIỂU VĂN TỰ PALI</dc:title>
  <dc:creator>Luong Gia Huy</dc:creator>
  <cp:lastModifiedBy>DELL</cp:lastModifiedBy>
  <cp:revision>284</cp:revision>
  <dcterms:created xsi:type="dcterms:W3CDTF">2019-07-07T09:47:49Z</dcterms:created>
  <dcterms:modified xsi:type="dcterms:W3CDTF">2022-06-30T12:44:43Z</dcterms:modified>
</cp:coreProperties>
</file>