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0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9" r:id="rId13"/>
    <p:sldId id="360" r:id="rId14"/>
    <p:sldId id="361" r:id="rId15"/>
    <p:sldId id="356" r:id="rId16"/>
    <p:sldId id="357" r:id="rId17"/>
    <p:sldId id="358" r:id="rId18"/>
    <p:sldId id="291" r:id="rId19"/>
    <p:sldId id="337" r:id="rId20"/>
    <p:sldId id="342" r:id="rId21"/>
    <p:sldId id="343" r:id="rId22"/>
    <p:sldId id="338" r:id="rId23"/>
    <p:sldId id="339" r:id="rId24"/>
    <p:sldId id="344" r:id="rId25"/>
    <p:sldId id="345" r:id="rId26"/>
    <p:sldId id="265" r:id="rId27"/>
    <p:sldId id="341" r:id="rId28"/>
    <p:sldId id="340" r:id="rId29"/>
    <p:sldId id="362" r:id="rId30"/>
    <p:sldId id="363" r:id="rId31"/>
    <p:sldId id="364" r:id="rId32"/>
    <p:sldId id="365" r:id="rId33"/>
    <p:sldId id="3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ài 2.3" id="{CAACD75F-080C-43B6-90D3-8EAF6FDCFCCD}">
          <p14:sldIdLst>
            <p14:sldId id="290"/>
          </p14:sldIdLst>
        </p14:section>
        <p14:section name="Đoạn kinh 3.3" id="{9BA046F3-6366-4244-B24D-CCE614C7E801}">
          <p14:sldIdLst>
            <p14:sldId id="346"/>
            <p14:sldId id="347"/>
            <p14:sldId id="348"/>
          </p14:sldIdLst>
        </p14:section>
        <p14:section name="Đoạn kinh 3.4" id="{14B20328-DD96-4BE1-8AF0-336E28D8CED6}">
          <p14:sldIdLst>
            <p14:sldId id="349"/>
            <p14:sldId id="350"/>
            <p14:sldId id="351"/>
            <p14:sldId id="352"/>
          </p14:sldIdLst>
        </p14:section>
        <p14:section name="Đoạn kinh 3.5" id="{1C2DC9F4-B19B-453A-8799-6E3CE5BF4A3C}">
          <p14:sldIdLst>
            <p14:sldId id="353"/>
            <p14:sldId id="354"/>
            <p14:sldId id="355"/>
          </p14:sldIdLst>
        </p14:section>
        <p14:section name="Hướng dẫn công cụ" id="{3EA412B6-12E9-4C9F-88CC-3EBD838A25FA}">
          <p14:sldIdLst>
            <p14:sldId id="359"/>
            <p14:sldId id="360"/>
            <p14:sldId id="361"/>
          </p14:sldIdLst>
        </p14:section>
        <p14:section name="Giới từ Pali" id="{C7B642CC-7E55-4DE7-B6B4-A74DD575FBBE}">
          <p14:sldIdLst>
            <p14:sldId id="356"/>
          </p14:sldIdLst>
        </p14:section>
        <p14:section name="Kí hiệu viết tắt" id="{116FFFB9-634B-4870-A9A5-7BDB31BB9A49}">
          <p14:sldIdLst>
            <p14:sldId id="357"/>
          </p14:sldIdLst>
        </p14:section>
        <p14:section name="Tiền tố phản thân" id="{8300B086-F7A8-4449-9736-0BFB0F485BFE}">
          <p14:sldIdLst>
            <p14:sldId id="358"/>
          </p14:sldIdLst>
        </p14:section>
        <p14:section name="Đoạn Kinh 4" id="{6EEE8368-0BD9-4200-8F25-510E815B2C89}">
          <p14:sldIdLst>
            <p14:sldId id="291"/>
            <p14:sldId id="337"/>
            <p14:sldId id="342"/>
            <p14:sldId id="343"/>
            <p14:sldId id="338"/>
            <p14:sldId id="339"/>
            <p14:sldId id="344"/>
            <p14:sldId id="345"/>
            <p14:sldId id="265"/>
            <p14:sldId id="341"/>
            <p14:sldId id="340"/>
          </p14:sldIdLst>
        </p14:section>
        <p14:section name="BÀI ĐỌC THÊM" id="{8704E6B9-67AD-44E4-8999-8FCBC1244729}">
          <p14:sldIdLst>
            <p14:sldId id="362"/>
            <p14:sldId id="363"/>
            <p14:sldId id="364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200"/>
    <a:srgbClr val="814B1C"/>
    <a:srgbClr val="FBC25D"/>
    <a:srgbClr val="D49D42"/>
    <a:srgbClr val="E6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3817" autoAdjust="0"/>
  </p:normalViewPr>
  <p:slideViewPr>
    <p:cSldViewPr snapToGrid="0">
      <p:cViewPr varScale="1">
        <p:scale>
          <a:sx n="65" d="100"/>
          <a:sy n="65" d="100"/>
        </p:scale>
        <p:origin x="391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alidictionary.appspot.com/vi_V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/>
              <a:t>HUỲNH TRỌNG KHÁNH</a:t>
            </a:r>
          </a:p>
          <a:p>
            <a:pPr algn="just"/>
            <a:endParaRPr lang="en-US" dirty="0"/>
          </a:p>
          <a:p>
            <a:pPr algn="just"/>
            <a:r>
              <a:rPr lang="en-US" sz="1900" dirty="0" err="1"/>
              <a:t>Giáo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 dirty="0"/>
              <a:t>: </a:t>
            </a:r>
            <a:r>
              <a:rPr lang="en-US" sz="1900" dirty="0" smtClean="0"/>
              <a:t>A NEW COURSE </a:t>
            </a:r>
            <a:r>
              <a:rPr lang="en-US" sz="1900" dirty="0"/>
              <a:t>IN READING PALI – Entering the Word of the Buddha (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giả</a:t>
            </a:r>
            <a:r>
              <a:rPr lang="en-US" sz="1900" dirty="0"/>
              <a:t>: JAMES W.GAIR </a:t>
            </a:r>
            <a:r>
              <a:rPr lang="en-US" sz="1900" dirty="0" err="1"/>
              <a:t>và</a:t>
            </a:r>
            <a:r>
              <a:rPr lang="en-US" sz="1900" dirty="0"/>
              <a:t> W.S. KARUNATILLAKE)</a:t>
            </a:r>
          </a:p>
          <a:p>
            <a:pPr algn="just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2.3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3.5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984317"/>
          <a:ext cx="10563234" cy="35880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Evameva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Như vậy, giống như vậy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 (dùng nhấn mạnh)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26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Bhikkhave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 các Tỳ Kheo! (Hô cách số nhiều)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46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Appaka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Nhỏ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ít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311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 đó, cái đó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 từ nhân xưng/chỉ định ngôi 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47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Satto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Chúng sinh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253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980371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3.5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984317"/>
          <a:ext cx="10563234" cy="4093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52443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661599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Labhati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Đạt được, có được, có cơ hội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203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Tathāgatappav-edita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thuyết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giảng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bởi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Như Lai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6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Dhammavinayo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Pháp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Luật</a:t>
                      </a:r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586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Savaṇaṃ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nghe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6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Atha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Rồi, thì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cần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dịch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56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Ete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 đó, cái đó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xưng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ngôi</a:t>
                      </a: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733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Bahutara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Nhiều, nhiều hơn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25569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HƯỚNG DẪN CÔNG CỤ</a:t>
            </a:r>
            <a:endParaRPr lang="en-US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8D971-3F99-408D-9175-82FED2499A5E}"/>
              </a:ext>
            </a:extLst>
          </p:cNvPr>
          <p:cNvSpPr txBox="1"/>
          <p:nvPr/>
        </p:nvSpPr>
        <p:spPr>
          <a:xfrm>
            <a:off x="838200" y="2100844"/>
            <a:ext cx="1053022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 smtClean="0"/>
              <a:t>Từ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điển</a:t>
            </a:r>
            <a:r>
              <a:rPr lang="en-US" sz="3000" b="1" dirty="0" smtClean="0"/>
              <a:t> online: </a:t>
            </a:r>
          </a:p>
          <a:p>
            <a:pPr algn="just"/>
            <a:r>
              <a:rPr lang="en-US" sz="3000" dirty="0"/>
              <a:t>	</a:t>
            </a:r>
            <a:r>
              <a:rPr lang="en-US" sz="3000" dirty="0" smtClean="0"/>
              <a:t>(1) </a:t>
            </a:r>
            <a:r>
              <a:rPr lang="en-US" sz="3000" dirty="0" err="1" smtClean="0"/>
              <a:t>Dùng</a:t>
            </a:r>
            <a:r>
              <a:rPr lang="en-US" sz="3000" dirty="0" smtClean="0"/>
              <a:t> link: </a:t>
            </a:r>
            <a:r>
              <a:rPr lang="en-US" sz="3200" dirty="0">
                <a:hlinkClick r:id="rId4"/>
              </a:rPr>
              <a:t>https://palidictionary.appspot.com/vi_VN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  <a:p>
            <a:pPr algn="just"/>
            <a:r>
              <a:rPr lang="en-US" sz="3200" dirty="0"/>
              <a:t>	</a:t>
            </a:r>
            <a:r>
              <a:rPr lang="en-US" sz="3200" dirty="0" smtClean="0"/>
              <a:t>(2) </a:t>
            </a:r>
            <a:r>
              <a:rPr lang="en-US" sz="3200" dirty="0" err="1" smtClean="0"/>
              <a:t>Vào</a:t>
            </a:r>
            <a:r>
              <a:rPr lang="en-US" sz="3200" dirty="0" smtClean="0"/>
              <a:t> google </a:t>
            </a:r>
            <a:r>
              <a:rPr lang="en-US" sz="3200" dirty="0" err="1" smtClean="0"/>
              <a:t>gõ</a:t>
            </a:r>
            <a:r>
              <a:rPr lang="en-US" sz="3200" dirty="0" smtClean="0"/>
              <a:t> ‘</a:t>
            </a:r>
            <a:r>
              <a:rPr lang="en-US" sz="3200" dirty="0" err="1" smtClean="0"/>
              <a:t>Pali</a:t>
            </a:r>
            <a:r>
              <a:rPr lang="en-US" sz="3200" dirty="0" smtClean="0"/>
              <a:t> dictionary online’ </a:t>
            </a:r>
            <a:r>
              <a:rPr lang="en-US" sz="3200" dirty="0" err="1" smtClean="0"/>
              <a:t>rồi</a:t>
            </a:r>
            <a:r>
              <a:rPr lang="en-US" sz="3200" dirty="0" smtClean="0"/>
              <a:t> </a:t>
            </a:r>
            <a:r>
              <a:rPr lang="en-US" sz="3200" dirty="0" err="1" smtClean="0"/>
              <a:t>chọn</a:t>
            </a:r>
            <a:r>
              <a:rPr lang="en-US" sz="3000" dirty="0" smtClean="0"/>
              <a:t> </a:t>
            </a:r>
          </a:p>
          <a:p>
            <a:pPr algn="just"/>
            <a:r>
              <a:rPr lang="en-US" sz="3000" b="1" dirty="0" err="1" smtClean="0"/>
              <a:t>Lưu</a:t>
            </a:r>
            <a:r>
              <a:rPr lang="en-US" sz="3000" b="1" dirty="0" smtClean="0"/>
              <a:t> ý </a:t>
            </a:r>
            <a:r>
              <a:rPr lang="en-US" sz="3000" b="1" dirty="0" err="1" smtClean="0"/>
              <a:t>khi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tra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từ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điển</a:t>
            </a:r>
            <a:r>
              <a:rPr lang="en-US" sz="3000" b="1" dirty="0" smtClean="0"/>
              <a:t>: (1) </a:t>
            </a:r>
            <a:r>
              <a:rPr lang="en-US" sz="3000" b="1" dirty="0" err="1" smtClean="0"/>
              <a:t>Danh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từ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phải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tra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theo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dạng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nguyên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mẫu</a:t>
            </a:r>
            <a:r>
              <a:rPr lang="en-US" sz="3000" b="1" dirty="0" smtClean="0"/>
              <a:t> (stem), (2) </a:t>
            </a:r>
            <a:r>
              <a:rPr lang="en-US" sz="3000" b="1" dirty="0" err="1" smtClean="0"/>
              <a:t>Động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từ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phải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tra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theo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ngôi</a:t>
            </a:r>
            <a:r>
              <a:rPr lang="en-US" sz="3000" b="1" dirty="0" smtClean="0"/>
              <a:t> 3 </a:t>
            </a:r>
            <a:r>
              <a:rPr lang="en-US" sz="3000" b="1" dirty="0" err="1" smtClean="0"/>
              <a:t>số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ít</a:t>
            </a:r>
            <a:r>
              <a:rPr lang="en-US" sz="3000" b="1" dirty="0" smtClean="0"/>
              <a:t>, (3) </a:t>
            </a:r>
            <a:r>
              <a:rPr lang="en-US" sz="3000" b="1" dirty="0" err="1" smtClean="0"/>
              <a:t>Viết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thường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không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viết</a:t>
            </a:r>
            <a:r>
              <a:rPr lang="en-US" sz="3000" b="1" dirty="0" smtClean="0"/>
              <a:t> in</a:t>
            </a:r>
          </a:p>
          <a:p>
            <a:pPr algn="just"/>
            <a:endParaRPr lang="en-US" sz="3000" b="1" dirty="0"/>
          </a:p>
          <a:p>
            <a:pPr algn="just"/>
            <a:r>
              <a:rPr lang="en-US" sz="3000" b="1" dirty="0" err="1" smtClean="0"/>
              <a:t>Ví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dụ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phải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tra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buddha</a:t>
            </a:r>
            <a:r>
              <a:rPr lang="en-US" sz="3000" b="1" dirty="0" smtClean="0"/>
              <a:t>, </a:t>
            </a:r>
            <a:r>
              <a:rPr lang="en-US" sz="3000" b="1" dirty="0" err="1" smtClean="0"/>
              <a:t>không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thể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tra</a:t>
            </a:r>
            <a:r>
              <a:rPr lang="en-US" sz="3000" b="1" dirty="0" smtClean="0"/>
              <a:t> </a:t>
            </a:r>
            <a:r>
              <a:rPr lang="en-US" sz="3000" b="1" dirty="0" err="1"/>
              <a:t>b</a:t>
            </a:r>
            <a:r>
              <a:rPr lang="en-US" sz="3000" b="1" dirty="0" err="1" smtClean="0"/>
              <a:t>uddho</a:t>
            </a:r>
            <a:r>
              <a:rPr lang="en-US" sz="3000" b="1" dirty="0" smtClean="0"/>
              <a:t>, </a:t>
            </a:r>
            <a:r>
              <a:rPr lang="en-US" sz="3000" b="1" dirty="0" err="1"/>
              <a:t>b</a:t>
            </a:r>
            <a:r>
              <a:rPr lang="en-US" sz="3000" b="1" dirty="0" err="1" smtClean="0"/>
              <a:t>uddhassa</a:t>
            </a:r>
            <a:r>
              <a:rPr lang="en-US" sz="3000" b="1" dirty="0" smtClean="0"/>
              <a:t>, </a:t>
            </a:r>
            <a:r>
              <a:rPr lang="en-US" sz="3000" b="1" dirty="0" err="1"/>
              <a:t>b</a:t>
            </a:r>
            <a:r>
              <a:rPr lang="en-US" sz="3000" b="1" dirty="0" err="1" smtClean="0"/>
              <a:t>uddhaṃ</a:t>
            </a:r>
            <a:r>
              <a:rPr lang="en-US" sz="3000" b="1" dirty="0" smtClean="0"/>
              <a:t>, </a:t>
            </a:r>
            <a:r>
              <a:rPr lang="en-US" sz="3000" b="1" dirty="0" err="1"/>
              <a:t>b</a:t>
            </a:r>
            <a:r>
              <a:rPr lang="en-US" sz="3000" b="1" dirty="0" err="1" smtClean="0"/>
              <a:t>uddhāya</a:t>
            </a:r>
            <a:r>
              <a:rPr lang="en-US" sz="3000" b="1" dirty="0" smtClean="0"/>
              <a:t>… </a:t>
            </a:r>
            <a:r>
              <a:rPr lang="en-US" sz="3000" b="1" dirty="0" err="1" smtClean="0"/>
              <a:t>Phải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tra</a:t>
            </a:r>
            <a:r>
              <a:rPr lang="en-US" sz="3000" b="1" dirty="0" smtClean="0"/>
              <a:t> </a:t>
            </a:r>
            <a:r>
              <a:rPr lang="en-US" sz="3000" b="1" dirty="0" err="1"/>
              <a:t>g</a:t>
            </a:r>
            <a:r>
              <a:rPr lang="en-US" sz="3000" b="1" dirty="0" err="1" smtClean="0"/>
              <a:t>acchati</a:t>
            </a:r>
            <a:r>
              <a:rPr lang="en-US" sz="3000" b="1" dirty="0" smtClean="0"/>
              <a:t>, </a:t>
            </a:r>
            <a:r>
              <a:rPr lang="en-US" sz="3000" b="1" dirty="0" err="1" smtClean="0"/>
              <a:t>không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thể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tra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gacchāmi</a:t>
            </a:r>
            <a:r>
              <a:rPr lang="en-US" sz="3000" b="1" dirty="0" smtClean="0"/>
              <a:t>, </a:t>
            </a:r>
            <a:r>
              <a:rPr lang="en-US" sz="3000" b="1" dirty="0" err="1" smtClean="0"/>
              <a:t>gacchāma</a:t>
            </a:r>
            <a:r>
              <a:rPr lang="en-US" sz="3000" b="1" dirty="0" smtClean="0"/>
              <a:t>…</a:t>
            </a:r>
          </a:p>
          <a:p>
            <a:pPr algn="just"/>
            <a:r>
              <a:rPr lang="en-US" sz="3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541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HƯỚNG DẪN CÔNG CỤ</a:t>
            </a:r>
            <a:endParaRPr lang="en-US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8D971-3F99-408D-9175-82FED2499A5E}"/>
              </a:ext>
            </a:extLst>
          </p:cNvPr>
          <p:cNvSpPr txBox="1"/>
          <p:nvPr/>
        </p:nvSpPr>
        <p:spPr>
          <a:xfrm>
            <a:off x="838200" y="2100844"/>
            <a:ext cx="10530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 smtClean="0"/>
              <a:t>Bộ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gõ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chữ</a:t>
            </a:r>
            <a:r>
              <a:rPr lang="en-US" sz="3000" b="1" dirty="0" smtClean="0"/>
              <a:t>: Sanskrit Writer</a:t>
            </a:r>
          </a:p>
          <a:p>
            <a:pPr algn="just"/>
            <a:r>
              <a:rPr lang="en-US" sz="3000" dirty="0"/>
              <a:t>	</a:t>
            </a:r>
            <a:r>
              <a:rPr lang="en-US" sz="3000" dirty="0" smtClean="0"/>
              <a:t>(1) </a:t>
            </a:r>
            <a:r>
              <a:rPr lang="en-US" sz="3000" dirty="0" err="1" smtClean="0"/>
              <a:t>Tải</a:t>
            </a:r>
            <a:r>
              <a:rPr lang="en-US" sz="3000" dirty="0" smtClean="0"/>
              <a:t> file, Set Up</a:t>
            </a:r>
          </a:p>
          <a:p>
            <a:pPr algn="just"/>
            <a:r>
              <a:rPr lang="en-US" sz="3000" b="1" dirty="0"/>
              <a:t>	</a:t>
            </a:r>
            <a:r>
              <a:rPr lang="en-US" sz="3000" dirty="0" smtClean="0"/>
              <a:t>(2) </a:t>
            </a:r>
            <a:r>
              <a:rPr lang="en-US" sz="3000" dirty="0" err="1" smtClean="0"/>
              <a:t>Gõ</a:t>
            </a:r>
            <a:r>
              <a:rPr lang="en-US" sz="3000" dirty="0" smtClean="0"/>
              <a:t> </a:t>
            </a:r>
            <a:r>
              <a:rPr lang="en-US" sz="3000" dirty="0" err="1" smtClean="0"/>
              <a:t>theo</a:t>
            </a:r>
            <a:r>
              <a:rPr lang="en-US" sz="3000" dirty="0" smtClean="0"/>
              <a:t> </a:t>
            </a:r>
            <a:r>
              <a:rPr lang="en-US" sz="3000" dirty="0" err="1" smtClean="0"/>
              <a:t>thứ</a:t>
            </a:r>
            <a:r>
              <a:rPr lang="en-US" sz="3000" dirty="0" smtClean="0"/>
              <a:t> </a:t>
            </a:r>
            <a:r>
              <a:rPr lang="en-US" sz="3000" dirty="0" err="1" smtClean="0"/>
              <a:t>tự</a:t>
            </a:r>
            <a:r>
              <a:rPr lang="en-US" sz="3000" dirty="0" smtClean="0"/>
              <a:t> </a:t>
            </a:r>
            <a:r>
              <a:rPr lang="en-US" sz="3000" dirty="0" err="1" smtClean="0"/>
              <a:t>chữ</a:t>
            </a:r>
            <a:r>
              <a:rPr lang="en-US" sz="3000" dirty="0" smtClean="0"/>
              <a:t>/</a:t>
            </a:r>
            <a:r>
              <a:rPr lang="en-US" sz="3000" dirty="0" err="1" smtClean="0"/>
              <a:t>dấu</a:t>
            </a:r>
            <a:r>
              <a:rPr lang="en-US" sz="3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73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HƯỚNG DẪN CÔNG CỤ</a:t>
            </a:r>
            <a:endParaRPr lang="en-US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8D971-3F99-408D-9175-82FED2499A5E}"/>
              </a:ext>
            </a:extLst>
          </p:cNvPr>
          <p:cNvSpPr txBox="1"/>
          <p:nvPr/>
        </p:nvSpPr>
        <p:spPr>
          <a:xfrm>
            <a:off x="838200" y="2100844"/>
            <a:ext cx="10530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 smtClean="0"/>
              <a:t>Công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cụ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nghiên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cứu</a:t>
            </a:r>
            <a:r>
              <a:rPr lang="en-US" sz="3000" b="1" dirty="0" smtClean="0"/>
              <a:t>: Digital </a:t>
            </a:r>
            <a:r>
              <a:rPr lang="en-US" sz="3000" b="1" dirty="0" err="1" smtClean="0"/>
              <a:t>Pali</a:t>
            </a:r>
            <a:r>
              <a:rPr lang="en-US" sz="3000" b="1" dirty="0" smtClean="0"/>
              <a:t> Reader</a:t>
            </a:r>
          </a:p>
          <a:p>
            <a:pPr algn="just"/>
            <a:r>
              <a:rPr lang="en-US" sz="3000" dirty="0"/>
              <a:t>	</a:t>
            </a:r>
            <a:r>
              <a:rPr lang="en-US" sz="3000" dirty="0" smtClean="0"/>
              <a:t>(1) </a:t>
            </a:r>
            <a:r>
              <a:rPr lang="en-US" sz="3000" dirty="0" err="1" smtClean="0"/>
              <a:t>Tải</a:t>
            </a:r>
            <a:r>
              <a:rPr lang="en-US" sz="3000" dirty="0" smtClean="0"/>
              <a:t> </a:t>
            </a:r>
            <a:r>
              <a:rPr lang="en-US" sz="3000" dirty="0" err="1" smtClean="0"/>
              <a:t>trình</a:t>
            </a:r>
            <a:r>
              <a:rPr lang="en-US" sz="3000" dirty="0" smtClean="0"/>
              <a:t> </a:t>
            </a:r>
            <a:r>
              <a:rPr lang="en-US" sz="3000" dirty="0" err="1" smtClean="0"/>
              <a:t>duyệt</a:t>
            </a:r>
            <a:r>
              <a:rPr lang="en-US" sz="3000" dirty="0" smtClean="0"/>
              <a:t> Pale Moon</a:t>
            </a:r>
          </a:p>
          <a:p>
            <a:pPr algn="just"/>
            <a:r>
              <a:rPr lang="en-US" sz="3000" b="1" dirty="0"/>
              <a:t>	</a:t>
            </a:r>
            <a:r>
              <a:rPr lang="en-US" sz="3000" dirty="0" smtClean="0"/>
              <a:t>(2) </a:t>
            </a:r>
            <a:r>
              <a:rPr lang="en-US" sz="3000" dirty="0" err="1" smtClean="0"/>
              <a:t>Cài</a:t>
            </a:r>
            <a:r>
              <a:rPr lang="en-US" sz="3000" dirty="0" smtClean="0"/>
              <a:t> </a:t>
            </a:r>
            <a:r>
              <a:rPr lang="en-US" sz="3000" dirty="0" err="1" smtClean="0"/>
              <a:t>đặt</a:t>
            </a:r>
            <a:r>
              <a:rPr lang="en-US" sz="3000" dirty="0" smtClean="0"/>
              <a:t> Digital </a:t>
            </a:r>
            <a:r>
              <a:rPr lang="en-US" sz="3000" dirty="0" err="1" smtClean="0"/>
              <a:t>Pali</a:t>
            </a:r>
            <a:r>
              <a:rPr lang="en-US" sz="3000" dirty="0" smtClean="0"/>
              <a:t> Reader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058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7.	TIỀN GIỚI TỪ &amp; HẬU GIỚI TỪ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8D971-3F99-408D-9175-82FED2499A5E}"/>
              </a:ext>
            </a:extLst>
          </p:cNvPr>
          <p:cNvSpPr txBox="1"/>
          <p:nvPr/>
        </p:nvSpPr>
        <p:spPr>
          <a:xfrm>
            <a:off x="838200" y="2170114"/>
            <a:ext cx="105302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Pali </a:t>
            </a:r>
            <a:r>
              <a:rPr lang="en-US" sz="3000" dirty="0" err="1"/>
              <a:t>có</a:t>
            </a:r>
            <a:r>
              <a:rPr lang="en-US" sz="3000" dirty="0"/>
              <a:t> 2 </a:t>
            </a:r>
            <a:r>
              <a:rPr lang="en-US" sz="3000" dirty="0" err="1"/>
              <a:t>loại</a:t>
            </a:r>
            <a:r>
              <a:rPr lang="en-US" sz="3000" dirty="0"/>
              <a:t> </a:t>
            </a:r>
            <a:r>
              <a:rPr lang="en-US" sz="3000" dirty="0" err="1"/>
              <a:t>giới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: </a:t>
            </a: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giới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&amp; </a:t>
            </a:r>
            <a:r>
              <a:rPr lang="en-US" sz="3000" dirty="0" err="1"/>
              <a:t>hậu</a:t>
            </a:r>
            <a:r>
              <a:rPr lang="en-US" sz="3000" dirty="0"/>
              <a:t> </a:t>
            </a:r>
            <a:r>
              <a:rPr lang="en-US" sz="3000" dirty="0" err="1"/>
              <a:t>giới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 smtClean="0"/>
              <a:t>, </a:t>
            </a:r>
            <a:r>
              <a:rPr lang="en-US" sz="3000" dirty="0" err="1" smtClean="0"/>
              <a:t>chức</a:t>
            </a:r>
            <a:r>
              <a:rPr lang="en-US" sz="3000" dirty="0" smtClean="0"/>
              <a:t> </a:t>
            </a:r>
            <a:r>
              <a:rPr lang="en-US" sz="3000" dirty="0" err="1" smtClean="0"/>
              <a:t>năng</a:t>
            </a:r>
            <a:r>
              <a:rPr lang="en-US" sz="3000" dirty="0" smtClean="0"/>
              <a:t> </a:t>
            </a:r>
            <a:r>
              <a:rPr lang="en-US" sz="3000" dirty="0" err="1" smtClean="0"/>
              <a:t>như</a:t>
            </a:r>
            <a:r>
              <a:rPr lang="en-US" sz="3000" dirty="0" smtClean="0"/>
              <a:t> </a:t>
            </a:r>
            <a:r>
              <a:rPr lang="en-US" sz="3000" dirty="0" err="1" smtClean="0"/>
              <a:t>nhau</a:t>
            </a:r>
            <a:r>
              <a:rPr lang="en-US" sz="30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 smtClean="0"/>
              <a:t>Tiền</a:t>
            </a:r>
            <a:r>
              <a:rPr lang="en-US" sz="3000" dirty="0" smtClean="0"/>
              <a:t> </a:t>
            </a:r>
            <a:r>
              <a:rPr lang="en-US" sz="3000" dirty="0" err="1"/>
              <a:t>giới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đi</a:t>
            </a:r>
            <a:r>
              <a:rPr lang="en-US" sz="3000" dirty="0"/>
              <a:t> </a:t>
            </a:r>
            <a:r>
              <a:rPr lang="en-US" sz="3000" dirty="0" err="1"/>
              <a:t>trước</a:t>
            </a:r>
            <a:r>
              <a:rPr lang="en-US" sz="3000" dirty="0"/>
              <a:t> </a:t>
            </a:r>
            <a:r>
              <a:rPr lang="en-US" sz="3000" dirty="0" err="1"/>
              <a:t>danh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mà</a:t>
            </a:r>
            <a:r>
              <a:rPr lang="en-US" sz="3000" dirty="0"/>
              <a:t> </a:t>
            </a:r>
            <a:r>
              <a:rPr lang="en-US" sz="3000" dirty="0" err="1"/>
              <a:t>nó</a:t>
            </a:r>
            <a:r>
              <a:rPr lang="en-US" sz="3000" dirty="0"/>
              <a:t> </a:t>
            </a:r>
            <a:r>
              <a:rPr lang="en-US" sz="3000" dirty="0" err="1"/>
              <a:t>kết</a:t>
            </a:r>
            <a:r>
              <a:rPr lang="en-US" sz="3000" dirty="0"/>
              <a:t> </a:t>
            </a:r>
            <a:r>
              <a:rPr lang="en-US" sz="3000" dirty="0" err="1"/>
              <a:t>hợp</a:t>
            </a:r>
            <a:r>
              <a:rPr lang="en-US" sz="3000" dirty="0"/>
              <a:t> (</a:t>
            </a:r>
            <a:r>
              <a:rPr lang="en-US" sz="3000" dirty="0" err="1"/>
              <a:t>giống</a:t>
            </a:r>
            <a:r>
              <a:rPr lang="en-US" sz="3000" dirty="0"/>
              <a:t> </a:t>
            </a:r>
            <a:r>
              <a:rPr lang="en-US" sz="3000" dirty="0" err="1"/>
              <a:t>giới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tiếng</a:t>
            </a:r>
            <a:r>
              <a:rPr lang="en-US" sz="3000" dirty="0"/>
              <a:t> Anh: “outside the garden” – “</a:t>
            </a:r>
            <a:r>
              <a:rPr lang="en-US" sz="3000" dirty="0" err="1"/>
              <a:t>bên</a:t>
            </a:r>
            <a:r>
              <a:rPr lang="en-US" sz="3000" dirty="0"/>
              <a:t> </a:t>
            </a:r>
            <a:r>
              <a:rPr lang="en-US" sz="3000" dirty="0" err="1"/>
              <a:t>ngoài</a:t>
            </a:r>
            <a:r>
              <a:rPr lang="en-US" sz="3000" dirty="0"/>
              <a:t> </a:t>
            </a:r>
            <a:r>
              <a:rPr lang="en-US" sz="3000" dirty="0" err="1"/>
              <a:t>khu</a:t>
            </a:r>
            <a:r>
              <a:rPr lang="en-US" sz="3000" dirty="0"/>
              <a:t> </a:t>
            </a:r>
            <a:r>
              <a:rPr lang="en-US" sz="3000" dirty="0" err="1"/>
              <a:t>vườn</a:t>
            </a:r>
            <a:r>
              <a:rPr lang="en-US" sz="3000" dirty="0" smtClean="0"/>
              <a:t>”).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 smtClean="0"/>
              <a:t>Hậu</a:t>
            </a:r>
            <a:r>
              <a:rPr lang="en-US" sz="3000" dirty="0" smtClean="0"/>
              <a:t> </a:t>
            </a:r>
            <a:r>
              <a:rPr lang="en-US" sz="3000" dirty="0" err="1"/>
              <a:t>giới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đi</a:t>
            </a:r>
            <a:r>
              <a:rPr lang="en-US" sz="3000" dirty="0"/>
              <a:t> </a:t>
            </a:r>
            <a:r>
              <a:rPr lang="en-US" sz="3000" dirty="0" err="1"/>
              <a:t>sau</a:t>
            </a:r>
            <a:r>
              <a:rPr lang="en-US" sz="3000" dirty="0"/>
              <a:t> </a:t>
            </a:r>
            <a:r>
              <a:rPr lang="en-US" sz="3000" dirty="0" err="1"/>
              <a:t>danh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mà</a:t>
            </a:r>
            <a:r>
              <a:rPr lang="en-US" sz="3000" dirty="0"/>
              <a:t> </a:t>
            </a:r>
            <a:r>
              <a:rPr lang="en-US" sz="3000" dirty="0" err="1"/>
              <a:t>nó</a:t>
            </a:r>
            <a:r>
              <a:rPr lang="en-US" sz="3000" dirty="0"/>
              <a:t> </a:t>
            </a:r>
            <a:r>
              <a:rPr lang="en-US" sz="3000" dirty="0" err="1"/>
              <a:t>kết</a:t>
            </a:r>
            <a:r>
              <a:rPr lang="en-US" sz="3000" dirty="0"/>
              <a:t> </a:t>
            </a:r>
            <a:r>
              <a:rPr lang="en-US" sz="3000" dirty="0" err="1" smtClean="0"/>
              <a:t>hợp</a:t>
            </a:r>
            <a:r>
              <a:rPr lang="en-US" sz="3000" dirty="0" smtClean="0"/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 smtClean="0"/>
              <a:t>Một</a:t>
            </a:r>
            <a:r>
              <a:rPr lang="en-US" sz="3000" dirty="0" smtClean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giới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 </a:t>
            </a:r>
            <a:r>
              <a:rPr lang="en-US" sz="3000" dirty="0" err="1"/>
              <a:t>vừa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giới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, </a:t>
            </a:r>
            <a:r>
              <a:rPr lang="en-US" sz="3000" dirty="0" err="1"/>
              <a:t>vừa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hậu</a:t>
            </a:r>
            <a:r>
              <a:rPr lang="en-US" sz="3000" dirty="0"/>
              <a:t> </a:t>
            </a:r>
            <a:r>
              <a:rPr lang="en-US" sz="3000" dirty="0" err="1"/>
              <a:t>giới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, </a:t>
            </a:r>
            <a:r>
              <a:rPr lang="en-US" sz="3000" dirty="0" err="1"/>
              <a:t>như</a:t>
            </a:r>
            <a:r>
              <a:rPr lang="en-US" sz="3000" dirty="0"/>
              <a:t> </a:t>
            </a:r>
            <a:r>
              <a:rPr lang="en-US" sz="3000" dirty="0" err="1"/>
              <a:t>aññatra</a:t>
            </a:r>
            <a:r>
              <a:rPr lang="en-US" sz="3000" dirty="0" smtClean="0"/>
              <a:t>;</a:t>
            </a:r>
            <a:endParaRPr lang="en-US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19CA6-AEDE-485F-B613-E1564BD3611F}"/>
              </a:ext>
            </a:extLst>
          </p:cNvPr>
          <p:cNvSpPr/>
          <p:nvPr/>
        </p:nvSpPr>
        <p:spPr>
          <a:xfrm>
            <a:off x="512620" y="5645419"/>
            <a:ext cx="11353800" cy="830997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 err="1"/>
              <a:t>Aññatra</a:t>
            </a:r>
            <a:r>
              <a:rPr lang="en-US" sz="2400" b="1" dirty="0"/>
              <a:t> </a:t>
            </a:r>
            <a:r>
              <a:rPr lang="en-US" sz="2400" b="1" dirty="0" err="1"/>
              <a:t>manussesu</a:t>
            </a:r>
            <a:r>
              <a:rPr lang="en-US" sz="2400" dirty="0"/>
              <a:t>” hay “</a:t>
            </a:r>
            <a:r>
              <a:rPr lang="en-US" sz="2400" b="1" dirty="0" err="1"/>
              <a:t>manussesu</a:t>
            </a:r>
            <a:r>
              <a:rPr lang="en-US" sz="2400" b="1" dirty="0"/>
              <a:t> </a:t>
            </a:r>
            <a:r>
              <a:rPr lang="en-US" sz="2400" b="1" dirty="0" err="1"/>
              <a:t>aññatra</a:t>
            </a:r>
            <a:r>
              <a:rPr lang="en-US" sz="2400" dirty="0"/>
              <a:t>” – “Among men” (“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loài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”)</a:t>
            </a:r>
          </a:p>
          <a:p>
            <a:r>
              <a:rPr lang="en-US" sz="2400" dirty="0"/>
              <a:t>“</a:t>
            </a:r>
            <a:r>
              <a:rPr lang="en-US" sz="2400" b="1" dirty="0" err="1"/>
              <a:t>Aññatra</a:t>
            </a:r>
            <a:r>
              <a:rPr lang="en-US" sz="2400" b="1" dirty="0"/>
              <a:t> </a:t>
            </a:r>
            <a:r>
              <a:rPr lang="en-US" sz="2400" b="1" dirty="0" err="1"/>
              <a:t>manussehi</a:t>
            </a:r>
            <a:r>
              <a:rPr lang="en-US" sz="2400" dirty="0"/>
              <a:t>” hay </a:t>
            </a:r>
            <a:r>
              <a:rPr lang="en-US" sz="2400" dirty="0" err="1"/>
              <a:t>là</a:t>
            </a:r>
            <a:r>
              <a:rPr lang="en-US" sz="2400" dirty="0"/>
              <a:t> “</a:t>
            </a:r>
            <a:r>
              <a:rPr lang="en-US" sz="2400" b="1" dirty="0" err="1"/>
              <a:t>manussehi</a:t>
            </a:r>
            <a:r>
              <a:rPr lang="en-US" sz="2400" b="1" dirty="0"/>
              <a:t> </a:t>
            </a:r>
            <a:r>
              <a:rPr lang="en-US" sz="2400" b="1" dirty="0" err="1"/>
              <a:t>aññatra</a:t>
            </a:r>
            <a:r>
              <a:rPr lang="en-US" sz="2400" dirty="0"/>
              <a:t>” – “Outside men” (“ở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loài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0267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8.	KÍ HIỆU VIẾT TẮT: pe (</a:t>
            </a:r>
            <a:r>
              <a:rPr lang="en-US" dirty="0" err="1">
                <a:solidFill>
                  <a:srgbClr val="FBC25D"/>
                </a:solidFill>
              </a:rPr>
              <a:t>yyālaṃ</a:t>
            </a:r>
            <a:r>
              <a:rPr lang="en-US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8D971-3F99-408D-9175-82FED2499A5E}"/>
              </a:ext>
            </a:extLst>
          </p:cNvPr>
          <p:cNvSpPr txBox="1"/>
          <p:nvPr/>
        </p:nvSpPr>
        <p:spPr>
          <a:xfrm>
            <a:off x="976745" y="2779871"/>
            <a:ext cx="1053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đoạn</a:t>
            </a:r>
            <a:r>
              <a:rPr lang="en-US" sz="3200" dirty="0"/>
              <a:t> </a:t>
            </a:r>
            <a:r>
              <a:rPr lang="en-US" sz="3200" dirty="0" err="1"/>
              <a:t>lặp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giống</a:t>
            </a:r>
            <a:r>
              <a:rPr lang="en-US" sz="3200" dirty="0"/>
              <a:t> </a:t>
            </a:r>
            <a:r>
              <a:rPr lang="en-US" sz="3200" dirty="0" err="1"/>
              <a:t>hệt</a:t>
            </a:r>
            <a:r>
              <a:rPr lang="en-US" sz="3200" dirty="0"/>
              <a:t>, </a:t>
            </a:r>
            <a:r>
              <a:rPr lang="en-US" sz="3200" b="1" i="1" dirty="0" err="1"/>
              <a:t>để</a:t>
            </a:r>
            <a:r>
              <a:rPr lang="en-US" sz="3200" b="1" i="1" dirty="0"/>
              <a:t> </a:t>
            </a:r>
            <a:r>
              <a:rPr lang="en-US" sz="3200" b="1" i="1" dirty="0" err="1"/>
              <a:t>tiết</a:t>
            </a:r>
            <a:r>
              <a:rPr lang="en-US" sz="3200" b="1" i="1" dirty="0"/>
              <a:t> </a:t>
            </a:r>
            <a:r>
              <a:rPr lang="en-US" sz="3200" b="1" i="1" dirty="0" err="1"/>
              <a:t>kiệm</a:t>
            </a:r>
            <a:r>
              <a:rPr lang="en-US" sz="3200" b="1" i="1" dirty="0"/>
              <a:t> </a:t>
            </a:r>
            <a:r>
              <a:rPr lang="en-US" sz="3200" b="1" i="1" dirty="0" err="1"/>
              <a:t>về</a:t>
            </a:r>
            <a:r>
              <a:rPr lang="en-US" sz="3200" b="1" i="1" dirty="0"/>
              <a:t> </a:t>
            </a:r>
            <a:r>
              <a:rPr lang="en-US" sz="3200" b="1" i="1" dirty="0" err="1"/>
              <a:t>mặt</a:t>
            </a:r>
            <a:r>
              <a:rPr lang="en-US" sz="3200" b="1" i="1" dirty="0"/>
              <a:t> </a:t>
            </a:r>
            <a:r>
              <a:rPr lang="en-US" sz="3200" b="1" i="1" dirty="0" err="1"/>
              <a:t>văn</a:t>
            </a:r>
            <a:r>
              <a:rPr lang="en-US" sz="3200" b="1" i="1" dirty="0"/>
              <a:t> </a:t>
            </a:r>
            <a:r>
              <a:rPr lang="en-US" sz="3200" b="1" i="1" dirty="0" err="1"/>
              <a:t>bản</a:t>
            </a:r>
            <a:r>
              <a:rPr lang="en-US" sz="3200" dirty="0"/>
              <a:t>, </a:t>
            </a:r>
            <a:r>
              <a:rPr lang="en-US" sz="3200" dirty="0" err="1"/>
              <a:t>người</a:t>
            </a:r>
            <a:r>
              <a:rPr lang="en-US" sz="3200" dirty="0"/>
              <a:t> ta </a:t>
            </a:r>
            <a:r>
              <a:rPr lang="en-US" sz="3200" dirty="0" err="1"/>
              <a:t>dùng</a:t>
            </a:r>
            <a:r>
              <a:rPr lang="en-US" sz="3200" dirty="0"/>
              <a:t> </a:t>
            </a:r>
            <a:r>
              <a:rPr lang="en-US" sz="3200" dirty="0" err="1"/>
              <a:t>chữ</a:t>
            </a:r>
            <a:r>
              <a:rPr lang="en-US" sz="3200" dirty="0"/>
              <a:t> “</a:t>
            </a:r>
            <a:r>
              <a:rPr lang="en-US" sz="3200" b="1" dirty="0" err="1"/>
              <a:t>peyyālaṃ</a:t>
            </a:r>
            <a:r>
              <a:rPr lang="en-US" sz="3200" dirty="0"/>
              <a:t>” – hay </a:t>
            </a:r>
            <a:r>
              <a:rPr lang="en-US" sz="3200" dirty="0" err="1"/>
              <a:t>dạng</a:t>
            </a:r>
            <a:r>
              <a:rPr lang="en-US" sz="3200" dirty="0"/>
              <a:t>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gọn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“</a:t>
            </a:r>
            <a:r>
              <a:rPr lang="en-US" sz="3200" b="1" dirty="0"/>
              <a:t>pe</a:t>
            </a:r>
            <a:r>
              <a:rPr lang="en-US" sz="3200" dirty="0"/>
              <a:t>”,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/>
              <a:t>thay</a:t>
            </a:r>
            <a:r>
              <a:rPr lang="en-US" sz="3200" dirty="0"/>
              <a:t> </a:t>
            </a:r>
            <a:r>
              <a:rPr lang="en-US" sz="3200" dirty="0" err="1"/>
              <a:t>thế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đoạn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lặp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209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9.</a:t>
            </a:r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TIỀN TỐ PHẢN THÂN</a:t>
            </a:r>
            <a:endParaRPr lang="en-US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8D971-3F99-408D-9175-82FED2499A5E}"/>
              </a:ext>
            </a:extLst>
          </p:cNvPr>
          <p:cNvSpPr txBox="1"/>
          <p:nvPr/>
        </p:nvSpPr>
        <p:spPr>
          <a:xfrm>
            <a:off x="907475" y="2525714"/>
            <a:ext cx="10530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Tiền</a:t>
            </a:r>
            <a:r>
              <a:rPr lang="en-US" sz="3600" dirty="0"/>
              <a:t> </a:t>
            </a:r>
            <a:r>
              <a:rPr lang="en-US" sz="3600" dirty="0" err="1"/>
              <a:t>tố</a:t>
            </a:r>
            <a:r>
              <a:rPr lang="en-US" sz="3600" dirty="0"/>
              <a:t> “</a:t>
            </a:r>
            <a:r>
              <a:rPr lang="en-US" sz="3600" b="1" dirty="0" err="1"/>
              <a:t>sa</a:t>
            </a:r>
            <a:r>
              <a:rPr lang="en-US" sz="3600" b="1" dirty="0"/>
              <a:t>-</a:t>
            </a:r>
            <a:r>
              <a:rPr lang="en-US" sz="3600" dirty="0"/>
              <a:t>”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nhiều</a:t>
            </a:r>
            <a:r>
              <a:rPr lang="en-US" sz="3600" dirty="0"/>
              <a:t> ý </a:t>
            </a:r>
            <a:r>
              <a:rPr lang="en-US" sz="3600" dirty="0" err="1"/>
              <a:t>nghĩa</a:t>
            </a:r>
            <a:r>
              <a:rPr lang="en-US" sz="3600" dirty="0"/>
              <a:t>,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đó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1 </a:t>
            </a:r>
            <a:r>
              <a:rPr lang="en-US" sz="3600" dirty="0" err="1"/>
              <a:t>nghĩa</a:t>
            </a:r>
            <a:r>
              <a:rPr lang="en-US" sz="3600" dirty="0"/>
              <a:t> </a:t>
            </a:r>
            <a:r>
              <a:rPr lang="en-US" sz="3600" dirty="0" err="1"/>
              <a:t>chỉ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r>
              <a:rPr lang="en-US" sz="3600" dirty="0"/>
              <a:t> </a:t>
            </a:r>
            <a:r>
              <a:rPr lang="en-US" sz="3600" dirty="0" err="1"/>
              <a:t>sở</a:t>
            </a:r>
            <a:r>
              <a:rPr lang="en-US" sz="3600" dirty="0"/>
              <a:t> </a:t>
            </a:r>
            <a:r>
              <a:rPr lang="en-US" sz="3600" dirty="0" err="1"/>
              <a:t>hữu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ai </a:t>
            </a:r>
            <a:r>
              <a:rPr lang="en-US" sz="3600" dirty="0" err="1"/>
              <a:t>đó</a:t>
            </a:r>
            <a:r>
              <a:rPr lang="en-US" sz="3600" dirty="0"/>
              <a:t> (one’s own), </a:t>
            </a:r>
            <a:r>
              <a:rPr lang="en-US" sz="3600" dirty="0" err="1"/>
              <a:t>chẳng</a:t>
            </a:r>
            <a:r>
              <a:rPr lang="en-US" sz="3600" dirty="0"/>
              <a:t> </a:t>
            </a:r>
            <a:r>
              <a:rPr lang="en-US" sz="3600" dirty="0" err="1"/>
              <a:t>hạn</a:t>
            </a:r>
            <a:r>
              <a:rPr lang="en-US" sz="3600" dirty="0"/>
              <a:t>:</a:t>
            </a:r>
          </a:p>
          <a:p>
            <a:r>
              <a:rPr lang="en-US" sz="3600" dirty="0"/>
              <a:t> “</a:t>
            </a:r>
            <a:r>
              <a:rPr lang="en-US" sz="3600" b="1" dirty="0" err="1"/>
              <a:t>sa</a:t>
            </a:r>
            <a:r>
              <a:rPr lang="en-US" sz="3600" dirty="0"/>
              <a:t> + </a:t>
            </a:r>
            <a:r>
              <a:rPr lang="en-US" sz="3600" b="1" dirty="0" err="1"/>
              <a:t>cittaṃ</a:t>
            </a:r>
            <a:r>
              <a:rPr lang="en-US" sz="3600" dirty="0"/>
              <a:t> = </a:t>
            </a:r>
            <a:r>
              <a:rPr lang="en-US" sz="3600" b="1" dirty="0" err="1"/>
              <a:t>sacittaṃ</a:t>
            </a:r>
            <a:r>
              <a:rPr lang="en-US" sz="3600" dirty="0"/>
              <a:t>”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nghĩa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“</a:t>
            </a:r>
            <a:r>
              <a:rPr lang="en-US" sz="3600" dirty="0" err="1"/>
              <a:t>tâm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chính</a:t>
            </a:r>
            <a:r>
              <a:rPr lang="en-US" sz="3600" dirty="0"/>
              <a:t> </a:t>
            </a:r>
            <a:r>
              <a:rPr lang="en-US" sz="3600" dirty="0" err="1"/>
              <a:t>người</a:t>
            </a:r>
            <a:r>
              <a:rPr lang="en-US" sz="3600" dirty="0"/>
              <a:t> </a:t>
            </a:r>
            <a:r>
              <a:rPr lang="en-US" sz="3600" dirty="0" err="1"/>
              <a:t>đó</a:t>
            </a:r>
            <a:r>
              <a:rPr lang="en-US" sz="3600" dirty="0"/>
              <a:t>” (one’s own mind)</a:t>
            </a:r>
          </a:p>
        </p:txBody>
      </p:sp>
    </p:spTree>
    <p:extLst>
      <p:ext uri="{BB962C8B-B14F-4D97-AF65-F5344CB8AC3E}">
        <p14:creationId xmlns:p14="http://schemas.microsoft.com/office/powerpoint/2010/main" val="22978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4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306972" y="1421794"/>
            <a:ext cx="9613784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000" dirty="0" err="1" smtClean="0"/>
              <a:t>Tīṇi’māni</a:t>
            </a:r>
            <a:r>
              <a:rPr lang="en-US" sz="4000" dirty="0" smtClean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dirty="0" err="1" smtClean="0"/>
              <a:t>nidānāni</a:t>
            </a:r>
            <a:r>
              <a:rPr lang="en-US" sz="4000" dirty="0" smtClean="0"/>
              <a:t> </a:t>
            </a:r>
            <a:r>
              <a:rPr lang="en-US" sz="4000" dirty="0" err="1"/>
              <a:t>kammānaṃ</a:t>
            </a:r>
            <a:r>
              <a:rPr lang="en-US" sz="4000" dirty="0"/>
              <a:t> </a:t>
            </a:r>
            <a:r>
              <a:rPr lang="en-US" sz="4000" dirty="0" err="1"/>
              <a:t>samudayāya</a:t>
            </a:r>
            <a:r>
              <a:rPr lang="en-US" sz="4000" dirty="0" smtClean="0"/>
              <a:t>.</a:t>
            </a:r>
            <a:endParaRPr lang="en-US" sz="4000" dirty="0"/>
          </a:p>
          <a:p>
            <a:pPr algn="just"/>
            <a:r>
              <a:rPr lang="en-US" sz="4000" dirty="0" err="1"/>
              <a:t>Katamāni</a:t>
            </a:r>
            <a:r>
              <a:rPr lang="en-US" sz="4000" dirty="0"/>
              <a:t> </a:t>
            </a:r>
            <a:r>
              <a:rPr lang="en-US" sz="4000" dirty="0" err="1" smtClean="0"/>
              <a:t>tīṇi</a:t>
            </a:r>
            <a:r>
              <a:rPr lang="en-US" sz="4000" dirty="0" smtClean="0"/>
              <a:t>? </a:t>
            </a:r>
            <a:endParaRPr lang="en-US" sz="4000" dirty="0"/>
          </a:p>
          <a:p>
            <a:pPr algn="just"/>
            <a:r>
              <a:rPr lang="en-US" sz="4000" dirty="0" err="1"/>
              <a:t>Lobho</a:t>
            </a:r>
            <a:r>
              <a:rPr lang="en-US" sz="4000" dirty="0"/>
              <a:t> </a:t>
            </a:r>
            <a:r>
              <a:rPr lang="en-US" sz="4000" dirty="0" err="1"/>
              <a:t>nidānaṃ</a:t>
            </a:r>
            <a:r>
              <a:rPr lang="en-US" sz="4000" dirty="0"/>
              <a:t> </a:t>
            </a:r>
            <a:r>
              <a:rPr lang="en-US" sz="4000" dirty="0" err="1"/>
              <a:t>kammānaṃ</a:t>
            </a:r>
            <a:r>
              <a:rPr lang="en-US" sz="4000" dirty="0"/>
              <a:t> </a:t>
            </a:r>
            <a:r>
              <a:rPr lang="en-US" sz="4000" dirty="0" err="1"/>
              <a:t>samudayāya</a:t>
            </a:r>
            <a:r>
              <a:rPr lang="en-US" sz="4000" dirty="0"/>
              <a:t>, </a:t>
            </a:r>
            <a:r>
              <a:rPr lang="en-US" sz="4000" dirty="0" err="1"/>
              <a:t>doso</a:t>
            </a:r>
            <a:r>
              <a:rPr lang="en-US" sz="4000" dirty="0"/>
              <a:t> </a:t>
            </a:r>
            <a:r>
              <a:rPr lang="en-US" sz="4000" dirty="0" err="1"/>
              <a:t>nidānaṃ</a:t>
            </a:r>
            <a:r>
              <a:rPr lang="en-US" sz="4000" dirty="0"/>
              <a:t> </a:t>
            </a:r>
            <a:r>
              <a:rPr lang="en-US" sz="4000" dirty="0" err="1"/>
              <a:t>kammānaṃ</a:t>
            </a:r>
            <a:r>
              <a:rPr lang="en-US" sz="4000" dirty="0"/>
              <a:t> </a:t>
            </a:r>
            <a:r>
              <a:rPr lang="en-US" sz="4000" dirty="0" err="1"/>
              <a:t>samudayāya</a:t>
            </a:r>
            <a:r>
              <a:rPr lang="en-US" sz="4000" dirty="0"/>
              <a:t>, </a:t>
            </a:r>
            <a:r>
              <a:rPr lang="en-US" sz="4000" dirty="0" err="1"/>
              <a:t>moho</a:t>
            </a:r>
            <a:r>
              <a:rPr lang="en-US" sz="4000" dirty="0"/>
              <a:t> </a:t>
            </a:r>
            <a:r>
              <a:rPr lang="en-US" sz="4000" dirty="0" err="1"/>
              <a:t>nidānaṃ</a:t>
            </a:r>
            <a:r>
              <a:rPr lang="en-US" sz="4000" dirty="0"/>
              <a:t> </a:t>
            </a:r>
            <a:r>
              <a:rPr lang="en-US" sz="4000" dirty="0" err="1"/>
              <a:t>kammānaṃ</a:t>
            </a:r>
            <a:r>
              <a:rPr lang="en-US" sz="4000" dirty="0"/>
              <a:t> </a:t>
            </a:r>
            <a:r>
              <a:rPr lang="en-US" sz="4000" dirty="0" err="1"/>
              <a:t>samudayāya</a:t>
            </a:r>
            <a:r>
              <a:rPr lang="en-US" sz="40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4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231472" y="1421794"/>
            <a:ext cx="9789952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Yaṃ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b="1" dirty="0" err="1"/>
              <a:t>lobha</a:t>
            </a:r>
            <a:r>
              <a:rPr lang="en-US" sz="4000" dirty="0" err="1"/>
              <a:t>pakataṃ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b="1" dirty="0" err="1"/>
              <a:t>lobha</a:t>
            </a:r>
            <a:r>
              <a:rPr lang="en-US" sz="4000" dirty="0" err="1"/>
              <a:t>jaṃ</a:t>
            </a:r>
            <a:r>
              <a:rPr lang="en-US" sz="4000" b="1" dirty="0"/>
              <a:t> </a:t>
            </a:r>
            <a:r>
              <a:rPr lang="en-US" sz="4000" b="1" dirty="0" err="1"/>
              <a:t>lobha</a:t>
            </a:r>
            <a:r>
              <a:rPr lang="en-US" sz="4000" dirty="0" err="1"/>
              <a:t>nidānaṃ</a:t>
            </a:r>
            <a:r>
              <a:rPr lang="en-US" sz="4000" dirty="0"/>
              <a:t> </a:t>
            </a:r>
            <a:r>
              <a:rPr lang="en-US" sz="4000" b="1" dirty="0" err="1"/>
              <a:t>lobha</a:t>
            </a:r>
            <a:r>
              <a:rPr lang="en-US" sz="4000" dirty="0" err="1"/>
              <a:t>samudayaṃ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akusalaṃ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sāvajjaṃ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dukkhavipākaṃ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kammasamudayāya</a:t>
            </a:r>
            <a:r>
              <a:rPr lang="en-US" sz="4000" dirty="0"/>
              <a:t> </a:t>
            </a:r>
            <a:r>
              <a:rPr lang="en-US" sz="4000" dirty="0" err="1"/>
              <a:t>saṃvattati</a:t>
            </a:r>
            <a:r>
              <a:rPr lang="en-US" sz="4000" dirty="0"/>
              <a:t>;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kammanirodhāya</a:t>
            </a:r>
            <a:r>
              <a:rPr lang="en-US" sz="4000" dirty="0"/>
              <a:t> </a:t>
            </a:r>
            <a:r>
              <a:rPr lang="en-US" sz="4000" dirty="0" err="1"/>
              <a:t>saṃvattati</a:t>
            </a:r>
            <a:r>
              <a:rPr lang="en-US" sz="4000" dirty="0"/>
              <a:t>. 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</a:t>
            </a:r>
            <a:r>
              <a:rPr lang="en-US" dirty="0" smtClean="0">
                <a:solidFill>
                  <a:srgbClr val="FBC25D"/>
                </a:solidFill>
              </a:rPr>
              <a:t>3.3 (AN)</a:t>
            </a:r>
            <a:endParaRPr lang="en-US" dirty="0">
              <a:solidFill>
                <a:srgbClr val="FBC25D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248250" y="1421794"/>
            <a:ext cx="9748007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... </a:t>
            </a:r>
            <a:r>
              <a:rPr lang="en-US" sz="4400" dirty="0" err="1"/>
              <a:t>Evameva</a:t>
            </a:r>
            <a:r>
              <a:rPr lang="en-US" sz="4400" dirty="0"/>
              <a:t> </a:t>
            </a:r>
            <a:r>
              <a:rPr lang="en-US" sz="4400" dirty="0" err="1"/>
              <a:t>kho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appakā</a:t>
            </a:r>
            <a:r>
              <a:rPr lang="en-US" sz="4400" dirty="0"/>
              <a:t> </a:t>
            </a:r>
            <a:r>
              <a:rPr lang="en-US" sz="4400" dirty="0" err="1"/>
              <a:t>te</a:t>
            </a:r>
            <a:r>
              <a:rPr lang="en-US" sz="4400" dirty="0"/>
              <a:t> </a:t>
            </a:r>
            <a:r>
              <a:rPr lang="en-US" sz="4400" dirty="0" err="1"/>
              <a:t>sattā</a:t>
            </a:r>
            <a:r>
              <a:rPr lang="en-US" sz="4400" dirty="0"/>
              <a:t> </a:t>
            </a:r>
            <a:r>
              <a:rPr lang="en-US" sz="4400" dirty="0" smtClean="0"/>
              <a:t>ye </a:t>
            </a:r>
            <a:r>
              <a:rPr lang="en-US" sz="4400" dirty="0" err="1" smtClean="0"/>
              <a:t>ariyena</a:t>
            </a:r>
            <a:r>
              <a:rPr lang="en-US" sz="4400" dirty="0" smtClean="0"/>
              <a:t> </a:t>
            </a:r>
            <a:r>
              <a:rPr lang="en-US" sz="4400" dirty="0" err="1"/>
              <a:t>paññācakkhunā</a:t>
            </a:r>
            <a:r>
              <a:rPr lang="en-US" sz="4400" dirty="0"/>
              <a:t> </a:t>
            </a:r>
            <a:r>
              <a:rPr lang="en-US" sz="4400" dirty="0" err="1"/>
              <a:t>samannāgatā</a:t>
            </a:r>
            <a:r>
              <a:rPr lang="en-US" sz="4400" dirty="0"/>
              <a:t>; </a:t>
            </a:r>
            <a:r>
              <a:rPr lang="en-US" sz="4400" dirty="0" err="1"/>
              <a:t>atha</a:t>
            </a:r>
            <a:r>
              <a:rPr lang="en-US" sz="4400" dirty="0"/>
              <a:t> </a:t>
            </a:r>
            <a:r>
              <a:rPr lang="en-US" sz="4400" dirty="0" err="1"/>
              <a:t>kho</a:t>
            </a:r>
            <a:r>
              <a:rPr lang="en-US" sz="4400" dirty="0"/>
              <a:t> </a:t>
            </a:r>
            <a:r>
              <a:rPr lang="en-US" sz="4400" dirty="0" err="1"/>
              <a:t>ete’va</a:t>
            </a:r>
            <a:r>
              <a:rPr lang="en-US" sz="4400" dirty="0"/>
              <a:t> </a:t>
            </a:r>
            <a:r>
              <a:rPr lang="en-US" sz="4400" dirty="0" err="1"/>
              <a:t>sattā</a:t>
            </a:r>
            <a:r>
              <a:rPr lang="en-US" sz="4400" dirty="0"/>
              <a:t> </a:t>
            </a:r>
            <a:r>
              <a:rPr lang="en-US" sz="4400" dirty="0" err="1"/>
              <a:t>bahutarā</a:t>
            </a:r>
            <a:r>
              <a:rPr lang="en-US" sz="4400" dirty="0"/>
              <a:t> </a:t>
            </a:r>
            <a:r>
              <a:rPr lang="en-US" sz="4400" dirty="0" smtClean="0"/>
              <a:t>ye </a:t>
            </a:r>
            <a:r>
              <a:rPr lang="en-US" sz="4400" dirty="0" err="1"/>
              <a:t>avijjāgatā</a:t>
            </a:r>
            <a:r>
              <a:rPr lang="en-US" sz="4400" dirty="0"/>
              <a:t> </a:t>
            </a:r>
            <a:r>
              <a:rPr lang="en-US" sz="4400" dirty="0" err="1"/>
              <a:t>sammūḷhā</a:t>
            </a:r>
            <a:r>
              <a:rPr lang="en-US" sz="4400" dirty="0" smtClean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4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256639" y="1421794"/>
            <a:ext cx="9714451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Yaṃ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b="1" dirty="0" err="1"/>
              <a:t>dosa</a:t>
            </a:r>
            <a:r>
              <a:rPr lang="en-US" sz="4000" dirty="0" err="1"/>
              <a:t>pakataṃ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b="1" dirty="0" err="1"/>
              <a:t>dosa</a:t>
            </a:r>
            <a:r>
              <a:rPr lang="en-US" sz="4000" dirty="0" err="1"/>
              <a:t>jaṃ</a:t>
            </a:r>
            <a:r>
              <a:rPr lang="en-US" sz="4000" b="1" dirty="0"/>
              <a:t> </a:t>
            </a:r>
            <a:r>
              <a:rPr lang="en-US" sz="4000" b="1" dirty="0" err="1"/>
              <a:t>dosa</a:t>
            </a:r>
            <a:r>
              <a:rPr lang="en-US" sz="4000" dirty="0" err="1"/>
              <a:t>nidānaṃ</a:t>
            </a:r>
            <a:r>
              <a:rPr lang="en-US" sz="4000" b="1" dirty="0"/>
              <a:t> </a:t>
            </a:r>
            <a:r>
              <a:rPr lang="en-US" sz="4000" b="1" dirty="0" err="1"/>
              <a:t>dosa</a:t>
            </a:r>
            <a:r>
              <a:rPr lang="en-US" sz="4000" dirty="0" err="1"/>
              <a:t>samudayaṃ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akusalaṃ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sāvajjaṃ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dukkhavipākaṃ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kammasamudayāya</a:t>
            </a:r>
            <a:r>
              <a:rPr lang="en-US" sz="4000" dirty="0"/>
              <a:t> </a:t>
            </a:r>
            <a:r>
              <a:rPr lang="en-US" sz="4000" dirty="0" err="1"/>
              <a:t>saṃvattati</a:t>
            </a:r>
            <a:r>
              <a:rPr lang="en-US" sz="4000" dirty="0"/>
              <a:t>;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kammanirodhāya</a:t>
            </a:r>
            <a:r>
              <a:rPr lang="en-US" sz="4000" dirty="0"/>
              <a:t> </a:t>
            </a:r>
            <a:r>
              <a:rPr lang="en-US" sz="4000" dirty="0" err="1"/>
              <a:t>saṃvattati</a:t>
            </a:r>
            <a:r>
              <a:rPr lang="en-US" sz="40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4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1421794"/>
            <a:ext cx="9348570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Yaṃ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b="1" dirty="0" err="1"/>
              <a:t>moha</a:t>
            </a:r>
            <a:r>
              <a:rPr lang="en-US" sz="4000" dirty="0" err="1"/>
              <a:t>pakataṃ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b="1" dirty="0" err="1"/>
              <a:t>moha</a:t>
            </a:r>
            <a:r>
              <a:rPr lang="en-US" sz="4000" dirty="0" err="1"/>
              <a:t>jaṃ</a:t>
            </a:r>
            <a:r>
              <a:rPr lang="en-US" sz="4000" dirty="0"/>
              <a:t> </a:t>
            </a:r>
            <a:r>
              <a:rPr lang="en-US" sz="4000" b="1" dirty="0" err="1"/>
              <a:t>moha</a:t>
            </a:r>
            <a:r>
              <a:rPr lang="en-US" sz="4000" dirty="0" err="1"/>
              <a:t>nidānaṃ</a:t>
            </a:r>
            <a:r>
              <a:rPr lang="en-US" sz="4000" dirty="0"/>
              <a:t> </a:t>
            </a:r>
            <a:r>
              <a:rPr lang="en-US" sz="4000" b="1" dirty="0" err="1"/>
              <a:t>moha</a:t>
            </a:r>
            <a:r>
              <a:rPr lang="en-US" sz="4000" dirty="0" err="1"/>
              <a:t>samudayaṃ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akusalaṃ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sāvajjaṃ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dukkhavipākaṃ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kammasamudayāya</a:t>
            </a:r>
            <a:r>
              <a:rPr lang="en-US" sz="4000" dirty="0"/>
              <a:t> </a:t>
            </a:r>
            <a:r>
              <a:rPr lang="en-US" sz="4000" dirty="0" err="1"/>
              <a:t>saṃvattati</a:t>
            </a:r>
            <a:r>
              <a:rPr lang="en-US" sz="4000" dirty="0"/>
              <a:t>;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kammanirodhāya</a:t>
            </a:r>
            <a:r>
              <a:rPr lang="en-US" sz="4000" dirty="0"/>
              <a:t> </a:t>
            </a:r>
            <a:r>
              <a:rPr lang="en-US" sz="4000" dirty="0" err="1"/>
              <a:t>saṃvattati</a:t>
            </a:r>
            <a:r>
              <a:rPr lang="en-US" sz="40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4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290195" y="1421794"/>
            <a:ext cx="9706062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Imāni</a:t>
            </a:r>
            <a:r>
              <a:rPr lang="en-US" sz="4000" dirty="0"/>
              <a:t> </a:t>
            </a:r>
            <a:r>
              <a:rPr lang="en-US" sz="4000" dirty="0" err="1"/>
              <a:t>kho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dirty="0" err="1"/>
              <a:t>tīṇi</a:t>
            </a:r>
            <a:r>
              <a:rPr lang="en-US" sz="4000" dirty="0"/>
              <a:t> </a:t>
            </a:r>
            <a:r>
              <a:rPr lang="en-US" sz="4000" dirty="0" err="1"/>
              <a:t>nidānāni</a:t>
            </a:r>
            <a:r>
              <a:rPr lang="en-US" sz="4000" dirty="0"/>
              <a:t> </a:t>
            </a:r>
            <a:r>
              <a:rPr lang="en-US" sz="4000" dirty="0" err="1"/>
              <a:t>kammānaṃ</a:t>
            </a:r>
            <a:r>
              <a:rPr lang="en-US" sz="4000" dirty="0"/>
              <a:t> </a:t>
            </a:r>
            <a:r>
              <a:rPr lang="en-US" sz="4000" dirty="0" err="1"/>
              <a:t>samudayāya</a:t>
            </a:r>
            <a:r>
              <a:rPr lang="en-US" sz="4000" dirty="0"/>
              <a:t>. </a:t>
            </a:r>
          </a:p>
          <a:p>
            <a:r>
              <a:rPr lang="en-US" sz="4000" dirty="0" err="1"/>
              <a:t>Tīṇi’māni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 </a:t>
            </a:r>
            <a:r>
              <a:rPr lang="en-US" sz="4000" dirty="0" err="1"/>
              <a:t>nidānāni</a:t>
            </a:r>
            <a:r>
              <a:rPr lang="en-US" sz="4000" dirty="0"/>
              <a:t> </a:t>
            </a:r>
            <a:r>
              <a:rPr lang="en-US" sz="4000" dirty="0" err="1"/>
              <a:t>kammānaṃ</a:t>
            </a:r>
            <a:r>
              <a:rPr lang="en-US" sz="4000" dirty="0"/>
              <a:t> </a:t>
            </a:r>
            <a:r>
              <a:rPr lang="en-US" sz="4000" dirty="0" err="1"/>
              <a:t>samudayāya</a:t>
            </a:r>
            <a:r>
              <a:rPr lang="en-US" sz="4000" dirty="0"/>
              <a:t>.</a:t>
            </a:r>
          </a:p>
          <a:p>
            <a:r>
              <a:rPr lang="en-US" sz="4000" dirty="0" err="1"/>
              <a:t>Katamāni</a:t>
            </a:r>
            <a:r>
              <a:rPr lang="en-US" sz="4000" dirty="0"/>
              <a:t> </a:t>
            </a:r>
            <a:r>
              <a:rPr lang="en-US" sz="4000" dirty="0" err="1"/>
              <a:t>tīṇi</a:t>
            </a:r>
            <a:r>
              <a:rPr lang="en-US" sz="4000" dirty="0"/>
              <a:t>? </a:t>
            </a:r>
          </a:p>
          <a:p>
            <a:r>
              <a:rPr lang="en-US" sz="4000" dirty="0" err="1"/>
              <a:t>Alobho</a:t>
            </a:r>
            <a:r>
              <a:rPr lang="en-US" sz="4000" dirty="0"/>
              <a:t> </a:t>
            </a:r>
            <a:r>
              <a:rPr lang="en-US" sz="4000" dirty="0" err="1"/>
              <a:t>nidānaṃ</a:t>
            </a:r>
            <a:r>
              <a:rPr lang="en-US" sz="4000" dirty="0"/>
              <a:t> </a:t>
            </a:r>
            <a:r>
              <a:rPr lang="en-US" sz="4000" dirty="0" err="1"/>
              <a:t>kammānaṃ</a:t>
            </a:r>
            <a:r>
              <a:rPr lang="en-US" sz="4000" dirty="0"/>
              <a:t> </a:t>
            </a:r>
            <a:r>
              <a:rPr lang="en-US" sz="4000" dirty="0" err="1"/>
              <a:t>samudayāya</a:t>
            </a:r>
            <a:r>
              <a:rPr lang="en-US" sz="4000" dirty="0"/>
              <a:t>, </a:t>
            </a:r>
            <a:r>
              <a:rPr lang="en-US" sz="4000" dirty="0" err="1"/>
              <a:t>adoso</a:t>
            </a:r>
            <a:r>
              <a:rPr lang="en-US" sz="4000" dirty="0"/>
              <a:t> </a:t>
            </a:r>
            <a:r>
              <a:rPr lang="en-US" sz="4000" dirty="0" err="1"/>
              <a:t>nidānaṃ</a:t>
            </a:r>
            <a:r>
              <a:rPr lang="en-US" sz="4000" dirty="0"/>
              <a:t> </a:t>
            </a:r>
            <a:r>
              <a:rPr lang="en-US" sz="4000" dirty="0" err="1"/>
              <a:t>kammānaṃ</a:t>
            </a:r>
            <a:r>
              <a:rPr lang="en-US" sz="4000" dirty="0"/>
              <a:t> </a:t>
            </a:r>
            <a:r>
              <a:rPr lang="en-US" sz="4000" dirty="0" err="1"/>
              <a:t>samudayāya</a:t>
            </a:r>
            <a:r>
              <a:rPr lang="en-US" sz="4000" dirty="0"/>
              <a:t>, </a:t>
            </a:r>
            <a:r>
              <a:rPr lang="en-US" sz="4000" dirty="0" err="1"/>
              <a:t>amoho</a:t>
            </a:r>
            <a:r>
              <a:rPr lang="en-US" sz="4000" dirty="0"/>
              <a:t> </a:t>
            </a:r>
            <a:r>
              <a:rPr lang="en-US" sz="4000" dirty="0" err="1"/>
              <a:t>nidānaṃ</a:t>
            </a:r>
            <a:r>
              <a:rPr lang="en-US" sz="4000" dirty="0"/>
              <a:t> </a:t>
            </a:r>
            <a:r>
              <a:rPr lang="en-US" sz="4000" dirty="0" err="1"/>
              <a:t>kammānaṃ</a:t>
            </a:r>
            <a:r>
              <a:rPr lang="en-US" sz="4000" dirty="0"/>
              <a:t> </a:t>
            </a:r>
            <a:r>
              <a:rPr lang="en-US" sz="4000" dirty="0" err="1"/>
              <a:t>samudayāya</a:t>
            </a:r>
            <a:r>
              <a:rPr lang="en-US" sz="4000" dirty="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4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1527858"/>
            <a:ext cx="9348570" cy="5040991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Yaṃ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dirty="0" err="1"/>
              <a:t>a</a:t>
            </a:r>
            <a:r>
              <a:rPr lang="en-US" sz="4000" b="1" dirty="0" err="1"/>
              <a:t>lobha</a:t>
            </a:r>
            <a:r>
              <a:rPr lang="en-US" sz="4000" dirty="0" err="1"/>
              <a:t>pakataṃ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a</a:t>
            </a:r>
            <a:r>
              <a:rPr lang="en-US" sz="4000" b="1" dirty="0" err="1"/>
              <a:t>lobha</a:t>
            </a:r>
            <a:r>
              <a:rPr lang="en-US" sz="4000" dirty="0" err="1"/>
              <a:t>jaṃ</a:t>
            </a:r>
            <a:r>
              <a:rPr lang="en-US" sz="4000" dirty="0"/>
              <a:t> </a:t>
            </a:r>
            <a:r>
              <a:rPr lang="en-US" sz="4000" dirty="0" err="1"/>
              <a:t>a</a:t>
            </a:r>
            <a:r>
              <a:rPr lang="en-US" sz="4000" b="1" dirty="0" err="1"/>
              <a:t>lobha</a:t>
            </a:r>
            <a:r>
              <a:rPr lang="en-US" sz="4000" dirty="0" err="1"/>
              <a:t>nidānaṃ</a:t>
            </a:r>
            <a:r>
              <a:rPr lang="en-US" sz="4000" dirty="0"/>
              <a:t> </a:t>
            </a:r>
            <a:r>
              <a:rPr lang="en-US" sz="4000" dirty="0" err="1"/>
              <a:t>a</a:t>
            </a:r>
            <a:r>
              <a:rPr lang="en-US" sz="4000" b="1" dirty="0" err="1"/>
              <a:t>lobha</a:t>
            </a:r>
            <a:r>
              <a:rPr lang="en-US" sz="4000" dirty="0" err="1"/>
              <a:t>samudayaṃ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kusalaṃ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anavajjaṃ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sukhavipākaṃ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kammanirodhāya</a:t>
            </a:r>
            <a:r>
              <a:rPr lang="en-US" sz="4000" dirty="0"/>
              <a:t> </a:t>
            </a:r>
            <a:r>
              <a:rPr lang="en-US" sz="4000" dirty="0" err="1"/>
              <a:t>saṃvattati</a:t>
            </a:r>
            <a:r>
              <a:rPr lang="en-US" sz="4000" dirty="0"/>
              <a:t>;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kammasamudayāya</a:t>
            </a:r>
            <a:r>
              <a:rPr lang="en-US" sz="4000" dirty="0"/>
              <a:t> </a:t>
            </a:r>
            <a:r>
              <a:rPr lang="en-US" sz="4000" dirty="0" err="1"/>
              <a:t>saṃvattati</a:t>
            </a:r>
            <a:r>
              <a:rPr lang="en-US" sz="4000" dirty="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4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1527858"/>
            <a:ext cx="9348570" cy="5040991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Yaṃ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dirty="0" err="1"/>
              <a:t>a</a:t>
            </a:r>
            <a:r>
              <a:rPr lang="en-US" sz="4000" b="1" dirty="0" err="1"/>
              <a:t>dosa</a:t>
            </a:r>
            <a:r>
              <a:rPr lang="en-US" sz="4000" dirty="0" err="1"/>
              <a:t>pakataṃ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a</a:t>
            </a:r>
            <a:r>
              <a:rPr lang="en-US" sz="4000" b="1" dirty="0" err="1"/>
              <a:t>dosa</a:t>
            </a:r>
            <a:r>
              <a:rPr lang="en-US" sz="4000" dirty="0" err="1"/>
              <a:t>jaṃ</a:t>
            </a:r>
            <a:r>
              <a:rPr lang="en-US" sz="4000" dirty="0"/>
              <a:t> </a:t>
            </a:r>
            <a:r>
              <a:rPr lang="en-US" sz="4000" dirty="0" err="1"/>
              <a:t>a</a:t>
            </a:r>
            <a:r>
              <a:rPr lang="en-US" sz="4000" b="1" dirty="0" err="1"/>
              <a:t>dosa</a:t>
            </a:r>
            <a:r>
              <a:rPr lang="en-US" sz="4000" dirty="0" err="1"/>
              <a:t>nidānaṃ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 err="1"/>
              <a:t>a</a:t>
            </a:r>
            <a:r>
              <a:rPr lang="en-US" sz="4000" b="1" dirty="0" err="1"/>
              <a:t>dosa</a:t>
            </a:r>
            <a:r>
              <a:rPr lang="en-US" sz="4000" dirty="0" err="1"/>
              <a:t>samudayaṃ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kusalaṃ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anavajjaṃ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sukhavipākaṃ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kammanirodhāya</a:t>
            </a:r>
            <a:r>
              <a:rPr lang="en-US" sz="4000" dirty="0"/>
              <a:t> </a:t>
            </a:r>
            <a:r>
              <a:rPr lang="en-US" sz="4000" dirty="0" err="1"/>
              <a:t>saṃvattati</a:t>
            </a:r>
            <a:r>
              <a:rPr lang="en-US" sz="4000" dirty="0"/>
              <a:t>;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kammasamudayāya</a:t>
            </a:r>
            <a:r>
              <a:rPr lang="en-US" sz="4000" dirty="0"/>
              <a:t> </a:t>
            </a:r>
            <a:r>
              <a:rPr lang="en-US" sz="4000" dirty="0" err="1"/>
              <a:t>saṃvattati</a:t>
            </a:r>
            <a:r>
              <a:rPr lang="en-US" sz="4000" dirty="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4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273418" y="1527858"/>
            <a:ext cx="9706062" cy="5040991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Yaṃ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dirty="0" err="1"/>
              <a:t>a</a:t>
            </a:r>
            <a:r>
              <a:rPr lang="en-US" sz="4000" b="1" dirty="0" err="1"/>
              <a:t>moha</a:t>
            </a:r>
            <a:r>
              <a:rPr lang="en-US" sz="4000" dirty="0" err="1"/>
              <a:t>pakataṃ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a</a:t>
            </a:r>
            <a:r>
              <a:rPr lang="en-US" sz="4000" b="1" dirty="0" err="1"/>
              <a:t>moha</a:t>
            </a:r>
            <a:r>
              <a:rPr lang="en-US" sz="4000" dirty="0" err="1"/>
              <a:t>jaṃ</a:t>
            </a:r>
            <a:r>
              <a:rPr lang="en-US" sz="4000" dirty="0"/>
              <a:t> </a:t>
            </a:r>
            <a:r>
              <a:rPr lang="en-US" sz="4000" dirty="0" err="1"/>
              <a:t>a</a:t>
            </a:r>
            <a:r>
              <a:rPr lang="en-US" sz="4000" b="1" dirty="0" err="1"/>
              <a:t>moha</a:t>
            </a:r>
            <a:r>
              <a:rPr lang="en-US" sz="4000" dirty="0" err="1"/>
              <a:t>nidānaṃ</a:t>
            </a:r>
            <a:r>
              <a:rPr lang="en-US" sz="4000" dirty="0"/>
              <a:t> </a:t>
            </a:r>
            <a:r>
              <a:rPr lang="en-US" sz="4000" dirty="0" err="1"/>
              <a:t>a</a:t>
            </a:r>
            <a:r>
              <a:rPr lang="en-US" sz="4000" b="1" dirty="0" err="1"/>
              <a:t>moha</a:t>
            </a:r>
            <a:r>
              <a:rPr lang="en-US" sz="4000" dirty="0" err="1"/>
              <a:t>samudayaṃ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kusalaṃ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anavajjaṃ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sukhavipākaṃ</a:t>
            </a:r>
            <a:r>
              <a:rPr lang="en-US" sz="4000" dirty="0"/>
              <a:t>,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kammanirodhāya</a:t>
            </a:r>
            <a:r>
              <a:rPr lang="en-US" sz="4000" dirty="0"/>
              <a:t> </a:t>
            </a:r>
            <a:r>
              <a:rPr lang="en-US" sz="4000" dirty="0" err="1"/>
              <a:t>saṃvattati</a:t>
            </a:r>
            <a:r>
              <a:rPr lang="en-US" sz="4000" dirty="0"/>
              <a:t>;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taṃ</a:t>
            </a:r>
            <a:r>
              <a:rPr lang="en-US" sz="4000" dirty="0"/>
              <a:t> </a:t>
            </a:r>
            <a:r>
              <a:rPr lang="en-US" sz="4000" dirty="0" err="1"/>
              <a:t>kammaṃ</a:t>
            </a:r>
            <a:r>
              <a:rPr lang="en-US" sz="4000" dirty="0"/>
              <a:t> </a:t>
            </a:r>
            <a:r>
              <a:rPr lang="en-US" sz="4000" dirty="0" err="1"/>
              <a:t>kammasamudayāya</a:t>
            </a:r>
            <a:r>
              <a:rPr lang="en-US" sz="4000" dirty="0"/>
              <a:t> </a:t>
            </a:r>
            <a:r>
              <a:rPr lang="en-US" sz="4000" dirty="0" err="1"/>
              <a:t>saṃvattati</a:t>
            </a:r>
            <a:r>
              <a:rPr lang="en-US" sz="4000" dirty="0"/>
              <a:t>.</a:t>
            </a:r>
          </a:p>
          <a:p>
            <a:r>
              <a:rPr lang="en-US" sz="4000" dirty="0" err="1"/>
              <a:t>Imāni</a:t>
            </a:r>
            <a:r>
              <a:rPr lang="en-US" sz="4000" dirty="0"/>
              <a:t> </a:t>
            </a:r>
            <a:r>
              <a:rPr lang="en-US" sz="4000" dirty="0" err="1"/>
              <a:t>kho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dirty="0" err="1"/>
              <a:t>tīṇi</a:t>
            </a:r>
            <a:r>
              <a:rPr lang="en-US" sz="4000" dirty="0"/>
              <a:t> </a:t>
            </a:r>
            <a:r>
              <a:rPr lang="en-US" sz="4000" dirty="0" err="1"/>
              <a:t>nidānāni</a:t>
            </a:r>
            <a:r>
              <a:rPr lang="en-US" sz="4000" dirty="0"/>
              <a:t> </a:t>
            </a:r>
            <a:r>
              <a:rPr lang="en-US" sz="4000" dirty="0" err="1"/>
              <a:t>kammānaṃ</a:t>
            </a:r>
            <a:r>
              <a:rPr lang="en-US" sz="4000" dirty="0"/>
              <a:t> </a:t>
            </a:r>
            <a:r>
              <a:rPr lang="en-US" sz="4000" dirty="0" err="1"/>
              <a:t>samudayāyâti</a:t>
            </a:r>
            <a:r>
              <a:rPr lang="en-US" sz="40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4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28973"/>
              </p:ext>
            </p:extLst>
          </p:nvPr>
        </p:nvGraphicFramePr>
        <p:xfrm>
          <a:off x="838200" y="1984317"/>
          <a:ext cx="10563234" cy="43707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Tīṇi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(chủ cách số nhiều của Ti)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kia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Tīṇi’māni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Tīṇi + imāni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Bhikkhave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 các Tỳ Kheo! (Hô cách)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nam, số nhiều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Nidānaṃ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Nguồn, gốc, nguyên nhân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Kammaṃ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Nghiệp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Samudayo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khởi lên, sự tạo 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Katamaṃ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gì?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ừ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nghi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vấn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Lobho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Tham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Doso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Sân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4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096375"/>
              </p:ext>
            </p:extLst>
          </p:nvPr>
        </p:nvGraphicFramePr>
        <p:xfrm>
          <a:off x="838200" y="1984317"/>
          <a:ext cx="10563234" cy="4447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452814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555522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2857202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Moho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Yaṃ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mà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 từ quan hệ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Pakata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 làm (Công thức: X-pakata = được làm bởi X)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 (Công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X-ja =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nidāna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X-nidāna = có nguồn gốc là 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samudaya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X-samudaya = khởi lên từ X, được tạo ra từ 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Taṃ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đó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xưng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ngôi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Kusala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Thiện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Sāvajja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Bị chê trách, có lỗi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Dukkha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4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849617"/>
              </p:ext>
            </p:extLst>
          </p:nvPr>
        </p:nvGraphicFramePr>
        <p:xfrm>
          <a:off x="838200" y="1984317"/>
          <a:ext cx="10563234" cy="29636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vipāka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X-vipāka = Có quả là 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Saṃvattati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Dẫn đến, đưa đến (Công thức: Saṃvattati + gián bổ cách)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 từ, hiện tại, chủ động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Nirodho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chấm dứt, sự phá vỡ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Quả thực, thực sự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Sukha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Lạc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159282"/>
            <a:ext cx="9697076" cy="615553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400" dirty="0" err="1"/>
              <a:t>Yo</a:t>
            </a:r>
            <a:r>
              <a:rPr lang="en-US" sz="3400" dirty="0"/>
              <a:t> </a:t>
            </a:r>
            <a:r>
              <a:rPr lang="en-US" sz="3400" dirty="0" err="1"/>
              <a:t>migo</a:t>
            </a:r>
            <a:r>
              <a:rPr lang="en-US" sz="3400" dirty="0"/>
              <a:t> </a:t>
            </a:r>
            <a:r>
              <a:rPr lang="en-US" sz="3400" dirty="0" err="1"/>
              <a:t>biḷāro</a:t>
            </a:r>
            <a:r>
              <a:rPr lang="en-US" sz="3400" dirty="0"/>
              <a:t> </a:t>
            </a:r>
            <a:r>
              <a:rPr lang="en-US" sz="3400" dirty="0" err="1"/>
              <a:t>hoti</a:t>
            </a:r>
            <a:r>
              <a:rPr lang="en-US" sz="3400" dirty="0"/>
              <a:t>, so </a:t>
            </a:r>
            <a:r>
              <a:rPr lang="en-US" sz="3400" dirty="0" err="1"/>
              <a:t>migo</a:t>
            </a:r>
            <a:r>
              <a:rPr lang="en-US" sz="3400" dirty="0"/>
              <a:t> </a:t>
            </a:r>
            <a:r>
              <a:rPr lang="en-US" sz="3400" dirty="0" err="1"/>
              <a:t>passituṃ</a:t>
            </a:r>
            <a:r>
              <a:rPr lang="en-US" sz="3400" dirty="0"/>
              <a:t> </a:t>
            </a:r>
            <a:r>
              <a:rPr lang="en-US" sz="3400" dirty="0" err="1"/>
              <a:t>rājānaṃ</a:t>
            </a:r>
            <a:r>
              <a:rPr lang="en-US" sz="3400" dirty="0"/>
              <a:t> </a:t>
            </a:r>
            <a:r>
              <a:rPr lang="en-US" sz="3400" dirty="0" err="1"/>
              <a:t>pahoti</a:t>
            </a:r>
            <a:r>
              <a:rPr lang="en-US" sz="34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52475"/>
              </p:ext>
            </p:extLst>
          </p:nvPr>
        </p:nvGraphicFramePr>
        <p:xfrm>
          <a:off x="2327243" y="1902179"/>
          <a:ext cx="9697076" cy="486039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liên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đến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đoạn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kinh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Yo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Người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mà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cái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mà</a:t>
                      </a:r>
                      <a:r>
                        <a:rPr lang="en-US" sz="2200" dirty="0">
                          <a:effectLst/>
                        </a:rPr>
                        <a:t> [</a:t>
                      </a:r>
                      <a:r>
                        <a:rPr lang="en-US" sz="2200" dirty="0" err="1">
                          <a:effectLst/>
                        </a:rPr>
                        <a:t>chủ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số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ít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nam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tính</a:t>
                      </a:r>
                      <a:r>
                        <a:rPr lang="en-US" sz="2200" dirty="0">
                          <a:effectLst/>
                        </a:rPr>
                        <a:t>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 từ quan hệ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Migo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Con vật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Biḷāro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Con mèo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Hoti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đó, cái đó [chủ cách, số ít, nam tính]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 từ nhân xưng/chỉ định ngôi 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Passituṃ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Nhìn, thấy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 từ nguyên mẫu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7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Rājānaṃ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Vua [trực bổ cách, số ít]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8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Pahoti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Có thể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Động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hiện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tại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chủ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động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099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Bản gốc Anh hiện đại</a:t>
                      </a:r>
                      <a:endParaRPr lang="en-US" sz="2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</a:rPr>
                        <a:t>A cat may look at a king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6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3.3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984317"/>
          <a:ext cx="10563234" cy="40761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Evameva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Như vậy, giống như vậy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 (dùng nhấn mạnh)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56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Bhikkhave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 các Tỳ Kheo! (Hô cách số nhiều)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733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Appaka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Nhỏ, ít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25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 đó, cái đó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 từ nhân xưng/chỉ định ngôi 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34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Satto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Chúng sinh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872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mà, người mà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 từ quan hệ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Ariya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Thánh thiện, cao quý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Paññācakkhuṃ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 mắt trí tuệ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ghép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929871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Yasmiṃ</a:t>
            </a:r>
            <a:r>
              <a:rPr lang="en-US" sz="3600" dirty="0"/>
              <a:t> </a:t>
            </a:r>
            <a:r>
              <a:rPr lang="en-US" sz="3600" dirty="0" err="1"/>
              <a:t>ṭhānasmiṃ</a:t>
            </a:r>
            <a:r>
              <a:rPr lang="en-US" sz="3600" dirty="0"/>
              <a:t> </a:t>
            </a:r>
            <a:r>
              <a:rPr lang="en-US" sz="3600" dirty="0" err="1"/>
              <a:t>biḷāro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hoti</a:t>
            </a:r>
            <a:r>
              <a:rPr lang="en-US" sz="3600" dirty="0"/>
              <a:t>, </a:t>
            </a:r>
            <a:endParaRPr lang="en-US" sz="3600" dirty="0" smtClean="0"/>
          </a:p>
          <a:p>
            <a:pPr indent="-228600" algn="ctr"/>
            <a:r>
              <a:rPr lang="en-US" sz="3600" dirty="0" err="1" smtClean="0"/>
              <a:t>tasmiṃ</a:t>
            </a:r>
            <a:r>
              <a:rPr lang="en-US" sz="3600" dirty="0" smtClean="0"/>
              <a:t> </a:t>
            </a:r>
            <a:r>
              <a:rPr lang="en-US" sz="3600" dirty="0" err="1"/>
              <a:t>ṭhānasmiṃ</a:t>
            </a:r>
            <a:r>
              <a:rPr lang="en-US" sz="3600" dirty="0"/>
              <a:t> </a:t>
            </a:r>
            <a:r>
              <a:rPr lang="en-US" sz="3600" dirty="0" err="1"/>
              <a:t>mūsī</a:t>
            </a:r>
            <a:r>
              <a:rPr lang="en-US" sz="3600" dirty="0"/>
              <a:t> </a:t>
            </a:r>
            <a:r>
              <a:rPr lang="en-US" sz="3600" dirty="0" err="1"/>
              <a:t>rājā</a:t>
            </a:r>
            <a:r>
              <a:rPr lang="en-US" sz="3600" dirty="0"/>
              <a:t> </a:t>
            </a:r>
            <a:r>
              <a:rPr lang="en-US" sz="3600" dirty="0" err="1"/>
              <a:t>hoti</a:t>
            </a:r>
            <a:r>
              <a:rPr lang="en-US" sz="3600" dirty="0"/>
              <a:t> </a:t>
            </a:r>
            <a:endParaRPr lang="en-US" sz="36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81431"/>
              </p:ext>
            </p:extLst>
          </p:nvPr>
        </p:nvGraphicFramePr>
        <p:xfrm>
          <a:off x="2327243" y="2136828"/>
          <a:ext cx="9697076" cy="466407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0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liên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đến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đoạn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kinh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Yasmiṃ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Người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mà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cái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mà</a:t>
                      </a:r>
                      <a:r>
                        <a:rPr lang="en-US" sz="2200" dirty="0">
                          <a:effectLst/>
                        </a:rPr>
                        <a:t> [</a:t>
                      </a:r>
                      <a:r>
                        <a:rPr lang="en-US" sz="2200" dirty="0" err="1">
                          <a:effectLst/>
                        </a:rPr>
                        <a:t>vị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trí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số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ít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trung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tính</a:t>
                      </a:r>
                      <a:r>
                        <a:rPr lang="en-US" sz="2200" dirty="0">
                          <a:effectLst/>
                        </a:rPr>
                        <a:t>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Đại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hệ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Ṭhānaṃ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Nơi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Biḷāro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Con mèo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Na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Không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Phụ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Hoti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Có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thì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là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Tasmiṃ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Người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đó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cái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đó</a:t>
                      </a:r>
                      <a:r>
                        <a:rPr lang="en-US" sz="2200" dirty="0">
                          <a:effectLst/>
                        </a:rPr>
                        <a:t> [</a:t>
                      </a:r>
                      <a:r>
                        <a:rPr lang="en-US" sz="2200" dirty="0" err="1">
                          <a:effectLst/>
                        </a:rPr>
                        <a:t>vị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trí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số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ít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trung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tính</a:t>
                      </a:r>
                      <a:r>
                        <a:rPr lang="en-US" sz="2200" dirty="0">
                          <a:effectLst/>
                        </a:rPr>
                        <a:t>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 từ nhân xưng/chỉ định ngôi 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7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Mūsī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Con chuột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nữ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8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Rājā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Vua [chủ cách, số ít]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nam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 dirty="0" err="1">
                          <a:effectLst/>
                        </a:rPr>
                        <a:t>Câu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gốc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Anh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hiện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đại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</a:rPr>
                        <a:t>Where there is no cat, the rat is king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9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25511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kāko</a:t>
            </a:r>
            <a:r>
              <a:rPr lang="en-US" sz="3600" dirty="0"/>
              <a:t> </a:t>
            </a:r>
            <a:r>
              <a:rPr lang="en-US" sz="3600" dirty="0" err="1"/>
              <a:t>hoti</a:t>
            </a:r>
            <a:r>
              <a:rPr lang="en-US" sz="3600" dirty="0"/>
              <a:t>, so </a:t>
            </a:r>
            <a:r>
              <a:rPr lang="en-US" sz="3600" dirty="0" err="1"/>
              <a:t>niccaṃ</a:t>
            </a:r>
            <a:r>
              <a:rPr lang="en-US" sz="3600" dirty="0"/>
              <a:t> anti </a:t>
            </a:r>
            <a:r>
              <a:rPr lang="en-US" sz="3600" dirty="0" err="1"/>
              <a:t>kākassa</a:t>
            </a:r>
            <a:r>
              <a:rPr lang="en-US" sz="3600" dirty="0"/>
              <a:t> </a:t>
            </a:r>
            <a:r>
              <a:rPr lang="en-US" sz="3600" dirty="0" err="1"/>
              <a:t>upalabbhati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HY LẠP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10801"/>
              </p:ext>
            </p:extLst>
          </p:nvPr>
        </p:nvGraphicFramePr>
        <p:xfrm>
          <a:off x="2327243" y="1748651"/>
          <a:ext cx="9697076" cy="5162207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8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6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</a:rPr>
                        <a:t>STT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</a:rPr>
                        <a:t>Pali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</a:rPr>
                        <a:t>Nghĩa</a:t>
                      </a:r>
                      <a:r>
                        <a:rPr lang="en-US" sz="2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</a:rPr>
                        <a:t>Việt</a:t>
                      </a:r>
                      <a:r>
                        <a:rPr lang="en-US" sz="2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</a:rPr>
                        <a:t>liên</a:t>
                      </a:r>
                      <a:r>
                        <a:rPr lang="en-US" sz="2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</a:rPr>
                        <a:t>quan</a:t>
                      </a:r>
                      <a:r>
                        <a:rPr lang="en-US" sz="2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</a:rPr>
                        <a:t>đến</a:t>
                      </a:r>
                      <a:r>
                        <a:rPr lang="en-US" sz="2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</a:rPr>
                        <a:t>đoạn</a:t>
                      </a:r>
                      <a:r>
                        <a:rPr lang="en-US" sz="2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</a:rPr>
                        <a:t>kinh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</a:rPr>
                        <a:t>loại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mà, vật mà [chủ cách, nam tính, số ít]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 từ quan hệ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Kāko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quạ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Hoti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Thì, là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hiện tại, chủ động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đó, vật đó [chủ cách, nam tính, số ít]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 từ nhân xưng/chỉ định ngôi 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Niccaṃ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Luôn luôn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Trạng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Gần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thức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anti +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sở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hữu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Giới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Upalabbhati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Được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thấy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tồn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xuất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bị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13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Bản gốc Hy Lạp cổ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Aei</a:t>
                      </a:r>
                      <a:r>
                        <a:rPr lang="fr-FR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koloios</a:t>
                      </a:r>
                      <a:r>
                        <a:rPr lang="fr-FR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para </a:t>
                      </a:r>
                      <a:r>
                        <a:rPr lang="fr-FR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koloioi</a:t>
                      </a:r>
                      <a:r>
                        <a:rPr lang="fr-FR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hizanei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4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289831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Yo akusalo kāko hoti, tassa aṇḍaṃ akusalaṃ hoti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LATIN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01919"/>
              </p:ext>
            </p:extLst>
          </p:nvPr>
        </p:nvGraphicFramePr>
        <p:xfrm>
          <a:off x="2327243" y="2081735"/>
          <a:ext cx="9697076" cy="4216607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0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liên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đến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đoạn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kinh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mà, vật mà [chủ cách, nam tính, số ít]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 từ quan hệ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Kusala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Thiện, tốt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Kāko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 quạ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Thì, là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hiện tại, chủ động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Tassa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ấy, vật ấy [sở hữu cách, nam tính, số ít]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 từ nhân xưng/chỉ định ngôi 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Aṇḍaṃ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Trứng, quả trứng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885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Bản gốc Latin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Mali corvi, malum ovum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9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138536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Ye </a:t>
            </a: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kusalāni karonti, te phalāni anugacchanti; 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ctr"/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ye </a:t>
            </a: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akusalāni karonti, phalāni te anugacchanti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SONG CÚ LATIN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9461"/>
              </p:ext>
            </p:extLst>
          </p:nvPr>
        </p:nvGraphicFramePr>
        <p:xfrm>
          <a:off x="2327243" y="2420597"/>
          <a:ext cx="9697076" cy="430530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0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mà, vật mà [chủ cách, nam tính, số nhiều]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 từ quan hệ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Kusalaṃ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Điều tốt, điều thiện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Karoti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Làm, thực hiện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hiện tại, chủ động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ấy, vật ấy [chủ cách, nam tính, số nhiều]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 từ nhân xưng/chỉ định ngôi 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Phalaṃ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Quả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Anugacchati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 theo, theo đuổi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hiện tại, chủ động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Bản gốc Latin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 bene fecerunt, illi sua facta sequentur; qui male fecerunt, facta sequentur eos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6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3.3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984317"/>
          <a:ext cx="10563234" cy="3245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Samannāgata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sở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hữu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cụ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Atha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Rồi, thì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 (có thể không cần dịch)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 đó, cái đó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 từ nhân xưng/chỉ định ngôi 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Bahutara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Nhiều, nhiều hơn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Avijjāgata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Vô minh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Sammūḷha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Ngu độn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</a:t>
            </a:r>
            <a:r>
              <a:rPr lang="en-US" dirty="0" smtClean="0">
                <a:solidFill>
                  <a:srgbClr val="FBC25D"/>
                </a:solidFill>
              </a:rPr>
              <a:t>3.4 (AN)</a:t>
            </a:r>
            <a:endParaRPr lang="en-US" dirty="0">
              <a:solidFill>
                <a:srgbClr val="FBC25D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348917" y="1697394"/>
            <a:ext cx="9507722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... </a:t>
            </a:r>
            <a:r>
              <a:rPr lang="en-US" sz="4400" dirty="0" err="1"/>
              <a:t>Evameva</a:t>
            </a:r>
            <a:r>
              <a:rPr lang="en-US" sz="4400" dirty="0"/>
              <a:t> </a:t>
            </a:r>
            <a:r>
              <a:rPr lang="en-US" sz="4400" dirty="0" err="1"/>
              <a:t>kho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appakā</a:t>
            </a:r>
            <a:r>
              <a:rPr lang="en-US" sz="4400" dirty="0"/>
              <a:t> </a:t>
            </a:r>
            <a:r>
              <a:rPr lang="en-US" sz="4400" dirty="0" err="1"/>
              <a:t>te</a:t>
            </a:r>
            <a:r>
              <a:rPr lang="en-US" sz="4400" dirty="0"/>
              <a:t> </a:t>
            </a:r>
            <a:r>
              <a:rPr lang="en-US" sz="4400" dirty="0" err="1"/>
              <a:t>sattā</a:t>
            </a:r>
            <a:r>
              <a:rPr lang="en-US" sz="4400" dirty="0"/>
              <a:t> ye </a:t>
            </a:r>
            <a:r>
              <a:rPr lang="en-US" sz="4400" dirty="0" err="1"/>
              <a:t>labhanti</a:t>
            </a:r>
            <a:r>
              <a:rPr lang="en-US" sz="4400" dirty="0"/>
              <a:t> </a:t>
            </a:r>
            <a:r>
              <a:rPr lang="en-US" sz="4400" dirty="0" err="1" smtClean="0"/>
              <a:t>tathāgataṃ</a:t>
            </a:r>
            <a:r>
              <a:rPr lang="en-US" sz="4400" dirty="0" smtClean="0"/>
              <a:t> </a:t>
            </a:r>
            <a:r>
              <a:rPr lang="en-US" sz="4400" dirty="0" err="1"/>
              <a:t>dassanāya</a:t>
            </a:r>
            <a:r>
              <a:rPr lang="en-US" sz="4400" dirty="0"/>
              <a:t>; </a:t>
            </a:r>
            <a:r>
              <a:rPr lang="en-US" sz="4400" dirty="0" err="1"/>
              <a:t>atha</a:t>
            </a:r>
            <a:r>
              <a:rPr lang="en-US" sz="4400" dirty="0"/>
              <a:t> </a:t>
            </a:r>
            <a:r>
              <a:rPr lang="en-US" sz="4400" dirty="0" err="1"/>
              <a:t>kho</a:t>
            </a:r>
            <a:r>
              <a:rPr lang="en-US" sz="4400" dirty="0"/>
              <a:t> </a:t>
            </a:r>
            <a:r>
              <a:rPr lang="en-US" sz="4400" dirty="0" err="1"/>
              <a:t>ete’va</a:t>
            </a:r>
            <a:r>
              <a:rPr lang="en-US" sz="4400" dirty="0"/>
              <a:t> </a:t>
            </a:r>
            <a:r>
              <a:rPr lang="en-US" sz="4400" dirty="0" err="1"/>
              <a:t>sattā</a:t>
            </a:r>
            <a:r>
              <a:rPr lang="en-US" sz="4400" dirty="0"/>
              <a:t> </a:t>
            </a:r>
            <a:r>
              <a:rPr lang="en-US" sz="4400" dirty="0" err="1"/>
              <a:t>bahutarā</a:t>
            </a:r>
            <a:r>
              <a:rPr lang="en-US" sz="4400" dirty="0"/>
              <a:t> ye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labhanti</a:t>
            </a:r>
            <a:r>
              <a:rPr lang="en-US" sz="4400" dirty="0"/>
              <a:t> </a:t>
            </a:r>
            <a:r>
              <a:rPr lang="en-US" sz="4400" dirty="0" err="1"/>
              <a:t>tathāgataṃ</a:t>
            </a:r>
            <a:r>
              <a:rPr lang="en-US" sz="4400" dirty="0"/>
              <a:t> </a:t>
            </a:r>
            <a:r>
              <a:rPr lang="en-US" sz="4400" dirty="0" err="1"/>
              <a:t>dassanāya</a:t>
            </a:r>
            <a:r>
              <a:rPr lang="en-US" sz="44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3.4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984317"/>
          <a:ext cx="10563234" cy="4370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Evameva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Như vậy, giống như vậy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 (dùng nhấn mạnh)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203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Bhikkhave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 các Tỳ Kheo! (Hô cách số nhiều)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6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Appaka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Nhỏ, ít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586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 đó, cái đó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 từ nhân xưng/chỉ định ngôi 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6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Satto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Chúng sinh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56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mà, người mà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 từ quan hệ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733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Labhati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Đạt được, có được, có cơ hội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25569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3.4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984317"/>
          <a:ext cx="10563234" cy="31966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Tathāgato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Đức Như Lai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34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Dassanaṃ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thấy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872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Atha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Rồi, thì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 (có thể không cần dịch)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 đó, cái đó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 từ nhân xưng/chỉ định ngôi 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Bahutara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Nhiều, nhiều hơn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3.4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42BBC-9940-409A-9E80-444DB405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200" b="1" dirty="0" err="1">
                <a:highlight>
                  <a:srgbClr val="FBC25D"/>
                </a:highlight>
              </a:rPr>
              <a:t>Điểm</a:t>
            </a:r>
            <a:r>
              <a:rPr lang="en-US" sz="2200" b="1" dirty="0">
                <a:highlight>
                  <a:srgbClr val="FBC25D"/>
                </a:highlight>
              </a:rPr>
              <a:t> </a:t>
            </a:r>
            <a:r>
              <a:rPr lang="en-US" sz="2200" b="1" dirty="0" err="1">
                <a:highlight>
                  <a:srgbClr val="FBC25D"/>
                </a:highlight>
              </a:rPr>
              <a:t>ngữ</a:t>
            </a:r>
            <a:r>
              <a:rPr lang="en-US" sz="2200" b="1" dirty="0">
                <a:highlight>
                  <a:srgbClr val="FBC25D"/>
                </a:highlight>
              </a:rPr>
              <a:t> </a:t>
            </a:r>
            <a:r>
              <a:rPr lang="en-US" sz="2200" b="1" dirty="0" err="1">
                <a:highlight>
                  <a:srgbClr val="FBC25D"/>
                </a:highlight>
              </a:rPr>
              <a:t>pháp</a:t>
            </a:r>
            <a:r>
              <a:rPr lang="en-US" sz="2200" b="1" dirty="0">
                <a:highlight>
                  <a:srgbClr val="FBC25D"/>
                </a:highlight>
              </a:rPr>
              <a:t> Trực </a:t>
            </a:r>
            <a:r>
              <a:rPr lang="en-US" sz="2200" b="1" dirty="0" err="1">
                <a:highlight>
                  <a:srgbClr val="FBC25D"/>
                </a:highlight>
              </a:rPr>
              <a:t>bổ</a:t>
            </a:r>
            <a:r>
              <a:rPr lang="en-US" sz="2200" b="1" dirty="0">
                <a:highlight>
                  <a:srgbClr val="FBC25D"/>
                </a:highlight>
              </a:rPr>
              <a:t> </a:t>
            </a:r>
            <a:r>
              <a:rPr lang="en-US" sz="2200" b="1" dirty="0" err="1">
                <a:highlight>
                  <a:srgbClr val="FBC25D"/>
                </a:highlight>
              </a:rPr>
              <a:t>cách</a:t>
            </a:r>
            <a:r>
              <a:rPr lang="en-US" sz="2200" b="1" dirty="0">
                <a:highlight>
                  <a:srgbClr val="FBC25D"/>
                </a:highlight>
              </a:rPr>
              <a:t> </a:t>
            </a:r>
            <a:r>
              <a:rPr lang="en-US" sz="2200" b="1" dirty="0" err="1">
                <a:highlight>
                  <a:srgbClr val="FBC25D"/>
                </a:highlight>
              </a:rPr>
              <a:t>kết</a:t>
            </a:r>
            <a:r>
              <a:rPr lang="en-US" sz="2200" b="1" dirty="0">
                <a:highlight>
                  <a:srgbClr val="FBC25D"/>
                </a:highlight>
              </a:rPr>
              <a:t> </a:t>
            </a:r>
            <a:r>
              <a:rPr lang="en-US" sz="2200" b="1" dirty="0" err="1">
                <a:highlight>
                  <a:srgbClr val="FBC25D"/>
                </a:highlight>
              </a:rPr>
              <a:t>hợp</a:t>
            </a:r>
            <a:r>
              <a:rPr lang="en-US" sz="2200" b="1" dirty="0">
                <a:highlight>
                  <a:srgbClr val="FBC25D"/>
                </a:highlight>
              </a:rPr>
              <a:t> </a:t>
            </a:r>
            <a:r>
              <a:rPr lang="en-US" sz="2200" b="1" dirty="0" err="1">
                <a:highlight>
                  <a:srgbClr val="FBC25D"/>
                </a:highlight>
              </a:rPr>
              <a:t>với</a:t>
            </a:r>
            <a:r>
              <a:rPr lang="en-US" sz="2200" b="1" dirty="0">
                <a:highlight>
                  <a:srgbClr val="FBC25D"/>
                </a:highlight>
              </a:rPr>
              <a:t> </a:t>
            </a:r>
            <a:r>
              <a:rPr lang="en-US" sz="2200" b="1" dirty="0" err="1">
                <a:highlight>
                  <a:srgbClr val="FBC25D"/>
                </a:highlight>
              </a:rPr>
              <a:t>danh</a:t>
            </a:r>
            <a:r>
              <a:rPr lang="en-US" sz="2200" b="1" dirty="0">
                <a:highlight>
                  <a:srgbClr val="FBC25D"/>
                </a:highlight>
              </a:rPr>
              <a:t> </a:t>
            </a:r>
            <a:r>
              <a:rPr lang="en-US" sz="2200" b="1" dirty="0" err="1">
                <a:highlight>
                  <a:srgbClr val="FBC25D"/>
                </a:highlight>
              </a:rPr>
              <a:t>từ</a:t>
            </a:r>
            <a:r>
              <a:rPr lang="en-US" sz="2200" b="1" dirty="0">
                <a:highlight>
                  <a:srgbClr val="FBC25D"/>
                </a:highlight>
              </a:rPr>
              <a:t> </a:t>
            </a:r>
            <a:r>
              <a:rPr lang="en-US" sz="2200" b="1" dirty="0" err="1">
                <a:highlight>
                  <a:srgbClr val="FBC25D"/>
                </a:highlight>
              </a:rPr>
              <a:t>chỉ</a:t>
            </a:r>
            <a:r>
              <a:rPr lang="en-US" sz="2200" b="1" dirty="0">
                <a:highlight>
                  <a:srgbClr val="FBC25D"/>
                </a:highlight>
              </a:rPr>
              <a:t> </a:t>
            </a:r>
            <a:r>
              <a:rPr lang="en-US" sz="2200" b="1" dirty="0" err="1">
                <a:highlight>
                  <a:srgbClr val="FBC25D"/>
                </a:highlight>
              </a:rPr>
              <a:t>hành</a:t>
            </a:r>
            <a:r>
              <a:rPr lang="en-US" sz="2200" b="1" dirty="0">
                <a:highlight>
                  <a:srgbClr val="FBC25D"/>
                </a:highlight>
              </a:rPr>
              <a:t> </a:t>
            </a:r>
            <a:r>
              <a:rPr lang="en-US" sz="2200" b="1" dirty="0" err="1">
                <a:highlight>
                  <a:srgbClr val="FBC25D"/>
                </a:highlight>
              </a:rPr>
              <a:t>động</a:t>
            </a:r>
            <a:r>
              <a:rPr lang="en-US" sz="2200" dirty="0">
                <a:highlight>
                  <a:srgbClr val="FBC25D"/>
                </a:highlight>
              </a:rPr>
              <a:t> </a:t>
            </a:r>
            <a:r>
              <a:rPr lang="en-US" sz="2200" b="1" dirty="0">
                <a:highlight>
                  <a:srgbClr val="FBC25D"/>
                </a:highlight>
              </a:rPr>
              <a:t>(Adnominal accusative)</a:t>
            </a:r>
          </a:p>
          <a:p>
            <a:pPr>
              <a:tabLst>
                <a:tab pos="1033463" algn="l"/>
              </a:tabLst>
            </a:pPr>
            <a:r>
              <a:rPr lang="en-US" b="1" dirty="0" err="1">
                <a:solidFill>
                  <a:srgbClr val="814B1C"/>
                </a:solidFill>
              </a:rPr>
              <a:t>Tổng</a:t>
            </a:r>
            <a:r>
              <a:rPr lang="en-US" b="1" dirty="0">
                <a:solidFill>
                  <a:srgbClr val="814B1C"/>
                </a:solidFill>
              </a:rPr>
              <a:t> </a:t>
            </a:r>
            <a:r>
              <a:rPr lang="en-US" b="1" dirty="0" err="1">
                <a:solidFill>
                  <a:srgbClr val="814B1C"/>
                </a:solidFill>
              </a:rPr>
              <a:t>quát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bổ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túc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1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i="1" u="sng" dirty="0" err="1"/>
              <a:t>Ví</a:t>
            </a:r>
            <a:r>
              <a:rPr lang="en-US" sz="2400" i="1" u="sng" dirty="0"/>
              <a:t> </a:t>
            </a:r>
            <a:r>
              <a:rPr lang="en-US" sz="2400" i="1" u="sng" dirty="0" err="1"/>
              <a:t>dụ</a:t>
            </a:r>
            <a:r>
              <a:rPr lang="en-US" sz="2400" i="1" dirty="0"/>
              <a:t>: ‘</a:t>
            </a:r>
            <a:r>
              <a:rPr lang="en-US" sz="2400" i="1" dirty="0" err="1"/>
              <a:t>tôi</a:t>
            </a:r>
            <a:r>
              <a:rPr lang="en-US" sz="2400" i="1" dirty="0"/>
              <a:t> </a:t>
            </a:r>
            <a:r>
              <a:rPr lang="en-US" sz="2400" b="1" i="1" dirty="0" err="1"/>
              <a:t>ăn</a:t>
            </a:r>
            <a:r>
              <a:rPr lang="en-US" sz="2400" i="1" dirty="0"/>
              <a:t> </a:t>
            </a:r>
            <a:r>
              <a:rPr lang="en-US" sz="2400" b="1" i="1" dirty="0" err="1"/>
              <a:t>cơm</a:t>
            </a:r>
            <a:r>
              <a:rPr lang="en-US" sz="2400" i="1" dirty="0"/>
              <a:t>’. ‘</a:t>
            </a:r>
            <a:r>
              <a:rPr lang="en-US" sz="2400" i="1" dirty="0" err="1"/>
              <a:t>Ăn</a:t>
            </a:r>
            <a:r>
              <a:rPr lang="en-US" sz="2400" i="1" dirty="0"/>
              <a:t>’ </a:t>
            </a:r>
            <a:r>
              <a:rPr lang="en-US" sz="2400" i="1" dirty="0" err="1"/>
              <a:t>là</a:t>
            </a:r>
            <a:r>
              <a:rPr lang="en-US" sz="2400" i="1" dirty="0"/>
              <a:t> </a:t>
            </a:r>
            <a:r>
              <a:rPr lang="en-US" sz="2400" i="1" dirty="0" err="1"/>
              <a:t>động</a:t>
            </a:r>
            <a:r>
              <a:rPr lang="en-US" sz="2400" i="1" dirty="0"/>
              <a:t> </a:t>
            </a:r>
            <a:r>
              <a:rPr lang="en-US" sz="2400" i="1" dirty="0" err="1"/>
              <a:t>từ</a:t>
            </a:r>
            <a:r>
              <a:rPr lang="en-US" sz="2400" i="1" dirty="0"/>
              <a:t> </a:t>
            </a:r>
            <a:r>
              <a:rPr lang="en-US" sz="2400" i="1" dirty="0" err="1"/>
              <a:t>hoàn</a:t>
            </a:r>
            <a:r>
              <a:rPr lang="en-US" sz="2400" i="1" dirty="0"/>
              <a:t> </a:t>
            </a:r>
            <a:r>
              <a:rPr lang="en-US" sz="2400" i="1" dirty="0" err="1"/>
              <a:t>chỉnḥ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300" i="1" dirty="0">
                <a:solidFill>
                  <a:schemeClr val="bg1"/>
                </a:solidFill>
              </a:rPr>
              <a:t>.</a:t>
            </a:r>
            <a:r>
              <a:rPr lang="en-US" sz="9600" i="1" dirty="0"/>
              <a:t/>
            </a:r>
            <a:br>
              <a:rPr lang="en-US" sz="9600" i="1" dirty="0"/>
            </a:br>
            <a:r>
              <a:rPr lang="en-US" sz="2400" dirty="0">
                <a:solidFill>
                  <a:srgbClr val="814B1C"/>
                </a:solidFill>
              </a:rPr>
              <a:t>Danh </a:t>
            </a:r>
            <a:r>
              <a:rPr lang="en-US" sz="2400" dirty="0" err="1">
                <a:solidFill>
                  <a:srgbClr val="814B1C"/>
                </a:solidFill>
              </a:rPr>
              <a:t>từ</a:t>
            </a:r>
            <a:r>
              <a:rPr lang="en-US" sz="2400" dirty="0">
                <a:solidFill>
                  <a:srgbClr val="814B1C"/>
                </a:solidFill>
              </a:rPr>
              <a:t> </a:t>
            </a:r>
            <a:r>
              <a:rPr lang="en-US" sz="2400" dirty="0" err="1">
                <a:solidFill>
                  <a:srgbClr val="814B1C"/>
                </a:solidFill>
              </a:rPr>
              <a:t>trực</a:t>
            </a:r>
            <a:r>
              <a:rPr lang="en-US" sz="2400" dirty="0">
                <a:solidFill>
                  <a:srgbClr val="814B1C"/>
                </a:solidFill>
              </a:rPr>
              <a:t> </a:t>
            </a:r>
            <a:r>
              <a:rPr lang="en-US" sz="2400" dirty="0" err="1">
                <a:solidFill>
                  <a:srgbClr val="814B1C"/>
                </a:solidFill>
              </a:rPr>
              <a:t>bổ</a:t>
            </a:r>
            <a:r>
              <a:rPr lang="en-US" sz="2400" dirty="0">
                <a:solidFill>
                  <a:srgbClr val="814B1C"/>
                </a:solidFill>
              </a:rPr>
              <a:t> </a:t>
            </a:r>
            <a:r>
              <a:rPr lang="en-US" sz="2400" dirty="0" err="1">
                <a:solidFill>
                  <a:srgbClr val="814B1C"/>
                </a:solidFill>
              </a:rPr>
              <a:t>cách</a:t>
            </a:r>
            <a:r>
              <a:rPr lang="en-US" sz="2400" dirty="0">
                <a:solidFill>
                  <a:srgbClr val="814B1C"/>
                </a:solidFill>
              </a:rPr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túc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1 </a:t>
            </a:r>
            <a:r>
              <a:rPr lang="en-US" sz="2400" b="1" dirty="0" err="1"/>
              <a:t>danh</a:t>
            </a:r>
            <a:r>
              <a:rPr lang="en-US" sz="2400" b="1" dirty="0"/>
              <a:t> </a:t>
            </a:r>
            <a:r>
              <a:rPr lang="en-US" sz="2400" b="1" dirty="0" err="1"/>
              <a:t>từ</a:t>
            </a:r>
            <a:r>
              <a:rPr lang="en-US" sz="2400" b="1" dirty="0"/>
              <a:t> </a:t>
            </a:r>
            <a:r>
              <a:rPr lang="en-US" sz="2400" b="1" dirty="0" err="1"/>
              <a:t>chỉ</a:t>
            </a:r>
            <a:r>
              <a:rPr lang="en-US" sz="2400" b="1" dirty="0"/>
              <a:t> </a:t>
            </a:r>
            <a:r>
              <a:rPr lang="en-US" sz="2400" b="1" dirty="0" err="1"/>
              <a:t>hành</a:t>
            </a:r>
            <a:r>
              <a:rPr lang="en-US" sz="2400" b="1" dirty="0"/>
              <a:t> </a:t>
            </a:r>
            <a:r>
              <a:rPr lang="en-US" sz="2400" b="1" dirty="0" err="1"/>
              <a:t>động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i="1" u="sng" dirty="0" err="1"/>
              <a:t>Ví</a:t>
            </a:r>
            <a:r>
              <a:rPr lang="en-US" sz="2400" i="1" u="sng" dirty="0"/>
              <a:t> </a:t>
            </a:r>
            <a:r>
              <a:rPr lang="en-US" sz="2400" i="1" u="sng" dirty="0" err="1"/>
              <a:t>dụ</a:t>
            </a:r>
            <a:r>
              <a:rPr lang="en-US" sz="2400" i="1" dirty="0"/>
              <a:t>: ‘</a:t>
            </a:r>
            <a:r>
              <a:rPr lang="en-US" sz="2400" i="1" dirty="0" err="1"/>
              <a:t>sự</a:t>
            </a:r>
            <a:r>
              <a:rPr lang="en-US" sz="2400" i="1" dirty="0"/>
              <a:t> </a:t>
            </a:r>
            <a:r>
              <a:rPr lang="en-US" sz="2400" i="1" dirty="0" err="1"/>
              <a:t>ăn</a:t>
            </a:r>
            <a:r>
              <a:rPr lang="en-US" sz="2400" i="1" dirty="0"/>
              <a:t> </a:t>
            </a:r>
            <a:r>
              <a:rPr lang="en-US" sz="2400" i="1" dirty="0" err="1"/>
              <a:t>cơm</a:t>
            </a:r>
            <a:r>
              <a:rPr lang="en-US" sz="2400" i="1" dirty="0"/>
              <a:t>’. ‘</a:t>
            </a:r>
            <a:r>
              <a:rPr lang="en-US" sz="2400" i="1" dirty="0" err="1"/>
              <a:t>Sự</a:t>
            </a:r>
            <a:r>
              <a:rPr lang="en-US" sz="2400" i="1" dirty="0"/>
              <a:t> </a:t>
            </a:r>
            <a:r>
              <a:rPr lang="en-US" sz="2400" i="1" dirty="0" err="1"/>
              <a:t>ăn</a:t>
            </a:r>
            <a:r>
              <a:rPr lang="en-US" sz="2400" i="1" dirty="0"/>
              <a:t>’ </a:t>
            </a:r>
            <a:r>
              <a:rPr lang="en-US" sz="2400" i="1" dirty="0" err="1"/>
              <a:t>là</a:t>
            </a:r>
            <a:r>
              <a:rPr lang="en-US" sz="2400" i="1" dirty="0"/>
              <a:t> 1 </a:t>
            </a:r>
            <a:r>
              <a:rPr lang="en-US" sz="2400" i="1" dirty="0" err="1"/>
              <a:t>danh</a:t>
            </a:r>
            <a:r>
              <a:rPr lang="en-US" sz="2400" i="1" dirty="0"/>
              <a:t> </a:t>
            </a:r>
            <a:r>
              <a:rPr lang="en-US" sz="2400" i="1" dirty="0" err="1"/>
              <a:t>từ</a:t>
            </a:r>
            <a:r>
              <a:rPr lang="en-US" sz="2400" i="1" dirty="0"/>
              <a:t>, </a:t>
            </a:r>
            <a:r>
              <a:rPr lang="en-US" sz="2400" i="1" dirty="0" err="1"/>
              <a:t>không</a:t>
            </a:r>
            <a:r>
              <a:rPr lang="en-US" sz="2400" i="1" dirty="0"/>
              <a:t> </a:t>
            </a:r>
            <a:r>
              <a:rPr lang="en-US" sz="2400" i="1" dirty="0" err="1"/>
              <a:t>phải</a:t>
            </a:r>
            <a:r>
              <a:rPr lang="en-US" sz="2400" i="1" dirty="0"/>
              <a:t> </a:t>
            </a:r>
            <a:r>
              <a:rPr lang="en-US" sz="2400" i="1" dirty="0" err="1"/>
              <a:t>động</a:t>
            </a:r>
            <a:r>
              <a:rPr lang="en-US" sz="2400" i="1" dirty="0"/>
              <a:t> </a:t>
            </a:r>
            <a:r>
              <a:rPr lang="en-US" sz="2400" i="1" dirty="0" err="1"/>
              <a:t>từ</a:t>
            </a:r>
            <a:r>
              <a:rPr lang="en-US" sz="2400" i="1" dirty="0"/>
              <a:t>, 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i="1" dirty="0" err="1"/>
              <a:t>nhưng</a:t>
            </a:r>
            <a:r>
              <a:rPr lang="en-US" sz="2400" i="1" dirty="0"/>
              <a:t> </a:t>
            </a:r>
            <a:r>
              <a:rPr lang="en-US" sz="2400" i="1" dirty="0" err="1"/>
              <a:t>danh</a:t>
            </a:r>
            <a:r>
              <a:rPr lang="en-US" sz="2400" i="1" dirty="0"/>
              <a:t> </a:t>
            </a:r>
            <a:r>
              <a:rPr lang="en-US" sz="2400" i="1" dirty="0" err="1"/>
              <a:t>từ</a:t>
            </a:r>
            <a:r>
              <a:rPr lang="en-US" sz="2400" i="1" dirty="0"/>
              <a:t> </a:t>
            </a:r>
            <a:r>
              <a:rPr lang="en-US" sz="2400" i="1" dirty="0" err="1"/>
              <a:t>này</a:t>
            </a:r>
            <a:r>
              <a:rPr lang="en-US" sz="2400" i="1" dirty="0"/>
              <a:t> </a:t>
            </a:r>
            <a:r>
              <a:rPr lang="en-US" sz="2400" i="1" dirty="0" err="1"/>
              <a:t>chỉ</a:t>
            </a:r>
            <a:r>
              <a:rPr lang="en-US" sz="2400" i="1" dirty="0"/>
              <a:t> </a:t>
            </a:r>
            <a:r>
              <a:rPr lang="en-US" sz="2400" i="1" dirty="0" err="1"/>
              <a:t>đến</a:t>
            </a:r>
            <a:r>
              <a:rPr lang="en-US" sz="2400" i="1" dirty="0"/>
              <a:t> </a:t>
            </a:r>
            <a:r>
              <a:rPr lang="en-US" sz="2400" i="1" dirty="0" err="1"/>
              <a:t>hành</a:t>
            </a:r>
            <a:r>
              <a:rPr lang="en-US" sz="2400" i="1" dirty="0"/>
              <a:t> vi ‘</a:t>
            </a:r>
            <a:r>
              <a:rPr lang="en-US" sz="2400" i="1" dirty="0" err="1"/>
              <a:t>ăn</a:t>
            </a:r>
            <a:r>
              <a:rPr lang="en-US" sz="2400" i="1" dirty="0"/>
              <a:t>’.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Vậy</a:t>
            </a:r>
            <a:r>
              <a:rPr lang="en-US" sz="2400" dirty="0"/>
              <a:t> ‘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ăn</a:t>
            </a:r>
            <a:r>
              <a:rPr lang="en-US" sz="2400" dirty="0"/>
              <a:t>’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‘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ăn</a:t>
            </a:r>
            <a:r>
              <a:rPr lang="en-US" sz="2400" dirty="0"/>
              <a:t> </a:t>
            </a:r>
            <a:r>
              <a:rPr lang="en-US" sz="2400" dirty="0" err="1"/>
              <a:t>cơm</a:t>
            </a:r>
            <a:r>
              <a:rPr lang="en-US" sz="2400" dirty="0"/>
              <a:t>’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‘</a:t>
            </a:r>
            <a:r>
              <a:rPr lang="en-US" sz="2400" dirty="0" err="1"/>
              <a:t>cơm</a:t>
            </a:r>
            <a:r>
              <a:rPr lang="en-US" sz="2400" dirty="0"/>
              <a:t>’ </a:t>
            </a:r>
            <a:r>
              <a:rPr lang="en-US" sz="2400" dirty="0" err="1"/>
              <a:t>trong</a:t>
            </a:r>
            <a:r>
              <a:rPr lang="en-US" sz="2400" dirty="0"/>
              <a:t> Pali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bổ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. </a:t>
            </a:r>
          </a:p>
          <a:p>
            <a:r>
              <a:rPr lang="en-US" b="1" dirty="0" err="1">
                <a:solidFill>
                  <a:srgbClr val="814B1C"/>
                </a:solidFill>
              </a:rPr>
              <a:t>Đoạn</a:t>
            </a:r>
            <a:r>
              <a:rPr lang="en-US" b="1" dirty="0">
                <a:solidFill>
                  <a:srgbClr val="814B1C"/>
                </a:solidFill>
              </a:rPr>
              <a:t> </a:t>
            </a:r>
            <a:r>
              <a:rPr lang="en-US" b="1" dirty="0" err="1">
                <a:solidFill>
                  <a:srgbClr val="814B1C"/>
                </a:solidFill>
              </a:rPr>
              <a:t>kinh</a:t>
            </a:r>
            <a:r>
              <a:rPr lang="en-US" b="1" dirty="0">
                <a:solidFill>
                  <a:srgbClr val="814B1C"/>
                </a:solidFill>
              </a:rPr>
              <a:t> 3.4</a:t>
            </a:r>
          </a:p>
          <a:p>
            <a:pPr marL="0" indent="0" algn="ctr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 err="1">
                <a:highlight>
                  <a:srgbClr val="FBC25D"/>
                </a:highlight>
              </a:rPr>
              <a:t>Dassanāya</a:t>
            </a:r>
            <a:r>
              <a:rPr lang="en-US" b="1" dirty="0">
                <a:highlight>
                  <a:srgbClr val="FBC25D"/>
                </a:highlight>
              </a:rPr>
              <a:t>  </a:t>
            </a:r>
            <a:r>
              <a:rPr lang="en-US" b="1" dirty="0">
                <a:solidFill>
                  <a:srgbClr val="814B1C"/>
                </a:solidFill>
                <a:highlight>
                  <a:srgbClr val="FBC25D"/>
                </a:highlight>
              </a:rPr>
              <a:t>=</a:t>
            </a:r>
            <a:r>
              <a:rPr lang="en-US" b="1" dirty="0">
                <a:highlight>
                  <a:srgbClr val="FBC25D"/>
                </a:highlight>
              </a:rPr>
              <a:t>  ‘</a:t>
            </a:r>
            <a:r>
              <a:rPr lang="en-US" b="1" dirty="0" err="1">
                <a:highlight>
                  <a:srgbClr val="FBC25D"/>
                </a:highlight>
              </a:rPr>
              <a:t>sự</a:t>
            </a:r>
            <a:r>
              <a:rPr lang="en-US" b="1" dirty="0">
                <a:highlight>
                  <a:srgbClr val="FBC25D"/>
                </a:highlight>
              </a:rPr>
              <a:t> </a:t>
            </a:r>
            <a:r>
              <a:rPr lang="en-US" b="1" dirty="0" err="1">
                <a:highlight>
                  <a:srgbClr val="FBC25D"/>
                </a:highlight>
              </a:rPr>
              <a:t>thấy</a:t>
            </a:r>
            <a:r>
              <a:rPr lang="en-US" b="1" dirty="0">
                <a:highlight>
                  <a:srgbClr val="FBC25D"/>
                </a:highlight>
              </a:rPr>
              <a:t>’    </a:t>
            </a:r>
            <a:r>
              <a:rPr lang="en-US" b="1" dirty="0">
                <a:solidFill>
                  <a:srgbClr val="814B1C"/>
                </a:solidFill>
                <a:highlight>
                  <a:srgbClr val="FBC25D"/>
                </a:highlight>
                <a:sym typeface="Wingdings" panose="05000000000000000000" pitchFamily="2" charset="2"/>
              </a:rPr>
              <a:t></a:t>
            </a:r>
            <a:r>
              <a:rPr lang="en-US" b="1" dirty="0">
                <a:highlight>
                  <a:srgbClr val="FBC25D"/>
                </a:highlight>
              </a:rPr>
              <a:t>    ‘</a:t>
            </a:r>
            <a:r>
              <a:rPr lang="en-US" b="1" dirty="0" err="1">
                <a:highlight>
                  <a:srgbClr val="FBC25D"/>
                </a:highlight>
              </a:rPr>
              <a:t>sự</a:t>
            </a:r>
            <a:r>
              <a:rPr lang="en-US" b="1" dirty="0">
                <a:highlight>
                  <a:srgbClr val="FBC25D"/>
                </a:highlight>
              </a:rPr>
              <a:t> </a:t>
            </a:r>
            <a:r>
              <a:rPr lang="en-US" b="1" dirty="0" err="1">
                <a:highlight>
                  <a:srgbClr val="FBC25D"/>
                </a:highlight>
              </a:rPr>
              <a:t>thấy</a:t>
            </a:r>
            <a:r>
              <a:rPr lang="en-US" b="1" dirty="0">
                <a:highlight>
                  <a:srgbClr val="FBC25D"/>
                </a:highlight>
              </a:rPr>
              <a:t>’ </a:t>
            </a:r>
            <a:r>
              <a:rPr lang="en-US" b="1" dirty="0" err="1">
                <a:highlight>
                  <a:srgbClr val="FBC25D"/>
                </a:highlight>
              </a:rPr>
              <a:t>cái</a:t>
            </a:r>
            <a:r>
              <a:rPr lang="en-US" b="1" dirty="0">
                <a:highlight>
                  <a:srgbClr val="FBC25D"/>
                </a:highlight>
              </a:rPr>
              <a:t> </a:t>
            </a:r>
            <a:r>
              <a:rPr lang="en-US" b="1" dirty="0" err="1">
                <a:highlight>
                  <a:srgbClr val="FBC25D"/>
                </a:highlight>
              </a:rPr>
              <a:t>gì</a:t>
            </a:r>
            <a:r>
              <a:rPr lang="en-US" b="1" dirty="0">
                <a:highlight>
                  <a:srgbClr val="FBC25D"/>
                </a:highlight>
              </a:rPr>
              <a:t>, ‘</a:t>
            </a:r>
            <a:r>
              <a:rPr lang="en-US" b="1" dirty="0" err="1">
                <a:highlight>
                  <a:srgbClr val="FBC25D"/>
                </a:highlight>
              </a:rPr>
              <a:t>sự</a:t>
            </a:r>
            <a:r>
              <a:rPr lang="en-US" b="1" dirty="0">
                <a:highlight>
                  <a:srgbClr val="FBC25D"/>
                </a:highlight>
              </a:rPr>
              <a:t> </a:t>
            </a:r>
            <a:r>
              <a:rPr lang="en-US" b="1" dirty="0" err="1">
                <a:highlight>
                  <a:srgbClr val="FBC25D"/>
                </a:highlight>
              </a:rPr>
              <a:t>thấy</a:t>
            </a:r>
            <a:r>
              <a:rPr lang="en-US" b="1" dirty="0">
                <a:highlight>
                  <a:srgbClr val="FBC25D"/>
                </a:highlight>
              </a:rPr>
              <a:t>’ ai?</a:t>
            </a:r>
            <a:endParaRPr lang="en-US" dirty="0">
              <a:highlight>
                <a:srgbClr val="FBC25D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99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</a:t>
            </a:r>
            <a:r>
              <a:rPr lang="en-US" dirty="0" smtClean="0">
                <a:solidFill>
                  <a:srgbClr val="FBC25D"/>
                </a:solidFill>
              </a:rPr>
              <a:t>3.5 (AN)</a:t>
            </a:r>
            <a:endParaRPr lang="en-US" dirty="0">
              <a:solidFill>
                <a:srgbClr val="FBC25D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1496" y="1605114"/>
            <a:ext cx="9348570" cy="4762129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… </a:t>
            </a:r>
            <a:r>
              <a:rPr lang="en-US" sz="4400" dirty="0" err="1"/>
              <a:t>Evameva</a:t>
            </a:r>
            <a:r>
              <a:rPr lang="en-US" sz="4400" dirty="0"/>
              <a:t> </a:t>
            </a:r>
            <a:r>
              <a:rPr lang="en-US" sz="4400" dirty="0" err="1"/>
              <a:t>kho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appakā</a:t>
            </a:r>
            <a:r>
              <a:rPr lang="en-US" sz="4400" dirty="0"/>
              <a:t> </a:t>
            </a:r>
            <a:r>
              <a:rPr lang="en-US" sz="4400" dirty="0" err="1"/>
              <a:t>te</a:t>
            </a:r>
            <a:r>
              <a:rPr lang="en-US" sz="4400" dirty="0"/>
              <a:t> </a:t>
            </a:r>
            <a:r>
              <a:rPr lang="en-US" sz="4400" dirty="0" err="1"/>
              <a:t>sattā</a:t>
            </a:r>
            <a:r>
              <a:rPr lang="en-US" sz="4400" dirty="0"/>
              <a:t> </a:t>
            </a:r>
            <a:r>
              <a:rPr lang="en-US" sz="4400" dirty="0" smtClean="0"/>
              <a:t>ye </a:t>
            </a:r>
            <a:r>
              <a:rPr lang="en-US" sz="4400" dirty="0" err="1" smtClean="0"/>
              <a:t>labhanti</a:t>
            </a:r>
            <a:r>
              <a:rPr lang="en-US" sz="4400" dirty="0" smtClean="0"/>
              <a:t> </a:t>
            </a:r>
            <a:r>
              <a:rPr lang="en-US" sz="4400" dirty="0" err="1"/>
              <a:t>tathāgatappaveditaṃ</a:t>
            </a:r>
            <a:r>
              <a:rPr lang="en-US" sz="4400" dirty="0"/>
              <a:t> </a:t>
            </a:r>
            <a:r>
              <a:rPr lang="en-US" sz="4400" dirty="0" err="1"/>
              <a:t>dhammavinayaṃ</a:t>
            </a:r>
            <a:r>
              <a:rPr lang="en-US" sz="4400" dirty="0"/>
              <a:t> </a:t>
            </a:r>
            <a:r>
              <a:rPr lang="en-US" sz="4400" dirty="0" err="1"/>
              <a:t>savaṇāya</a:t>
            </a:r>
            <a:r>
              <a:rPr lang="en-US" sz="4400" dirty="0"/>
              <a:t>; </a:t>
            </a:r>
            <a:r>
              <a:rPr lang="en-US" sz="4400" dirty="0" err="1"/>
              <a:t>atha</a:t>
            </a:r>
            <a:r>
              <a:rPr lang="en-US" sz="4400" dirty="0"/>
              <a:t> </a:t>
            </a:r>
            <a:r>
              <a:rPr lang="en-US" sz="4400" dirty="0" err="1"/>
              <a:t>kho</a:t>
            </a:r>
            <a:r>
              <a:rPr lang="en-US" sz="4400" dirty="0"/>
              <a:t> </a:t>
            </a:r>
            <a:r>
              <a:rPr lang="en-US" sz="4400" dirty="0" err="1"/>
              <a:t>ete’va</a:t>
            </a:r>
            <a:r>
              <a:rPr lang="en-US" sz="4400" dirty="0"/>
              <a:t> </a:t>
            </a:r>
            <a:r>
              <a:rPr lang="en-US" sz="4400" dirty="0" err="1"/>
              <a:t>sattā</a:t>
            </a:r>
            <a:r>
              <a:rPr lang="en-US" sz="4400" dirty="0"/>
              <a:t> </a:t>
            </a:r>
            <a:r>
              <a:rPr lang="en-US" sz="4400" dirty="0" err="1"/>
              <a:t>bahutarā</a:t>
            </a:r>
            <a:r>
              <a:rPr lang="en-US" sz="4400" dirty="0"/>
              <a:t>, </a:t>
            </a:r>
            <a:r>
              <a:rPr lang="en-US" sz="4400" dirty="0" smtClean="0"/>
              <a:t>ye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labhanti</a:t>
            </a:r>
            <a:r>
              <a:rPr lang="en-US" sz="4400" dirty="0"/>
              <a:t> </a:t>
            </a:r>
            <a:r>
              <a:rPr lang="en-US" sz="4400" dirty="0" err="1"/>
              <a:t>tathāgatappaveditaṃ</a:t>
            </a:r>
            <a:r>
              <a:rPr lang="en-US" sz="4400" dirty="0"/>
              <a:t> </a:t>
            </a:r>
            <a:r>
              <a:rPr lang="en-US" sz="4400" dirty="0" err="1"/>
              <a:t>dhammavinayaṃ</a:t>
            </a:r>
            <a:r>
              <a:rPr lang="en-US" sz="4400" dirty="0"/>
              <a:t> </a:t>
            </a:r>
            <a:r>
              <a:rPr lang="en-US" sz="4400" dirty="0" err="1"/>
              <a:t>savaṇāya</a:t>
            </a:r>
            <a:r>
              <a:rPr lang="en-US" sz="44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2080</Words>
  <Application>Microsoft Office PowerPoint</Application>
  <PresentationFormat>Widescreen</PresentationFormat>
  <Paragraphs>567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맑은 고딕</vt:lpstr>
      <vt:lpstr>Arial</vt:lpstr>
      <vt:lpstr>Calibri</vt:lpstr>
      <vt:lpstr>Calibri Light</vt:lpstr>
      <vt:lpstr>Mangal</vt:lpstr>
      <vt:lpstr>Times New Roman</vt:lpstr>
      <vt:lpstr>Tw Cen MT</vt:lpstr>
      <vt:lpstr>Wingdings</vt:lpstr>
      <vt:lpstr>Office Theme</vt:lpstr>
      <vt:lpstr>PowerPoint Presentation</vt:lpstr>
      <vt:lpstr> ĐOẠN KINH 3.3 (AN)</vt:lpstr>
      <vt:lpstr> TỪ VỰNG ĐOẠN KINH 3.3</vt:lpstr>
      <vt:lpstr> TỪ VỰNG ĐOẠN KINH 3.3</vt:lpstr>
      <vt:lpstr> ĐOẠN KINH 3.4 (AN)</vt:lpstr>
      <vt:lpstr> TỪ VỰNG ĐOẠN KINH 3.4</vt:lpstr>
      <vt:lpstr> TỪ VỰNG ĐOẠN KINH 3.4</vt:lpstr>
      <vt:lpstr> NGỮ PHÁP ĐOẠN KINH 3.4</vt:lpstr>
      <vt:lpstr> ĐOẠN KINH 3.5 (AN)</vt:lpstr>
      <vt:lpstr> TỪ VỰNG ĐOẠN KINH 3.5</vt:lpstr>
      <vt:lpstr> TỪ VỰNG ĐOẠN KINH 3.5</vt:lpstr>
      <vt:lpstr> HƯỚNG DẪN CÔNG CỤ</vt:lpstr>
      <vt:lpstr> HƯỚNG DẪN CÔNG CỤ</vt:lpstr>
      <vt:lpstr> HƯỚNG DẪN CÔNG CỤ</vt:lpstr>
      <vt:lpstr> 7. TIỀN GIỚI TỪ &amp; HẬU GIỚI TỪ</vt:lpstr>
      <vt:lpstr> 8. KÍ HIỆU VIẾT TẮT: pe (yyālaṃ)</vt:lpstr>
      <vt:lpstr> 9. TIỀN TỐ PHẢN THÂN</vt:lpstr>
      <vt:lpstr> ĐOẠN KINH 4 (AN)</vt:lpstr>
      <vt:lpstr> ĐOẠN KINH 4 (AN)</vt:lpstr>
      <vt:lpstr> ĐOẠN KINH 4 (AN)</vt:lpstr>
      <vt:lpstr> ĐOẠN KINH 4 (AN)</vt:lpstr>
      <vt:lpstr> ĐOẠN KINH 4 (AN)</vt:lpstr>
      <vt:lpstr> ĐOẠN KINH 4 (AN)</vt:lpstr>
      <vt:lpstr> ĐOẠN KINH 4 (AN)</vt:lpstr>
      <vt:lpstr> ĐOẠN KINH 4 (AN)</vt:lpstr>
      <vt:lpstr> TỪ VỰNG ĐOẠN KINH 4</vt:lpstr>
      <vt:lpstr> TỪ VỰNG ĐOẠN KINH 4</vt:lpstr>
      <vt:lpstr> TỪ VỰNG ĐOẠN KINH 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THỜI KHOÁ ĐỌC HIỂU VĂN TỰ PALI</dc:title>
  <dc:creator>Luong Gia Huy</dc:creator>
  <cp:lastModifiedBy>DELL</cp:lastModifiedBy>
  <cp:revision>281</cp:revision>
  <dcterms:created xsi:type="dcterms:W3CDTF">2019-07-07T09:47:49Z</dcterms:created>
  <dcterms:modified xsi:type="dcterms:W3CDTF">2022-06-16T14:02:57Z</dcterms:modified>
</cp:coreProperties>
</file>