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355" r:id="rId3"/>
    <p:sldId id="356" r:id="rId4"/>
    <p:sldId id="357" r:id="rId5"/>
    <p:sldId id="358" r:id="rId6"/>
    <p:sldId id="291" r:id="rId7"/>
    <p:sldId id="353" r:id="rId8"/>
    <p:sldId id="265" r:id="rId9"/>
    <p:sldId id="354" r:id="rId10"/>
    <p:sldId id="343" r:id="rId11"/>
    <p:sldId id="344" r:id="rId12"/>
    <p:sldId id="347" r:id="rId13"/>
    <p:sldId id="360" r:id="rId14"/>
    <p:sldId id="364" r:id="rId15"/>
    <p:sldId id="367" r:id="rId16"/>
    <p:sldId id="366" r:id="rId17"/>
    <p:sldId id="368" r:id="rId18"/>
    <p:sldId id="361" r:id="rId19"/>
    <p:sldId id="359" r:id="rId20"/>
    <p:sldId id="3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ài 2.4" id="{CAACD75F-080C-43B6-90D3-8EAF6FDCFCCD}">
          <p14:sldIdLst>
            <p14:sldId id="290"/>
          </p14:sldIdLst>
        </p14:section>
        <p14:section name="Trực bổ cách chỉ thời gian" id="{36A3F5B9-C38D-4618-A0E9-06CA1AAE30A1}">
          <p14:sldIdLst>
            <p14:sldId id="355"/>
          </p14:sldIdLst>
        </p14:section>
        <p14:section name="Từ ghép" id="{C7BF8BEB-13BC-4165-A1A9-30F7BBA2CACE}">
          <p14:sldIdLst>
            <p14:sldId id="356"/>
            <p14:sldId id="357"/>
          </p14:sldIdLst>
        </p14:section>
        <p14:section name="Hợp âm" id="{E3A49F66-3ECB-4F82-96C2-7647455D6301}">
          <p14:sldIdLst>
            <p14:sldId id="358"/>
          </p14:sldIdLst>
        </p14:section>
        <p14:section name="Đoạn Kinh 5" id="{6EEE8368-0BD9-4200-8F25-510E815B2C89}">
          <p14:sldIdLst>
            <p14:sldId id="291"/>
            <p14:sldId id="353"/>
            <p14:sldId id="265"/>
            <p14:sldId id="354"/>
          </p14:sldIdLst>
        </p14:section>
        <p14:section name="Đoạn Kinh 6" id="{F04073C8-D5E5-46CB-BC5D-FFCF9499D5AD}">
          <p14:sldIdLst>
            <p14:sldId id="343"/>
            <p14:sldId id="344"/>
            <p14:sldId id="347"/>
          </p14:sldIdLst>
        </p14:section>
        <p14:section name="BÀI ĐỌC THÊM" id="{D78C6F25-BFE3-475A-B8AB-368ECFCB51F4}">
          <p14:sldIdLst>
            <p14:sldId id="360"/>
            <p14:sldId id="364"/>
            <p14:sldId id="367"/>
            <p14:sldId id="366"/>
            <p14:sldId id="368"/>
            <p14:sldId id="361"/>
            <p14:sldId id="359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814B1C"/>
    <a:srgbClr val="FBC25D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3617" autoAdjust="0"/>
  </p:normalViewPr>
  <p:slideViewPr>
    <p:cSldViewPr snapToGrid="0">
      <p:cViewPr varScale="1">
        <p:scale>
          <a:sx n="61" d="100"/>
          <a:sy n="61" d="100"/>
        </p:scale>
        <p:origin x="59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</a:t>
            </a:r>
            <a:r>
              <a:rPr lang="en-US" sz="1900" dirty="0" smtClean="0"/>
              <a:t>A NEW COURSE </a:t>
            </a:r>
            <a:r>
              <a:rPr lang="en-US" sz="1900" dirty="0"/>
              <a:t>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2.4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</a:t>
            </a:r>
            <a:r>
              <a:rPr lang="en-US" dirty="0" err="1" smtClean="0">
                <a:solidFill>
                  <a:srgbClr val="FBC25D"/>
                </a:solidFill>
              </a:rPr>
              <a:t>Udn</a:t>
            </a:r>
            <a:r>
              <a:rPr lang="en-US" dirty="0" smtClean="0">
                <a:solidFill>
                  <a:srgbClr val="FBC25D"/>
                </a:solidFill>
              </a:rPr>
              <a:t>)</a:t>
            </a:r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32211" y="1421794"/>
            <a:ext cx="9717741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Suppavāsā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7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 Sau 7 </a:t>
            </a:r>
            <a:r>
              <a:rPr lang="en-US" dirty="0" err="1"/>
              <a:t>năm</a:t>
            </a:r>
            <a:r>
              <a:rPr lang="en-US" dirty="0"/>
              <a:t>,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đẻ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nhọc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7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tin Tam Bảo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đảnh</a:t>
            </a:r>
            <a:r>
              <a:rPr lang="en-US" dirty="0"/>
              <a:t>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.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,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đứa</a:t>
            </a:r>
            <a:r>
              <a:rPr lang="en-US" dirty="0"/>
              <a:t> con </a:t>
            </a:r>
            <a:r>
              <a:rPr lang="en-US" dirty="0" err="1"/>
              <a:t>trai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con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trai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long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,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đứa</a:t>
            </a:r>
            <a:r>
              <a:rPr lang="en-US" dirty="0"/>
              <a:t> con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–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đớn</a:t>
            </a:r>
            <a:r>
              <a:rPr lang="en-US" dirty="0"/>
              <a:t>,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vả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qua.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7 </a:t>
            </a:r>
            <a:r>
              <a:rPr lang="en-US" dirty="0" err="1"/>
              <a:t>đứa</a:t>
            </a:r>
            <a:r>
              <a:rPr lang="en-US" dirty="0"/>
              <a:t> con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bèn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2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kệ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 </a:t>
            </a:r>
            <a:r>
              <a:rPr lang="en-US" sz="3200" dirty="0">
                <a:sym typeface="Wingdings" panose="05000000000000000000" pitchFamily="2" charset="2"/>
              </a:rPr>
              <a:t></a:t>
            </a:r>
            <a:endParaRPr lang="en-US" sz="3200" dirty="0"/>
          </a:p>
          <a:p>
            <a:pPr algn="ctr"/>
            <a:r>
              <a:rPr lang="en-US" b="1" dirty="0" err="1" smtClean="0"/>
              <a:t>Asātaṁ</a:t>
            </a:r>
            <a:r>
              <a:rPr lang="en-US" b="1" dirty="0" smtClean="0"/>
              <a:t> </a:t>
            </a:r>
            <a:r>
              <a:rPr lang="en-US" b="1" dirty="0" err="1" smtClean="0"/>
              <a:t>sātarūpena</a:t>
            </a:r>
            <a:r>
              <a:rPr lang="en-US" b="1" dirty="0" smtClean="0"/>
              <a:t>, </a:t>
            </a:r>
            <a:r>
              <a:rPr lang="en-US" b="1" dirty="0"/>
              <a:t>~ </a:t>
            </a:r>
            <a:r>
              <a:rPr lang="en-US" b="1" dirty="0" err="1"/>
              <a:t>piyarūpena</a:t>
            </a:r>
            <a:r>
              <a:rPr lang="en-US" b="1" dirty="0"/>
              <a:t> </a:t>
            </a:r>
            <a:r>
              <a:rPr lang="en-US" b="1" dirty="0" err="1"/>
              <a:t>appiyaṁ</a:t>
            </a:r>
            <a:r>
              <a:rPr lang="en-US" b="1" dirty="0"/>
              <a:t>, </a:t>
            </a:r>
          </a:p>
          <a:p>
            <a:pPr algn="ctr"/>
            <a:r>
              <a:rPr lang="en-US" b="1" dirty="0" err="1"/>
              <a:t>Dukkhaṁ</a:t>
            </a:r>
            <a:r>
              <a:rPr lang="en-US" b="1" dirty="0"/>
              <a:t> </a:t>
            </a:r>
            <a:r>
              <a:rPr lang="en-US" b="1" dirty="0" err="1"/>
              <a:t>sukhassa</a:t>
            </a:r>
            <a:r>
              <a:rPr lang="en-US" b="1" dirty="0"/>
              <a:t> </a:t>
            </a:r>
            <a:r>
              <a:rPr lang="en-US" b="1" dirty="0" err="1"/>
              <a:t>rūpena</a:t>
            </a:r>
            <a:r>
              <a:rPr lang="en-US" b="1" dirty="0"/>
              <a:t>, ~ </a:t>
            </a:r>
            <a:r>
              <a:rPr lang="en-US" b="1" dirty="0" err="1" smtClean="0"/>
              <a:t>pamattam-ativattatī</a:t>
            </a:r>
            <a:r>
              <a:rPr lang="en-US" b="1" dirty="0" smtClean="0"/>
              <a:t>” </a:t>
            </a:r>
            <a:r>
              <a:rPr lang="en-US" b="1" dirty="0" err="1"/>
              <a:t>ti</a:t>
            </a:r>
            <a:endParaRPr lang="en-US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59415"/>
              </p:ext>
            </p:extLst>
          </p:nvPr>
        </p:nvGraphicFramePr>
        <p:xfrm>
          <a:off x="838200" y="2133404"/>
          <a:ext cx="10563234" cy="31966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Sātaṃ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chịu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Rūpaṃ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 thức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0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Piyaṃ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thích 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6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Dukkhaṃ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khổ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86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Sukhaṃ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lạc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66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Pamattaṃ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duôi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Ativattati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Chế ngự, khống chế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334106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6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FB724D-AD31-4454-BEC8-F36BCD56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18803"/>
              </p:ext>
            </p:extLst>
          </p:nvPr>
        </p:nvGraphicFramePr>
        <p:xfrm>
          <a:off x="1097858" y="3429000"/>
          <a:ext cx="10255942" cy="122301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563985">
                  <a:extLst>
                    <a:ext uri="{9D8B030D-6E8A-4147-A177-3AD203B41FA5}">
                      <a16:colId xmlns:a16="http://schemas.microsoft.com/office/drawing/2014/main" val="1365996146"/>
                    </a:ext>
                  </a:extLst>
                </a:gridCol>
                <a:gridCol w="3666364">
                  <a:extLst>
                    <a:ext uri="{9D8B030D-6E8A-4147-A177-3AD203B41FA5}">
                      <a16:colId xmlns:a16="http://schemas.microsoft.com/office/drawing/2014/main" val="544770987"/>
                    </a:ext>
                  </a:extLst>
                </a:gridCol>
                <a:gridCol w="4025593">
                  <a:extLst>
                    <a:ext uri="{9D8B030D-6E8A-4147-A177-3AD203B41FA5}">
                      <a16:colId xmlns:a16="http://schemas.microsoft.com/office/drawing/2014/main" val="1166923447"/>
                    </a:ext>
                  </a:extLst>
                </a:gridCol>
              </a:tblGrid>
              <a:tr h="393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Điểm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Ngữ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pháp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Tổng quát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Đoạn kinh 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extLst>
                  <a:ext uri="{0D108BD9-81ED-4DB2-BD59-A6C34878D82A}">
                    <a16:rowId xmlns:a16="http://schemas.microsoft.com/office/drawing/2014/main" val="1781387095"/>
                  </a:ext>
                </a:extLst>
              </a:tr>
              <a:tr h="8058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Dụng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cụ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cách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Dụng cụ cách chỉ phương tiện, công cụ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Asātaṁ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sātarūpena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22" marR="133322" marT="0" marB="0"/>
                </a:tc>
                <a:extLst>
                  <a:ext uri="{0D108BD9-81ED-4DB2-BD59-A6C34878D82A}">
                    <a16:rowId xmlns:a16="http://schemas.microsoft.com/office/drawing/2014/main" val="393611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58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193513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bhuñja hadayaṃ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06713"/>
              </p:ext>
            </p:extLst>
          </p:nvPr>
        </p:nvGraphicFramePr>
        <p:xfrm>
          <a:off x="2327243" y="2022697"/>
          <a:ext cx="9697075" cy="445983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Bhuñja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Hãy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ă</a:t>
                      </a:r>
                      <a:r>
                        <a:rPr lang="vi-VN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</a:t>
                      </a: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[ngôi 2, số ít]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mệnh lệnh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Hadayaṃ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Tim, trái tim, tâm hồn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 thường lược bỏ danh từ sở hữu cách chỉ sự sở hữu nếu bối cảnh rõ ràng.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Ví dụ: câu tiếng Việt [Tôi yêu cha của tôi] thường được biểu đạt trong Pali theo dạng [Tôi yêu cha]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 ne edito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hoti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kiñci dukkhataraṃ abhabbā khamituṃ dukkhaṃ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71276"/>
              </p:ext>
            </p:extLst>
          </p:nvPr>
        </p:nvGraphicFramePr>
        <p:xfrm>
          <a:off x="2327243" y="2488920"/>
          <a:ext cx="9697076" cy="415380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6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Kiñci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Cái gì đó [chủ cách, số ít, trung tính]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phiếm định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Dukkhatara</a:t>
                      </a: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Khổ hơn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ít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dukkhataraṃ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khổ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hơn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A],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xuất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xứ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kiñci dukkhataraṃ abhabbā khamituṃ dukkhaṃ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8688"/>
              </p:ext>
            </p:extLst>
          </p:nvPr>
        </p:nvGraphicFramePr>
        <p:xfrm>
          <a:off x="2327243" y="2343777"/>
          <a:ext cx="9697076" cy="440001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Bhabbaṃ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Khả năng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 </a:t>
                      </a: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 = [bhabbaṃ] + [động từ nguyên mẫu] = [có thể làm gì đó]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Khamituṃ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Chịu đựng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 từ nguyên mẫu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Dukkhaṃ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Khổ, cái khổ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0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 kiñci = không gì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1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Nullum est malum maius quam non posse ferre malum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041" marR="6704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Dharantaṃ dhuraṃ upakarohi, 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pajahantaṃ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na kudācanaṃ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39548"/>
              </p:ext>
            </p:extLst>
          </p:nvPr>
        </p:nvGraphicFramePr>
        <p:xfrm>
          <a:off x="2327243" y="2384148"/>
          <a:ext cx="9697076" cy="404086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1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Dharanto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vác</a:t>
                      </a:r>
                      <a:endParaRPr lang="en-US" sz="24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Dharanto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vác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A],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trực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bổ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Dhuraṃ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Gánh nặng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Danh, trung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Upakarohi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Hãy giúp [ngôi 2, số ít]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mệnh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lệnh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5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Dharantaṃ dhuraṃ upakarohi, </a:t>
            </a:r>
            <a:endParaRPr lang="en-US" sz="36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ctr"/>
            <a:r>
              <a:rPr lang="vi-VN" sz="3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pajahantaṃ </a:t>
            </a:r>
            <a:r>
              <a:rPr lang="vi-VN" sz="3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 </a:t>
            </a:r>
            <a:r>
              <a:rPr lang="vi-VN" sz="3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kudācanaṃ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ERASMUS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69177"/>
              </p:ext>
            </p:extLst>
          </p:nvPr>
        </p:nvGraphicFramePr>
        <p:xfrm>
          <a:off x="2327243" y="2347338"/>
          <a:ext cx="9697076" cy="441770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1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Pajahanto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bỏ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thức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Pajahanto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vác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A],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[A] = [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trực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bổ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Kudācanaṃ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Lúc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[Na kudācanaṃ] = [không bao giờ]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Tollenti</a:t>
                      </a:r>
                      <a:r>
                        <a:rPr lang="fr-FR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onus</a:t>
                      </a:r>
                      <a:r>
                        <a:rPr lang="fr-FR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auxiliare</a:t>
                      </a:r>
                      <a:r>
                        <a:rPr lang="fr-FR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deponenti</a:t>
                      </a:r>
                      <a:r>
                        <a:rPr lang="fr-FR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nequaquam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0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So na kudācanaṃ nimujjati, yo ubbandhīyati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25333"/>
              </p:ext>
            </p:extLst>
          </p:nvPr>
        </p:nvGraphicFramePr>
        <p:xfrm>
          <a:off x="2327244" y="1902179"/>
          <a:ext cx="9697075" cy="481205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ấy, vật ấy [chủ cách, số ít, nam tính]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nhân xưng/chỉ định ngôi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Kudācanaṃ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Lúc nào đó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Nimujjati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Chìm [xuống nước]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Người mà, vật mà [chủ cách, số ít, nam tính]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Đại từ quan hệ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vi-VN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bbandhīyati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Bị treo cổ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bị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 chú ngữ pháp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[Na kudācanaṃ] = [không bao giờ]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48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i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Latin</a:t>
                      </a:r>
                      <a:endPara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 cannot drown who must hang</a:t>
                      </a:r>
                      <a:endParaRPr lang="en-US" sz="2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7868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/>
              <a:t>Na </a:t>
            </a:r>
            <a:r>
              <a:rPr lang="en-US" sz="3600" dirty="0" err="1"/>
              <a:t>gaṇemīti</a:t>
            </a:r>
            <a:r>
              <a:rPr lang="en-US" sz="3600" dirty="0"/>
              <a:t> </a:t>
            </a:r>
            <a:r>
              <a:rPr lang="en-US" sz="3600" dirty="0" err="1"/>
              <a:t>hoti</a:t>
            </a:r>
            <a:r>
              <a:rPr lang="en-US" sz="3600" dirty="0"/>
              <a:t> </a:t>
            </a:r>
            <a:r>
              <a:rPr lang="en-US" sz="3600" dirty="0" err="1"/>
              <a:t>gaṇetuye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98786"/>
              </p:ext>
            </p:extLst>
          </p:nvPr>
        </p:nvGraphicFramePr>
        <p:xfrm>
          <a:off x="2327243" y="1881664"/>
          <a:ext cx="9697075" cy="313080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7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Pali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Nghĩa Việt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 loại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Gaṇeti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tâm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(i)ti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Kí hiệu trích dẫn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Hoti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Thì, là, tồn tại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Gaṇetuye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 tâm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nguyên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mẫu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10.	TRỰC BỔ CÁCH CHỈ THỜI GIAN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838200" y="2638008"/>
            <a:ext cx="10530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Trực </a:t>
            </a:r>
            <a:r>
              <a:rPr lang="en-US" sz="3600" dirty="0" err="1"/>
              <a:t>bổ</a:t>
            </a:r>
            <a:r>
              <a:rPr lang="en-US" sz="3600" dirty="0"/>
              <a:t> </a:t>
            </a:r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 </a:t>
            </a:r>
            <a:r>
              <a:rPr lang="en-US" sz="3600" dirty="0" err="1"/>
              <a:t>sẽ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dùng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THỜI ĐIỂM (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khoảng</a:t>
            </a:r>
            <a:r>
              <a:rPr lang="en-US" sz="3600" dirty="0"/>
              <a:t>), </a:t>
            </a:r>
            <a:r>
              <a:rPr lang="en-US" sz="3600" dirty="0" err="1"/>
              <a:t>lúc</a:t>
            </a:r>
            <a:r>
              <a:rPr lang="en-US" sz="3600" dirty="0"/>
              <a:t> </a:t>
            </a:r>
            <a:r>
              <a:rPr lang="en-US" sz="3600" dirty="0" err="1"/>
              <a:t>này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 </a:t>
            </a:r>
            <a:r>
              <a:rPr lang="en-US" sz="3600" dirty="0" err="1"/>
              <a:t>đóng</a:t>
            </a:r>
            <a:r>
              <a:rPr lang="en-US" sz="3600" dirty="0"/>
              <a:t> </a:t>
            </a:r>
            <a:r>
              <a:rPr lang="en-US" sz="3600" dirty="0" err="1"/>
              <a:t>vai</a:t>
            </a:r>
            <a:r>
              <a:rPr lang="en-US" sz="3600" dirty="0"/>
              <a:t> </a:t>
            </a:r>
            <a:r>
              <a:rPr lang="en-US" sz="3600" dirty="0" err="1"/>
              <a:t>trò</a:t>
            </a:r>
            <a:r>
              <a:rPr lang="en-US" sz="3600" dirty="0"/>
              <a:t> </a:t>
            </a:r>
            <a:r>
              <a:rPr lang="en-US" sz="3600" dirty="0" err="1"/>
              <a:t>như</a:t>
            </a:r>
            <a:r>
              <a:rPr lang="en-US" sz="3600" dirty="0"/>
              <a:t> </a:t>
            </a:r>
            <a:r>
              <a:rPr lang="en-US" sz="3600" dirty="0" err="1"/>
              <a:t>trạng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, </a:t>
            </a:r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/>
              <a:t>dụ</a:t>
            </a:r>
            <a:r>
              <a:rPr lang="en-US" sz="3600" dirty="0"/>
              <a:t>:</a:t>
            </a:r>
          </a:p>
          <a:p>
            <a:pPr algn="just"/>
            <a:r>
              <a:rPr lang="en-US" sz="3600" dirty="0"/>
              <a:t> “</a:t>
            </a:r>
            <a:r>
              <a:rPr lang="en-US" sz="3600" b="1" dirty="0" err="1" smtClean="0"/>
              <a:t>pubbaṇhasamayaṃ</a:t>
            </a:r>
            <a:r>
              <a:rPr lang="en-US" sz="3600" dirty="0"/>
              <a:t>”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nghĩa</a:t>
            </a:r>
            <a:r>
              <a:rPr lang="en-US" sz="3600" dirty="0"/>
              <a:t> “</a:t>
            </a:r>
            <a:r>
              <a:rPr lang="en-US" sz="3600" dirty="0" err="1"/>
              <a:t>vào</a:t>
            </a:r>
            <a:r>
              <a:rPr lang="en-US" sz="3600" dirty="0"/>
              <a:t> </a:t>
            </a:r>
            <a:r>
              <a:rPr lang="en-US" sz="3600" dirty="0" err="1"/>
              <a:t>buổi</a:t>
            </a:r>
            <a:r>
              <a:rPr lang="en-US" sz="3600" dirty="0"/>
              <a:t> </a:t>
            </a:r>
            <a:r>
              <a:rPr lang="en-US" sz="3600" dirty="0" err="1"/>
              <a:t>sáng</a:t>
            </a:r>
            <a:r>
              <a:rPr lang="en-US" sz="3600" dirty="0"/>
              <a:t> – in the forenoon”</a:t>
            </a:r>
          </a:p>
        </p:txBody>
      </p:sp>
    </p:spTree>
    <p:extLst>
      <p:ext uri="{BB962C8B-B14F-4D97-AF65-F5344CB8AC3E}">
        <p14:creationId xmlns:p14="http://schemas.microsoft.com/office/powerpoint/2010/main" val="20895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08840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>
                <a:solidFill>
                  <a:prstClr val="black"/>
                </a:solidFill>
              </a:rPr>
              <a:t>Na </a:t>
            </a:r>
            <a:r>
              <a:rPr lang="en-US" sz="3600" dirty="0" err="1">
                <a:solidFill>
                  <a:prstClr val="black"/>
                </a:solidFill>
              </a:rPr>
              <a:t>gaṇemīti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hoti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gaṇetuye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 smtClean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71982"/>
              </p:ext>
            </p:extLst>
          </p:nvPr>
        </p:nvGraphicFramePr>
        <p:xfrm>
          <a:off x="2327243" y="1750234"/>
          <a:ext cx="9697075" cy="500697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89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chú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chức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năng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dấu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nội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dung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thái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 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Ví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dụ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‘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thiện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chân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sẽ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được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biểu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theo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[‘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thiện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chân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cặp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dấu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[‘’]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thế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bằng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[(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đặt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ở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cuối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nói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nội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dung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nghĩ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ấy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Tức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Karoti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kusalaṃ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= 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Karoti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kusalāti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= [‘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thiện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đã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dấu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như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vậy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rồi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thì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được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đánh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dấu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thể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hoạt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như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phải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biến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đuôi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như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thông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thường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gaṇemīti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= [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gaṇemi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+ [(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Câu gốc Anh hiện đại</a:t>
                      </a:r>
                      <a:endParaRPr lang="en-US" sz="2200" b="1" i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care was made to care</a:t>
                      </a:r>
                      <a:endParaRPr lang="en-US" sz="22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3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11.1	TỪ GHÉP CỘNG GỘP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870284" y="1851109"/>
            <a:ext cx="105302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</a:t>
            </a:r>
            <a:r>
              <a:rPr lang="en-US" sz="2800" b="1" dirty="0" err="1"/>
              <a:t>tiếng</a:t>
            </a:r>
            <a:r>
              <a:rPr lang="en-US" sz="2800" b="1" dirty="0"/>
              <a:t> Anh</a:t>
            </a:r>
            <a:r>
              <a:rPr lang="en-US" sz="2800" dirty="0"/>
              <a:t>: ‘Co-ordinate compound</a:t>
            </a:r>
            <a:r>
              <a:rPr lang="en-US" sz="2800" dirty="0" smtClean="0"/>
              <a:t>’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Ví</a:t>
            </a:r>
            <a:r>
              <a:rPr lang="en-US" sz="2800" b="1" dirty="0" smtClean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 </a:t>
            </a:r>
            <a:r>
              <a:rPr lang="en-US" sz="2800" b="1" dirty="0" err="1"/>
              <a:t>tiếng</a:t>
            </a:r>
            <a:r>
              <a:rPr lang="en-US" sz="2800" b="1" dirty="0"/>
              <a:t> Việt</a:t>
            </a:r>
            <a:r>
              <a:rPr lang="en-US" sz="2800" dirty="0"/>
              <a:t>: “</a:t>
            </a:r>
            <a:r>
              <a:rPr lang="en-US" sz="2800" dirty="0" err="1" smtClean="0"/>
              <a:t>kiến</a:t>
            </a:r>
            <a:r>
              <a:rPr lang="en-US" sz="2800" dirty="0" smtClean="0"/>
              <a:t>”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voi</a:t>
            </a:r>
            <a:r>
              <a:rPr lang="en-US" sz="2800" dirty="0"/>
              <a:t>” </a:t>
            </a:r>
            <a:r>
              <a:rPr lang="en-US" sz="2800" dirty="0" err="1"/>
              <a:t>ghép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“</a:t>
            </a:r>
            <a:r>
              <a:rPr lang="en-US" sz="2800" dirty="0" err="1"/>
              <a:t>kiến-voi</a:t>
            </a:r>
            <a:r>
              <a:rPr lang="en-US" sz="2800" dirty="0"/>
              <a:t>” </a:t>
            </a:r>
            <a:r>
              <a:rPr lang="en-US" sz="2800" dirty="0" err="1"/>
              <a:t>hoặc</a:t>
            </a:r>
            <a:r>
              <a:rPr lang="en-US" sz="2800" dirty="0"/>
              <a:t> “</a:t>
            </a:r>
            <a:r>
              <a:rPr lang="en-US" sz="2800" dirty="0" err="1"/>
              <a:t>voi-kiến</a:t>
            </a:r>
            <a:r>
              <a:rPr lang="en-US" sz="2800" dirty="0"/>
              <a:t>”, “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voi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sư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” </a:t>
            </a:r>
            <a:r>
              <a:rPr lang="en-US" sz="2800" dirty="0" err="1"/>
              <a:t>ghép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“</a:t>
            </a:r>
            <a:r>
              <a:rPr lang="en-US" sz="2800" dirty="0" err="1"/>
              <a:t>kiến-voi-sư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”, </a:t>
            </a:r>
            <a:r>
              <a:rPr lang="en-US" sz="2800" dirty="0" err="1"/>
              <a:t>hoặc</a:t>
            </a:r>
            <a:r>
              <a:rPr lang="en-US" sz="2800" dirty="0"/>
              <a:t> “</a:t>
            </a:r>
            <a:r>
              <a:rPr lang="en-US" sz="2800" dirty="0" err="1"/>
              <a:t>voi-sư</a:t>
            </a:r>
            <a:r>
              <a:rPr lang="en-US" sz="2800" dirty="0"/>
              <a:t> </a:t>
            </a:r>
            <a:r>
              <a:rPr lang="en-US" sz="2800" dirty="0" err="1"/>
              <a:t>tử-kiến</a:t>
            </a:r>
            <a:r>
              <a:rPr lang="en-US" sz="2800" dirty="0"/>
              <a:t>”... 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Trong</a:t>
            </a:r>
            <a:r>
              <a:rPr lang="en-US" sz="2800" b="1" dirty="0" smtClean="0"/>
              <a:t> </a:t>
            </a:r>
            <a:r>
              <a:rPr lang="en-US" sz="2800" b="1" dirty="0"/>
              <a:t>Pali</a:t>
            </a:r>
            <a:r>
              <a:rPr lang="en-US" sz="2800" dirty="0"/>
              <a:t>,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ghép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gộp</a:t>
            </a:r>
            <a:r>
              <a:rPr lang="en-US" sz="2800" dirty="0"/>
              <a:t> </a:t>
            </a:r>
            <a:r>
              <a:rPr lang="en-US" sz="2800" b="1" dirty="0"/>
              <a:t>THƯỜNG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. </a:t>
            </a:r>
          </a:p>
          <a:p>
            <a:pPr algn="just"/>
            <a:endParaRPr lang="en-US" sz="2800" b="1" u="sng" dirty="0"/>
          </a:p>
          <a:p>
            <a:pPr algn="just"/>
            <a:r>
              <a:rPr lang="en-US" sz="2800" b="1" u="sng" dirty="0" err="1"/>
              <a:t>Ví</a:t>
            </a:r>
            <a:r>
              <a:rPr lang="en-US" sz="2800" b="1" u="sng" dirty="0"/>
              <a:t> </a:t>
            </a:r>
            <a:r>
              <a:rPr lang="en-US" sz="2800" b="1" u="sng" dirty="0" err="1"/>
              <a:t>dụ</a:t>
            </a:r>
            <a:r>
              <a:rPr lang="en-US" sz="2800" b="1" u="sng" dirty="0"/>
              <a:t>:</a:t>
            </a:r>
          </a:p>
          <a:p>
            <a:pPr algn="just"/>
            <a:r>
              <a:rPr lang="en-US" sz="2800" b="1" dirty="0" err="1"/>
              <a:t>Dhammavinayaṃ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‘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Luật</a:t>
            </a:r>
            <a:r>
              <a:rPr lang="en-US" sz="2800" dirty="0"/>
              <a:t>’</a:t>
            </a:r>
          </a:p>
          <a:p>
            <a:pPr algn="just"/>
            <a:r>
              <a:rPr lang="en-US" sz="2800" b="1" dirty="0" err="1"/>
              <a:t>Subhāsitadubbhāsitaṃ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‘NHỮNG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khéo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&amp; NHỮNG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khéo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32B048-76BF-42EB-91B1-FD25C8E5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smtClean="0">
                <a:solidFill>
                  <a:srgbClr val="FBC25D"/>
                </a:solidFill>
              </a:rPr>
              <a:t>11.2</a:t>
            </a:r>
            <a:r>
              <a:rPr lang="en-US" dirty="0">
                <a:solidFill>
                  <a:srgbClr val="FBC25D"/>
                </a:solidFill>
              </a:rPr>
              <a:t>	TỪ GHÉP VỚI -GATA</a:t>
            </a:r>
          </a:p>
        </p:txBody>
      </p:sp>
      <p:pic>
        <p:nvPicPr>
          <p:cNvPr id="9" name="Picture 8" descr="A close up of a tree&#10;&#10;Description automatically generated">
            <a:extLst>
              <a:ext uri="{FF2B5EF4-FFF2-40B4-BE49-F238E27FC236}">
                <a16:creationId xmlns:a16="http://schemas.microsoft.com/office/drawing/2014/main" id="{166FDA81-3555-4CD3-90E6-38B80AC8DE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10" name="Picture 9" descr="A close up of a rug&#10;&#10;Description automatically generated">
            <a:extLst>
              <a:ext uri="{FF2B5EF4-FFF2-40B4-BE49-F238E27FC236}">
                <a16:creationId xmlns:a16="http://schemas.microsoft.com/office/drawing/2014/main" id="{554C468C-54A9-4CEB-9A10-87DC454882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52BBA8-9CAA-4E71-A85F-2171E9E43076}"/>
              </a:ext>
            </a:extLst>
          </p:cNvPr>
          <p:cNvSpPr txBox="1"/>
          <p:nvPr/>
        </p:nvSpPr>
        <p:spPr>
          <a:xfrm>
            <a:off x="966536" y="2254779"/>
            <a:ext cx="10530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/>
              <a:t>“</a:t>
            </a:r>
            <a:r>
              <a:rPr lang="en-US" sz="3200" b="1" dirty="0" err="1"/>
              <a:t>gata</a:t>
            </a:r>
            <a:r>
              <a:rPr lang="en-US" sz="3200" dirty="0"/>
              <a:t>”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quá</a:t>
            </a:r>
            <a:r>
              <a:rPr lang="en-US" sz="3200" dirty="0"/>
              <a:t> </a:t>
            </a:r>
            <a:r>
              <a:rPr lang="en-US" sz="3200" dirty="0" err="1"/>
              <a:t>khứ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“</a:t>
            </a:r>
            <a:r>
              <a:rPr lang="en-US" sz="3200" b="1" dirty="0" err="1"/>
              <a:t>gacchati</a:t>
            </a:r>
            <a:r>
              <a:rPr lang="en-US" sz="3200" dirty="0"/>
              <a:t>”;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CUỐI CÙNG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,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r>
              <a:rPr lang="en-US" sz="3200" b="1" dirty="0" err="1"/>
              <a:t>X</a:t>
            </a:r>
            <a:r>
              <a:rPr lang="en-US" sz="3200" dirty="0" err="1"/>
              <a:t>gata</a:t>
            </a:r>
            <a:r>
              <a:rPr lang="en-US" sz="3200" dirty="0"/>
              <a:t>, </a:t>
            </a:r>
            <a:r>
              <a:rPr lang="en-US" sz="3200" b="1" dirty="0" err="1"/>
              <a:t>XY</a:t>
            </a:r>
            <a:r>
              <a:rPr lang="en-US" sz="3200" dirty="0" err="1"/>
              <a:t>gata</a:t>
            </a:r>
            <a:r>
              <a:rPr lang="en-US" sz="3200" dirty="0"/>
              <a:t>… (X, Y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ở </a:t>
            </a:r>
            <a:r>
              <a:rPr lang="en-US" sz="3200" dirty="0" err="1"/>
              <a:t>dạng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).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</a:t>
            </a:r>
            <a:r>
              <a:rPr lang="en-US" sz="3200" dirty="0" err="1"/>
              <a:t>Xgata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“</a:t>
            </a:r>
            <a:r>
              <a:rPr lang="en-US" sz="3200" dirty="0" err="1"/>
              <a:t>đạt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r>
              <a:rPr lang="en-US" sz="3200" dirty="0"/>
              <a:t> X” (having reached X), “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X” (X being endowed), “</a:t>
            </a:r>
            <a:r>
              <a:rPr lang="en-US" sz="3200" dirty="0" err="1"/>
              <a:t>đi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r>
              <a:rPr lang="en-US" sz="3200" dirty="0"/>
              <a:t> X” (following X)…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: </a:t>
            </a:r>
            <a:endParaRPr lang="en-US" sz="2400" dirty="0"/>
          </a:p>
          <a:p>
            <a:r>
              <a:rPr lang="en-US" sz="3200" b="1" dirty="0" err="1"/>
              <a:t>Avijjā</a:t>
            </a:r>
            <a:r>
              <a:rPr lang="en-US" sz="3200" dirty="0"/>
              <a:t> (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vô</a:t>
            </a:r>
            <a:r>
              <a:rPr lang="en-US" sz="3200" dirty="0"/>
              <a:t> </a:t>
            </a:r>
            <a:r>
              <a:rPr lang="en-US" sz="3200" dirty="0" err="1"/>
              <a:t>minh</a:t>
            </a:r>
            <a:r>
              <a:rPr lang="en-US" sz="3200" dirty="0"/>
              <a:t> – ignorance) + </a:t>
            </a:r>
            <a:r>
              <a:rPr lang="en-US" sz="3200" b="1" dirty="0" err="1"/>
              <a:t>gata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 err="1"/>
              <a:t>avijjāgata</a:t>
            </a:r>
            <a:r>
              <a:rPr lang="en-US" sz="3200" dirty="0"/>
              <a:t> (‘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vô</a:t>
            </a:r>
            <a:r>
              <a:rPr lang="en-US" sz="3200" dirty="0"/>
              <a:t> </a:t>
            </a:r>
            <a:r>
              <a:rPr lang="en-US" sz="3200" dirty="0" err="1"/>
              <a:t>minh</a:t>
            </a:r>
            <a:r>
              <a:rPr lang="en-US" sz="3200" dirty="0"/>
              <a:t>’, </a:t>
            </a:r>
            <a:r>
              <a:rPr lang="en-US" sz="3200" dirty="0" err="1"/>
              <a:t>tức</a:t>
            </a:r>
            <a:r>
              <a:rPr lang="en-US" sz="3200" dirty="0"/>
              <a:t> ai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vô</a:t>
            </a:r>
            <a:r>
              <a:rPr lang="en-US" sz="3200" dirty="0"/>
              <a:t> </a:t>
            </a:r>
            <a:r>
              <a:rPr lang="en-US" sz="3200" dirty="0" err="1"/>
              <a:t>minh</a:t>
            </a:r>
            <a:r>
              <a:rPr lang="en-US" sz="32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2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10.	</a:t>
            </a:r>
            <a:r>
              <a:rPr lang="en-US" dirty="0" smtClean="0">
                <a:solidFill>
                  <a:srgbClr val="FBC25D"/>
                </a:solidFill>
              </a:rPr>
              <a:t>HỢP ÂM</a:t>
            </a:r>
            <a:endParaRPr lang="en-US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8D971-3F99-408D-9175-82FED2499A5E}"/>
              </a:ext>
            </a:extLst>
          </p:cNvPr>
          <p:cNvSpPr txBox="1"/>
          <p:nvPr/>
        </p:nvSpPr>
        <p:spPr>
          <a:xfrm>
            <a:off x="823575" y="1774409"/>
            <a:ext cx="105302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Luật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ra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1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 smtClean="0"/>
              <a:t>đơn</a:t>
            </a:r>
            <a:r>
              <a:rPr lang="en-US" sz="2800" dirty="0"/>
              <a:t> </a:t>
            </a:r>
            <a:r>
              <a:rPr lang="en-US" sz="2800" dirty="0" smtClean="0"/>
              <a:t>hay </a:t>
            </a:r>
            <a:r>
              <a:rPr lang="en-US" sz="2800" dirty="0" err="1" smtClean="0"/>
              <a:t>ghép</a:t>
            </a:r>
            <a:endParaRPr lang="en-US" sz="2800" dirty="0"/>
          </a:p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b="1" dirty="0" err="1"/>
              <a:t>bắt</a:t>
            </a:r>
            <a:r>
              <a:rPr lang="en-US" sz="2800" b="1" dirty="0"/>
              <a:t> </a:t>
            </a:r>
            <a:r>
              <a:rPr lang="en-US" sz="2800" b="1" dirty="0" err="1"/>
              <a:t>đầu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phụ</a:t>
            </a:r>
            <a:r>
              <a:rPr lang="en-US" sz="2800" b="1" dirty="0"/>
              <a:t> </a:t>
            </a:r>
            <a:r>
              <a:rPr lang="en-US" sz="2800" b="1" dirty="0" err="1"/>
              <a:t>âm</a:t>
            </a:r>
            <a:r>
              <a:rPr lang="en-US" sz="2800" dirty="0"/>
              <a:t> (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b="1" dirty="0" err="1"/>
              <a:t>p</a:t>
            </a:r>
            <a:r>
              <a:rPr lang="en-US" sz="2800" dirty="0" err="1"/>
              <a:t>avedita</a:t>
            </a:r>
            <a:r>
              <a:rPr lang="en-US" sz="2800" dirty="0"/>
              <a:t>)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liền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thúc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nguyên</a:t>
            </a:r>
            <a:r>
              <a:rPr lang="en-US" sz="2800" b="1" dirty="0"/>
              <a:t> </a:t>
            </a:r>
            <a:r>
              <a:rPr lang="en-US" sz="2800" b="1" dirty="0" err="1"/>
              <a:t>âm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tathāgat</a:t>
            </a:r>
            <a:r>
              <a:rPr lang="en-US" sz="2800" b="1" dirty="0" err="1"/>
              <a:t>a</a:t>
            </a:r>
            <a:r>
              <a:rPr lang="en-US" sz="2800" dirty="0"/>
              <a:t>),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đôi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, </a:t>
            </a:r>
            <a:r>
              <a:rPr lang="en-US" sz="2800" dirty="0" err="1"/>
              <a:t>tức</a:t>
            </a:r>
            <a:r>
              <a:rPr lang="en-US" sz="2800" dirty="0"/>
              <a:t>: </a:t>
            </a:r>
          </a:p>
          <a:p>
            <a:endParaRPr lang="en-US" sz="2800" dirty="0" smtClean="0">
              <a:highlight>
                <a:srgbClr val="FFFF00"/>
              </a:highlight>
            </a:endParaRPr>
          </a:p>
          <a:p>
            <a:r>
              <a:rPr lang="en-US" sz="2800" dirty="0" err="1" smtClean="0">
                <a:highlight>
                  <a:srgbClr val="FFFF00"/>
                </a:highlight>
              </a:rPr>
              <a:t>Tathāgat</a:t>
            </a:r>
            <a:r>
              <a:rPr lang="en-US" sz="2800" b="1" dirty="0" err="1" smtClean="0">
                <a:highlight>
                  <a:srgbClr val="FFFF00"/>
                </a:highlight>
              </a:rPr>
              <a:t>a</a:t>
            </a:r>
            <a:r>
              <a:rPr lang="en-US" sz="2800" dirty="0" smtClean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</a:rPr>
              <a:t>+ </a:t>
            </a:r>
            <a:r>
              <a:rPr lang="en-US" sz="2800" b="1" dirty="0" err="1">
                <a:highlight>
                  <a:srgbClr val="FFFF00"/>
                </a:highlight>
              </a:rPr>
              <a:t>p</a:t>
            </a:r>
            <a:r>
              <a:rPr lang="en-US" sz="2800" dirty="0" err="1">
                <a:highlight>
                  <a:srgbClr val="FFFF00"/>
                </a:highlight>
              </a:rPr>
              <a:t>avedita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 smtClean="0">
                <a:highlight>
                  <a:srgbClr val="FFFF00"/>
                </a:highlight>
              </a:rPr>
              <a:t>tathāgata</a:t>
            </a:r>
            <a:r>
              <a:rPr lang="en-US" sz="2800" b="1" dirty="0" err="1" smtClean="0">
                <a:highlight>
                  <a:srgbClr val="FFFF00"/>
                </a:highlight>
              </a:rPr>
              <a:t>pp</a:t>
            </a:r>
            <a:r>
              <a:rPr lang="en-US" sz="2800" dirty="0" err="1" smtClean="0">
                <a:highlight>
                  <a:srgbClr val="FFFF00"/>
                </a:highlight>
              </a:rPr>
              <a:t>avedita</a:t>
            </a:r>
            <a:endParaRPr lang="en-US" sz="2800" dirty="0"/>
          </a:p>
          <a:p>
            <a:r>
              <a:rPr lang="en-US" sz="2800" b="1" dirty="0" smtClean="0">
                <a:highlight>
                  <a:srgbClr val="FFFF00"/>
                </a:highlight>
              </a:rPr>
              <a:t>A</a:t>
            </a:r>
            <a:r>
              <a:rPr lang="en-US" sz="2800" dirty="0" smtClean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</a:rPr>
              <a:t>+ </a:t>
            </a:r>
            <a:r>
              <a:rPr lang="en-US" sz="2800" b="1" dirty="0" err="1">
                <a:highlight>
                  <a:srgbClr val="FFFF00"/>
                </a:highlight>
              </a:rPr>
              <a:t>p</a:t>
            </a:r>
            <a:r>
              <a:rPr lang="en-US" sz="2800" dirty="0" err="1">
                <a:highlight>
                  <a:srgbClr val="FFFF00"/>
                </a:highlight>
              </a:rPr>
              <a:t>amādo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a</a:t>
            </a:r>
            <a:r>
              <a:rPr lang="en-US" sz="2800" b="1" dirty="0" err="1">
                <a:highlight>
                  <a:srgbClr val="FFFF00"/>
                </a:highlight>
              </a:rPr>
              <a:t>pp</a:t>
            </a:r>
            <a:r>
              <a:rPr lang="en-US" sz="2800" dirty="0" err="1">
                <a:highlight>
                  <a:srgbClr val="FFFF00"/>
                </a:highlight>
              </a:rPr>
              <a:t>amādo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</a:p>
          <a:p>
            <a:endParaRPr lang="en-US" sz="2800" dirty="0" smtClean="0">
              <a:highlight>
                <a:srgbClr val="FFFF00"/>
              </a:highlight>
            </a:endParaRPr>
          </a:p>
          <a:p>
            <a:r>
              <a:rPr lang="en-US" sz="2800" dirty="0" err="1" smtClean="0">
                <a:highlight>
                  <a:srgbClr val="FFFF00"/>
                </a:highlight>
              </a:rPr>
              <a:t>Tuy</a:t>
            </a:r>
            <a:r>
              <a:rPr lang="en-US" sz="2800" dirty="0" smtClean="0">
                <a:highlight>
                  <a:srgbClr val="FFFF00"/>
                </a:highlight>
              </a:rPr>
              <a:t> </a:t>
            </a:r>
            <a:r>
              <a:rPr lang="en-US" sz="2800" dirty="0" err="1" smtClean="0">
                <a:highlight>
                  <a:srgbClr val="FFFF00"/>
                </a:highlight>
              </a:rPr>
              <a:t>nhiên</a:t>
            </a:r>
            <a:endParaRPr lang="en-US" sz="2800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>
                <a:highlight>
                  <a:srgbClr val="FFFF00"/>
                </a:highlight>
              </a:rPr>
              <a:t>S</a:t>
            </a:r>
            <a:r>
              <a:rPr lang="en-US" sz="2800" b="1" dirty="0">
                <a:highlight>
                  <a:srgbClr val="FFFF00"/>
                </a:highlight>
              </a:rPr>
              <a:t>a</a:t>
            </a:r>
            <a:r>
              <a:rPr lang="en-US" sz="2800" dirty="0">
                <a:highlight>
                  <a:srgbClr val="FFFF00"/>
                </a:highlight>
              </a:rPr>
              <a:t> + </a:t>
            </a:r>
            <a:r>
              <a:rPr lang="en-US" sz="2800" b="1" dirty="0">
                <a:highlight>
                  <a:srgbClr val="FFFF00"/>
                </a:highlight>
              </a:rPr>
              <a:t>p</a:t>
            </a:r>
            <a:r>
              <a:rPr lang="en-US" sz="2800" dirty="0">
                <a:highlight>
                  <a:srgbClr val="FFFF00"/>
                </a:highlight>
              </a:rPr>
              <a:t>utto </a:t>
            </a:r>
            <a:r>
              <a:rPr lang="en-US" sz="28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 smtClean="0">
                <a:highlight>
                  <a:srgbClr val="FFFF00"/>
                </a:highlight>
              </a:rPr>
              <a:t>sa</a:t>
            </a:r>
            <a:r>
              <a:rPr lang="en-US" sz="2800" b="1" dirty="0" err="1" smtClean="0">
                <a:highlight>
                  <a:srgbClr val="FFFF00"/>
                </a:highlight>
              </a:rPr>
              <a:t>p</a:t>
            </a:r>
            <a:r>
              <a:rPr lang="en-US" sz="2800" dirty="0" err="1" smtClean="0">
                <a:highlight>
                  <a:srgbClr val="FFFF00"/>
                </a:highlight>
              </a:rPr>
              <a:t>utto</a:t>
            </a:r>
            <a:endParaRPr lang="en-US" sz="2800" dirty="0" smtClean="0">
              <a:highlight>
                <a:srgbClr val="FFFF00"/>
              </a:highlight>
            </a:endParaRPr>
          </a:p>
          <a:p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83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5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52145"/>
            <a:ext cx="9844369" cy="5311301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Pañcahi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</a:t>
            </a:r>
            <a:r>
              <a:rPr lang="en-US" dirty="0" err="1"/>
              <a:t>dhammehi</a:t>
            </a:r>
            <a:r>
              <a:rPr lang="en-US" dirty="0"/>
              <a:t> </a:t>
            </a:r>
            <a:r>
              <a:rPr lang="en-US" dirty="0" err="1"/>
              <a:t>samannāgato</a:t>
            </a:r>
            <a:r>
              <a:rPr lang="en-US" dirty="0"/>
              <a:t>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err="1"/>
              <a:t>Katamehi</a:t>
            </a:r>
            <a:r>
              <a:rPr lang="en-US" dirty="0"/>
              <a:t> </a:t>
            </a:r>
            <a:r>
              <a:rPr lang="en-US" dirty="0" err="1"/>
              <a:t>pañcahi</a:t>
            </a:r>
            <a:r>
              <a:rPr lang="en-US" dirty="0"/>
              <a:t>?  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Assaddho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 smtClean="0"/>
              <a:t>.</a:t>
            </a:r>
            <a:endParaRPr lang="en-US" dirty="0"/>
          </a:p>
          <a:p>
            <a:pPr algn="r"/>
            <a:r>
              <a:rPr lang="en-US" dirty="0"/>
              <a:t> </a:t>
            </a:r>
            <a:r>
              <a:rPr lang="en-US" dirty="0" err="1"/>
              <a:t>Ahiriko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Anottappī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Kusīto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 </a:t>
            </a:r>
            <a:r>
              <a:rPr lang="en-US" dirty="0" err="1"/>
              <a:t>Duppañño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5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520687"/>
            <a:ext cx="9348570" cy="5048162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Imehi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</a:t>
            </a:r>
            <a:r>
              <a:rPr lang="en-US" dirty="0" err="1"/>
              <a:t>pañcahi</a:t>
            </a:r>
            <a:r>
              <a:rPr lang="en-US" dirty="0"/>
              <a:t> </a:t>
            </a:r>
            <a:r>
              <a:rPr lang="en-US" dirty="0" err="1"/>
              <a:t>dhammehi</a:t>
            </a:r>
            <a:r>
              <a:rPr lang="en-US" dirty="0"/>
              <a:t> </a:t>
            </a:r>
            <a:r>
              <a:rPr lang="en-US" dirty="0" err="1"/>
              <a:t>samannāgato</a:t>
            </a:r>
            <a:r>
              <a:rPr lang="en-US" dirty="0"/>
              <a:t> bhikkhu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nappatiṭṭhāti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err="1"/>
              <a:t>Pañcahi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</a:t>
            </a:r>
            <a:r>
              <a:rPr lang="en-US" dirty="0" err="1"/>
              <a:t>dhammehi</a:t>
            </a:r>
            <a:r>
              <a:rPr lang="en-US" dirty="0"/>
              <a:t> </a:t>
            </a:r>
            <a:r>
              <a:rPr lang="en-US" dirty="0" err="1"/>
              <a:t>samannāgato</a:t>
            </a:r>
            <a:r>
              <a:rPr lang="en-US" dirty="0"/>
              <a:t>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err="1"/>
              <a:t>Katamehi</a:t>
            </a:r>
            <a:r>
              <a:rPr lang="en-US" dirty="0"/>
              <a:t> </a:t>
            </a:r>
            <a:r>
              <a:rPr lang="en-US" dirty="0" err="1"/>
              <a:t>pañcahi</a:t>
            </a:r>
            <a:r>
              <a:rPr lang="en-US" dirty="0"/>
              <a:t>? </a:t>
            </a:r>
          </a:p>
          <a:p>
            <a:pPr algn="r"/>
            <a:r>
              <a:rPr lang="en-US" dirty="0" err="1"/>
              <a:t>Saddho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 </a:t>
            </a:r>
            <a:r>
              <a:rPr lang="en-US" dirty="0" err="1"/>
              <a:t>Hirimā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  </a:t>
            </a:r>
            <a:r>
              <a:rPr lang="en-US" dirty="0" err="1"/>
              <a:t>Ottappī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 </a:t>
            </a:r>
            <a:r>
              <a:rPr lang="en-US" dirty="0" err="1"/>
              <a:t>Akusīto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Paññavā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</a:t>
            </a:r>
          </a:p>
          <a:p>
            <a:r>
              <a:rPr lang="en-US" dirty="0" err="1"/>
              <a:t>Imehi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, </a:t>
            </a:r>
            <a:r>
              <a:rPr lang="en-US" dirty="0" err="1"/>
              <a:t>bhikkhave</a:t>
            </a:r>
            <a:r>
              <a:rPr lang="en-US" dirty="0"/>
              <a:t>, </a:t>
            </a:r>
            <a:r>
              <a:rPr lang="en-US" dirty="0" err="1"/>
              <a:t>pañcahi</a:t>
            </a:r>
            <a:r>
              <a:rPr lang="en-US" dirty="0"/>
              <a:t> </a:t>
            </a:r>
            <a:r>
              <a:rPr lang="en-US" dirty="0" err="1"/>
              <a:t>dhammehi</a:t>
            </a:r>
            <a:r>
              <a:rPr lang="en-US" dirty="0"/>
              <a:t> </a:t>
            </a:r>
            <a:r>
              <a:rPr lang="en-US" dirty="0" err="1"/>
              <a:t>samannāgato</a:t>
            </a:r>
            <a:r>
              <a:rPr lang="en-US" dirty="0"/>
              <a:t> bhikkhu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cavati</a:t>
            </a:r>
            <a:r>
              <a:rPr lang="en-US" dirty="0"/>
              <a:t>, </a:t>
            </a:r>
            <a:r>
              <a:rPr lang="en-US" dirty="0" err="1"/>
              <a:t>patiṭṭhāti</a:t>
            </a:r>
            <a:r>
              <a:rPr lang="en-US" dirty="0"/>
              <a:t> </a:t>
            </a:r>
            <a:r>
              <a:rPr lang="en-US" dirty="0" err="1"/>
              <a:t>saddhamme</a:t>
            </a:r>
            <a:r>
              <a:rPr lang="en-US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15639"/>
              </p:ext>
            </p:extLst>
          </p:nvPr>
        </p:nvGraphicFramePr>
        <p:xfrm>
          <a:off x="838200" y="1984317"/>
          <a:ext cx="10563234" cy="4817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Pañcahi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 (Dụng cụ cách số nhiều của pañca)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Bhikkhave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Tỳ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Kheo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! (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Hô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Bhikkhu)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4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Dhammo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Samannāgata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Có, sở hữu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Cavati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Rơi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khỏi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trượt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khỏi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3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25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Patiṭṭhāti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Trụ vững, đứng vững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Động, hiện tại, chủ động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Saddhammo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Chánh Pháp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Danh, nam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72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Katama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Cái gì?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 từ nghi vấn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Asaddha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Không có đức tin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Ahirika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Vô Tàm (Không xấu hổ tội lỗi)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 (AN)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249057"/>
              </p:ext>
            </p:extLst>
          </p:nvPr>
        </p:nvGraphicFramePr>
        <p:xfrm>
          <a:off x="838200" y="1984317"/>
          <a:ext cx="10563234" cy="4447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992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1069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0334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Anottappī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Vô Quý (Không ghê sợ tội lỗi)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Kusīta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Lười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biếng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4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Duppañña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liệt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tuệ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tuệ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kém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trì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độn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0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Imaṃ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đó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nhân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xưng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chỉ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56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Quả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thực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thực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sự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73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Saddha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025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Hirimā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Tàm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Ottappī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 Quý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872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Akusīta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Không lười biếng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Paññavā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tuệ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1379</Words>
  <Application>Microsoft Office PowerPoint</Application>
  <PresentationFormat>Widescreen</PresentationFormat>
  <Paragraphs>368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PowerPoint Presentation</vt:lpstr>
      <vt:lpstr> 10. TRỰC BỔ CÁCH CHỈ THỜI GIAN</vt:lpstr>
      <vt:lpstr> 11.1 TỪ GHÉP CỘNG GỘP</vt:lpstr>
      <vt:lpstr> 11.2 TỪ GHÉP VỚI -GATA</vt:lpstr>
      <vt:lpstr> 10. HỢP ÂM</vt:lpstr>
      <vt:lpstr> ĐOẠN KINH 5 (AN)</vt:lpstr>
      <vt:lpstr> ĐOẠN KINH 5 (AN)</vt:lpstr>
      <vt:lpstr> TỪ VỰNG ĐOẠN KINH 5 (AN)</vt:lpstr>
      <vt:lpstr> TỪ VỰNG ĐOẠN KINH 5 (AN)</vt:lpstr>
      <vt:lpstr> ĐOẠN KINH 6 (Udn)</vt:lpstr>
      <vt:lpstr> TỪ VỰNG ĐOẠN KINH 6</vt:lpstr>
      <vt:lpstr> NGỮ PHÁP ĐOẠN KINH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DELL</cp:lastModifiedBy>
  <cp:revision>283</cp:revision>
  <dcterms:created xsi:type="dcterms:W3CDTF">2019-07-07T09:47:49Z</dcterms:created>
  <dcterms:modified xsi:type="dcterms:W3CDTF">2022-06-30T14:39:32Z</dcterms:modified>
</cp:coreProperties>
</file>