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7" r:id="rId2"/>
    <p:sldId id="271" r:id="rId3"/>
    <p:sldId id="265" r:id="rId4"/>
    <p:sldId id="269" r:id="rId5"/>
    <p:sldId id="272" r:id="rId6"/>
    <p:sldId id="259" r:id="rId7"/>
    <p:sldId id="270" r:id="rId8"/>
    <p:sldId id="260" r:id="rId9"/>
    <p:sldId id="266" r:id="rId10"/>
    <p:sldId id="267" r:id="rId11"/>
    <p:sldId id="273" r:id="rId12"/>
    <p:sldId id="261" r:id="rId13"/>
    <p:sldId id="262" r:id="rId14"/>
    <p:sldId id="274" r:id="rId15"/>
    <p:sldId id="276" r:id="rId16"/>
    <p:sldId id="275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8B64A9-2CE9-984F-BBCD-78FC67BFB396}">
          <p14:sldIdLst>
            <p14:sldId id="257"/>
          </p14:sldIdLst>
        </p14:section>
        <p14:section name="Idunnu" id="{BEC90FAC-A376-5049-BC92-E85C035F4C48}">
          <p14:sldIdLst>
            <p14:sldId id="271"/>
            <p14:sldId id="265"/>
            <p14:sldId id="269"/>
            <p14:sldId id="272"/>
            <p14:sldId id="259"/>
          </p14:sldIdLst>
        </p14:section>
        <p14:section name="Zach" id="{F02B025B-7712-5646-A9E4-AA36418B6E82}">
          <p14:sldIdLst>
            <p14:sldId id="270"/>
            <p14:sldId id="260"/>
            <p14:sldId id="266"/>
            <p14:sldId id="267"/>
            <p14:sldId id="273"/>
          </p14:sldIdLst>
        </p14:section>
        <p14:section name="Anh" id="{EEFA9707-F6EC-3844-8D73-980B1296DD69}">
          <p14:sldIdLst>
            <p14:sldId id="261"/>
            <p14:sldId id="262"/>
            <p14:sldId id="274"/>
            <p14:sldId id="276"/>
            <p14:sldId id="275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022B6-CCCF-C593-210A-749F0277D11A}" v="558" dt="2023-12-06T00:49:46.837"/>
    <p1510:client id="{38E113C5-26B4-A7CE-444E-0E5CFB30C952}" v="28" dt="2023-12-06T03:55:47.801"/>
    <p1510:client id="{4F34C771-0E1C-40B6-B092-C93E6529CBFB}" v="11" dt="2023-12-06T00:23:18.755"/>
    <p1510:client id="{5DD5EA45-9696-4FD8-A6FC-51D3BF8477AE}" v="69" dt="2023-12-05T23:51:48.315"/>
    <p1510:client id="{5F02B8DB-AA39-8B62-DB7D-1D460DBF3C97}" v="34" dt="2023-12-06T06:43:44.561"/>
    <p1510:client id="{7C6F7B58-4969-A225-3C7D-8A4F242E167B}" v="174" dt="2023-12-06T02:17:23.429"/>
    <p1510:client id="{B5CF1E7C-F479-F41F-7957-5B9EE787D2BC}" v="22" dt="2023-12-06T19:20:16.830"/>
    <p1510:client id="{B612B106-57D4-9C85-5070-FC60A7B88B92}" v="233" dt="2023-12-06T05:16:39.126"/>
    <p1510:client id="{F228080F-55A1-4165-3701-8F51EAEF16A4}" v="1" dt="2023-12-06T20:32:20.948"/>
    <p1510:client id="{F63974C9-0173-4449-94DC-C3566820E29D}" v="4180" dt="2023-12-06T20:52: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43"/>
    <p:restoredTop sz="94648"/>
  </p:normalViewPr>
  <p:slideViewPr>
    <p:cSldViewPr snapToGrid="0">
      <p:cViewPr>
        <p:scale>
          <a:sx n="111" d="100"/>
          <a:sy n="111" d="100"/>
        </p:scale>
        <p:origin x="9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762538-7D66-4555-A056-0FE7226DA2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1CD10B-1724-4A3D-9110-DE03E9BD9F0A}">
      <dgm:prSet custT="1"/>
      <dgm:spPr>
        <a:solidFill>
          <a:schemeClr val="tx2"/>
        </a:solidFill>
      </dgm:spPr>
      <dgm:t>
        <a:bodyPr/>
        <a:lstStyle/>
        <a:p>
          <a:r>
            <a:rPr lang="en-US" sz="2800" dirty="0"/>
            <a:t>We will use the selected explanatory variables to determine if a family member has suffered from obesity</a:t>
          </a:r>
        </a:p>
      </dgm:t>
    </dgm:pt>
    <dgm:pt modelId="{65FD6C12-F677-46E7-ABA9-3C3C3C416077}" type="parTrans" cxnId="{209869CD-4211-4022-A6D7-D5943807AB7B}">
      <dgm:prSet/>
      <dgm:spPr/>
      <dgm:t>
        <a:bodyPr/>
        <a:lstStyle/>
        <a:p>
          <a:endParaRPr lang="en-US"/>
        </a:p>
      </dgm:t>
    </dgm:pt>
    <dgm:pt modelId="{83597363-0415-4A03-8180-B8AF56F54BE2}" type="sibTrans" cxnId="{209869CD-4211-4022-A6D7-D5943807AB7B}">
      <dgm:prSet/>
      <dgm:spPr/>
      <dgm:t>
        <a:bodyPr/>
        <a:lstStyle/>
        <a:p>
          <a:endParaRPr lang="en-US"/>
        </a:p>
      </dgm:t>
    </dgm:pt>
    <dgm:pt modelId="{10E70AD6-077F-47E3-983C-7590DFFA23A7}">
      <dgm:prSet custT="1"/>
      <dgm:spPr>
        <a:solidFill>
          <a:schemeClr val="tx2"/>
        </a:solidFill>
      </dgm:spPr>
      <dgm:t>
        <a:bodyPr/>
        <a:lstStyle/>
        <a:p>
          <a:r>
            <a:rPr lang="en-US" sz="2800" dirty="0"/>
            <a:t>Results will aid scientists, doctors and nutritionists</a:t>
          </a:r>
        </a:p>
      </dgm:t>
    </dgm:pt>
    <dgm:pt modelId="{DEA7D4DC-718C-4AE2-8402-25A91D0505CA}" type="parTrans" cxnId="{D6359F11-60D0-4E1E-BB57-793CFC383D86}">
      <dgm:prSet/>
      <dgm:spPr/>
      <dgm:t>
        <a:bodyPr/>
        <a:lstStyle/>
        <a:p>
          <a:endParaRPr lang="en-US"/>
        </a:p>
      </dgm:t>
    </dgm:pt>
    <dgm:pt modelId="{E2DE3832-357C-42F7-AA2F-71F1AEA73013}" type="sibTrans" cxnId="{D6359F11-60D0-4E1E-BB57-793CFC383D86}">
      <dgm:prSet/>
      <dgm:spPr/>
      <dgm:t>
        <a:bodyPr/>
        <a:lstStyle/>
        <a:p>
          <a:endParaRPr lang="en-US"/>
        </a:p>
      </dgm:t>
    </dgm:pt>
    <dgm:pt modelId="{33C95512-4A1D-48F2-9AA7-884097CBEBA2}" type="pres">
      <dgm:prSet presAssocID="{AA762538-7D66-4555-A056-0FE7226DA27A}" presName="Name0" presStyleCnt="0">
        <dgm:presLayoutVars>
          <dgm:dir/>
          <dgm:resizeHandles val="exact"/>
        </dgm:presLayoutVars>
      </dgm:prSet>
      <dgm:spPr/>
    </dgm:pt>
    <dgm:pt modelId="{FD8F74C8-ABE4-44D7-A04F-E20BFC2CC2A0}" type="pres">
      <dgm:prSet presAssocID="{C41CD10B-1724-4A3D-9110-DE03E9BD9F0A}" presName="node" presStyleLbl="node1" presStyleIdx="0" presStyleCnt="2" custLinFactNeighborX="-10923" custLinFactNeighborY="422">
        <dgm:presLayoutVars>
          <dgm:bulletEnabled val="1"/>
        </dgm:presLayoutVars>
      </dgm:prSet>
      <dgm:spPr/>
    </dgm:pt>
    <dgm:pt modelId="{3A860820-D5EC-4E71-A657-CA4938E286CD}" type="pres">
      <dgm:prSet presAssocID="{83597363-0415-4A03-8180-B8AF56F54BE2}" presName="sibTrans" presStyleLbl="sibTrans1D1" presStyleIdx="0" presStyleCnt="1"/>
      <dgm:spPr/>
    </dgm:pt>
    <dgm:pt modelId="{957CA8AD-DFDA-4296-A430-C4AC6A71415F}" type="pres">
      <dgm:prSet presAssocID="{83597363-0415-4A03-8180-B8AF56F54BE2}" presName="connectorText" presStyleLbl="sibTrans1D1" presStyleIdx="0" presStyleCnt="1"/>
      <dgm:spPr/>
    </dgm:pt>
    <dgm:pt modelId="{59FC0412-D14F-44A5-8239-303B5E505CD2}" type="pres">
      <dgm:prSet presAssocID="{10E70AD6-077F-47E3-983C-7590DFFA23A7}" presName="node" presStyleLbl="node1" presStyleIdx="1" presStyleCnt="2">
        <dgm:presLayoutVars>
          <dgm:bulletEnabled val="1"/>
        </dgm:presLayoutVars>
      </dgm:prSet>
      <dgm:spPr/>
    </dgm:pt>
  </dgm:ptLst>
  <dgm:cxnLst>
    <dgm:cxn modelId="{D6359F11-60D0-4E1E-BB57-793CFC383D86}" srcId="{AA762538-7D66-4555-A056-0FE7226DA27A}" destId="{10E70AD6-077F-47E3-983C-7590DFFA23A7}" srcOrd="1" destOrd="0" parTransId="{DEA7D4DC-718C-4AE2-8402-25A91D0505CA}" sibTransId="{E2DE3832-357C-42F7-AA2F-71F1AEA73013}"/>
    <dgm:cxn modelId="{346E1D84-12BB-4012-A938-7AEFCA96F7EA}" type="presOf" srcId="{83597363-0415-4A03-8180-B8AF56F54BE2}" destId="{957CA8AD-DFDA-4296-A430-C4AC6A71415F}" srcOrd="1" destOrd="0" presId="urn:microsoft.com/office/officeart/2016/7/layout/RepeatingBendingProcessNew"/>
    <dgm:cxn modelId="{2E66C2A5-B53C-4110-B142-235FA0D2D373}" type="presOf" srcId="{AA762538-7D66-4555-A056-0FE7226DA27A}" destId="{33C95512-4A1D-48F2-9AA7-884097CBEBA2}" srcOrd="0" destOrd="0" presId="urn:microsoft.com/office/officeart/2016/7/layout/RepeatingBendingProcessNew"/>
    <dgm:cxn modelId="{8A4ED5AE-3373-416A-ABB5-6A67E18FEFF1}" type="presOf" srcId="{C41CD10B-1724-4A3D-9110-DE03E9BD9F0A}" destId="{FD8F74C8-ABE4-44D7-A04F-E20BFC2CC2A0}" srcOrd="0" destOrd="0" presId="urn:microsoft.com/office/officeart/2016/7/layout/RepeatingBendingProcessNew"/>
    <dgm:cxn modelId="{209869CD-4211-4022-A6D7-D5943807AB7B}" srcId="{AA762538-7D66-4555-A056-0FE7226DA27A}" destId="{C41CD10B-1724-4A3D-9110-DE03E9BD9F0A}" srcOrd="0" destOrd="0" parTransId="{65FD6C12-F677-46E7-ABA9-3C3C3C416077}" sibTransId="{83597363-0415-4A03-8180-B8AF56F54BE2}"/>
    <dgm:cxn modelId="{3001BCDB-1590-4D3C-9AD1-3675D49A8CBA}" type="presOf" srcId="{10E70AD6-077F-47E3-983C-7590DFFA23A7}" destId="{59FC0412-D14F-44A5-8239-303B5E505CD2}" srcOrd="0" destOrd="0" presId="urn:microsoft.com/office/officeart/2016/7/layout/RepeatingBendingProcessNew"/>
    <dgm:cxn modelId="{A29B59E6-ECBD-4408-8C88-1362DC68ECF3}" type="presOf" srcId="{83597363-0415-4A03-8180-B8AF56F54BE2}" destId="{3A860820-D5EC-4E71-A657-CA4938E286CD}" srcOrd="0" destOrd="0" presId="urn:microsoft.com/office/officeart/2016/7/layout/RepeatingBendingProcessNew"/>
    <dgm:cxn modelId="{B31ED6C9-6C6A-460E-854F-09B0D01EE8CA}" type="presParOf" srcId="{33C95512-4A1D-48F2-9AA7-884097CBEBA2}" destId="{FD8F74C8-ABE4-44D7-A04F-E20BFC2CC2A0}" srcOrd="0" destOrd="0" presId="urn:microsoft.com/office/officeart/2016/7/layout/RepeatingBendingProcessNew"/>
    <dgm:cxn modelId="{58AC0590-7B64-4B9F-BB2B-15B51D70E3C1}" type="presParOf" srcId="{33C95512-4A1D-48F2-9AA7-884097CBEBA2}" destId="{3A860820-D5EC-4E71-A657-CA4938E286CD}" srcOrd="1" destOrd="0" presId="urn:microsoft.com/office/officeart/2016/7/layout/RepeatingBendingProcessNew"/>
    <dgm:cxn modelId="{1E7092A5-A28E-42DD-838D-5D01E28A9C06}" type="presParOf" srcId="{3A860820-D5EC-4E71-A657-CA4938E286CD}" destId="{957CA8AD-DFDA-4296-A430-C4AC6A71415F}" srcOrd="0" destOrd="0" presId="urn:microsoft.com/office/officeart/2016/7/layout/RepeatingBendingProcessNew"/>
    <dgm:cxn modelId="{A0A4E74F-EE8C-4193-9A2F-BE755F577294}" type="presParOf" srcId="{33C95512-4A1D-48F2-9AA7-884097CBEBA2}" destId="{59FC0412-D14F-44A5-8239-303B5E505CD2}" srcOrd="2" destOrd="0" presId="urn:microsoft.com/office/officeart/2016/7/layout/RepeatingBendingProcessNew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12521-A17A-4221-9D43-37250D47ED7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AB2778-DF22-4C45-B256-5420992BA5E7}">
      <dgm:prSet/>
      <dgm:spPr/>
      <dgm:t>
        <a:bodyPr/>
        <a:lstStyle/>
        <a:p>
          <a:r>
            <a:rPr lang="en-US" dirty="0"/>
            <a:t>FAVC (Frequent consumption of high caloric food), NCP (Number of main meals) and Weight have strong relationships with the response variable with Weight having the strongest one.</a:t>
          </a:r>
        </a:p>
      </dgm:t>
    </dgm:pt>
    <dgm:pt modelId="{4FCDF4F2-9BA7-4B12-9478-131ACA74606D}" type="parTrans" cxnId="{41F1CB9C-E6F3-49B7-AB04-117371B79BD7}">
      <dgm:prSet/>
      <dgm:spPr/>
      <dgm:t>
        <a:bodyPr/>
        <a:lstStyle/>
        <a:p>
          <a:endParaRPr lang="en-US"/>
        </a:p>
      </dgm:t>
    </dgm:pt>
    <dgm:pt modelId="{66575D67-7741-439D-A058-F1EB766892C8}" type="sibTrans" cxnId="{41F1CB9C-E6F3-49B7-AB04-117371B79BD7}">
      <dgm:prSet/>
      <dgm:spPr/>
      <dgm:t>
        <a:bodyPr/>
        <a:lstStyle/>
        <a:p>
          <a:endParaRPr lang="en-US"/>
        </a:p>
      </dgm:t>
    </dgm:pt>
    <dgm:pt modelId="{3C841F18-10D2-4AAC-A9D8-4472D86571D0}">
      <dgm:prSet/>
      <dgm:spPr/>
      <dgm:t>
        <a:bodyPr/>
        <a:lstStyle/>
        <a:p>
          <a:r>
            <a:rPr lang="en-US" dirty="0"/>
            <a:t>FCVC (Frequent consumption of vegetables) and FAF (Physical activity frequency) have weak relationships with the response variables with FCVC being the weakest.</a:t>
          </a:r>
        </a:p>
      </dgm:t>
    </dgm:pt>
    <dgm:pt modelId="{FCF9DD45-1FAE-43E4-955A-6AEDB0A35B74}" type="parTrans" cxnId="{EC3DFA48-27AF-4F39-B6FC-BD64AE723E3F}">
      <dgm:prSet/>
      <dgm:spPr/>
      <dgm:t>
        <a:bodyPr/>
        <a:lstStyle/>
        <a:p>
          <a:endParaRPr lang="en-US"/>
        </a:p>
      </dgm:t>
    </dgm:pt>
    <dgm:pt modelId="{E2FC052C-C14C-444D-963B-94E186F88ADB}" type="sibTrans" cxnId="{EC3DFA48-27AF-4F39-B6FC-BD64AE723E3F}">
      <dgm:prSet/>
      <dgm:spPr/>
      <dgm:t>
        <a:bodyPr/>
        <a:lstStyle/>
        <a:p>
          <a:endParaRPr lang="en-US"/>
        </a:p>
      </dgm:t>
    </dgm:pt>
    <dgm:pt modelId="{C5A09D3E-EC6B-42D8-A121-CE6A1739A477}" type="pres">
      <dgm:prSet presAssocID="{3E112521-A17A-4221-9D43-37250D47ED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E06752-5813-4A1B-9C00-A214A120AFC5}" type="pres">
      <dgm:prSet presAssocID="{64AB2778-DF22-4C45-B256-5420992BA5E7}" presName="hierRoot1" presStyleCnt="0"/>
      <dgm:spPr/>
    </dgm:pt>
    <dgm:pt modelId="{D0FF351B-C8FC-4121-A3CF-E243BB15EB02}" type="pres">
      <dgm:prSet presAssocID="{64AB2778-DF22-4C45-B256-5420992BA5E7}" presName="composite" presStyleCnt="0"/>
      <dgm:spPr/>
    </dgm:pt>
    <dgm:pt modelId="{68F39075-FDC8-4463-9E9B-8D7FB009954A}" type="pres">
      <dgm:prSet presAssocID="{64AB2778-DF22-4C45-B256-5420992BA5E7}" presName="background" presStyleLbl="node0" presStyleIdx="0" presStyleCnt="2"/>
      <dgm:spPr/>
    </dgm:pt>
    <dgm:pt modelId="{9D9E15C0-1F8E-4B14-9EDD-C4F91C2123DD}" type="pres">
      <dgm:prSet presAssocID="{64AB2778-DF22-4C45-B256-5420992BA5E7}" presName="text" presStyleLbl="fgAcc0" presStyleIdx="0" presStyleCnt="2">
        <dgm:presLayoutVars>
          <dgm:chPref val="3"/>
        </dgm:presLayoutVars>
      </dgm:prSet>
      <dgm:spPr/>
    </dgm:pt>
    <dgm:pt modelId="{69D7A8BD-907F-45D0-A13D-3067A1D57FF6}" type="pres">
      <dgm:prSet presAssocID="{64AB2778-DF22-4C45-B256-5420992BA5E7}" presName="hierChild2" presStyleCnt="0"/>
      <dgm:spPr/>
    </dgm:pt>
    <dgm:pt modelId="{35B77465-6E99-4EB4-84E1-3569A156F4D3}" type="pres">
      <dgm:prSet presAssocID="{3C841F18-10D2-4AAC-A9D8-4472D86571D0}" presName="hierRoot1" presStyleCnt="0"/>
      <dgm:spPr/>
    </dgm:pt>
    <dgm:pt modelId="{99D81746-66E2-4ADA-B78A-C5D5A0B67590}" type="pres">
      <dgm:prSet presAssocID="{3C841F18-10D2-4AAC-A9D8-4472D86571D0}" presName="composite" presStyleCnt="0"/>
      <dgm:spPr/>
    </dgm:pt>
    <dgm:pt modelId="{2C531C55-7489-4F0C-B11A-D6BC58D81CA9}" type="pres">
      <dgm:prSet presAssocID="{3C841F18-10D2-4AAC-A9D8-4472D86571D0}" presName="background" presStyleLbl="node0" presStyleIdx="1" presStyleCnt="2"/>
      <dgm:spPr/>
    </dgm:pt>
    <dgm:pt modelId="{836C99E3-9AC9-48B4-9C1C-712FDB7614F4}" type="pres">
      <dgm:prSet presAssocID="{3C841F18-10D2-4AAC-A9D8-4472D86571D0}" presName="text" presStyleLbl="fgAcc0" presStyleIdx="1" presStyleCnt="2">
        <dgm:presLayoutVars>
          <dgm:chPref val="3"/>
        </dgm:presLayoutVars>
      </dgm:prSet>
      <dgm:spPr/>
    </dgm:pt>
    <dgm:pt modelId="{8C22DB98-C88D-4465-AD3A-5C2505CC4ABA}" type="pres">
      <dgm:prSet presAssocID="{3C841F18-10D2-4AAC-A9D8-4472D86571D0}" presName="hierChild2" presStyleCnt="0"/>
      <dgm:spPr/>
    </dgm:pt>
  </dgm:ptLst>
  <dgm:cxnLst>
    <dgm:cxn modelId="{6E50C413-AE81-4056-AF0A-E6789FEBFAE7}" type="presOf" srcId="{3C841F18-10D2-4AAC-A9D8-4472D86571D0}" destId="{836C99E3-9AC9-48B4-9C1C-712FDB7614F4}" srcOrd="0" destOrd="0" presId="urn:microsoft.com/office/officeart/2005/8/layout/hierarchy1"/>
    <dgm:cxn modelId="{EC3DFA48-27AF-4F39-B6FC-BD64AE723E3F}" srcId="{3E112521-A17A-4221-9D43-37250D47ED78}" destId="{3C841F18-10D2-4AAC-A9D8-4472D86571D0}" srcOrd="1" destOrd="0" parTransId="{FCF9DD45-1FAE-43E4-955A-6AEDB0A35B74}" sibTransId="{E2FC052C-C14C-444D-963B-94E186F88ADB}"/>
    <dgm:cxn modelId="{5CFA735F-AA78-4D8B-ACCF-3B82F52C3BC8}" type="presOf" srcId="{64AB2778-DF22-4C45-B256-5420992BA5E7}" destId="{9D9E15C0-1F8E-4B14-9EDD-C4F91C2123DD}" srcOrd="0" destOrd="0" presId="urn:microsoft.com/office/officeart/2005/8/layout/hierarchy1"/>
    <dgm:cxn modelId="{41F1CB9C-E6F3-49B7-AB04-117371B79BD7}" srcId="{3E112521-A17A-4221-9D43-37250D47ED78}" destId="{64AB2778-DF22-4C45-B256-5420992BA5E7}" srcOrd="0" destOrd="0" parTransId="{4FCDF4F2-9BA7-4B12-9478-131ACA74606D}" sibTransId="{66575D67-7741-439D-A058-F1EB766892C8}"/>
    <dgm:cxn modelId="{7DA229BE-F5C5-4E6A-B609-051C8D3B9AAD}" type="presOf" srcId="{3E112521-A17A-4221-9D43-37250D47ED78}" destId="{C5A09D3E-EC6B-42D8-A121-CE6A1739A477}" srcOrd="0" destOrd="0" presId="urn:microsoft.com/office/officeart/2005/8/layout/hierarchy1"/>
    <dgm:cxn modelId="{709B6EAE-7001-4E03-936C-38F02853DF1C}" type="presParOf" srcId="{C5A09D3E-EC6B-42D8-A121-CE6A1739A477}" destId="{6DE06752-5813-4A1B-9C00-A214A120AFC5}" srcOrd="0" destOrd="0" presId="urn:microsoft.com/office/officeart/2005/8/layout/hierarchy1"/>
    <dgm:cxn modelId="{8FB56A42-9A3C-41EC-9B25-F2EC12DB113D}" type="presParOf" srcId="{6DE06752-5813-4A1B-9C00-A214A120AFC5}" destId="{D0FF351B-C8FC-4121-A3CF-E243BB15EB02}" srcOrd="0" destOrd="0" presId="urn:microsoft.com/office/officeart/2005/8/layout/hierarchy1"/>
    <dgm:cxn modelId="{BD890E0F-E7F3-43F0-AF63-225277FE2887}" type="presParOf" srcId="{D0FF351B-C8FC-4121-A3CF-E243BB15EB02}" destId="{68F39075-FDC8-4463-9E9B-8D7FB009954A}" srcOrd="0" destOrd="0" presId="urn:microsoft.com/office/officeart/2005/8/layout/hierarchy1"/>
    <dgm:cxn modelId="{3D305CC7-0554-4998-8F17-F26F633D1371}" type="presParOf" srcId="{D0FF351B-C8FC-4121-A3CF-E243BB15EB02}" destId="{9D9E15C0-1F8E-4B14-9EDD-C4F91C2123DD}" srcOrd="1" destOrd="0" presId="urn:microsoft.com/office/officeart/2005/8/layout/hierarchy1"/>
    <dgm:cxn modelId="{44EBA274-54F9-4F6D-BBE6-97584231CE5D}" type="presParOf" srcId="{6DE06752-5813-4A1B-9C00-A214A120AFC5}" destId="{69D7A8BD-907F-45D0-A13D-3067A1D57FF6}" srcOrd="1" destOrd="0" presId="urn:microsoft.com/office/officeart/2005/8/layout/hierarchy1"/>
    <dgm:cxn modelId="{604C1DE7-6960-44FF-BFA0-C29FA75548F0}" type="presParOf" srcId="{C5A09D3E-EC6B-42D8-A121-CE6A1739A477}" destId="{35B77465-6E99-4EB4-84E1-3569A156F4D3}" srcOrd="1" destOrd="0" presId="urn:microsoft.com/office/officeart/2005/8/layout/hierarchy1"/>
    <dgm:cxn modelId="{2CFC0919-E02D-455F-B31B-B600EB182C93}" type="presParOf" srcId="{35B77465-6E99-4EB4-84E1-3569A156F4D3}" destId="{99D81746-66E2-4ADA-B78A-C5D5A0B67590}" srcOrd="0" destOrd="0" presId="urn:microsoft.com/office/officeart/2005/8/layout/hierarchy1"/>
    <dgm:cxn modelId="{C685583D-9EA0-41AD-A203-A7C5A5142F39}" type="presParOf" srcId="{99D81746-66E2-4ADA-B78A-C5D5A0B67590}" destId="{2C531C55-7489-4F0C-B11A-D6BC58D81CA9}" srcOrd="0" destOrd="0" presId="urn:microsoft.com/office/officeart/2005/8/layout/hierarchy1"/>
    <dgm:cxn modelId="{B0155CE2-B3EF-478E-80AD-38A0C75F32EF}" type="presParOf" srcId="{99D81746-66E2-4ADA-B78A-C5D5A0B67590}" destId="{836C99E3-9AC9-48B4-9C1C-712FDB7614F4}" srcOrd="1" destOrd="0" presId="urn:microsoft.com/office/officeart/2005/8/layout/hierarchy1"/>
    <dgm:cxn modelId="{90027F6A-13B3-4D68-8AC5-FAED68A9EE50}" type="presParOf" srcId="{35B77465-6E99-4EB4-84E1-3569A156F4D3}" destId="{8C22DB98-C88D-4465-AD3A-5C2505CC4A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60820-D5EC-4E71-A657-CA4938E286CD}">
      <dsp:nvSpPr>
        <dsp:cNvPr id="0" name=""/>
        <dsp:cNvSpPr/>
      </dsp:nvSpPr>
      <dsp:spPr>
        <a:xfrm>
          <a:off x="4301862" y="1744980"/>
          <a:ext cx="9612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6616"/>
              </a:moveTo>
              <a:lnTo>
                <a:pt x="497729" y="56616"/>
              </a:lnTo>
              <a:lnTo>
                <a:pt x="497729" y="45720"/>
              </a:lnTo>
              <a:lnTo>
                <a:pt x="961258" y="45720"/>
              </a:lnTo>
            </a:path>
          </a:pathLst>
        </a:custGeom>
        <a:noFill/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7694" y="1785750"/>
        <a:ext cx="49595" cy="9898"/>
      </dsp:txXfrm>
    </dsp:sp>
    <dsp:sp modelId="{FD8F74C8-ABE4-44D7-A04F-E20BFC2CC2A0}">
      <dsp:nvSpPr>
        <dsp:cNvPr id="0" name=""/>
        <dsp:cNvSpPr/>
      </dsp:nvSpPr>
      <dsp:spPr>
        <a:xfrm>
          <a:off x="0" y="510498"/>
          <a:ext cx="4303662" cy="2582197"/>
        </a:xfrm>
        <a:prstGeom prst="rect">
          <a:avLst/>
        </a:prstGeom>
        <a:solidFill>
          <a:schemeClr val="tx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883" tIns="221359" rIns="210883" bIns="2213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 will use the selected explanatory variables to determine if a family member has suffered from obesity</a:t>
          </a:r>
        </a:p>
      </dsp:txBody>
      <dsp:txXfrm>
        <a:off x="0" y="510498"/>
        <a:ext cx="4303662" cy="2582197"/>
      </dsp:txXfrm>
    </dsp:sp>
    <dsp:sp modelId="{59FC0412-D14F-44A5-8239-303B5E505CD2}">
      <dsp:nvSpPr>
        <dsp:cNvPr id="0" name=""/>
        <dsp:cNvSpPr/>
      </dsp:nvSpPr>
      <dsp:spPr>
        <a:xfrm>
          <a:off x="5295521" y="499601"/>
          <a:ext cx="4303662" cy="2582197"/>
        </a:xfrm>
        <a:prstGeom prst="rect">
          <a:avLst/>
        </a:prstGeom>
        <a:solidFill>
          <a:schemeClr val="tx2"/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883" tIns="221359" rIns="210883" bIns="2213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Results will aid scientists, doctors and nutritionists</a:t>
          </a:r>
        </a:p>
      </dsp:txBody>
      <dsp:txXfrm>
        <a:off x="5295521" y="499601"/>
        <a:ext cx="4303662" cy="2582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39075-FDC8-4463-9E9B-8D7FB009954A}">
      <dsp:nvSpPr>
        <dsp:cNvPr id="0" name=""/>
        <dsp:cNvSpPr/>
      </dsp:nvSpPr>
      <dsp:spPr>
        <a:xfrm>
          <a:off x="1172" y="238084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E15C0-1F8E-4B14-9EDD-C4F91C2123DD}">
      <dsp:nvSpPr>
        <dsp:cNvPr id="0" name=""/>
        <dsp:cNvSpPr/>
      </dsp:nvSpPr>
      <dsp:spPr>
        <a:xfrm>
          <a:off x="458260" y="672318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FAVC (Frequent consumption of high caloric food), NCP (Number of main meals) and Weight have strong relationships with the response variable with Weight having the strongest one.</a:t>
          </a:r>
        </a:p>
      </dsp:txBody>
      <dsp:txXfrm>
        <a:off x="534770" y="748828"/>
        <a:ext cx="3960775" cy="2459240"/>
      </dsp:txXfrm>
    </dsp:sp>
    <dsp:sp modelId="{2C531C55-7489-4F0C-B11A-D6BC58D81CA9}">
      <dsp:nvSpPr>
        <dsp:cNvPr id="0" name=""/>
        <dsp:cNvSpPr/>
      </dsp:nvSpPr>
      <dsp:spPr>
        <a:xfrm>
          <a:off x="5029144" y="238084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C99E3-9AC9-48B4-9C1C-712FDB7614F4}">
      <dsp:nvSpPr>
        <dsp:cNvPr id="0" name=""/>
        <dsp:cNvSpPr/>
      </dsp:nvSpPr>
      <dsp:spPr>
        <a:xfrm>
          <a:off x="5486232" y="672318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FCVC (Frequent consumption of vegetables) and FAF (Physical activity frequency) have weak relationships with the response variables with FCVC being the weakest.</a:t>
          </a:r>
        </a:p>
      </dsp:txBody>
      <dsp:txXfrm>
        <a:off x="5562742" y="748828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DEEA8-5FAF-C049-8FBA-0F3C6D7C90FE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BB7B0-FC6D-D342-9119-5DB433A18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1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1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Clearly states their research goals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Clearly states the extent to which they achieved their research goals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2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03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Explain why visualizations are noteworthy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8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AUC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Discuss insights from best model discussion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AUC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Discuss insights from best model discussion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66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AUC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Discuss insights from best model discussion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Shortcomings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BB7B0-FC6D-D342-9119-5DB433A183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2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675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1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75715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690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00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1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openoregon.pressbooks.pub/nutritionscience/chapter/10a-physical-fitness-elements-benefit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4E6EF-9BAF-C517-3780-DF5FFE0C7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5614"/>
            <a:ext cx="8361229" cy="20982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 b="1" kern="1200" dirty="0">
                <a:latin typeface="+mn-lt"/>
                <a:ea typeface="+mj-ea"/>
                <a:cs typeface="+mj-cs"/>
              </a:rPr>
              <a:t>Predictive Analysis </a:t>
            </a:r>
            <a:br>
              <a:rPr lang="en-US" sz="5100" b="1" kern="1200" dirty="0">
                <a:latin typeface="+mn-lt"/>
                <a:ea typeface="+mj-ea"/>
                <a:cs typeface="+mj-cs"/>
              </a:rPr>
            </a:br>
            <a:r>
              <a:rPr lang="en-US" sz="5100" b="1" kern="1200" dirty="0">
                <a:latin typeface="+mn-lt"/>
                <a:ea typeface="+mj-ea"/>
                <a:cs typeface="+mj-cs"/>
              </a:rPr>
              <a:t>on Obesity</a:t>
            </a:r>
            <a:endParaRPr lang="en-US" sz="5100" b="1" kern="1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1E75-F371-60A2-3B79-67D9B6A8A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093439"/>
            <a:ext cx="6831673" cy="1086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By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Idunnu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Akinola,</a:t>
            </a:r>
            <a:r>
              <a:rPr lang="en-US" sz="2400" dirty="0"/>
              <a:t>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Zach Goldstein</a:t>
            </a:r>
            <a:r>
              <a:rPr lang="en-US" sz="2400" dirty="0"/>
              <a:t>, 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and Anh Do</a:t>
            </a:r>
          </a:p>
        </p:txBody>
      </p:sp>
    </p:spTree>
    <p:extLst>
      <p:ext uri="{BB962C8B-B14F-4D97-AF65-F5344CB8AC3E}">
        <p14:creationId xmlns:p14="http://schemas.microsoft.com/office/powerpoint/2010/main" val="176209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EF8E-7C49-C255-F12D-F6CA3E479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Calibri Light"/>
              </a:rPr>
              <a:t>Weak Relationship with Response Variable</a:t>
            </a:r>
            <a:endParaRPr lang="en-US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CDC3D9-AA4C-E7AC-17C1-44EB27501AF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272784" y="2262188"/>
            <a:ext cx="4527550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70A21B-7022-6E64-7FB1-35E9F2DE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30" y="2261616"/>
            <a:ext cx="449318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9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8FE356-8844-4017-F4A1-6D285756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Interaction Effects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5F1A459-7FBD-B1F3-E12A-10CF2185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10" y="2286001"/>
            <a:ext cx="4066489" cy="3581400"/>
          </a:xfrm>
          <a:prstGeom prst="rect">
            <a:avLst/>
          </a:prstGeom>
        </p:spPr>
      </p:pic>
      <p:pic>
        <p:nvPicPr>
          <p:cNvPr id="7" name="Picture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C2D4349-A006-118D-DE75-B0D5DEEF2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" y="2257442"/>
            <a:ext cx="406648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8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43F3-40F8-242E-C645-BC36EF2C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cs typeface="Calibri Light"/>
              </a:rPr>
              <a:t>Model Selection Technique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B0C-CC6F-9B98-75E0-96DF2558A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Technique:</a:t>
            </a:r>
            <a:r>
              <a:rPr lang="en-US" dirty="0">
                <a:ea typeface="Calibri"/>
                <a:cs typeface="Calibri"/>
              </a:rPr>
              <a:t> backward elimination with cross-validation</a:t>
            </a:r>
          </a:p>
          <a:p>
            <a:r>
              <a:rPr lang="en-US" dirty="0">
                <a:ea typeface="Calibri"/>
                <a:cs typeface="Calibri"/>
              </a:rPr>
              <a:t>We started with a model containing the variables below and removed one each time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Weight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Frequency of consumption of vegetables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Physical activity frequency</a:t>
            </a:r>
          </a:p>
          <a:p>
            <a:pPr lvl="1"/>
            <a:r>
              <a:rPr lang="en-US" dirty="0">
                <a:ea typeface="Calibri"/>
                <a:cs typeface="Calibri"/>
              </a:rPr>
              <a:t>Number of main meals</a:t>
            </a:r>
          </a:p>
          <a:p>
            <a:pPr lvl="1"/>
            <a:r>
              <a:rPr lang="en-US" dirty="0">
                <a:ea typeface="Calibri"/>
                <a:cs typeface="Calibri"/>
              </a:rPr>
              <a:t>Frequent consumption of high-caloric food </a:t>
            </a:r>
          </a:p>
          <a:p>
            <a:r>
              <a:rPr lang="en-US" dirty="0">
                <a:ea typeface="Calibri"/>
                <a:cs typeface="Calibri"/>
              </a:rPr>
              <a:t>One iteration was completed</a:t>
            </a:r>
          </a:p>
          <a:p>
            <a:r>
              <a:rPr lang="en-US" dirty="0">
                <a:ea typeface="Calibri"/>
                <a:cs typeface="Calibri"/>
              </a:rPr>
              <a:t>Candidate models had AUC means between 0.660 and 0.882</a:t>
            </a:r>
          </a:p>
        </p:txBody>
      </p:sp>
    </p:spTree>
    <p:extLst>
      <p:ext uri="{BB962C8B-B14F-4D97-AF65-F5344CB8AC3E}">
        <p14:creationId xmlns:p14="http://schemas.microsoft.com/office/powerpoint/2010/main" val="126644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CAF-C10C-3921-3997-EC75F7C3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cs typeface="Calibri Light"/>
              </a:rPr>
              <a:t>Best Model 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BE8A5-E211-6E3B-47DF-7D414CCE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Best model:</a:t>
            </a:r>
            <a:r>
              <a:rPr lang="en-US" dirty="0"/>
              <a:t> full model with no variables removed</a:t>
            </a:r>
          </a:p>
          <a:p>
            <a:r>
              <a:rPr lang="en-US" b="1" dirty="0"/>
              <a:t>Mean AUC score: </a:t>
            </a:r>
            <a:r>
              <a:rPr lang="en-US" dirty="0"/>
              <a:t>0.882</a:t>
            </a:r>
          </a:p>
          <a:p>
            <a:r>
              <a:rPr lang="en-US" b="1" dirty="0"/>
              <a:t>AUC standard deviation: </a:t>
            </a:r>
            <a:r>
              <a:rPr lang="en-US" dirty="0"/>
              <a:t>0.0157</a:t>
            </a:r>
          </a:p>
          <a:p>
            <a:r>
              <a:rPr lang="en-US" dirty="0"/>
              <a:t>No multicollinearity or overfitting was indicated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Model equation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B8BBBA-AD03-F839-9A65-0EDB0F6E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031964"/>
            <a:ext cx="9601200" cy="70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3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CAF-C10C-3921-3997-EC75F7C3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cs typeface="Calibri Light"/>
              </a:rPr>
              <a:t>Best Model 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BE8A5-E211-6E3B-47DF-7D414CCE8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Most important variables:</a:t>
            </a:r>
            <a:r>
              <a:rPr lang="en-US" dirty="0"/>
              <a:t> Weight and Frequent consumption of high caloric food</a:t>
            </a:r>
          </a:p>
          <a:p>
            <a:r>
              <a:rPr lang="en-US" b="1" dirty="0"/>
              <a:t>ROC curve AUC:</a:t>
            </a:r>
            <a:r>
              <a:rPr lang="en-US" dirty="0"/>
              <a:t> 0.867</a:t>
            </a:r>
          </a:p>
          <a:p>
            <a:r>
              <a:rPr lang="en-US" b="1" dirty="0"/>
              <a:t>Best predictive probability threshold:</a:t>
            </a:r>
            <a:r>
              <a:rPr lang="en-US" dirty="0"/>
              <a:t> 0.75</a:t>
            </a:r>
          </a:p>
          <a:p>
            <a:pPr lvl="1"/>
            <a:r>
              <a:rPr lang="en-US" b="1" dirty="0"/>
              <a:t>TPR:</a:t>
            </a:r>
            <a:r>
              <a:rPr lang="en-US" dirty="0"/>
              <a:t> 0.836</a:t>
            </a:r>
          </a:p>
          <a:p>
            <a:pPr lvl="1"/>
            <a:r>
              <a:rPr lang="en-US" b="1" dirty="0"/>
              <a:t>FPR:</a:t>
            </a:r>
            <a:r>
              <a:rPr lang="en-US" i="0" dirty="0"/>
              <a:t> 0.214</a:t>
            </a:r>
            <a:endParaRPr lang="en-US" b="1" dirty="0"/>
          </a:p>
        </p:txBody>
      </p:sp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8C39FC6B-5D81-BCEE-068B-4144B9E9E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296348"/>
            <a:ext cx="4448175" cy="3560704"/>
          </a:xfrm>
        </p:spPr>
      </p:pic>
    </p:spTree>
    <p:extLst>
      <p:ext uri="{BB962C8B-B14F-4D97-AF65-F5344CB8AC3E}">
        <p14:creationId xmlns:p14="http://schemas.microsoft.com/office/powerpoint/2010/main" val="88590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86CAF-C10C-3921-3997-EC75F7C3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cs typeface="Calibri Light"/>
              </a:rPr>
              <a:t>Best Model 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9BE8A5-E211-6E3B-47DF-7D414CCE8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Most important variables:</a:t>
            </a:r>
            <a:r>
              <a:rPr lang="en-US" dirty="0"/>
              <a:t> Weight and Frequent consumption of high caloric food</a:t>
            </a:r>
          </a:p>
          <a:p>
            <a:r>
              <a:rPr lang="en-US" b="1" dirty="0"/>
              <a:t>ROC curve AUC:</a:t>
            </a:r>
            <a:r>
              <a:rPr lang="en-US" dirty="0"/>
              <a:t> 0.867</a:t>
            </a:r>
          </a:p>
          <a:p>
            <a:r>
              <a:rPr lang="en-US" b="1" dirty="0"/>
              <a:t>Best predictive probability threshold:</a:t>
            </a:r>
            <a:r>
              <a:rPr lang="en-US" dirty="0"/>
              <a:t> 0.75</a:t>
            </a:r>
          </a:p>
          <a:p>
            <a:pPr lvl="1"/>
            <a:r>
              <a:rPr lang="en-US" b="1" dirty="0"/>
              <a:t>TPR:</a:t>
            </a:r>
            <a:r>
              <a:rPr lang="en-US" dirty="0"/>
              <a:t> 0.836</a:t>
            </a:r>
          </a:p>
          <a:p>
            <a:pPr lvl="1"/>
            <a:r>
              <a:rPr lang="en-US" b="1" dirty="0"/>
              <a:t>FPR:</a:t>
            </a:r>
            <a:r>
              <a:rPr lang="en-US" i="0" dirty="0"/>
              <a:t> 0.214</a:t>
            </a:r>
            <a:endParaRPr lang="en-US" b="1" dirty="0"/>
          </a:p>
        </p:txBody>
      </p:sp>
      <p:pic>
        <p:nvPicPr>
          <p:cNvPr id="7" name="Content Placeholder 6" descr="A graph of a curve&#10;&#10;Description automatically generated">
            <a:extLst>
              <a:ext uri="{FF2B5EF4-FFF2-40B4-BE49-F238E27FC236}">
                <a16:creationId xmlns:a16="http://schemas.microsoft.com/office/drawing/2014/main" id="{8C39FC6B-5D81-BCEE-068B-4144B9E9EA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296348"/>
            <a:ext cx="4448175" cy="3560704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1738452-8373-7786-9241-89B92CC72C01}"/>
              </a:ext>
            </a:extLst>
          </p:cNvPr>
          <p:cNvGrpSpPr/>
          <p:nvPr/>
        </p:nvGrpSpPr>
        <p:grpSpPr>
          <a:xfrm>
            <a:off x="5081286" y="2971509"/>
            <a:ext cx="3019285" cy="975458"/>
            <a:chOff x="5081286" y="2971509"/>
            <a:chExt cx="3019285" cy="97545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9885CD-3A67-4F50-1003-B434596C5A8E}"/>
                </a:ext>
              </a:extLst>
            </p:cNvPr>
            <p:cNvSpPr/>
            <p:nvPr/>
          </p:nvSpPr>
          <p:spPr>
            <a:xfrm>
              <a:off x="7841779" y="2971509"/>
              <a:ext cx="258792" cy="25879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D3CFA9-7360-1DAC-2495-C6DFEA58705D}"/>
                </a:ext>
              </a:extLst>
            </p:cNvPr>
            <p:cNvCxnSpPr/>
            <p:nvPr/>
          </p:nvCxnSpPr>
          <p:spPr>
            <a:xfrm flipV="1">
              <a:off x="5081286" y="3230301"/>
              <a:ext cx="2523281" cy="7166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81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C515F2-81E4-FA22-B6BB-309ECB98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Additional Analysis</a:t>
            </a:r>
          </a:p>
        </p:txBody>
      </p:sp>
      <p:pic>
        <p:nvPicPr>
          <p:cNvPr id="9" name="Content Placeholder 8" descr="A graph with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D79AFAB8-AD6A-CD21-D2EA-D077C1B3B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38" y="1227280"/>
            <a:ext cx="5211762" cy="409229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771D4-7C51-3B75-C4C5-CE7BA0C6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We looked at the relationships between gender, Calories consumption monitoring (SCC), and Consumption of alcohol and the response variable (CALC)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/>
              <a:t>Calories consumption monitoring had a positive correlation with family history with overweight</a:t>
            </a:r>
          </a:p>
        </p:txBody>
      </p:sp>
    </p:spTree>
    <p:extLst>
      <p:ext uri="{BB962C8B-B14F-4D97-AF65-F5344CB8AC3E}">
        <p14:creationId xmlns:p14="http://schemas.microsoft.com/office/powerpoint/2010/main" val="350176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C73A-F195-0531-A79D-B51B89A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>
                <a:cs typeface="Calibri Light"/>
              </a:rPr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09B8-BF5F-2786-7038-511494C7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built a strong model that can be utilized by doctors, medical professionals, etc. with some improvements</a:t>
            </a:r>
          </a:p>
          <a:p>
            <a:r>
              <a:rPr lang="en-US" dirty="0"/>
              <a:t>All explanatory variables brought enough predictive power</a:t>
            </a:r>
          </a:p>
          <a:p>
            <a:r>
              <a:rPr lang="en-US" dirty="0"/>
              <a:t>Improvements:</a:t>
            </a:r>
          </a:p>
          <a:p>
            <a:pPr lvl="1"/>
            <a:r>
              <a:rPr lang="en-US" dirty="0"/>
              <a:t>Using different feature selection techniques</a:t>
            </a:r>
          </a:p>
          <a:p>
            <a:pPr lvl="1"/>
            <a:r>
              <a:rPr lang="en-US" dirty="0"/>
              <a:t>Using LASSO, Ridge, or Elastic Net modeling</a:t>
            </a:r>
          </a:p>
          <a:p>
            <a:pPr lvl="1"/>
            <a:r>
              <a:rPr lang="en-US" dirty="0"/>
              <a:t>Removing outliers</a:t>
            </a:r>
          </a:p>
          <a:p>
            <a:pPr lvl="1"/>
            <a:r>
              <a:rPr lang="en-US" dirty="0"/>
              <a:t>Trying different combinations of variables</a:t>
            </a:r>
          </a:p>
          <a:p>
            <a:pPr lvl="1"/>
            <a:r>
              <a:rPr lang="en-US" dirty="0"/>
              <a:t>Using a bigger/more complete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6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6E86-7481-AABF-5314-AB6B31EC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b="1" dirty="0">
                <a:latin typeface="+mn-lt"/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4983F-88ED-E5E6-9FEC-B4758B6DC6D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4CA9-197C-CDBB-8D91-74217D484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cs typeface="Calibri"/>
              </a:rPr>
              <a:t>Obesity prevalence has jumped from 4%-18%</a:t>
            </a:r>
            <a:endParaRPr lang="en-US" sz="900" dirty="0"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cs typeface="Calibri"/>
              </a:rPr>
              <a:t>Increased concern from medical practitioners and nutritionists</a:t>
            </a:r>
            <a:endParaRPr lang="en-US" sz="900" dirty="0">
              <a:cs typeface="Calibri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1800" dirty="0">
                <a:cs typeface="Calibri"/>
              </a:rPr>
              <a:t>Leading cause of death, heart failure, stroke, cancer and diabetes in society today</a:t>
            </a:r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700AC0DE-706F-1CCD-BDA8-B33925AD3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23" r="20644" b="-6"/>
          <a:stretch/>
        </p:blipFill>
        <p:spPr>
          <a:xfrm>
            <a:off x="5532120" y="-1"/>
            <a:ext cx="6666706" cy="74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9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0B93-6D00-CD52-6093-B12F027F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cs typeface="Calibri Light"/>
              </a:rPr>
              <a:t>Motivation</a:t>
            </a:r>
            <a:endParaRPr lang="en-US" b="1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B7EE82A2-649D-3C91-93A1-36FD44EA975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66685787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033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lose up of man finger on stock market charts">
            <a:extLst>
              <a:ext uri="{FF2B5EF4-FFF2-40B4-BE49-F238E27FC236}">
                <a16:creationId xmlns:a16="http://schemas.microsoft.com/office/drawing/2014/main" id="{628F8E45-91D1-A4E2-7C27-15749A7248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93" r="37242" b="1099"/>
          <a:stretch/>
        </p:blipFill>
        <p:spPr>
          <a:xfrm>
            <a:off x="5528854" y="-880080"/>
            <a:ext cx="6663146" cy="8618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B9E74-2AC2-8465-DF33-DAED731A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>
                <a:latin typeface="+mn-lt"/>
                <a:cs typeface="Calibri Light"/>
              </a:rPr>
              <a:t>Research Goals</a:t>
            </a:r>
            <a:endParaRPr lang="en-US" sz="4000" b="1" dirty="0">
              <a:latin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7BCE2C-E7DB-EABD-70ED-C9A9103F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Build a predictive model that will perform the best at predicting family history with obesity for new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Build a model that yields reliable interpretative insights about the nature of the relationship between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Describe the nature of the variables and their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0348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0511-B5DA-A3EA-4017-CB0310A8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115" y="685800"/>
            <a:ext cx="5168542" cy="2157884"/>
          </a:xfrm>
        </p:spPr>
        <p:txBody>
          <a:bodyPr anchor="ctr"/>
          <a:lstStyle/>
          <a:p>
            <a:r>
              <a:rPr lang="en-US" b="1" dirty="0"/>
              <a:t>Dataset Discussion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BA610-8E65-392A-CF79-1F51AB5AD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4115" y="2855968"/>
            <a:ext cx="5168542" cy="301143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Data source: </a:t>
            </a:r>
            <a:r>
              <a:rPr lang="en-US" dirty="0"/>
              <a:t>Anonymous survey of people from Mexico, Peru and Colombia</a:t>
            </a:r>
          </a:p>
          <a:p>
            <a:r>
              <a:rPr lang="en-US" b="1" dirty="0"/>
              <a:t>Response variable: </a:t>
            </a:r>
            <a:r>
              <a:rPr lang="en-US" dirty="0"/>
              <a:t>Family history with overweight</a:t>
            </a:r>
          </a:p>
          <a:p>
            <a:r>
              <a:rPr lang="en-US" b="1" dirty="0"/>
              <a:t>Explanatory variables: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Weight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Frequency of consumption of vegetables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Physical activity frequency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Number of main meals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Frequent consumption of high-caloric food </a:t>
            </a:r>
          </a:p>
        </p:txBody>
      </p:sp>
      <p:pic>
        <p:nvPicPr>
          <p:cNvPr id="5" name="Picture 4" descr="A group of people doing yoga&#10;&#10;Description automatically generated">
            <a:extLst>
              <a:ext uri="{FF2B5EF4-FFF2-40B4-BE49-F238E27FC236}">
                <a16:creationId xmlns:a16="http://schemas.microsoft.com/office/drawing/2014/main" id="{57D4F181-46D7-03F1-A71C-A111362193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828" t="-2" r="28574"/>
          <a:stretch/>
        </p:blipFill>
        <p:spPr>
          <a:xfrm>
            <a:off x="0" y="0"/>
            <a:ext cx="530134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4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F1C122-3736-64F5-4312-D5DDA81A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Data Cleaning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7ACCCB9-423A-2DDD-56AC-94585B5BF9C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C7FE7-F76C-8D2C-CC3D-849CF54B8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In the dataset we found no implicit outliers 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We detected outliers in our scatterplots and confirmed them using the outlier formula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Dropping outliers pro: </a:t>
            </a:r>
            <a:r>
              <a:rPr lang="en-US" dirty="0"/>
              <a:t>Reducing data skewing due to extreme values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Dropping outliers con:</a:t>
            </a:r>
            <a:r>
              <a:rPr lang="en-US" dirty="0"/>
              <a:t> Losing potentially meaningful data points</a:t>
            </a:r>
          </a:p>
        </p:txBody>
      </p:sp>
      <p:pic>
        <p:nvPicPr>
          <p:cNvPr id="12" name="Picture 11" descr="Close-up unopened pill packets">
            <a:extLst>
              <a:ext uri="{FF2B5EF4-FFF2-40B4-BE49-F238E27FC236}">
                <a16:creationId xmlns:a16="http://schemas.microsoft.com/office/drawing/2014/main" id="{843E145D-9620-DEE6-93B4-C68BB2C2DD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3" r="20644" b="-6"/>
          <a:stretch/>
        </p:blipFill>
        <p:spPr>
          <a:xfrm>
            <a:off x="5532120" y="-1"/>
            <a:ext cx="6666706" cy="749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97612-C776-5946-A601-48BAE6E3D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2209459"/>
            <a:ext cx="9612971" cy="2852737"/>
          </a:xfrm>
        </p:spPr>
        <p:txBody>
          <a:bodyPr/>
          <a:lstStyle/>
          <a:p>
            <a:r>
              <a:rPr lang="en-US" b="1" dirty="0">
                <a:latin typeface="+mn-lt"/>
              </a:rPr>
              <a:t>Noteworthy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6086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5600-628B-CB7D-78C9-FD44B7351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latin typeface="+mn-lt"/>
                <a:cs typeface="Calibri Light"/>
              </a:rPr>
              <a:t>Relationships with Response Variable</a:t>
            </a:r>
            <a:endParaRPr lang="en-US" b="1" dirty="0">
              <a:latin typeface="+mn-lt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CCD33DE-3FD8-B852-FD75-1CA19071932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04316108"/>
              </p:ext>
            </p:extLst>
          </p:nvPr>
        </p:nvGraphicFramePr>
        <p:xfrm>
          <a:off x="1371600" y="2590800"/>
          <a:ext cx="9601200" cy="352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07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D6EDD5-8DEB-F899-FE67-5FEC5FF01B31}"/>
              </a:ext>
            </a:extLst>
          </p:cNvPr>
          <p:cNvGrpSpPr/>
          <p:nvPr/>
        </p:nvGrpSpPr>
        <p:grpSpPr>
          <a:xfrm>
            <a:off x="1371600" y="2966210"/>
            <a:ext cx="9601200" cy="2433894"/>
            <a:chOff x="1371600" y="3118609"/>
            <a:chExt cx="10315692" cy="26150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82C607-C24F-BB62-FAD9-3539789E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118609"/>
              <a:ext cx="3258589" cy="26150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650A088-7069-DC87-5BB2-FC3B8CD10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0151" y="3126755"/>
              <a:ext cx="3258589" cy="2598725"/>
            </a:xfrm>
            <a:prstGeom prst="rect">
              <a:avLst/>
            </a:prstGeom>
          </p:spPr>
        </p:pic>
        <p:pic>
          <p:nvPicPr>
            <p:cNvPr id="4" name="Content Placeholder 3">
              <a:extLst>
                <a:ext uri="{FF2B5EF4-FFF2-40B4-BE49-F238E27FC236}">
                  <a16:creationId xmlns:a16="http://schemas.microsoft.com/office/drawing/2014/main" id="{69936CBE-1F5B-B176-A8C6-64DE46FB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8703" y="3147122"/>
              <a:ext cx="3258589" cy="2557993"/>
            </a:xfrm>
            <a:prstGeom prst="rect">
              <a:avLst/>
            </a:prstGeom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55885CCC-43E9-B9DB-E576-754A9CD23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latin typeface="+mn-lt"/>
                <a:cs typeface="Calibri Light"/>
              </a:rPr>
              <a:t>Strong Relationship with Response Variable</a:t>
            </a: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54929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{6C5014EE-CB56-7D4E-A494-D88A3CC07CE8}tf10001072</Template>
  <TotalTime>0</TotalTime>
  <Words>585</Words>
  <Application>Microsoft Macintosh PowerPoint</Application>
  <PresentationFormat>Widescreen</PresentationFormat>
  <Paragraphs>93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Franklin Gothic Book</vt:lpstr>
      <vt:lpstr>Helvetica</vt:lpstr>
      <vt:lpstr>Wingdings</vt:lpstr>
      <vt:lpstr>Crop</vt:lpstr>
      <vt:lpstr>Predictive Analysis  on Obesity</vt:lpstr>
      <vt:lpstr>Introduction</vt:lpstr>
      <vt:lpstr>Motivation</vt:lpstr>
      <vt:lpstr>Research Goals</vt:lpstr>
      <vt:lpstr>Dataset Discussion</vt:lpstr>
      <vt:lpstr>Data Cleaning</vt:lpstr>
      <vt:lpstr>Noteworthy Visualizations</vt:lpstr>
      <vt:lpstr>Relationships with Response Variable</vt:lpstr>
      <vt:lpstr>Strong Relationship with Response Variable</vt:lpstr>
      <vt:lpstr>Weak Relationship with Response Variable</vt:lpstr>
      <vt:lpstr>Interaction Effects</vt:lpstr>
      <vt:lpstr>Model Selection Technique</vt:lpstr>
      <vt:lpstr>Best Model </vt:lpstr>
      <vt:lpstr>Best Model </vt:lpstr>
      <vt:lpstr>Best Model </vt:lpstr>
      <vt:lpstr>Additional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Do, Anh Tuong</cp:lastModifiedBy>
  <cp:revision>124</cp:revision>
  <dcterms:created xsi:type="dcterms:W3CDTF">2023-12-05T23:43:45Z</dcterms:created>
  <dcterms:modified xsi:type="dcterms:W3CDTF">2023-12-06T20:52:55Z</dcterms:modified>
</cp:coreProperties>
</file>