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21" r:id="rId2"/>
    <p:sldId id="361" r:id="rId3"/>
    <p:sldId id="322" r:id="rId4"/>
    <p:sldId id="257" r:id="rId5"/>
    <p:sldId id="389" r:id="rId6"/>
    <p:sldId id="388" r:id="rId7"/>
    <p:sldId id="390" r:id="rId8"/>
    <p:sldId id="362" r:id="rId9"/>
    <p:sldId id="382" r:id="rId10"/>
    <p:sldId id="363" r:id="rId11"/>
    <p:sldId id="364" r:id="rId12"/>
    <p:sldId id="365" r:id="rId13"/>
    <p:sldId id="366" r:id="rId14"/>
    <p:sldId id="391" r:id="rId15"/>
    <p:sldId id="392" r:id="rId16"/>
    <p:sldId id="367" r:id="rId17"/>
    <p:sldId id="393" r:id="rId18"/>
    <p:sldId id="394" r:id="rId19"/>
    <p:sldId id="368" r:id="rId20"/>
    <p:sldId id="395" r:id="rId21"/>
    <p:sldId id="396" r:id="rId22"/>
    <p:sldId id="397" r:id="rId23"/>
    <p:sldId id="369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9" r:id="rId44"/>
    <p:sldId id="270" r:id="rId45"/>
    <p:sldId id="271" r:id="rId46"/>
    <p:sldId id="311" r:id="rId47"/>
    <p:sldId id="312" r:id="rId48"/>
    <p:sldId id="410" r:id="rId49"/>
    <p:sldId id="313" r:id="rId50"/>
    <p:sldId id="314" r:id="rId51"/>
    <p:sldId id="317" r:id="rId52"/>
    <p:sldId id="318" r:id="rId53"/>
    <p:sldId id="315" r:id="rId54"/>
    <p:sldId id="316" r:id="rId55"/>
    <p:sldId id="385" r:id="rId56"/>
    <p:sldId id="386" r:id="rId57"/>
    <p:sldId id="387" r:id="rId58"/>
    <p:sldId id="319" r:id="rId59"/>
    <p:sldId id="34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_pro" initials="w" lastIdx="1" clrIdx="0">
    <p:extLst>
      <p:ext uri="{19B8F6BF-5375-455C-9EA6-DF929625EA0E}">
        <p15:presenceInfo xmlns:p15="http://schemas.microsoft.com/office/powerpoint/2012/main" userId="win7_p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FDD2-C85A-4DFA-9ECF-ADFD8D2B5CCF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4B856-3B5B-4EB7-8B7B-F1D39D02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B111A-BA7B-4DF8-A3AB-1023D7DAAB0B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16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791200" y="6731000"/>
            <a:ext cx="44307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11" tIns="49455" rIns="98911" bIns="49455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F2C2905-DCF5-4F3D-9EF9-E0D38E9C1763}" type="slidenum">
              <a:rPr lang="en-US" altLang="en-US" sz="1300"/>
              <a:pPr algn="r"/>
              <a:t>3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98379752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792A8F-EC31-4DB9-8235-698A0CBC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E2B03-6089-48C1-979A-F1B45B10AED0}" type="datetime1">
              <a:rPr lang="en-US"/>
              <a:pPr>
                <a:defRPr/>
              </a:pPr>
              <a:t>02/26/23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3D75A1-DEA4-4F99-A6B4-75D545741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599CAC2-0770-4A78-834D-38403D7E2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20177-4DBA-490F-AAC1-C4BA351D13E3}" type="slidenum">
              <a:rPr lang="en-US" altLang="en-US"/>
              <a:pPr/>
              <a:t>‹#›</a:t>
            </a:fld>
            <a:r>
              <a:rPr lang="en-US" altLang="en-US"/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142978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 userDrawn="1"/>
        </p:nvSpPr>
        <p:spPr bwMode="gray">
          <a:xfrm>
            <a:off x="0" y="6388100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348" cy="365125"/>
          </a:xfrm>
        </p:spPr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8818975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10"/>
            <a:ext cx="736600" cy="79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810538" y="6388100"/>
            <a:ext cx="3177209" cy="3445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11" name="Rectangle 23"/>
          <p:cNvSpPr>
            <a:spLocks noChangeArrowheads="1"/>
          </p:cNvSpPr>
          <p:nvPr userDrawn="1"/>
        </p:nvSpPr>
        <p:spPr bwMode="auto">
          <a:xfrm>
            <a:off x="10903227" y="6376917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77144250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gray">
          <a:xfrm>
            <a:off x="0" y="6441108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10903227" y="6429925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186C-5A00-4957-B607-E8935ED81F02}" type="datetimeFigureOut">
              <a:rPr lang="en-US" smtClean="0"/>
              <a:t>02/26/23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sb\TL_HTML\Web\Bai6_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435" y="1066800"/>
            <a:ext cx="11013141" cy="3352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2</a:t>
            </a:r>
            <a:b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ĐỊNH DẠNG HTML</a:t>
            </a:r>
            <a:b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endParaRPr lang="en-US" sz="5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466811" y="4513263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2060"/>
                </a:solidFill>
              </a:rPr>
              <a:t>Giảng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viên</a:t>
            </a:r>
            <a:r>
              <a:rPr lang="en-US" altLang="en-US" sz="2400" b="1" dirty="0">
                <a:solidFill>
                  <a:srgbClr val="002060"/>
                </a:solidFill>
              </a:rPr>
              <a:t>: </a:t>
            </a:r>
            <a:r>
              <a:rPr lang="en-US" altLang="en-US" sz="2400" b="1" dirty="0" err="1">
                <a:solidFill>
                  <a:srgbClr val="002060"/>
                </a:solidFill>
              </a:rPr>
              <a:t>ThS</a:t>
            </a:r>
            <a:r>
              <a:rPr lang="en-US" altLang="en-US" sz="2400" b="1" dirty="0">
                <a:solidFill>
                  <a:srgbClr val="002060"/>
                </a:solidFill>
              </a:rPr>
              <a:t>. </a:t>
            </a:r>
            <a:r>
              <a:rPr lang="en-US" altLang="en-US" sz="2400" b="1" dirty="0" err="1">
                <a:solidFill>
                  <a:srgbClr val="002060"/>
                </a:solidFill>
              </a:rPr>
              <a:t>Tăng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Thị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Hà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Phương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Email: tangthihaphuong@duytan.edu.vn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Phone: 093 551 5068</a:t>
            </a:r>
          </a:p>
        </p:txBody>
      </p:sp>
    </p:spTree>
    <p:extLst>
      <p:ext uri="{BB962C8B-B14F-4D97-AF65-F5344CB8AC3E}">
        <p14:creationId xmlns:p14="http://schemas.microsoft.com/office/powerpoint/2010/main" val="11774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1132764"/>
            <a:ext cx="10930719" cy="504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bản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&lt;h3&gt;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&lt;/h3&gt;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&lt;h4&gt;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&lt;h6&gt;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&lt;/h6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0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672" y="1378424"/>
            <a:ext cx="10876128" cy="301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 ,&lt;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3668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CB3E7-75A7-49BB-8124-75E61F72DCF8}"/>
              </a:ext>
            </a:extLst>
          </p:cNvPr>
          <p:cNvSpPr txBox="1">
            <a:spLocks noChangeArrowheads="1"/>
          </p:cNvSpPr>
          <p:nvPr/>
        </p:nvSpPr>
        <p:spPr>
          <a:xfrm>
            <a:off x="477672" y="4258101"/>
            <a:ext cx="10876128" cy="191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842" y="996288"/>
            <a:ext cx="6005015" cy="506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&lt;b&gt;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&lt;/b&gt;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&lt;strong&gt;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&lt;/strong&gt;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&lt;u&gt;</a:t>
            </a:r>
            <a:r>
              <a:rPr lang="en-US" altLang="en-US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&lt;/u&gt;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&lt;s&gt;</a:t>
            </a:r>
            <a:r>
              <a:rPr lang="en-US" altLang="en-US" sz="22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&lt;strike&gt;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&lt;/strike&gt;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014949" y="996288"/>
            <a:ext cx="5177051" cy="506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err="1">
                <a:latin typeface="Courier New" panose="02070309020205020404" pitchFamily="49" charset="0"/>
              </a:rPr>
              <a:t>Chữ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đ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nh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m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y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err="1">
                <a:latin typeface="Courier New" panose="02070309020205020404" pitchFamily="49" charset="0"/>
              </a:rPr>
              <a:t>Chữ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đ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nh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m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y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&lt;sup&gt;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&lt;/sup&gt;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----&gt;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5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400" baseline="5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&lt;sub&gt;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&lt;/sub&gt;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----&gt;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132765"/>
            <a:ext cx="10698707" cy="4476466"/>
          </a:xfrm>
        </p:spPr>
        <p:txBody>
          <a:bodyPr>
            <a:normAutofit/>
          </a:bodyPr>
          <a:lstStyle/>
          <a:p>
            <a:pPr marL="177800" lvl="1" indent="-3175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1" indent="0">
              <a:buNone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7800" lvl="1" indent="-3175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4625" indent="0">
              <a:buNone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Ví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dụ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3175"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77800" lvl="1" indent="-3175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An.&lt;/li&gt;</a:t>
            </a:r>
          </a:p>
          <a:p>
            <a:pPr marL="177800" lvl="1" indent="-3175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.&lt;/li&gt;</a:t>
            </a:r>
          </a:p>
          <a:p>
            <a:pPr marL="177800" lvl="1" indent="-3175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.&lt;/li&gt;</a:t>
            </a:r>
          </a:p>
          <a:p>
            <a:pPr marL="177800" lvl="1" indent="-3175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.&lt;/li&gt;</a:t>
            </a:r>
          </a:p>
          <a:p>
            <a:pPr marL="177800" lvl="1" indent="-3175"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77800" lvl="1" indent="-3175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7974"/>
              </p:ext>
            </p:extLst>
          </p:nvPr>
        </p:nvGraphicFramePr>
        <p:xfrm>
          <a:off x="729016" y="1774201"/>
          <a:ext cx="5640293" cy="3961430"/>
        </p:xfrm>
        <a:graphic>
          <a:graphicData uri="http://schemas.openxmlformats.org/drawingml/2006/table">
            <a:tbl>
              <a:tblPr/>
              <a:tblGrid>
                <a:gridCol w="202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69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=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Dấu hình tròn đậm</a:t>
                      </a:r>
                      <a:endParaRPr kumimoji="0" lang="it-I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=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</a:t>
                      </a: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 hình vuông</a:t>
                      </a:r>
                      <a:endParaRPr kumimoji="0" lang="it-I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= circle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Dấu hình tròn mờ</a:t>
                      </a:r>
                      <a:endParaRPr kumimoji="0" lang="it-I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84" y="1716081"/>
            <a:ext cx="35242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74675" y="941696"/>
            <a:ext cx="8001000" cy="573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3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132764"/>
            <a:ext cx="10698707" cy="5063319"/>
          </a:xfrm>
        </p:spPr>
        <p:txBody>
          <a:bodyPr>
            <a:noAutofit/>
          </a:bodyPr>
          <a:lstStyle/>
          <a:p>
            <a:pPr marL="177800" lvl="1" indent="-3175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=“N”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= 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“*”&gt;...&lt;/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‘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a, A,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 </a:t>
            </a:r>
            <a:r>
              <a:rPr lang="en-US" altLang="en-US" sz="18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="2" </a:t>
            </a:r>
            <a:r>
              <a:rPr lang="en-US" altLang="en-US" sz="18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="i"&gt;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Ngô Thị An.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Lê Xuân Châu.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Vũ Đức Chiến.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Đại.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3175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800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2034678"/>
            <a:ext cx="3744913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214651"/>
            <a:ext cx="11341289" cy="4962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GB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alt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GB" alt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/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lnSpc>
                <a:spcPct val="11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GB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height=“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(n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pixels</a:t>
            </a:r>
          </a:p>
          <a:p>
            <a:pPr lvl="3" algn="just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n%: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n%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border=“n”: 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=0: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endParaRPr lang="en-GB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left, right, middle, top,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texttop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214651"/>
            <a:ext cx="11341289" cy="49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vi-VN" sz="2400" dirty="0" smtClean="0">
                <a:latin typeface="+mj-lt"/>
              </a:rPr>
              <a:t>&lt;</a:t>
            </a:r>
            <a:r>
              <a:rPr lang="vi-VN" sz="2400" b="1" dirty="0">
                <a:latin typeface="+mj-lt"/>
              </a:rPr>
              <a:t>a </a:t>
            </a:r>
            <a:r>
              <a:rPr lang="vi-VN" sz="2400" i="1" dirty="0">
                <a:latin typeface="+mj-lt"/>
              </a:rPr>
              <a:t>href</a:t>
            </a:r>
            <a:r>
              <a:rPr lang="vi-VN" sz="2400" i="1" dirty="0" smtClean="0">
                <a:latin typeface="+mj-lt"/>
              </a:rPr>
              <a:t>=“</a:t>
            </a:r>
            <a:r>
              <a:rPr lang="en-US" sz="2400" dirty="0" smtClean="0">
                <a:latin typeface="+mj-lt"/>
              </a:rPr>
              <a:t>URL</a:t>
            </a:r>
            <a:r>
              <a:rPr lang="vi-VN" sz="2400" i="1" dirty="0" smtClean="0">
                <a:latin typeface="+mj-lt"/>
              </a:rPr>
              <a:t>" </a:t>
            </a:r>
            <a:r>
              <a:rPr lang="vi-VN" sz="2400" i="1" dirty="0">
                <a:latin typeface="+mj-lt"/>
              </a:rPr>
              <a:t>title</a:t>
            </a:r>
            <a:r>
              <a:rPr lang="vi-VN" sz="2400" i="1" dirty="0" smtClean="0">
                <a:latin typeface="+mj-lt"/>
              </a:rPr>
              <a:t>=“</a:t>
            </a:r>
            <a:r>
              <a:rPr lang="en-US" sz="2400" dirty="0" err="1" smtClean="0">
                <a:latin typeface="+mj-lt"/>
              </a:rPr>
              <a:t>Tiêu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r>
              <a:rPr lang="vi-VN" sz="2400" i="1" dirty="0" smtClean="0">
                <a:latin typeface="+mj-lt"/>
              </a:rPr>
              <a:t>"</a:t>
            </a:r>
            <a:r>
              <a:rPr lang="vi-VN" sz="2400" dirty="0" smtClean="0">
                <a:latin typeface="+mj-lt"/>
              </a:rPr>
              <a:t>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dirty="0" smtClean="0">
                <a:latin typeface="+mj-lt"/>
              </a:rPr>
              <a:t>&lt;/</a:t>
            </a:r>
            <a:r>
              <a:rPr lang="vi-VN" sz="2400" b="1" dirty="0" smtClean="0">
                <a:latin typeface="+mj-lt"/>
              </a:rPr>
              <a:t>a</a:t>
            </a:r>
            <a:r>
              <a:rPr lang="vi-VN" sz="2400" dirty="0" smtClean="0">
                <a:latin typeface="+mj-lt"/>
              </a:rPr>
              <a:t>&gt;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>
              <a:buFont typeface="Wingdings" panose="05000000000000000000" pitchFamily="2" charset="2"/>
              <a:buChar char="v"/>
            </a:pP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marL="287338" indent="0">
              <a:lnSpc>
                <a:spcPct val="110000"/>
              </a:lnSpc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“mailto:”.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&lt;a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mailto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email” &gt;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 &lt;/a&gt;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200"/>
              </a:spcBef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214651"/>
            <a:ext cx="11341289" cy="49623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Font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color=“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1" indent="0">
              <a:spcBef>
                <a:spcPts val="1200"/>
              </a:spcBef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ỡ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914400" lvl="1" indent="0">
              <a:spcBef>
                <a:spcPts val="1200"/>
              </a:spcBef>
              <a:buNone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0">
              <a:spcBef>
                <a:spcPts val="1200"/>
              </a:spcBef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font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face</a:t>
            </a:r>
            <a:r>
              <a:rPr lang="fr-FR" dirty="0"/>
              <a:t>="</a:t>
            </a:r>
            <a:r>
              <a:rPr lang="fr-FR" dirty="0" err="1"/>
              <a:t>tahoma</a:t>
            </a:r>
            <a:r>
              <a:rPr lang="fr-FR" dirty="0"/>
              <a:t>" </a:t>
            </a:r>
            <a:r>
              <a:rPr lang="fr-FR" dirty="0" err="1">
                <a:solidFill>
                  <a:srgbClr val="FF0000"/>
                </a:solidFill>
              </a:rPr>
              <a:t>color</a:t>
            </a:r>
            <a:r>
              <a:rPr lang="fr-FR" dirty="0"/>
              <a:t>="#000" </a:t>
            </a:r>
            <a:r>
              <a:rPr lang="fr-FR" dirty="0">
                <a:solidFill>
                  <a:srgbClr val="FF0000"/>
                </a:solidFill>
              </a:rPr>
              <a:t>size</a:t>
            </a:r>
            <a:r>
              <a:rPr lang="fr-FR" dirty="0"/>
              <a:t>="3"&gt;</a:t>
            </a:r>
            <a:r>
              <a:rPr lang="fr-FR" dirty="0" err="1"/>
              <a:t>Nội</a:t>
            </a:r>
            <a:r>
              <a:rPr lang="fr-FR" dirty="0"/>
              <a:t> </a:t>
            </a:r>
            <a:r>
              <a:rPr lang="fr-FR" dirty="0" err="1"/>
              <a:t>dung</a:t>
            </a:r>
            <a:r>
              <a:rPr lang="fr-FR" dirty="0"/>
              <a:t>&lt;/</a:t>
            </a:r>
            <a:r>
              <a:rPr lang="fr-FR" dirty="0">
                <a:solidFill>
                  <a:srgbClr val="C00000"/>
                </a:solidFill>
              </a:rPr>
              <a:t>font</a:t>
            </a:r>
            <a:r>
              <a:rPr lang="fr-FR" dirty="0"/>
              <a:t>&gt;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200"/>
              </a:spcBef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1228299"/>
            <a:ext cx="10930719" cy="494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span&gt;</a:t>
            </a:r>
          </a:p>
          <a:p>
            <a:pPr marL="0" indent="0">
              <a:buNone/>
            </a:pP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"</a:t>
            </a:r>
            <a:r>
              <a:rPr lang="en-US" dirty="0" smtClean="0"/>
              <a:t>center/left/right/justify"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&lt;/div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spcAft>
                <a:spcPts val="600"/>
              </a:spcAft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NỘI DUNG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1228299"/>
            <a:ext cx="10930719" cy="494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&lt;marquee  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scrolldelay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scrollamount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behavior=“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alternate|slide|scroll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direction= “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right|left|up|down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xxyyzz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loop=“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/…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marquee&gt;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968991"/>
            <a:ext cx="11477767" cy="5207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US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bgsound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bgsound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err="1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wav, au, midi.</a:t>
            </a:r>
          </a:p>
          <a:p>
            <a:pPr lvl="1"/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=-1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tag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bgSound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&lt;Head&gt;....&lt;/Head&gt;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&lt;Head&gt;....&lt;/Head&gt;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&lt;body&gt;.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Sound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 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&lt;BGSOUND SRC="media/wmpaud7.wav" LOOP=-1&gt;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Enjoy my sound. 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968991"/>
            <a:ext cx="11477767" cy="5207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Video</a:t>
            </a:r>
            <a:endParaRPr lang="en-US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video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(*.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*.mpg, *.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wmv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ta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dynscr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=“filename”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dynsrc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“*.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”*.mpg”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fileopen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dynsrc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"video/Introx.avi"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loop=-1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None/>
            </a:pPr>
            <a:r>
              <a:rPr lang="en-US" altLang="en-US" dirty="0">
                <a:solidFill>
                  <a:schemeClr val="tx2"/>
                </a:solidFill>
              </a:rPr>
              <a:t>&lt;table border</a:t>
            </a:r>
            <a:r>
              <a:rPr lang="en-US" altLang="en-US" dirty="0"/>
              <a:t>="1"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2"/>
                </a:solidFill>
              </a:rPr>
              <a:t>&lt;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/>
              <a:t>   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&lt;</a:t>
            </a:r>
            <a:r>
              <a:rPr lang="en-US" altLang="en-US" dirty="0">
                <a:solidFill>
                  <a:schemeClr val="tx2"/>
                </a:solidFill>
              </a:rPr>
              <a:t>td&gt;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1, </a:t>
            </a:r>
            <a:r>
              <a:rPr lang="en-US" altLang="en-US" dirty="0" err="1"/>
              <a:t>cột</a:t>
            </a:r>
            <a:r>
              <a:rPr lang="en-US" altLang="en-US" dirty="0"/>
              <a:t> 1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/>
              <a:t>	 </a:t>
            </a:r>
            <a:r>
              <a:rPr lang="en-US" altLang="en-US" dirty="0">
                <a:solidFill>
                  <a:schemeClr val="tx2"/>
                </a:solidFill>
              </a:rPr>
              <a:t>&lt;td&gt;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1, </a:t>
            </a:r>
            <a:r>
              <a:rPr lang="en-US" altLang="en-US" dirty="0" err="1"/>
              <a:t>cột</a:t>
            </a:r>
            <a:r>
              <a:rPr lang="en-US" altLang="en-US" dirty="0"/>
              <a:t> 2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tx2"/>
                </a:solidFill>
              </a:rPr>
              <a:t>  &lt;/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tx2"/>
                </a:solidFill>
              </a:rPr>
              <a:t>  &lt;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/>
              <a:t>   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&lt;</a:t>
            </a:r>
            <a:r>
              <a:rPr lang="en-US" altLang="en-US" dirty="0">
                <a:solidFill>
                  <a:schemeClr val="tx2"/>
                </a:solidFill>
              </a:rPr>
              <a:t>td&gt; </a:t>
            </a:r>
            <a:r>
              <a:rPr lang="en-US" altLang="en-US" dirty="0" err="1"/>
              <a:t>Hàng</a:t>
            </a:r>
            <a:r>
              <a:rPr lang="en-US" altLang="en-US" dirty="0"/>
              <a:t> 2, </a:t>
            </a:r>
            <a:r>
              <a:rPr lang="en-US" altLang="en-US" dirty="0" err="1"/>
              <a:t>cột</a:t>
            </a:r>
            <a:r>
              <a:rPr lang="en-US" altLang="en-US" dirty="0"/>
              <a:t> 1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tx2"/>
                </a:solidFill>
              </a:rPr>
              <a:t>	 &lt;td&gt;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2, </a:t>
            </a:r>
            <a:r>
              <a:rPr lang="en-US" altLang="en-US" dirty="0" err="1"/>
              <a:t>cột</a:t>
            </a:r>
            <a:r>
              <a:rPr lang="en-US" altLang="en-US" dirty="0"/>
              <a:t> 2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2"/>
                </a:solidFill>
              </a:rPr>
              <a:t>&lt;/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tx2"/>
                </a:solidFill>
              </a:rPr>
              <a:t>&lt;/table&gt;</a:t>
            </a:r>
            <a:endParaRPr lang="en-US" altLang="en-US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938" y="2431837"/>
            <a:ext cx="3197225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= 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= 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n%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m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m%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 = left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dóng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/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hay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Method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“URL”&gt; 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&lt;/form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752600"/>
            <a:ext cx="1126587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“name” Rows = “number” Cols = “number” Wrap = &lt;value&gt;&gt;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Text…..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OFF (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Wrap.</a:t>
            </a:r>
          </a:p>
        </p:txBody>
      </p:sp>
    </p:spTree>
    <p:extLst>
      <p:ext uri="{BB962C8B-B14F-4D97-AF65-F5344CB8AC3E}">
        <p14:creationId xmlns:p14="http://schemas.microsoft.com/office/powerpoint/2010/main" val="3549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588" y="1573618"/>
            <a:ext cx="11384316" cy="239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341313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>
              <a:lnSpc>
                <a:spcPct val="14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“Text”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= “number”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“number”&gt;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(Size &lt;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163" y="1799565"/>
            <a:ext cx="11076082" cy="242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682625" indent="-341313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 = Password Name = “name” 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= “number”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“number”&gt;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“*” hay “x”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6899" y="1786872"/>
            <a:ext cx="10880867" cy="320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Box</a:t>
            </a: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Name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“name”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String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en-US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8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MỤC TIÊU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306" y="990600"/>
            <a:ext cx="11282082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cho sinh viên kiến thức tổng quan về ứng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định dạng HTML xây dựng giao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trang web sinh động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sz="3600" dirty="0"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vi-VN" sz="3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3700" y="1786605"/>
            <a:ext cx="11138658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 = “Radio” Name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“name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Value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String</a:t>
            </a:r>
          </a:p>
          <a:p>
            <a:pPr>
              <a:lnSpc>
                <a:spcPct val="120000"/>
              </a:lnSpc>
            </a:pP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91319" y="1807854"/>
            <a:ext cx="1108198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“Hidden”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“name”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Script.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1999" y="1757087"/>
            <a:ext cx="10729415" cy="259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“Submit”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“String”&gt;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1999" y="1768814"/>
            <a:ext cx="1070211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“Reset”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“String”&gt;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8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1729094"/>
            <a:ext cx="10744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= “name” Size = 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Multiple &gt;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 Selected  Value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1”&gt; String</a:t>
            </a: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   Value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2”&gt; String</a:t>
            </a: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   Value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3”&gt; String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Multiple: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37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96" y="914400"/>
            <a:ext cx="10515600" cy="7340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Ví dụ: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1648460"/>
            <a:ext cx="6915912" cy="4439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&lt;title&gt;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&lt;/title&gt;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&lt;marquee&gt;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Chào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&lt;/marquee&gt;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&lt;b&gt;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&lt;/b&gt;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Email: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&gt;&lt;u&gt; nguyena@gmeo.com &lt;/u&gt;&lt;/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15" y="2692150"/>
            <a:ext cx="482028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3477"/>
            <a:ext cx="10515600" cy="57620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CSS (CASCADING STYLE 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987552"/>
            <a:ext cx="11355593" cy="55229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là 1 kỹ thuật dùng để định nghĩa cách thể hiện của các đối tượng trong trang web, tạo tính thẩm mỹ.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CSS còn có những lợi điểm khác (tiện ích):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CSS. </a:t>
            </a:r>
          </a:p>
        </p:txBody>
      </p:sp>
    </p:spTree>
    <p:extLst>
      <p:ext uri="{BB962C8B-B14F-4D97-AF65-F5344CB8AC3E}">
        <p14:creationId xmlns:p14="http://schemas.microsoft.com/office/powerpoint/2010/main" val="7440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472"/>
            <a:ext cx="10988040" cy="54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tenstyle {</a:t>
            </a:r>
          </a:p>
          <a:p>
            <a:pPr marL="0" indent="0">
              <a:buNone/>
            </a:pPr>
            <a:r>
              <a:rPr lang="en-US" sz="3600" dirty="0"/>
              <a:t>		property1: value;</a:t>
            </a:r>
          </a:p>
          <a:p>
            <a:pPr marL="0" indent="0">
              <a:buNone/>
            </a:pPr>
            <a:r>
              <a:rPr lang="en-US" sz="3600" dirty="0"/>
              <a:t>		property2:value;</a:t>
            </a:r>
          </a:p>
          <a:p>
            <a:pPr marL="0" indent="0">
              <a:buNone/>
            </a:pPr>
            <a:r>
              <a:rPr lang="en-US" sz="3600" dirty="0"/>
              <a:t>		…….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property:value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r>
              <a:rPr lang="en-US" sz="3600" i="1" dirty="0" err="1"/>
              <a:t>Ví</a:t>
            </a:r>
            <a:r>
              <a:rPr lang="en-US" sz="3600" i="1" dirty="0"/>
              <a:t> </a:t>
            </a:r>
            <a:r>
              <a:rPr lang="en-US" sz="3600" i="1" dirty="0" err="1"/>
              <a:t>dụ</a:t>
            </a:r>
            <a:r>
              <a:rPr lang="en-US" sz="3600" i="1" dirty="0"/>
              <a:t>: p{ </a:t>
            </a:r>
            <a:r>
              <a:rPr lang="en-US" sz="3600" i="1" dirty="0" smtClean="0"/>
              <a:t>color</a:t>
            </a:r>
            <a:r>
              <a:rPr lang="en-US" sz="3600" i="1" dirty="0"/>
              <a:t>: Red; </a:t>
            </a:r>
            <a:r>
              <a:rPr lang="en-US" sz="3600" i="1" dirty="0" smtClean="0"/>
              <a:t>font-size:16px; </a:t>
            </a:r>
            <a:r>
              <a:rPr lang="en-US" sz="3600" i="1" dirty="0" err="1"/>
              <a:t>font-weight:Bold</a:t>
            </a:r>
            <a:r>
              <a:rPr lang="en-US" sz="3600" i="1" dirty="0"/>
              <a:t>; }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Cú pháp:</a:t>
            </a:r>
          </a:p>
        </p:txBody>
      </p:sp>
    </p:spTree>
    <p:extLst>
      <p:ext uri="{BB962C8B-B14F-4D97-AF65-F5344CB8AC3E}">
        <p14:creationId xmlns:p14="http://schemas.microsoft.com/office/powerpoint/2010/main" val="22230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884903"/>
            <a:ext cx="12044082" cy="597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tag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Color: Red 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text-align: center;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background-color: #999933;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baiviet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background-color: #CCCC99;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width: 200px;}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Các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109472"/>
            <a:ext cx="11288358" cy="54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Sử dụng /*  ghi chú  */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Ví dụ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property1: value1;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*/ 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property2: value;  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2*/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}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Ghi chú:</a:t>
            </a:r>
          </a:p>
        </p:txBody>
      </p:sp>
    </p:spTree>
    <p:extLst>
      <p:ext uri="{BB962C8B-B14F-4D97-AF65-F5344CB8AC3E}">
        <p14:creationId xmlns:p14="http://schemas.microsoft.com/office/powerpoint/2010/main" val="18280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2329" y="81869"/>
            <a:ext cx="10515600" cy="6468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NGÔN NGỮ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849703"/>
            <a:ext cx="11550590" cy="5237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 Text Markup Language):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gồm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(tag), tên tag đặt trong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&gt;,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thẻ HTML thông thường đi theo cặp như &lt;b&gt; và &lt;/ b</a:t>
            </a:r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được ra đời vào năm 1990, người sáng tạo ra ngôn ngữ này là Tim Berners-Lee, cũng là cha đẻ của World Wide Web và là chủ tịch của W3C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trang web dạng trang HTML là một tập tin văn bản ASCII nên có thể soạn thảo bằng bất kỳ một phần mềm nào như Notepad, Notepad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Wordpad, Microsoft 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Brackets, Adobe Dreamweaver, Visual Studio Code,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472"/>
            <a:ext cx="10988040" cy="2857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3 cách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Inline Style Sheet (Nhúng CSS vào tag HTML)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Internal Style Sheet (Nhúng CSS vào trang web)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Linking Style Sheet (Liên kết CSS với trang web)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7" y="3461649"/>
            <a:ext cx="3375212" cy="25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3" y="1109472"/>
            <a:ext cx="11686774" cy="498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Inline Style Sheet : (CSS cục bộ)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&lt;tag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= “property1:value1; ….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PropertyN:valueN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….. &lt;/tag&gt;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 style=“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color:yellow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&lt;/h1&gt;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</p:spTree>
    <p:extLst>
      <p:ext uri="{BB962C8B-B14F-4D97-AF65-F5344CB8AC3E}">
        <p14:creationId xmlns:p14="http://schemas.microsoft.com/office/powerpoint/2010/main" val="18651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146412"/>
            <a:ext cx="11330728" cy="5562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Internal Style Sheet : (CSS nội tuyến)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Định nghĩa &lt;style&gt; nhúng trong thẻ &lt;head&gt; của trang Html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&lt;style type=“text/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SelectorName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&lt;/style&gt;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17859" y="3496235"/>
            <a:ext cx="2743200" cy="26759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HTML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5776" y="3886200"/>
            <a:ext cx="2366684" cy="129091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04839" y="3886200"/>
            <a:ext cx="126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head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5776" y="5271246"/>
            <a:ext cx="2366684" cy="75303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04839" y="5299357"/>
            <a:ext cx="126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body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03659" y="4503548"/>
            <a:ext cx="914400" cy="4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3290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851259"/>
            <a:ext cx="11157857" cy="6006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text/css"&gt;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font-size:12pt;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h2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color:yellow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&lt;/style&gt;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&lt;h2&gt;This is yellow &lt;/h2&gt;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p&gt;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red, 12pt &lt;/p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5" y="2849008"/>
            <a:ext cx="4724666" cy="22099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888417" y="3469341"/>
            <a:ext cx="983030" cy="106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030927"/>
            <a:ext cx="11948160" cy="5401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Linking Style Sheet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External Style Sheet)</a:t>
            </a:r>
          </a:p>
          <a:p>
            <a:pPr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Là một bảng kiểu được lưu trữ thành một file bên ngoài  và được liên kết với trang HTML,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phần mở rộng *.css</a:t>
            </a:r>
          </a:p>
          <a:p>
            <a:pPr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=“stylesheet”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type=“text/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</p:spTree>
    <p:extLst>
      <p:ext uri="{BB962C8B-B14F-4D97-AF65-F5344CB8AC3E}">
        <p14:creationId xmlns:p14="http://schemas.microsoft.com/office/powerpoint/2010/main" val="4252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9472"/>
            <a:ext cx="11157857" cy="54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Ví dụ: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2979" y="1890174"/>
            <a:ext cx="3710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/*File </a:t>
            </a:r>
            <a:r>
              <a:rPr lang="en-US" sz="3000" dirty="0" err="1">
                <a:solidFill>
                  <a:srgbClr val="002060"/>
                </a:solidFill>
              </a:rPr>
              <a:t>css</a:t>
            </a:r>
            <a:r>
              <a:rPr lang="en-US" sz="3000" dirty="0">
                <a:solidFill>
                  <a:srgbClr val="002060"/>
                </a:solidFill>
              </a:rPr>
              <a:t> : mycss.css*/</a:t>
            </a:r>
          </a:p>
          <a:p>
            <a:r>
              <a:rPr lang="en-US" sz="3000" dirty="0"/>
              <a:t>h</a:t>
            </a:r>
            <a:r>
              <a:rPr lang="en-US" sz="3000" dirty="0" smtClean="0"/>
              <a:t>2</a:t>
            </a:r>
            <a:endParaRPr lang="en-US" sz="3000" dirty="0"/>
          </a:p>
          <a:p>
            <a:r>
              <a:rPr lang="en-US" sz="3000" dirty="0" smtClean="0"/>
              <a:t>{</a:t>
            </a:r>
          </a:p>
          <a:p>
            <a:r>
              <a:rPr lang="en-US" sz="3000" dirty="0"/>
              <a:t> </a:t>
            </a:r>
            <a:r>
              <a:rPr lang="en-US" sz="3000" dirty="0" err="1" smtClean="0"/>
              <a:t>font-weight:bold</a:t>
            </a:r>
            <a:r>
              <a:rPr lang="en-US" sz="3000" dirty="0"/>
              <a:t>;</a:t>
            </a:r>
          </a:p>
          <a:p>
            <a:r>
              <a:rPr lang="en-US" sz="3000" dirty="0"/>
              <a:t> font-size:16pt;</a:t>
            </a:r>
          </a:p>
          <a:p>
            <a:r>
              <a:rPr lang="en-US" sz="3000" dirty="0"/>
              <a:t> </a:t>
            </a:r>
            <a:r>
              <a:rPr lang="en-US" sz="3000" dirty="0" err="1"/>
              <a:t>color:white</a:t>
            </a:r>
            <a:r>
              <a:rPr lang="en-US" sz="3000" dirty="0"/>
              <a:t>;</a:t>
            </a:r>
          </a:p>
          <a:p>
            <a:r>
              <a:rPr lang="en-US" sz="3000" dirty="0"/>
              <a:t> </a:t>
            </a:r>
            <a:r>
              <a:rPr lang="en-US" sz="3000" dirty="0" err="1"/>
              <a:t>background-color:red</a:t>
            </a:r>
            <a:r>
              <a:rPr lang="en-US" sz="3000" dirty="0"/>
              <a:t>; 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3460" y="1265830"/>
            <a:ext cx="4780202" cy="4462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/*File html Demo*/</a:t>
            </a:r>
          </a:p>
          <a:p>
            <a:r>
              <a:rPr lang="en-US" sz="2600" dirty="0"/>
              <a:t>&lt;html&gt;</a:t>
            </a:r>
          </a:p>
          <a:p>
            <a:r>
              <a:rPr lang="en-US" sz="2600" dirty="0"/>
              <a:t>&lt;head&gt;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&lt;</a:t>
            </a:r>
            <a:r>
              <a:rPr lang="en-US" sz="2600" dirty="0"/>
              <a:t>title&gt; </a:t>
            </a:r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 6&lt;/title&gt;</a:t>
            </a:r>
          </a:p>
          <a:p>
            <a:r>
              <a:rPr lang="en-US" sz="2600" dirty="0" smtClean="0"/>
              <a:t>   &lt;</a:t>
            </a:r>
            <a:r>
              <a:rPr lang="en-US" sz="2600" dirty="0"/>
              <a:t>link </a:t>
            </a:r>
            <a:r>
              <a:rPr lang="en-US" sz="2600" dirty="0" err="1"/>
              <a:t>href</a:t>
            </a:r>
            <a:r>
              <a:rPr lang="en-US" sz="2600" dirty="0"/>
              <a:t>="mycss.css" </a:t>
            </a:r>
            <a:r>
              <a:rPr lang="en-US" sz="2600" dirty="0" err="1"/>
              <a:t>rel</a:t>
            </a:r>
            <a:r>
              <a:rPr lang="en-US" sz="2600" dirty="0"/>
              <a:t>="stylesheet"&gt;</a:t>
            </a:r>
          </a:p>
          <a:p>
            <a:r>
              <a:rPr lang="en-US" sz="2600" dirty="0"/>
              <a:t>&lt;/head&gt;</a:t>
            </a:r>
          </a:p>
          <a:p>
            <a:r>
              <a:rPr lang="en-US" sz="2600" dirty="0"/>
              <a:t>&lt;body&gt;</a:t>
            </a:r>
          </a:p>
          <a:p>
            <a:r>
              <a:rPr lang="en-US" sz="2600" dirty="0"/>
              <a:t>      &lt;h2&gt; this is h2&lt;/h2&gt;</a:t>
            </a:r>
          </a:p>
          <a:p>
            <a:r>
              <a:rPr lang="en-US" sz="2600" dirty="0"/>
              <a:t>&lt;/body&gt;</a:t>
            </a:r>
          </a:p>
          <a:p>
            <a:r>
              <a:rPr lang="en-US" sz="2600" dirty="0"/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43" y="3552167"/>
            <a:ext cx="3543715" cy="24343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199" y="0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5. Vị trí đặt CSS:</a:t>
            </a:r>
          </a:p>
        </p:txBody>
      </p:sp>
      <p:sp>
        <p:nvSpPr>
          <p:cNvPr id="9" name="Down Arrow 8"/>
          <p:cNvSpPr/>
          <p:nvPr/>
        </p:nvSpPr>
        <p:spPr>
          <a:xfrm>
            <a:off x="9750082" y="1265830"/>
            <a:ext cx="1603717" cy="2037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21273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3" y="838199"/>
            <a:ext cx="11990293" cy="585787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 smtClean="0">
                <a:cs typeface="Times New Roman" panose="02020603050405020304" pitchFamily="18" charset="0"/>
              </a:rPr>
              <a:t>Background-colo</a:t>
            </a:r>
            <a:r>
              <a:rPr lang="en-US" sz="2000" i="1" dirty="0" smtClean="0">
                <a:cs typeface="Times New Roman" panose="02020603050405020304" pitchFamily="18" charset="0"/>
              </a:rPr>
              <a:t>r</a:t>
            </a:r>
            <a:r>
              <a:rPr lang="en-US" sz="2000" dirty="0"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cs typeface="Times New Roman" panose="02020603050405020304" pitchFamily="18" charset="0"/>
              </a:rPr>
              <a:t>màu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cs typeface="Times New Roman" panose="02020603050405020304" pitchFamily="18" charset="0"/>
              </a:rPr>
              <a:t>; </a:t>
            </a:r>
            <a:r>
              <a:rPr lang="en-US" sz="2000" b="1" i="1" dirty="0" smtClean="0">
                <a:cs typeface="Times New Roman" panose="02020603050405020304" pitchFamily="18" charset="0"/>
              </a:rPr>
              <a:t>Background-image</a:t>
            </a:r>
            <a:r>
              <a:rPr lang="en-US" sz="2000" dirty="0">
                <a:cs typeface="Times New Roman" panose="02020603050405020304" pitchFamily="18" charset="0"/>
              </a:rPr>
              <a:t>: url(tên </a:t>
            </a:r>
            <a:r>
              <a:rPr lang="en-US" sz="2000" dirty="0" err="1"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cs typeface="Times New Roman" panose="02020603050405020304" pitchFamily="18" charset="0"/>
              </a:rPr>
              <a:t>)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 smtClean="0">
                <a:cs typeface="Times New Roman" panose="02020603050405020304" pitchFamily="18" charset="0"/>
              </a:rPr>
              <a:t>color</a:t>
            </a:r>
            <a:r>
              <a:rPr lang="en-US" sz="2000" dirty="0"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cs typeface="Times New Roman" panose="02020603050405020304" pitchFamily="18" charset="0"/>
              </a:rPr>
              <a:t>màu</a:t>
            </a:r>
            <a:r>
              <a:rPr lang="en-US" sz="2000" dirty="0" smtClean="0">
                <a:cs typeface="Times New Roman" panose="02020603050405020304" pitchFamily="18" charset="0"/>
              </a:rPr>
              <a:t>; </a:t>
            </a:r>
            <a:r>
              <a:rPr lang="en-US" sz="2000" b="1" i="1" dirty="0">
                <a:cs typeface="Times New Roman" panose="02020603050405020304" pitchFamily="18" charset="0"/>
              </a:rPr>
              <a:t>font-family</a:t>
            </a:r>
            <a:r>
              <a:rPr lang="en-US" sz="2000" dirty="0"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cs typeface="Times New Roman" panose="02020603050405020304" pitchFamily="18" charset="0"/>
              </a:rPr>
              <a:t>; </a:t>
            </a:r>
            <a:r>
              <a:rPr lang="en-US" sz="2000" b="1" i="1" dirty="0" err="1">
                <a:cs typeface="Times New Roman" panose="02020603050405020304" pitchFamily="18" charset="0"/>
              </a:rPr>
              <a:t>font-size</a:t>
            </a:r>
            <a:r>
              <a:rPr lang="en-US" sz="2000" dirty="0" err="1">
                <a:cs typeface="Times New Roman" panose="02020603050405020304" pitchFamily="18" charset="0"/>
              </a:rPr>
              <a:t>:cỡ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cs typeface="Times New Roman" panose="02020603050405020304" pitchFamily="18" charset="0"/>
              </a:rPr>
              <a:t>px,pt</a:t>
            </a:r>
            <a:r>
              <a:rPr lang="en-US" sz="2000" dirty="0" smtClean="0">
                <a:cs typeface="Times New Roman" panose="02020603050405020304" pitchFamily="18" charset="0"/>
              </a:rPr>
              <a:t>); </a:t>
            </a:r>
            <a:r>
              <a:rPr lang="en-US" sz="2000" b="1" i="1" dirty="0" err="1" smtClean="0">
                <a:cs typeface="Times New Roman" panose="02020603050405020304" pitchFamily="18" charset="0"/>
              </a:rPr>
              <a:t>font-weight</a:t>
            </a:r>
            <a:r>
              <a:rPr lang="en-US" sz="2000" dirty="0" err="1" smtClean="0">
                <a:cs typeface="Times New Roman" panose="02020603050405020304" pitchFamily="18" charset="0"/>
              </a:rPr>
              <a:t>:bold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cs typeface="Times New Roman" panose="02020603050405020304" pitchFamily="18" charset="0"/>
              </a:rPr>
              <a:t>đậm</a:t>
            </a:r>
            <a:r>
              <a:rPr lang="en-US" sz="2000" dirty="0" smtClean="0">
                <a:cs typeface="Times New Roman" panose="02020603050405020304" pitchFamily="18" charset="0"/>
              </a:rPr>
              <a:t>); …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dày, kiểu viền, màu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Kiểu viền: solid (nét liền), dashed (nét đứt), dotted (nét chấm)</a:t>
            </a:r>
          </a:p>
          <a:p>
            <a:pPr>
              <a:buFontTx/>
              <a:buChar char="-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khoảng 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>
                <a:cs typeface="Times New Roman" panose="02020603050405020304" pitchFamily="18" charset="0"/>
              </a:rPr>
              <a:t>padding</a:t>
            </a:r>
            <a:r>
              <a:rPr lang="en-US" sz="2000" dirty="0">
                <a:cs typeface="Times New Roman" panose="02020603050405020304" pitchFamily="18" charset="0"/>
              </a:rPr>
              <a:t> (bên trong), </a:t>
            </a:r>
            <a:r>
              <a:rPr lang="en-US" sz="2000" b="1" i="1" dirty="0">
                <a:cs typeface="Times New Roman" panose="02020603050405020304" pitchFamily="18" charset="0"/>
              </a:rPr>
              <a:t>margin</a:t>
            </a:r>
            <a:r>
              <a:rPr lang="en-US" sz="2000" dirty="0">
                <a:cs typeface="Times New Roman" panose="02020603050405020304" pitchFamily="18" charset="0"/>
              </a:rPr>
              <a:t> (bên ngoài).</a:t>
            </a:r>
          </a:p>
          <a:p>
            <a:pPr>
              <a:buFontTx/>
              <a:buChar char="-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Căn lề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>
                <a:cs typeface="Times New Roman" panose="02020603050405020304" pitchFamily="18" charset="0"/>
              </a:rPr>
              <a:t>float</a:t>
            </a:r>
            <a:r>
              <a:rPr lang="en-US" sz="2000" dirty="0">
                <a:cs typeface="Times New Roman" panose="02020603050405020304" pitchFamily="18" charset="0"/>
              </a:rPr>
              <a:t>: left (</a:t>
            </a:r>
            <a:r>
              <a:rPr lang="en-US" sz="2000" dirty="0" err="1"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underline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uppercase;</a:t>
            </a:r>
          </a:p>
          <a:p>
            <a:pPr>
              <a:buFontTx/>
              <a:buChar char="-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line-height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endParaRPr 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15080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7" y="1064524"/>
            <a:ext cx="11990293" cy="539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	     padding: 15px 8px;</a:t>
            </a:r>
          </a:p>
          <a:p>
            <a:pPr marL="0" indent="0">
              <a:buNone/>
            </a:pPr>
            <a:r>
              <a:rPr lang="en-US" sz="2400" dirty="0"/>
              <a:t>		     font-size: 15px;</a:t>
            </a:r>
          </a:p>
          <a:p>
            <a:pPr marL="0" indent="0">
              <a:buNone/>
            </a:pPr>
            <a:r>
              <a:rPr lang="en-US" sz="2400" dirty="0"/>
              <a:t>		     font-family: "</a:t>
            </a:r>
            <a:r>
              <a:rPr lang="en-US" sz="2400" dirty="0" err="1"/>
              <a:t>Roboto</a:t>
            </a:r>
            <a:r>
              <a:rPr lang="en-US" sz="2400" dirty="0"/>
              <a:t> Regular</a:t>
            </a:r>
            <a:r>
              <a:rPr lang="en-US" sz="2400" dirty="0" smtClean="0"/>
              <a:t>";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</a:t>
            </a:r>
            <a:r>
              <a:rPr lang="en-US" sz="2400" dirty="0"/>
              <a:t>color: </a:t>
            </a:r>
            <a:r>
              <a:rPr lang="en-US" sz="2400" dirty="0" smtClean="0"/>
              <a:t>red;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     text-transform: uppercase;</a:t>
            </a:r>
          </a:p>
          <a:p>
            <a:pPr marL="0" indent="0">
              <a:buNone/>
            </a:pPr>
            <a:r>
              <a:rPr lang="en-US" sz="2400" dirty="0"/>
              <a:t>		     border:1px solid #</a:t>
            </a:r>
            <a:r>
              <a:rPr lang="en-US" sz="2400" dirty="0" err="1"/>
              <a:t>ffffff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3189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7" y="1064524"/>
            <a:ext cx="11990293" cy="539368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&lt;a&gt;: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*a: định dạng cho các link chưa được nhắp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*a:hover: định dạng khi rê chuột vào link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a:active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định dạng cho link đang nhắp chuộc (chưa nhả)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a:visited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định dạng cho link đã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a {</a:t>
            </a:r>
            <a:r>
              <a:rPr lang="en-US" sz="2400" dirty="0"/>
              <a:t>color: </a:t>
            </a:r>
            <a:r>
              <a:rPr lang="en-US" sz="2400" dirty="0" smtClean="0"/>
              <a:t>#000000;}</a:t>
            </a:r>
          </a:p>
          <a:p>
            <a:pPr marL="0" indent="0">
              <a:buNone/>
            </a:pPr>
            <a:r>
              <a:rPr lang="fr-FR" sz="2400" dirty="0" smtClean="0"/>
              <a:t>	a:hover {</a:t>
            </a:r>
            <a:r>
              <a:rPr lang="en-US" sz="2400" dirty="0" smtClean="0"/>
              <a:t>color</a:t>
            </a:r>
            <a:r>
              <a:rPr lang="en-US" sz="2400" dirty="0"/>
              <a:t>: #169bd8</a:t>
            </a:r>
            <a:r>
              <a:rPr lang="en-US" sz="2400" dirty="0" smtClean="0"/>
              <a:t>; }</a:t>
            </a:r>
          </a:p>
          <a:p>
            <a:pPr marL="0" indent="0">
              <a:buNone/>
            </a:pPr>
            <a:r>
              <a:rPr lang="fr-FR" sz="2400" dirty="0" smtClean="0"/>
              <a:t>	a:active {</a:t>
            </a:r>
            <a:r>
              <a:rPr lang="en-US" sz="2400" dirty="0"/>
              <a:t>color: #169bd8; }</a:t>
            </a:r>
          </a:p>
          <a:p>
            <a:pPr marL="0" indent="0">
              <a:buNone/>
            </a:pPr>
            <a:r>
              <a:rPr lang="en-US" sz="2400" dirty="0" smtClean="0"/>
              <a:t>	a:visited {color</a:t>
            </a:r>
            <a:r>
              <a:rPr lang="en-US" sz="2400" dirty="0"/>
              <a:t>: #169bd8</a:t>
            </a:r>
            <a:r>
              <a:rPr lang="en-US" sz="2400" dirty="0" smtClean="0"/>
              <a:t>; 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35992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5992"/>
            <a:ext cx="12191999" cy="6052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Table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(bảng biểu): tạo dữ liệu dạng bảng hoặc layout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&lt;th&gt; &lt;/th&gt; (dòng tiêu đề)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1.1&lt;/td&gt;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1.2&lt;/td&gt;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2.1&lt;/td&gt;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2.2&lt;/td&gt;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44" y="2536407"/>
            <a:ext cx="2977750" cy="194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5466" y="2351741"/>
            <a:ext cx="185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Kết quả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145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5" y="1075571"/>
            <a:ext cx="11512297" cy="404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trình soạn thảo văn bản  (lưu file với định dạng .html)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25" y="5207795"/>
            <a:ext cx="1129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u="sng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sinh viên tìm hiểm HTML5, nêu sự khác biệt giữa phiên bản HTML với những phiên bản cũ hơn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329" y="81869"/>
            <a:ext cx="10515600" cy="646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I. NGÔN NGỮ HTML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914400"/>
            <a:ext cx="11837157" cy="5943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Table (bảng biểu):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:</a:t>
            </a:r>
          </a:p>
          <a:p>
            <a:pPr marL="914400" indent="0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idth, height: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px, %)</a:t>
            </a:r>
          </a:p>
          <a:p>
            <a:pPr marL="914400" inden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border-collapse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vertical-align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/>
              <a:t>top/</a:t>
            </a:r>
            <a:r>
              <a:rPr lang="en-US" sz="2400" dirty="0"/>
              <a:t> </a:t>
            </a:r>
            <a:r>
              <a:rPr lang="en-US" sz="2400" dirty="0" smtClean="0"/>
              <a:t>bottom/</a:t>
            </a:r>
            <a:r>
              <a:rPr lang="en-US" sz="2400" dirty="0"/>
              <a:t> </a:t>
            </a:r>
            <a:r>
              <a:rPr lang="en-US" sz="2400" dirty="0" smtClean="0"/>
              <a:t>middle</a:t>
            </a:r>
          </a:p>
          <a:p>
            <a:pPr marL="914400" indent="0"/>
            <a:r>
              <a:rPr lang="en-US" sz="2400" b="1" dirty="0" smtClean="0"/>
              <a:t> </a:t>
            </a:r>
            <a:r>
              <a:rPr lang="en-US" sz="2400" dirty="0" smtClean="0"/>
              <a:t>text-align</a:t>
            </a:r>
            <a:r>
              <a:rPr lang="en-US" sz="2400" dirty="0"/>
              <a:t>: center;</a:t>
            </a:r>
            <a:endParaRPr lang="en-US" sz="2400" dirty="0" smtClean="0"/>
          </a:p>
          <a:p>
            <a:pPr marL="91440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padding: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inden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cho ô (td)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thẻ định 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sesion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31817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7546" y="1037231"/>
            <a:ext cx="10687457" cy="514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type=“loại input” name =“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input: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Box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60425" algn="l"/>
                <a:tab pos="503555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	- password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60425" algn="l"/>
                <a:tab pos="503555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60425" algn="l"/>
                <a:tab pos="503555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-Reset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23287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28723" y="-84408"/>
            <a:ext cx="105156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thông dụng của 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2046" y="758474"/>
            <a:ext cx="11517923" cy="535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định một giá trị khởi tạo cho phần tử input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Value=“giá trị khởi tạo”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đinh phần tử input chỉ có thể đọc (không thể thay đổi dữ liệu trên phần tử đó)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định kích thước của trường input (số ký tự)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và width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 định chiều rộng và cao của phần tử &lt;input&gt;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định độ dài tối đa cho phép của trường input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thuộc tính boolean.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một gợi ý mà miêu tả giá trị mong đợi cho trường input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sẽ được thay thế khi nhập mới</a:t>
            </a:r>
          </a:p>
        </p:txBody>
      </p:sp>
    </p:spTree>
    <p:extLst>
      <p:ext uri="{BB962C8B-B14F-4D97-AF65-F5344CB8AC3E}">
        <p14:creationId xmlns:p14="http://schemas.microsoft.com/office/powerpoint/2010/main" val="21413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3694" y="-123272"/>
            <a:ext cx="10515600" cy="963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CÁC ĐỐI TƯỢNG TRÊN TRANG 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" y="840531"/>
            <a:ext cx="1196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HTML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&lt;p&gt;; &lt;br&gt;; &lt;div&gt;; &lt;h1&gt;;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65013"/>
              </p:ext>
            </p:extLst>
          </p:nvPr>
        </p:nvGraphicFramePr>
        <p:xfrm>
          <a:off x="107576" y="1977621"/>
          <a:ext cx="119208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thẻ HTML5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&lt;article&gt;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 bài viết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&lt;header&gt;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 đầu của một trang hoặc một khu vực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&lt;footer&gt;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 cuối của một trang hoặc một khu vực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&lt;section&gt;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 một khu vực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&lt;audio&gt;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Chèn âm thanh, âm nhạc vào website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&lt;embed&gt;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Nhúng các ứng dụng bên ngoài vào website (như plug-in)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&lt;video&gt;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Chèn video hoặc một bộ phim vào website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03" y="716381"/>
            <a:ext cx="1153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CLASS: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322003" y="1177853"/>
            <a:ext cx="11869997" cy="2344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KHÁI NIỆM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phân biệt các thẻ giống nhau. (cùng 1 loại thẻ có định dạng khác nhau)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Dùng để tạo ra style mới theo ý muốn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856" y="3263671"/>
            <a:ext cx="3716638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CÁCH TẠO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4856" y="4061946"/>
            <a:ext cx="11517923" cy="307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 “tenid”			vd: &lt;div id=‘’containner”&gt;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tuyệt đối không được dùng lặp lại)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Class=“tenclass”		vd: &lt;div class=‘’menu”&gt;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class không được bắt đầu bằng số (vd: 1cot, 2vien)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CÁC ĐỐI TƯỢNG TRÊN TRANG HTML</a:t>
            </a:r>
          </a:p>
        </p:txBody>
      </p:sp>
    </p:spTree>
    <p:extLst>
      <p:ext uri="{BB962C8B-B14F-4D97-AF65-F5344CB8AC3E}">
        <p14:creationId xmlns:p14="http://schemas.microsoft.com/office/powerpoint/2010/main" val="38819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09934"/>
            <a:ext cx="11614245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Câu</a:t>
            </a:r>
            <a:r>
              <a:rPr lang="en-US" b="1" dirty="0"/>
              <a:t> 1</a:t>
            </a:r>
            <a:r>
              <a:rPr lang="en-US" b="1" dirty="0" smtClean="0"/>
              <a:t>: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giản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 HTML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. HEAD, HTML, BODY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. HEAD, TITLE, BODY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dirty="0"/>
              <a:t>. HEAD, BODY, </a:t>
            </a:r>
            <a:r>
              <a:rPr lang="en-US" dirty="0" smtClean="0"/>
              <a:t>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</a:t>
            </a:r>
            <a:r>
              <a:rPr lang="en-US" dirty="0"/>
              <a:t>. HTML, HEAD, </a:t>
            </a:r>
            <a:r>
              <a:rPr lang="en-US" dirty="0" smtClean="0"/>
              <a:t>BODY</a:t>
            </a:r>
          </a:p>
          <a:p>
            <a:pPr marL="0" indent="0"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2: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,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,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sắc</a:t>
            </a:r>
            <a:r>
              <a:rPr lang="en-US" b="1" dirty="0"/>
              <a:t>... Ta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thẻ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dirty="0"/>
              <a:t>. &lt;color&gt;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en-US" dirty="0"/>
              <a:t>.  &lt;font&gt;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dirty="0"/>
              <a:t>. &lt;</a:t>
            </a:r>
            <a:r>
              <a:rPr lang="en-US" dirty="0" err="1"/>
              <a:t>fontstyle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dirty="0"/>
              <a:t>. &lt;</a:t>
            </a:r>
            <a:r>
              <a:rPr lang="en-US" dirty="0" err="1"/>
              <a:t>fontsize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HỎI/ ĐÁP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09934"/>
            <a:ext cx="11614245" cy="51670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smtClean="0"/>
              <a:t>3: </a:t>
            </a:r>
            <a:r>
              <a:rPr lang="en-US" b="1" dirty="0" err="1" smtClean="0"/>
              <a:t>Đâu</a:t>
            </a:r>
            <a:r>
              <a:rPr lang="en-US" b="1" dirty="0" smtClean="0"/>
              <a:t> </a:t>
            </a:r>
            <a:r>
              <a:rPr lang="en-US" b="1" dirty="0" err="1"/>
              <a:t>là</a:t>
            </a:r>
            <a:r>
              <a:rPr lang="en-US" b="1" dirty="0"/>
              <a:t> tag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web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cỡ</a:t>
            </a:r>
            <a:r>
              <a:rPr lang="en-US" b="1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&lt;heading&gt;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en-US" dirty="0"/>
              <a:t>. &lt;h1&gt;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&lt;h6&gt;</a:t>
            </a:r>
          </a:p>
          <a:p>
            <a:pPr marL="0" indent="0" fontAlgn="base">
              <a:buNone/>
            </a:pPr>
            <a:r>
              <a:rPr lang="en-US" dirty="0" smtClean="0"/>
              <a:t>	D</a:t>
            </a:r>
            <a:r>
              <a:rPr lang="en-US" dirty="0"/>
              <a:t>. &lt;head&gt;</a:t>
            </a:r>
          </a:p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smtClean="0"/>
              <a:t>4: </a:t>
            </a:r>
            <a:r>
              <a:rPr lang="en-US" b="1" dirty="0" err="1" smtClean="0"/>
              <a:t>Đâu</a:t>
            </a:r>
            <a:r>
              <a:rPr lang="en-US" b="1" dirty="0" smtClean="0"/>
              <a:t> </a:t>
            </a:r>
            <a:r>
              <a:rPr lang="en-US" b="1" dirty="0" err="1"/>
              <a:t>là</a:t>
            </a:r>
            <a:r>
              <a:rPr lang="en-US" b="1" dirty="0"/>
              <a:t> tag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in </a:t>
            </a:r>
            <a:r>
              <a:rPr lang="en-US" b="1" dirty="0" err="1"/>
              <a:t>đậm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&lt;b&gt;</a:t>
            </a:r>
          </a:p>
          <a:p>
            <a:pPr marL="0" indent="0" fontAlgn="base">
              <a:buNone/>
            </a:pPr>
            <a:r>
              <a:rPr lang="en-US" dirty="0" smtClean="0"/>
              <a:t>	B</a:t>
            </a:r>
            <a:r>
              <a:rPr lang="en-US" dirty="0"/>
              <a:t>. &lt;bold&gt;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&lt;</a:t>
            </a:r>
            <a:r>
              <a:rPr lang="en-US" dirty="0" err="1"/>
              <a:t>bld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D</a:t>
            </a:r>
            <a:r>
              <a:rPr lang="en-US" dirty="0"/>
              <a:t>. &lt;bb&gt;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HỎI/ ĐÁP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09934"/>
            <a:ext cx="11614245" cy="51670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5</a:t>
            </a:r>
            <a:r>
              <a:rPr lang="en-US" b="1" dirty="0" smtClean="0"/>
              <a:t>: Tag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chèn</a:t>
            </a:r>
            <a:r>
              <a:rPr lang="en-US" b="1" dirty="0"/>
              <a:t> 1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web?</a:t>
            </a:r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&lt;image </a:t>
            </a:r>
            <a:r>
              <a:rPr lang="en-US" dirty="0" err="1"/>
              <a:t>src</a:t>
            </a:r>
            <a:r>
              <a:rPr lang="en-US" dirty="0"/>
              <a:t>="image.gif"&gt;</a:t>
            </a:r>
          </a:p>
          <a:p>
            <a:pPr marL="0" indent="0" fontAlgn="base">
              <a:buNone/>
            </a:pPr>
            <a:r>
              <a:rPr lang="en-US" dirty="0" smtClean="0"/>
              <a:t>	B</a:t>
            </a:r>
            <a:r>
              <a:rPr lang="en-US" dirty="0"/>
              <a:t>. &lt;</a:t>
            </a:r>
            <a:r>
              <a:rPr lang="en-US" dirty="0" err="1"/>
              <a:t>img</a:t>
            </a:r>
            <a:r>
              <a:rPr lang="en-US" dirty="0"/>
              <a:t>&gt;image.gif&lt;/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="image.gif"&gt;</a:t>
            </a:r>
          </a:p>
          <a:p>
            <a:pPr marL="0" indent="0" fontAlgn="base">
              <a:buNone/>
            </a:pPr>
            <a:r>
              <a:rPr lang="en-US" dirty="0" smtClean="0"/>
              <a:t>	D</a:t>
            </a:r>
            <a:r>
              <a:rPr lang="en-US" dirty="0"/>
              <a:t>.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="image.gif</a:t>
            </a:r>
            <a:r>
              <a:rPr lang="en-US" dirty="0" smtClean="0"/>
              <a:t>&gt;</a:t>
            </a:r>
          </a:p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smtClean="0"/>
              <a:t>6: </a:t>
            </a:r>
            <a:r>
              <a:rPr lang="en-US" b="1" dirty="0" err="1" smtClean="0"/>
              <a:t>Dòng</a:t>
            </a:r>
            <a:r>
              <a:rPr lang="en-US" b="1" dirty="0" smtClean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tuân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</a:t>
            </a: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css</a:t>
            </a:r>
            <a:r>
              <a:rPr lang="en-US" b="1" dirty="0"/>
              <a:t>?</a:t>
            </a:r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Body {color: black}</a:t>
            </a:r>
          </a:p>
          <a:p>
            <a:pPr marL="0" indent="0" fontAlgn="base">
              <a:buNone/>
            </a:pPr>
            <a:r>
              <a:rPr lang="en-US" dirty="0" smtClean="0"/>
              <a:t>	B</a:t>
            </a:r>
            <a:r>
              <a:rPr lang="en-US" dirty="0"/>
              <a:t>. {</a:t>
            </a:r>
            <a:r>
              <a:rPr lang="en-US" dirty="0" err="1"/>
              <a:t>body;color:black</a:t>
            </a:r>
            <a:r>
              <a:rPr lang="en-US" dirty="0"/>
              <a:t>}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</a:t>
            </a:r>
            <a:r>
              <a:rPr lang="en-US" dirty="0" err="1"/>
              <a:t>Body:color</a:t>
            </a:r>
            <a:r>
              <a:rPr lang="en-US" dirty="0"/>
              <a:t>=black</a:t>
            </a:r>
          </a:p>
          <a:p>
            <a:pPr marL="0" indent="0" fontAlgn="base">
              <a:buNone/>
            </a:pPr>
            <a:r>
              <a:rPr lang="en-US" dirty="0" smtClean="0"/>
              <a:t>	D. </a:t>
            </a:r>
            <a:r>
              <a:rPr lang="en-US" dirty="0"/>
              <a:t>{</a:t>
            </a:r>
            <a:r>
              <a:rPr lang="en-US" dirty="0" err="1"/>
              <a:t>body:color</a:t>
            </a:r>
            <a:r>
              <a:rPr lang="en-US" dirty="0"/>
              <a:t>=black(body}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HỎI/ ĐÁP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0057" y="1179440"/>
            <a:ext cx="4943263" cy="1536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Sử dụng các thẻ HTML và CSS, thiết kế giao diện sau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-51283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bg1"/>
                </a:solidFill>
              </a:rPr>
              <a:t>CÂU HỎI BÀI TẬP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912520"/>
            <a:ext cx="6400800" cy="54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2785663"/>
            <a:ext cx="11869997" cy="79162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9580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184782"/>
            <a:ext cx="11025845" cy="49739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32329" y="81869"/>
            <a:ext cx="10515600" cy="646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1 trang web: </a:t>
            </a:r>
          </a:p>
        </p:txBody>
      </p:sp>
    </p:spTree>
    <p:extLst>
      <p:ext uri="{BB962C8B-B14F-4D97-AF65-F5344CB8AC3E}">
        <p14:creationId xmlns:p14="http://schemas.microsoft.com/office/powerpoint/2010/main" val="9955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A589AB6C-9868-49D4-8850-1C83C967E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1983D80-1827-4DB0-8BBA-F04BC795426F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1BA0706-4481-433C-A292-A706C76E1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Ví</a:t>
            </a:r>
            <a:r>
              <a:rPr lang="en-US" altLang="en-US" b="1" dirty="0"/>
              <a:t> </a:t>
            </a:r>
            <a:r>
              <a:rPr lang="en-US" altLang="en-US" b="1" dirty="0" err="1" smtClean="0"/>
              <a:t>dụ</a:t>
            </a:r>
            <a:endParaRPr lang="en-US" altLang="en-US" b="1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3EF5420-043D-4580-AF6F-CB3203DE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136" y="1690688"/>
            <a:ext cx="7478383" cy="43291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noProof="1">
                <a:solidFill>
                  <a:srgbClr val="0000FF"/>
                </a:solidFill>
              </a:rPr>
              <a:t>&lt;</a:t>
            </a:r>
            <a:r>
              <a:rPr lang="en-US" altLang="en-US" noProof="1">
                <a:solidFill>
                  <a:srgbClr val="800000"/>
                </a:solidFill>
              </a:rPr>
              <a:t>html</a:t>
            </a:r>
            <a:r>
              <a:rPr lang="en-US" altLang="en-US" noProof="1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>
                <a:solidFill>
                  <a:srgbClr val="80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519113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rgbClr val="800000"/>
                </a:solidFill>
              </a:rPr>
              <a:t>meta</a:t>
            </a:r>
            <a:r>
              <a:rPr lang="en-US" dirty="0"/>
              <a:t> charset="UTF-8"&gt;</a:t>
            </a:r>
          </a:p>
          <a:p>
            <a:pPr marL="0" indent="519113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rgbClr val="800000"/>
                </a:solidFill>
              </a:rPr>
              <a:t>meta</a:t>
            </a:r>
            <a:r>
              <a:rPr lang="en-US" dirty="0"/>
              <a:t>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519113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800000"/>
                </a:solidFill>
              </a:rPr>
              <a:t>title</a:t>
            </a:r>
            <a:r>
              <a:rPr lang="en-US" dirty="0" smtClean="0"/>
              <a:t>&gt; Document</a:t>
            </a:r>
            <a:r>
              <a:rPr lang="en-US" dirty="0"/>
              <a:t>&lt;/</a:t>
            </a:r>
            <a:r>
              <a:rPr lang="en-US" dirty="0">
                <a:solidFill>
                  <a:srgbClr val="800000"/>
                </a:solidFill>
              </a:rPr>
              <a:t>title</a:t>
            </a:r>
            <a:r>
              <a:rPr lang="en-US" dirty="0" smtClean="0"/>
              <a:t>&gt;</a:t>
            </a:r>
          </a:p>
          <a:p>
            <a:pPr marL="0" indent="341313">
              <a:buNone/>
            </a:pPr>
            <a:r>
              <a:rPr lang="en-US" dirty="0" smtClean="0"/>
              <a:t>&lt;/</a:t>
            </a:r>
            <a:r>
              <a:rPr lang="en-US" dirty="0">
                <a:solidFill>
                  <a:srgbClr val="800000"/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 marL="0" indent="341313">
              <a:buNone/>
            </a:pPr>
            <a:r>
              <a:rPr lang="en-US" altLang="en-US" noProof="1" smtClean="0">
                <a:solidFill>
                  <a:srgbClr val="0000FF"/>
                </a:solidFill>
              </a:rPr>
              <a:t>&lt;</a:t>
            </a:r>
            <a:r>
              <a:rPr lang="en-US" altLang="en-US" noProof="1">
                <a:solidFill>
                  <a:srgbClr val="800000"/>
                </a:solidFill>
              </a:rPr>
              <a:t>body</a:t>
            </a:r>
            <a:r>
              <a:rPr lang="en-US" altLang="en-US" noProof="1" smtClean="0">
                <a:solidFill>
                  <a:srgbClr val="0000FF"/>
                </a:solidFill>
              </a:rPr>
              <a:t>&gt;</a:t>
            </a:r>
          </a:p>
          <a:p>
            <a:pPr marL="0" indent="519113">
              <a:buNone/>
            </a:pPr>
            <a:r>
              <a:rPr lang="en-US" altLang="en-US" noProof="1" smtClean="0">
                <a:solidFill>
                  <a:srgbClr val="0000FF"/>
                </a:solidFill>
              </a:rPr>
              <a:t>&lt;</a:t>
            </a:r>
            <a:r>
              <a:rPr lang="en-US" altLang="en-US" noProof="1">
                <a:solidFill>
                  <a:srgbClr val="800000"/>
                </a:solidFill>
              </a:rPr>
              <a:t>h1</a:t>
            </a:r>
            <a:r>
              <a:rPr lang="en-US" altLang="en-US" noProof="1">
                <a:solidFill>
                  <a:srgbClr val="0000FF"/>
                </a:solidFill>
              </a:rPr>
              <a:t>&gt;Xin chào mọi </a:t>
            </a:r>
            <a:r>
              <a:rPr lang="en-US" altLang="en-US" noProof="1" smtClean="0">
                <a:solidFill>
                  <a:srgbClr val="0000FF"/>
                </a:solidFill>
              </a:rPr>
              <a:t>ng</a:t>
            </a:r>
            <a:r>
              <a:rPr lang="vi-VN" altLang="en-US" noProof="1">
                <a:solidFill>
                  <a:srgbClr val="0000FF"/>
                </a:solidFill>
              </a:rPr>
              <a:t>ười&lt;/</a:t>
            </a:r>
            <a:r>
              <a:rPr lang="vi-VN" altLang="en-US" noProof="1">
                <a:solidFill>
                  <a:srgbClr val="800000"/>
                </a:solidFill>
              </a:rPr>
              <a:t>h1</a:t>
            </a:r>
            <a:r>
              <a:rPr lang="vi-VN" altLang="en-US" noProof="1">
                <a:solidFill>
                  <a:srgbClr val="0000FF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noProof="1" smtClean="0">
                <a:solidFill>
                  <a:srgbClr val="0000FF"/>
                </a:solidFill>
              </a:rPr>
              <a:t>	 </a:t>
            </a:r>
            <a:r>
              <a:rPr lang="vi-VN" altLang="en-US" noProof="1" smtClean="0">
                <a:solidFill>
                  <a:srgbClr val="0000FF"/>
                </a:solidFill>
              </a:rPr>
              <a:t>&lt;/</a:t>
            </a:r>
            <a:r>
              <a:rPr lang="vi-VN" altLang="en-US" noProof="1">
                <a:solidFill>
                  <a:srgbClr val="800000"/>
                </a:solidFill>
              </a:rPr>
              <a:t>body</a:t>
            </a:r>
            <a:r>
              <a:rPr lang="vi-VN" altLang="en-US" noProof="1">
                <a:solidFill>
                  <a:srgbClr val="0000FF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vi-VN" altLang="en-US" noProof="1">
                <a:solidFill>
                  <a:srgbClr val="0000FF"/>
                </a:solidFill>
              </a:rPr>
              <a:t>&lt;/</a:t>
            </a:r>
            <a:r>
              <a:rPr lang="vi-VN" altLang="en-US" noProof="1">
                <a:solidFill>
                  <a:srgbClr val="800000"/>
                </a:solidFill>
              </a:rPr>
              <a:t>html</a:t>
            </a:r>
            <a:r>
              <a:rPr lang="vi-VN" altLang="en-US" noProof="1">
                <a:solidFill>
                  <a:srgbClr val="0000FF"/>
                </a:solidFill>
              </a:rPr>
              <a:t>&gt; 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4047B639-9795-47E3-9171-6B5502A5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20" y="2249038"/>
            <a:ext cx="3932237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2329" y="81869"/>
            <a:ext cx="10515600" cy="6468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NGÔN NGỮ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849704"/>
            <a:ext cx="11550590" cy="55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</a:rPr>
              <a:t>. </a:t>
            </a:r>
            <a:r>
              <a:rPr lang="en-US" sz="3200" b="1" dirty="0">
                <a:solidFill>
                  <a:srgbClr val="FF0000"/>
                </a:solidFill>
              </a:rPr>
              <a:t>Một số tag(thẻ) thường </a:t>
            </a:r>
            <a:r>
              <a:rPr lang="en-US" sz="3200" b="1" dirty="0" err="1">
                <a:solidFill>
                  <a:srgbClr val="FF0000"/>
                </a:solidFill>
              </a:rPr>
              <a:t>dùng</a:t>
            </a:r>
            <a:r>
              <a:rPr lang="en-US" sz="3200" b="1" dirty="0" smtClean="0">
                <a:solidFill>
                  <a:srgbClr val="FF0000"/>
                </a:solidFill>
              </a:rPr>
              <a:t>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056E81-38B7-4263-A8D0-AA3306216B7C}"/>
              </a:ext>
            </a:extLst>
          </p:cNvPr>
          <p:cNvSpPr txBox="1">
            <a:spLocks noChangeArrowheads="1"/>
          </p:cNvSpPr>
          <p:nvPr/>
        </p:nvSpPr>
        <p:spPr>
          <a:xfrm>
            <a:off x="484094" y="1526745"/>
            <a:ext cx="10515600" cy="2103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DA77D9-3253-4C32-83C0-371EC4CE5FB5}"/>
              </a:ext>
            </a:extLst>
          </p:cNvPr>
          <p:cNvSpPr txBox="1">
            <a:spLocks noChangeArrowheads="1"/>
          </p:cNvSpPr>
          <p:nvPr/>
        </p:nvSpPr>
        <p:spPr>
          <a:xfrm>
            <a:off x="484094" y="3751329"/>
            <a:ext cx="10869706" cy="242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HTML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HTML.</a:t>
            </a: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PUBLIC "-//W3C//DTD HTML 4.0 Transitional//EN"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0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928" y="935187"/>
            <a:ext cx="115719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&lt;meta&gt;</a:t>
            </a:r>
          </a:p>
          <a:p>
            <a:pPr>
              <a:spcBef>
                <a:spcPts val="600"/>
              </a:spcBef>
            </a:pP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 </a:t>
            </a:r>
            <a:r>
              <a:rPr lang="vi-VN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dùng để cung cấp thêm </a:t>
            </a:r>
            <a:r>
              <a:rPr lang="vi-V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"thông tin về trang web"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cho trình duyệt và các công cụ tìm kiếm 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 </a:t>
            </a:r>
            <a:r>
              <a:rPr lang="vi-VN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phải được đặt bên trong phần tử &lt;head&gt;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</a:t>
            </a:r>
            <a:r>
              <a:rPr lang="vi-VN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bốn thuộc tính cơ bản.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91004"/>
              </p:ext>
            </p:extLst>
          </p:nvPr>
        </p:nvGraphicFramePr>
        <p:xfrm>
          <a:off x="450376" y="3152624"/>
          <a:ext cx="11600597" cy="2522859"/>
        </p:xfrm>
        <a:graphic>
          <a:graphicData uri="http://schemas.openxmlformats.org/drawingml/2006/table">
            <a:tbl>
              <a:tblPr/>
              <a:tblGrid>
                <a:gridCol w="170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762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charset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kiểu mã hóa ký tự của trang web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15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 </a:t>
                      </a:r>
                      <a:r>
                        <a:rPr lang="en-US" sz="22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"tên của một loại thông tin"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mà bạn muốn cung cấp thêm cho trang web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(Author, description, generator, keywords, viewport)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66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http-</a:t>
                      </a:r>
                      <a:r>
                        <a:rPr lang="en-US" sz="2200" b="1" i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</a:t>
                      </a:r>
                      <a:endParaRPr lang="en-US" sz="2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99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2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nội dung của loại thông tin mà bạn muốn cung cấp cho trình duyệt và các công cụ tìm kiếm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0376" y="5722627"/>
            <a:ext cx="11431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en-US" sz="2400" dirty="0">
                <a:solidFill>
                  <a:srgbClr val="117700"/>
                </a:solidFill>
                <a:latin typeface="Arial Unicode MS"/>
              </a:rPr>
              <a:t>meta</a:t>
            </a:r>
            <a:r>
              <a:rPr 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en-US" sz="2400" dirty="0">
                <a:solidFill>
                  <a:srgbClr val="AA5500"/>
                </a:solidFill>
                <a:latin typeface="Arial Unicode MS"/>
              </a:rPr>
              <a:t>"keywords"</a:t>
            </a:r>
            <a:r>
              <a:rPr 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/>
              </a:rPr>
              <a:t>content</a:t>
            </a:r>
            <a:r>
              <a:rPr lang="en-US" sz="2400" dirty="0" smtClean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“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Đại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 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học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 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Duy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 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Tân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Arial Unicode MS"/>
              </a:rPr>
              <a:t>&gt;</a:t>
            </a:r>
            <a:r>
              <a:rPr lang="en-US" sz="2400" dirty="0" smtClean="0"/>
              <a:t> 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3453</TotalTime>
  <Words>2712</Words>
  <Application>Microsoft Office PowerPoint</Application>
  <PresentationFormat>Widescreen</PresentationFormat>
  <Paragraphs>588</Paragraphs>
  <Slides>59</Slides>
  <Notes>2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 Unicode MS</vt:lpstr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Office Theme</vt:lpstr>
      <vt:lpstr>Image</vt:lpstr>
      <vt:lpstr>CHƯƠNG 2  NGÔN NGỮ ĐỊNH DẠNG HTML </vt:lpstr>
      <vt:lpstr>PowerPoint Presentation</vt:lpstr>
      <vt:lpstr>MỤC TIÊU</vt:lpstr>
      <vt:lpstr>I. NGÔN NGỮ HTML</vt:lpstr>
      <vt:lpstr>PowerPoint Presentation</vt:lpstr>
      <vt:lpstr>PowerPoint Presentation</vt:lpstr>
      <vt:lpstr>Ví dụ</vt:lpstr>
      <vt:lpstr>I. NGÔN NGỮ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CSS (CASCADING STYLE SHEET)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CÁC ĐỐI TƯỢNG TRÊN TRANG HTML</vt:lpstr>
      <vt:lpstr>a. KHÁI NIỆM - Dùng để phân biệt các thẻ giống nhau. (cùng 1 loại thẻ có định dạng khác nhau) - Dùng để tạo ra style mới theo ý muốn</vt:lpstr>
      <vt:lpstr>PowerPoint Presentation</vt:lpstr>
      <vt:lpstr>PowerPoint Presentation</vt:lpstr>
      <vt:lpstr>PowerPoint Presentation</vt:lpstr>
      <vt:lpstr>Sử dụng các thẻ HTML và CSS, thiết kế giao diện sau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TĨNH</dc:title>
  <dc:creator>win7_pro</dc:creator>
  <cp:lastModifiedBy>DELL</cp:lastModifiedBy>
  <cp:revision>216</cp:revision>
  <dcterms:created xsi:type="dcterms:W3CDTF">2016-09-15T13:19:45Z</dcterms:created>
  <dcterms:modified xsi:type="dcterms:W3CDTF">2023-02-26T08:03:09Z</dcterms:modified>
</cp:coreProperties>
</file>