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21" r:id="rId2"/>
    <p:sldId id="322" r:id="rId3"/>
    <p:sldId id="347" r:id="rId4"/>
    <p:sldId id="348" r:id="rId5"/>
    <p:sldId id="349" r:id="rId6"/>
    <p:sldId id="350" r:id="rId7"/>
    <p:sldId id="373" r:id="rId8"/>
    <p:sldId id="374" r:id="rId9"/>
    <p:sldId id="392" r:id="rId10"/>
    <p:sldId id="398" r:id="rId11"/>
    <p:sldId id="381" r:id="rId12"/>
    <p:sldId id="375" r:id="rId13"/>
    <p:sldId id="376" r:id="rId14"/>
    <p:sldId id="377" r:id="rId15"/>
    <p:sldId id="378" r:id="rId16"/>
    <p:sldId id="379" r:id="rId17"/>
    <p:sldId id="399" r:id="rId18"/>
    <p:sldId id="400" r:id="rId19"/>
    <p:sldId id="401" r:id="rId20"/>
    <p:sldId id="402" r:id="rId21"/>
    <p:sldId id="403" r:id="rId22"/>
    <p:sldId id="404" r:id="rId23"/>
    <p:sldId id="407" r:id="rId24"/>
    <p:sldId id="408" r:id="rId25"/>
    <p:sldId id="406" r:id="rId26"/>
    <p:sldId id="405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390" r:id="rId44"/>
    <p:sldId id="391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_pro" initials="w" lastIdx="1" clrIdx="0">
    <p:extLst>
      <p:ext uri="{19B8F6BF-5375-455C-9EA6-DF929625EA0E}">
        <p15:presenceInfo xmlns:p15="http://schemas.microsoft.com/office/powerpoint/2012/main" userId="win7_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FDD2-C85A-4DFA-9ECF-ADFD8D2B5CC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4B856-3B5B-4EB7-8B7B-F1D39D02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B111A-BA7B-4DF8-A3AB-1023D7DAAB0B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161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79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25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2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98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5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507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07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21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21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4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5791200" y="6731000"/>
            <a:ext cx="4430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11" tIns="49455" rIns="98911" bIns="49455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F2C2905-DCF5-4F3D-9EF9-E0D38E9C1763}" type="slidenum">
              <a:rPr lang="en-US" altLang="en-US" sz="1300"/>
              <a:pPr algn="r"/>
              <a:t>2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49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30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03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946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297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8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030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300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749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2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9779CB-687F-402E-9D0B-A795244E0C89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265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699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02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455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806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840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712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390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062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59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441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654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49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94d5f8ac_1_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5494d5f8a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56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7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56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2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65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98379752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92667" y="98552"/>
            <a:ext cx="110066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7787" y="2251076"/>
            <a:ext cx="10395373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556661" y="6504716"/>
            <a:ext cx="3708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5400" marR="0" lvl="1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5400" marR="0" lvl="2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5400" marR="0" lvl="3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400" marR="0" lvl="4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400" marR="0" lvl="5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400" marR="0" lvl="6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400" marR="0" lvl="7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5400" marR="0" lvl="8" indent="0" algn="l">
              <a:lnSpc>
                <a:spcPct val="101250"/>
              </a:lnSpc>
              <a:spcBef>
                <a:spcPts val="0"/>
              </a:spcBef>
              <a:buNone/>
              <a:defRPr sz="1600" b="1" i="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4566939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 userDrawn="1"/>
        </p:nvSpPr>
        <p:spPr bwMode="gray">
          <a:xfrm>
            <a:off x="0" y="6388100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348" cy="365125"/>
          </a:xfrm>
        </p:spPr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38818975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10"/>
            <a:ext cx="736600" cy="79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810538" y="6388100"/>
            <a:ext cx="3177209" cy="3445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rgbClr val="E62D33"/>
                </a:solidFill>
                <a:latin typeface="Arial" charset="0"/>
              </a:rPr>
              <a:t>Faculty Of Information Technology</a:t>
            </a:r>
          </a:p>
        </p:txBody>
      </p:sp>
      <p:sp>
        <p:nvSpPr>
          <p:cNvPr id="11" name="Rectangle 23"/>
          <p:cNvSpPr>
            <a:spLocks noChangeArrowheads="1"/>
          </p:cNvSpPr>
          <p:nvPr userDrawn="1"/>
        </p:nvSpPr>
        <p:spPr bwMode="auto">
          <a:xfrm>
            <a:off x="10903227" y="6376917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5061" y="6388100"/>
            <a:ext cx="16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chemeClr val="bg1"/>
                </a:solidFill>
              </a:rPr>
              <a:t>Phan</a:t>
            </a:r>
            <a:r>
              <a:rPr lang="en-US" b="0" i="1" baseline="0" dirty="0">
                <a:solidFill>
                  <a:schemeClr val="bg1"/>
                </a:solidFill>
              </a:rPr>
              <a:t> Long</a:t>
            </a:r>
            <a:endParaRPr lang="en-US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77144250"/>
              </p:ext>
            </p:extLst>
          </p:nvPr>
        </p:nvGraphicFramePr>
        <p:xfrm>
          <a:off x="0" y="0"/>
          <a:ext cx="1219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Image" r:id="rId3" imgW="7390476" imgH="913963" progId="">
                  <p:embed/>
                </p:oleObj>
              </mc:Choice>
              <mc:Fallback>
                <p:oleObj name="Image" r:id="rId3" imgW="7390476" imgH="9139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1219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597"/>
            <a:ext cx="741363" cy="8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gray">
          <a:xfrm>
            <a:off x="0" y="6441108"/>
            <a:ext cx="12192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vi-VN" altLang="vi-VN"/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10903227" y="6429925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chemeClr val="bg1"/>
                </a:solidFill>
              </a:rPr>
              <a:t>Slide </a:t>
            </a:r>
            <a:fld id="{6D281FBE-FDE6-4BD7-9727-8F1C667273FA}" type="slidenum">
              <a:rPr lang="en-US" altLang="vi-VN" sz="1400" b="1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en-US" altLang="vi-V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186C-5A00-4957-B607-E8935ED81F02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9106-1EDA-48B1-8A0F-D4683C83B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ZNo7MFNFg" TargetMode="External"/><Relationship Id="rId2" Type="http://schemas.openxmlformats.org/officeDocument/2006/relationships/hyperlink" Target="https://www.youtube.com/watch?v=W6NZfCO5SI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1IaduQICO0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435" y="1066800"/>
            <a:ext cx="11013141" cy="3352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Bài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LẬP TRÌNH CLIENT SIDE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JAVASCRIPT</a:t>
            </a: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thời lượng: 120 phút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CE253B1-98C5-4452-9A79-CDE412A9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811" y="4513263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2060"/>
                </a:solidFill>
              </a:rPr>
              <a:t>Giảng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viên</a:t>
            </a:r>
            <a:r>
              <a:rPr lang="en-US" altLang="en-US" sz="2400" b="1" dirty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>
                <a:solidFill>
                  <a:srgbClr val="002060"/>
                </a:solidFill>
              </a:rPr>
              <a:t>ThS</a:t>
            </a:r>
            <a:r>
              <a:rPr lang="en-US" altLang="en-US" sz="2400" b="1" dirty="0">
                <a:solidFill>
                  <a:srgbClr val="002060"/>
                </a:solidFill>
              </a:rPr>
              <a:t>. </a:t>
            </a:r>
            <a:r>
              <a:rPr lang="en-US" altLang="en-US" sz="2400" b="1" dirty="0" err="1">
                <a:solidFill>
                  <a:srgbClr val="002060"/>
                </a:solidFill>
              </a:rPr>
              <a:t>Tăng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Thị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Hà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Phương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Email: tangthihaphuong@duytan.edu.vn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2060"/>
                </a:solidFill>
              </a:rPr>
              <a:t>Phone: 093 551 5068</a:t>
            </a:r>
          </a:p>
        </p:txBody>
      </p:sp>
    </p:spTree>
    <p:extLst>
      <p:ext uri="{BB962C8B-B14F-4D97-AF65-F5344CB8AC3E}">
        <p14:creationId xmlns:p14="http://schemas.microsoft.com/office/powerpoint/2010/main" val="11774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4. </a:t>
            </a:r>
            <a:r>
              <a:rPr lang="en-US" altLang="en-US" dirty="0" err="1" smtClean="0">
                <a:solidFill>
                  <a:schemeClr val="bg1"/>
                </a:solidFill>
              </a:rPr>
              <a:t>Kiểu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dữ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liệu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Hằng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Biến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FD91-7625-40E6-9FDB-DD3CB145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15" y="1079499"/>
            <a:ext cx="10794545" cy="5157527"/>
          </a:xfrm>
        </p:spPr>
        <p:txBody>
          <a:bodyPr>
            <a:normAutofit/>
          </a:bodyPr>
          <a:lstStyle/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 startAt="3"/>
            </a:pP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	[var]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tênLớp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>
              <a:lnSpc>
                <a:spcPct val="80000"/>
              </a:lnSpc>
              <a:spcBef>
                <a:spcPct val="5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C7E61236-D919-4332-B252-587933B59ACB}"/>
              </a:ext>
            </a:extLst>
          </p:cNvPr>
          <p:cNvSpPr/>
          <p:nvPr/>
        </p:nvSpPr>
        <p:spPr>
          <a:xfrm>
            <a:off x="1598304" y="2719882"/>
            <a:ext cx="7434729" cy="215311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5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11" name="Google Shape;173;p17"/>
          <p:cNvSpPr txBox="1"/>
          <p:nvPr/>
        </p:nvSpPr>
        <p:spPr>
          <a:xfrm>
            <a:off x="592667" y="1067431"/>
            <a:ext cx="10851776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Qui tắt đặt biến</a:t>
            </a:r>
          </a:p>
        </p:txBody>
      </p:sp>
      <p:sp>
        <p:nvSpPr>
          <p:cNvPr id="7" name="Google Shape;244;p22"/>
          <p:cNvSpPr txBox="1"/>
          <p:nvPr/>
        </p:nvSpPr>
        <p:spPr>
          <a:xfrm>
            <a:off x="401171" y="1472931"/>
            <a:ext cx="11389658" cy="413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125" rIns="0" bIns="0" anchor="t" anchorCtr="0">
            <a:noAutofit/>
          </a:bodyPr>
          <a:lstStyle/>
          <a:p>
            <a:pPr marL="748665" lvl="1" indent="-342900">
              <a:spcBef>
                <a:spcPts val="1005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Dùng các ký tự a..z, A..Z, 1..9, dấu gạch dưới ‘_’, dấu ‘$’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trùng với từ khóa JS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5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bắt đầu bởi con số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biến không có ký tự khoảng trắng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8665" lvl="1" indent="-342900">
              <a:spcBef>
                <a:spcPts val="960"/>
              </a:spcBef>
              <a:buClr>
                <a:srgbClr val="0E6EC5"/>
              </a:buClr>
              <a:buSzPts val="17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Tên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hoa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 txBox="1">
            <a:spLocks/>
          </p:cNvSpPr>
          <p:nvPr/>
        </p:nvSpPr>
        <p:spPr>
          <a:xfrm>
            <a:off x="1091821" y="98552"/>
            <a:ext cx="10507513" cy="574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kern="120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en-US" smtClean="0">
                <a:solidFill>
                  <a:schemeClr val="bg1"/>
                </a:solidFill>
              </a:rPr>
              <a:t>4. Kiểu dữ liệu, Hằng, Biến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  <p:sp>
        <p:nvSpPr>
          <p:cNvPr id="7" name="Google Shape;135;p14"/>
          <p:cNvSpPr/>
          <p:nvPr/>
        </p:nvSpPr>
        <p:spPr>
          <a:xfrm>
            <a:off x="1156448" y="1815353"/>
            <a:ext cx="9830000" cy="40804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toán học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4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gán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151;p15"/>
          <p:cNvSpPr/>
          <p:nvPr/>
        </p:nvSpPr>
        <p:spPr>
          <a:xfrm>
            <a:off x="1365162" y="1981201"/>
            <a:ext cx="8352044" cy="33823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so sánh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3;p16"/>
          <p:cNvSpPr/>
          <p:nvPr/>
        </p:nvSpPr>
        <p:spPr>
          <a:xfrm>
            <a:off x="1249252" y="1775012"/>
            <a:ext cx="9220374" cy="4093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8" name="Google Shape;133;p14"/>
          <p:cNvSpPr txBox="1"/>
          <p:nvPr/>
        </p:nvSpPr>
        <p:spPr>
          <a:xfrm>
            <a:off x="592667" y="1153858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 toán tử logic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176;p17"/>
          <p:cNvSpPr/>
          <p:nvPr/>
        </p:nvSpPr>
        <p:spPr>
          <a:xfrm>
            <a:off x="2590800" y="1828801"/>
            <a:ext cx="6686550" cy="1952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9" name="Google Shape;177;p17"/>
          <p:cNvSpPr/>
          <p:nvPr/>
        </p:nvSpPr>
        <p:spPr>
          <a:xfrm>
            <a:off x="1760807" y="4712864"/>
            <a:ext cx="8430689" cy="8417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0" name="Google Shape;133;p14"/>
          <p:cNvSpPr txBox="1"/>
          <p:nvPr/>
        </p:nvSpPr>
        <p:spPr>
          <a:xfrm>
            <a:off x="650938" y="4036007"/>
            <a:ext cx="5497307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Toán tử điều kiện</a:t>
            </a:r>
            <a:endParaRPr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09934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Nhập xuất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274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Document.write()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chúng ta viết các nội dung vào tệp HTML.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&lt;script&gt;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document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4ABF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458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</a:t>
            </a:r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i_dung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" name="Google Shape;173;p17"/>
          <p:cNvSpPr txBox="1"/>
          <p:nvPr/>
        </p:nvSpPr>
        <p:spPr>
          <a:xfrm>
            <a:off x="340659" y="3763421"/>
            <a:ext cx="11027334" cy="274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sz="2800" dirty="0">
                <a:solidFill>
                  <a:srgbClr val="0AD0D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a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 alert() sẽ tạo ra một hộp cảnh báo để hiển thị nội dung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&lt;script&gt;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002D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("Nội dung hiển thị");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4458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5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 marL="457200" indent="347663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 if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btLogic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}</a:t>
            </a:r>
          </a:p>
          <a:p>
            <a:pPr marL="860425" lvl="1" indent="-403225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btLogic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1; } </a:t>
            </a:r>
          </a:p>
          <a:p>
            <a:pPr marL="860425" lvl="1">
              <a:spcBef>
                <a:spcPts val="600"/>
              </a:spcBef>
              <a:spcAft>
                <a:spcPts val="600"/>
              </a:spcAft>
              <a:tabLst>
                <a:tab pos="860425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else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2; }</a:t>
            </a:r>
          </a:p>
          <a:p>
            <a:pPr marL="860425" lvl="1" indent="-396875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2"/>
                </a:solidFill>
              </a:rPr>
              <a:t>if</a:t>
            </a:r>
            <a:r>
              <a:rPr lang="en-US" altLang="en-US" sz="2400" dirty="0" smtClean="0"/>
              <a:t>(btLogic1</a:t>
            </a:r>
            <a:r>
              <a:rPr lang="en-US" altLang="en-US" sz="2400" dirty="0"/>
              <a:t>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1; }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else if</a:t>
            </a:r>
            <a:r>
              <a:rPr lang="en-US" altLang="en-US" sz="2400" dirty="0"/>
              <a:t>(btLogic2)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2; 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       </a:t>
            </a:r>
            <a:r>
              <a:rPr lang="en-US" altLang="en-US" sz="2400" dirty="0">
                <a:solidFill>
                  <a:schemeClr val="tx2"/>
                </a:solidFill>
              </a:rPr>
              <a:t>else</a:t>
            </a:r>
            <a:r>
              <a:rPr lang="en-US" altLang="en-US" sz="2400" dirty="0"/>
              <a:t> {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3; }</a:t>
            </a:r>
          </a:p>
        </p:txBody>
      </p:sp>
    </p:spTree>
    <p:extLst>
      <p:ext uri="{BB962C8B-B14F-4D97-AF65-F5344CB8AC3E}">
        <p14:creationId xmlns:p14="http://schemas.microsoft.com/office/powerpoint/2010/main" val="18529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- case</a:t>
            </a:r>
          </a:p>
          <a:p>
            <a:pPr marL="463550">
              <a:spcBef>
                <a:spcPts val="1200"/>
              </a:spcBef>
            </a:pPr>
            <a:r>
              <a:rPr lang="en-US" altLang="en-US" sz="2000" dirty="0">
                <a:solidFill>
                  <a:schemeClr val="tx2"/>
                </a:solidFill>
              </a:rPr>
              <a:t>switch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biểu_thức_điều_kiện</a:t>
            </a:r>
            <a:r>
              <a:rPr lang="en-US" altLang="en-US" sz="2000" dirty="0"/>
              <a:t>) </a:t>
            </a:r>
          </a:p>
          <a:p>
            <a:pPr marL="463550"/>
            <a:r>
              <a:rPr lang="en-US" altLang="en-US" sz="2000" dirty="0"/>
              <a:t>{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case</a:t>
            </a:r>
            <a:r>
              <a:rPr lang="en-US" altLang="en-US" sz="2000" dirty="0"/>
              <a:t> giáTrị1: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1;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break;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case</a:t>
            </a:r>
            <a:r>
              <a:rPr lang="en-US" altLang="en-US" sz="2000" dirty="0"/>
              <a:t> giáTrị2: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2; </a:t>
            </a:r>
          </a:p>
          <a:p>
            <a:pPr marL="914400" lvl="1">
              <a:tabLst>
                <a:tab pos="914400" algn="l"/>
              </a:tabLst>
            </a:pPr>
            <a:r>
              <a:rPr lang="en-US" altLang="en-US" sz="2000" dirty="0"/>
              <a:t>	break;</a:t>
            </a:r>
          </a:p>
          <a:p>
            <a:pPr marL="914400" lvl="1"/>
            <a:r>
              <a:rPr lang="en-US" altLang="en-US" sz="2000" dirty="0"/>
              <a:t>….</a:t>
            </a:r>
          </a:p>
          <a:p>
            <a:pPr marL="914400" lvl="1"/>
            <a:r>
              <a:rPr lang="en-US" altLang="en-US" sz="2000" dirty="0">
                <a:solidFill>
                  <a:schemeClr val="tx2"/>
                </a:solidFill>
              </a:rPr>
              <a:t>default</a:t>
            </a:r>
            <a:r>
              <a:rPr lang="en-US" altLang="en-US" sz="2000" dirty="0"/>
              <a:t>: </a:t>
            </a:r>
          </a:p>
          <a:p>
            <a:pPr marL="914400" lvl="1"/>
            <a:r>
              <a:rPr lang="en-US" altLang="en-US" sz="2000" dirty="0"/>
              <a:t>	</a:t>
            </a:r>
            <a:r>
              <a:rPr lang="en-US" altLang="en-US" sz="2000" dirty="0" err="1"/>
              <a:t>nhóm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n+1;</a:t>
            </a:r>
          </a:p>
          <a:p>
            <a:pPr marL="463550"/>
            <a:r>
              <a:rPr lang="en-US" altLang="en-US" sz="2000" dirty="0"/>
              <a:t>}</a:t>
            </a:r>
          </a:p>
          <a:p>
            <a:pPr marL="463550"/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biểu_thức_điều_kiện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rạc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đếm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endParaRPr lang="vi-V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20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</a:tabLst>
            </a:pPr>
            <a:r>
              <a:rPr lang="en-US" altLang="en-US" sz="2800" b="1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for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khởi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lặp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tăng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giảm</a:t>
            </a:r>
            <a:r>
              <a:rPr lang="en-US" altLang="en-US" sz="2400" dirty="0"/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</a:tabLst>
            </a:pPr>
            <a:r>
              <a:rPr lang="en-US" altLang="en-US" sz="2400" dirty="0"/>
              <a:t>	{ </a:t>
            </a:r>
          </a:p>
          <a:p>
            <a:pPr>
              <a:lnSpc>
                <a:spcPct val="60000"/>
              </a:lnSpc>
              <a:spcBef>
                <a:spcPts val="1200"/>
              </a:spcBef>
              <a:tabLst>
                <a:tab pos="914400" algn="l"/>
                <a:tab pos="1371600" algn="l"/>
              </a:tabLst>
            </a:pPr>
            <a:r>
              <a:rPr lang="en-US" altLang="en-US" sz="2400" dirty="0"/>
              <a:t>	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914400" algn="l"/>
                <a:tab pos="1371600" algn="l"/>
              </a:tabLst>
            </a:pPr>
            <a:r>
              <a:rPr lang="en-US" altLang="en-US" sz="2400" dirty="0"/>
              <a:t>	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dirty="0"/>
              <a:t>	</a:t>
            </a:r>
            <a:endParaRPr lang="en-US" altLang="en-US" sz="2400" dirty="0" smtClean="0"/>
          </a:p>
          <a:p>
            <a:pPr indent="341313">
              <a:lnSpc>
                <a:spcPct val="60000"/>
              </a:lnSpc>
              <a:spcBef>
                <a:spcPct val="50000"/>
              </a:spcBef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5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MỤC TIÊU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306" y="990600"/>
            <a:ext cx="11282082" cy="5181600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3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công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thiết kế trang web sinh động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sz="2700" dirty="0"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vi-VN" sz="2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2"/>
            <a:ext cx="10851776" cy="507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…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while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{ </a:t>
            </a:r>
          </a:p>
          <a:p>
            <a:pPr>
              <a:tabLst>
                <a:tab pos="1371600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}</a:t>
            </a:r>
          </a:p>
          <a:p>
            <a:pPr>
              <a:spcBef>
                <a:spcPts val="1800"/>
              </a:spcBef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do… while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 dirty="0"/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do</a:t>
            </a:r>
            <a:r>
              <a:rPr lang="en-US" altLang="en-US" sz="2400" b="1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/>
              <a:t>	</a:t>
            </a:r>
            <a:r>
              <a:rPr lang="en-US" altLang="en-US" sz="2400" dirty="0"/>
              <a:t>{</a:t>
            </a:r>
            <a:r>
              <a:rPr lang="en-US" altLang="en-US" sz="2400" b="1" dirty="0"/>
              <a:t> </a:t>
            </a:r>
          </a:p>
          <a:p>
            <a:pPr>
              <a:tabLst>
                <a:tab pos="1371600" algn="l"/>
              </a:tabLst>
            </a:pPr>
            <a:r>
              <a:rPr lang="en-US" altLang="en-US" sz="2400" b="1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}</a:t>
            </a:r>
            <a:r>
              <a:rPr lang="en-US" altLang="en-US" sz="2400" b="1" dirty="0"/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while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)</a:t>
            </a:r>
            <a:r>
              <a:rPr lang="en-US" alt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7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12200"/>
            <a:ext cx="10603047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JavaScript</a:t>
            </a:r>
            <a:endParaRPr lang="en-US" dirty="0"/>
          </a:p>
        </p:txBody>
      </p:sp>
      <p:sp>
        <p:nvSpPr>
          <p:cNvPr id="11" name="Google Shape;173;p17"/>
          <p:cNvSpPr txBox="1"/>
          <p:nvPr/>
        </p:nvSpPr>
        <p:spPr>
          <a:xfrm>
            <a:off x="340659" y="983651"/>
            <a:ext cx="10851776" cy="525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thuộcTính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đốiTượng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for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thuộcTính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đốiTượng</a:t>
            </a:r>
            <a:r>
              <a:rPr lang="en-US" altLang="en-US" sz="2400" dirty="0"/>
              <a:t>) </a:t>
            </a:r>
          </a:p>
          <a:p>
            <a:r>
              <a:rPr lang="en-US" altLang="en-US" sz="2400" dirty="0"/>
              <a:t>	{ </a:t>
            </a:r>
          </a:p>
          <a:p>
            <a:pPr>
              <a:tabLst>
                <a:tab pos="1371600" algn="l"/>
              </a:tabLst>
            </a:pPr>
            <a:r>
              <a:rPr lang="en-US" altLang="en-US" sz="2400" dirty="0"/>
              <a:t>	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;</a:t>
            </a:r>
          </a:p>
          <a:p>
            <a:r>
              <a:rPr lang="en-US" altLang="en-US" sz="2400" dirty="0"/>
              <a:t>	}</a:t>
            </a:r>
          </a:p>
          <a:p>
            <a:pPr marL="463550" indent="-176213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287338" algn="just">
              <a:spcBef>
                <a:spcPts val="600"/>
              </a:spcBef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for</a:t>
            </a:r>
            <a:r>
              <a:rPr lang="en-US" altLang="en-US" sz="2000" dirty="0"/>
              <a:t>(x </a:t>
            </a:r>
            <a:r>
              <a:rPr lang="en-US" altLang="en-US" sz="2000" dirty="0">
                <a:solidFill>
                  <a:schemeClr val="tx2"/>
                </a:solidFill>
              </a:rPr>
              <a:t>in</a:t>
            </a:r>
            <a:r>
              <a:rPr lang="en-US" altLang="en-US" sz="2000" dirty="0"/>
              <a:t> window) { </a:t>
            </a:r>
            <a:r>
              <a:rPr lang="en-US" altLang="en-US" sz="20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000" dirty="0"/>
              <a:t>(x+”-”+</a:t>
            </a:r>
            <a:r>
              <a:rPr lang="en-US" altLang="en-US" sz="2000" dirty="0" err="1"/>
              <a:t>x.value</a:t>
            </a:r>
            <a:r>
              <a:rPr lang="en-US" altLang="en-US" sz="2000" dirty="0"/>
              <a:t>+”&lt;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&gt;”);}</a:t>
            </a:r>
          </a:p>
          <a:p>
            <a:pPr marL="519113" indent="-23177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 err="1">
                <a:solidFill>
                  <a:schemeClr val="tx2"/>
                </a:solidFill>
              </a:rPr>
              <a:t>var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mang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chemeClr val="tx2"/>
                </a:solidFill>
              </a:rPr>
              <a:t>new Array</a:t>
            </a:r>
            <a:r>
              <a:rPr lang="en-US" altLang="en-US" sz="2000" dirty="0"/>
              <a:t>(2,4,6,8,10);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tx2"/>
                </a:solidFill>
              </a:rPr>
              <a:t>for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phanTu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mang</a:t>
            </a:r>
            <a:r>
              <a:rPr lang="en-US" altLang="en-US" sz="2000" dirty="0"/>
              <a:t>) { </a:t>
            </a:r>
            <a:r>
              <a:rPr lang="en-US" altLang="en-US" sz="20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phanTu.value</a:t>
            </a:r>
            <a:r>
              <a:rPr lang="en-US" altLang="en-US" sz="2000" dirty="0"/>
              <a:t>+”&lt;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&gt;”);</a:t>
            </a:r>
            <a:r>
              <a:rPr lang="vi-VN" altLang="en-US" sz="2000" dirty="0"/>
              <a:t>}</a:t>
            </a:r>
          </a:p>
          <a:p>
            <a:pPr marL="573088" indent="-341313" algn="just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vi-VN" altLang="en-US" sz="2000" dirty="0">
                <a:latin typeface="+mj-lt"/>
              </a:rPr>
              <a:t> Thoát khỏi vòng lặp dùng lệnh </a:t>
            </a:r>
            <a:r>
              <a:rPr lang="vi-VN" altLang="en-US" sz="2000" dirty="0">
                <a:solidFill>
                  <a:schemeClr val="tx2"/>
                </a:solidFill>
              </a:rPr>
              <a:t>break</a:t>
            </a:r>
            <a:r>
              <a:rPr lang="vi-VN" alt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56;p23">
            <a:extLst>
              <a:ext uri="{FF2B5EF4-FFF2-40B4-BE49-F238E27FC236}">
                <a16:creationId xmlns:a16="http://schemas.microsoft.com/office/drawing/2014/main" id="{F13DBF3C-7B43-4B14-BCC1-A1B00CA61C92}"/>
              </a:ext>
            </a:extLst>
          </p:cNvPr>
          <p:cNvSpPr txBox="1"/>
          <p:nvPr/>
        </p:nvSpPr>
        <p:spPr>
          <a:xfrm>
            <a:off x="210892" y="848059"/>
            <a:ext cx="11157693" cy="2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7020" marR="5080" indent="-274320">
              <a:lnSpc>
                <a:spcPct val="150000"/>
              </a:lnSpc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Hàm là khối câu lệnh với một danh sách tham số (hoặc  không có tham số)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Trong JS cho phép hàm không tên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Hàm có thể trả về một giá trị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258;p23">
            <a:extLst>
              <a:ext uri="{FF2B5EF4-FFF2-40B4-BE49-F238E27FC236}">
                <a16:creationId xmlns:a16="http://schemas.microsoft.com/office/drawing/2014/main" id="{50E23DC4-C2D7-4E7D-9B67-7DCFD3A1B482}"/>
              </a:ext>
            </a:extLst>
          </p:cNvPr>
          <p:cNvSpPr/>
          <p:nvPr/>
        </p:nvSpPr>
        <p:spPr>
          <a:xfrm>
            <a:off x="6889087" y="1732709"/>
            <a:ext cx="4851400" cy="18381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64F5A0D-0547-4DB3-A0A0-21A6C1CF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7" y="3856292"/>
            <a:ext cx="9914183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b="1" dirty="0">
                <a:solidFill>
                  <a:schemeClr val="tx1"/>
                </a:solidFill>
                <a:latin typeface="+mj-lt"/>
              </a:rPr>
              <a:t>Trong Javascript có các loại hàm: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Hàm được xây dựng sẵn của Javascript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Các </a:t>
            </a:r>
            <a:r>
              <a:rPr lang="vi-V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phương thức </a:t>
            </a: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của các </a:t>
            </a:r>
            <a:r>
              <a:rPr lang="vi-V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đối tượng dựng sẵn </a:t>
            </a: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của Javascript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dirty="0">
                <a:solidFill>
                  <a:schemeClr val="tx1"/>
                </a:solidFill>
                <a:latin typeface="+mj-lt"/>
              </a:rPr>
              <a:t> Hàm do người sử dụng định nghĩa</a:t>
            </a:r>
            <a:endParaRPr lang="vi-VN" alt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56;p23">
            <a:extLst>
              <a:ext uri="{FF2B5EF4-FFF2-40B4-BE49-F238E27FC236}">
                <a16:creationId xmlns:a16="http://schemas.microsoft.com/office/drawing/2014/main" id="{F13DBF3C-7B43-4B14-BCC1-A1B00CA61C92}"/>
              </a:ext>
            </a:extLst>
          </p:cNvPr>
          <p:cNvSpPr txBox="1"/>
          <p:nvPr/>
        </p:nvSpPr>
        <p:spPr>
          <a:xfrm>
            <a:off x="210892" y="848059"/>
            <a:ext cx="11157693" cy="536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vi-VN" altLang="en-US" sz="2800" b="1" dirty="0">
                <a:solidFill>
                  <a:schemeClr val="tx2"/>
                </a:solidFill>
                <a:latin typeface="+mj-lt"/>
              </a:rPr>
              <a:t>1- Hàm dựng sẵn của Javascript</a:t>
            </a:r>
            <a:r>
              <a:rPr lang="vi-VN" altLang="en-US" sz="2800" dirty="0">
                <a:latin typeface="+mj-lt"/>
              </a:rPr>
              <a:t>, có 5 hàm: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altLang="en-US" sz="2400" dirty="0">
                <a:solidFill>
                  <a:schemeClr val="tx2"/>
                </a:solidFill>
                <a:latin typeface="+mj-lt"/>
              </a:rPr>
              <a:t>isNaN</a:t>
            </a:r>
            <a:r>
              <a:rPr lang="vi-VN" altLang="en-US" sz="2400" dirty="0">
                <a:latin typeface="+mj-lt"/>
              </a:rPr>
              <a:t>(biểuThức) 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 giá trị logic nếu biểuThức là một chuổi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isFinite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</a:t>
            </a:r>
            <a:r>
              <a:rPr lang="vi-VN" altLang="en-US" sz="2400" dirty="0">
                <a:latin typeface="+mj-lt"/>
              </a:rPr>
              <a:t>biểuThức) 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 giá trị logic nếu giá trị vượt quá giới hạn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eval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(biểuThức)  lượng giá </a:t>
            </a:r>
            <a:r>
              <a:rPr lang="vi-VN" altLang="en-US" sz="2400" i="1" dirty="0">
                <a:latin typeface="+mj-lt"/>
                <a:sym typeface="Symbol" panose="05050102010706020507" pitchFamily="18" charset="2"/>
              </a:rPr>
              <a:t>biểuThức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parseInt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(chuổi)  trị nguyên của một chuổi ký số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parseFloat</a:t>
            </a:r>
            <a:r>
              <a:rPr lang="vi-VN" altLang="en-US" sz="2400" dirty="0">
                <a:latin typeface="+mj-lt"/>
                <a:sym typeface="Symbol" panose="05050102010706020507" pitchFamily="18" charset="2"/>
              </a:rPr>
              <a:t>(chuổi)  trị thực của một chuổi ký số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 sz="2400" i="1" dirty="0">
              <a:latin typeface="+mj-lt"/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i="1" dirty="0">
                <a:latin typeface="+mj-lt"/>
                <a:sym typeface="Symbol" panose="05050102010706020507" pitchFamily="18" charset="2"/>
              </a:rPr>
              <a:t>Ví dụ: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	a=99999999999999999; alert(</a:t>
            </a: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isFinite</a:t>
            </a: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(a)) -&gt; true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	x=“1.0”; alert(</a:t>
            </a:r>
            <a:r>
              <a:rPr lang="vi-VN" altLang="en-US" sz="24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isNaN</a:t>
            </a:r>
            <a:r>
              <a:rPr lang="vi-VN" altLang="en-US" sz="2400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(x)) -&gt;false</a:t>
            </a:r>
            <a:r>
              <a:rPr lang="vi-VN" altLang="en-US" sz="2400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;</a:t>
            </a:r>
            <a:endParaRPr lang="vi-VN" altLang="en-US" sz="2400" dirty="0">
              <a:solidFill>
                <a:schemeClr val="accent2"/>
              </a:solidFill>
              <a:latin typeface="+mj-lt"/>
            </a:endParaRPr>
          </a:p>
          <a:p>
            <a:pPr marL="287020" marR="5080" indent="-274320">
              <a:lnSpc>
                <a:spcPct val="150000"/>
              </a:lnSpc>
              <a:buClr>
                <a:srgbClr val="0AD0D9"/>
              </a:buClr>
              <a:buSzPts val="2450"/>
              <a:buFont typeface="Arial"/>
              <a:buChar char=""/>
            </a:pP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2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56AAC35-4ED5-453A-A67F-F4054E02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90" y="1073151"/>
            <a:ext cx="11436823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sz="2800" b="1" dirty="0">
                <a:solidFill>
                  <a:schemeClr val="tx2"/>
                </a:solidFill>
                <a:latin typeface="+mj-lt"/>
              </a:rPr>
              <a:t>2- Hàm do NSD định nghĩa</a:t>
            </a:r>
          </a:p>
          <a:p>
            <a:pPr lvl="1">
              <a:spcBef>
                <a:spcPts val="600"/>
              </a:spcBef>
              <a:buFontTx/>
              <a:buChar char="•"/>
            </a:pPr>
            <a:r>
              <a:rPr lang="vi-VN" altLang="en-US" sz="2400" b="1" dirty="0">
                <a:latin typeface="+mj-lt"/>
              </a:rPr>
              <a:t> </a:t>
            </a:r>
            <a:r>
              <a:rPr lang="vi-VN" altLang="en-US" sz="2200" b="1" dirty="0">
                <a:latin typeface="+mj-lt"/>
              </a:rPr>
              <a:t>Khai báo : function </a:t>
            </a:r>
            <a:r>
              <a:rPr lang="vi-VN" altLang="en-US" sz="2200" dirty="0">
                <a:latin typeface="+mj-lt"/>
              </a:rPr>
              <a:t>tênHàm(</a:t>
            </a:r>
            <a:r>
              <a:rPr lang="vi-VN" altLang="en-US" sz="2200" b="1" dirty="0">
                <a:latin typeface="+mj-lt"/>
              </a:rPr>
              <a:t>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[danh sách tham số]</a:t>
            </a:r>
            <a:r>
              <a:rPr lang="vi-VN" altLang="en-US" sz="2200" b="1" dirty="0">
                <a:latin typeface="+mj-lt"/>
              </a:rPr>
              <a:t> </a:t>
            </a:r>
            <a:r>
              <a:rPr lang="vi-VN" altLang="en-US" sz="2200" dirty="0">
                <a:latin typeface="+mj-lt"/>
              </a:rPr>
              <a:t>)</a:t>
            </a:r>
            <a:r>
              <a:rPr lang="vi-VN" altLang="en-US" sz="2200" b="1" dirty="0">
                <a:latin typeface="+mj-lt"/>
              </a:rPr>
              <a:t>{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latin typeface="+mj-lt"/>
              </a:rPr>
              <a:t>		// Các câu lệnh;</a:t>
            </a:r>
          </a:p>
          <a:p>
            <a:pPr lvl="1"/>
            <a:r>
              <a:rPr lang="vi-VN" altLang="en-US" sz="2200" dirty="0">
                <a:latin typeface="+mj-lt"/>
              </a:rPr>
              <a:t>		[ </a:t>
            </a:r>
            <a:r>
              <a:rPr lang="vi-VN" altLang="en-US" sz="2200" dirty="0">
                <a:solidFill>
                  <a:srgbClr val="FF3300"/>
                </a:solidFill>
                <a:latin typeface="+mj-lt"/>
              </a:rPr>
              <a:t>return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[giáTrị]</a:t>
            </a:r>
            <a:r>
              <a:rPr lang="vi-VN" altLang="en-US" sz="2200" dirty="0">
                <a:latin typeface="+mj-lt"/>
              </a:rPr>
              <a:t>;]</a:t>
            </a:r>
          </a:p>
          <a:p>
            <a:pPr lvl="1"/>
            <a:r>
              <a:rPr lang="vi-VN" altLang="en-US" sz="2200" b="1" dirty="0">
                <a:latin typeface="+mj-lt"/>
              </a:rPr>
              <a:t>	}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latin typeface="+mj-lt"/>
              </a:rPr>
              <a:t>- phát biểu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return giáTrị</a:t>
            </a:r>
            <a:r>
              <a:rPr lang="vi-VN" altLang="en-US" sz="2200" dirty="0">
                <a:latin typeface="+mj-lt"/>
              </a:rPr>
              <a:t> khi muốn xây dựng hàm trả về trị</a:t>
            </a:r>
          </a:p>
          <a:p>
            <a:pPr lvl="1">
              <a:spcBef>
                <a:spcPts val="600"/>
              </a:spcBef>
            </a:pPr>
            <a:r>
              <a:rPr lang="en-US" altLang="en-US" sz="2200" dirty="0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vi-VN" altLang="en-US" sz="2200" dirty="0" smtClean="0">
                <a:latin typeface="+mj-lt"/>
                <a:cs typeface="Times New Roman" panose="02020603050405020304" pitchFamily="18" charset="0"/>
              </a:rPr>
              <a:t>phát </a:t>
            </a:r>
            <a:r>
              <a:rPr lang="vi-VN" altLang="en-US" sz="2200" dirty="0">
                <a:latin typeface="+mj-lt"/>
                <a:cs typeface="Times New Roman" panose="02020603050405020304" pitchFamily="18" charset="0"/>
              </a:rPr>
              <a:t>biểu 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return</a:t>
            </a:r>
            <a:r>
              <a:rPr lang="vi-VN" altLang="en-US" sz="2200" dirty="0">
                <a:latin typeface="+mj-lt"/>
              </a:rPr>
              <a:t> khi muốn kết thúc hàm tại một vị trí nào </a:t>
            </a:r>
            <a:r>
              <a:rPr lang="vi-VN" altLang="en-US" sz="2200" dirty="0" smtClean="0">
                <a:latin typeface="+mj-lt"/>
              </a:rPr>
              <a:t>đó</a:t>
            </a:r>
            <a:endParaRPr lang="en-US" altLang="en-US" sz="2200" dirty="0" smtClean="0">
              <a:latin typeface="+mj-lt"/>
            </a:endParaRPr>
          </a:p>
          <a:p>
            <a:pPr marL="231775" lvl="1">
              <a:spcBef>
                <a:spcPts val="1200"/>
              </a:spcBef>
            </a:pPr>
            <a:r>
              <a:rPr lang="vi-VN" altLang="en-US" sz="2200" b="1" dirty="0" smtClean="0">
                <a:latin typeface="+mj-lt"/>
              </a:rPr>
              <a:t>Ví </a:t>
            </a:r>
            <a:r>
              <a:rPr lang="vi-VN" altLang="en-US" sz="2200" b="1" dirty="0">
                <a:latin typeface="+mj-lt"/>
              </a:rPr>
              <a:t>dụ : </a:t>
            </a:r>
            <a:r>
              <a:rPr lang="vi-VN" altLang="en-US" sz="2200" dirty="0">
                <a:latin typeface="+mj-lt"/>
              </a:rPr>
              <a:t>nhập vào một </a:t>
            </a:r>
            <a:r>
              <a:rPr lang="vi-VN" altLang="en-US" sz="2200" dirty="0" smtClean="0">
                <a:latin typeface="+mj-lt"/>
              </a:rPr>
              <a:t>chu</a:t>
            </a:r>
            <a:r>
              <a:rPr lang="en-US" altLang="en-US" sz="2200" dirty="0" smtClean="0">
                <a:latin typeface="+mj-lt"/>
              </a:rPr>
              <a:t>ỗ</a:t>
            </a:r>
            <a:r>
              <a:rPr lang="vi-VN" altLang="en-US" sz="2200" dirty="0" smtClean="0">
                <a:latin typeface="+mj-lt"/>
              </a:rPr>
              <a:t>i</a:t>
            </a:r>
            <a:r>
              <a:rPr lang="vi-VN" altLang="en-US" sz="2200" dirty="0">
                <a:latin typeface="+mj-lt"/>
              </a:rPr>
              <a:t>, viết hàm xử lý và thông báo bằng Tiếng Việt chuổi đó có phải là một số hay không?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 smtClean="0">
                <a:solidFill>
                  <a:schemeClr val="accent2"/>
                </a:solidFill>
                <a:latin typeface="+mj-lt"/>
              </a:rPr>
              <a:t>so=prompt</a:t>
            </a: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("Nhập một chuổi bất kỳ");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function isSo(str){</a:t>
            </a:r>
          </a:p>
          <a:p>
            <a:pPr lvl="1"/>
            <a:r>
              <a:rPr lang="en-US" altLang="en-US" sz="22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vi-VN" altLang="en-US" sz="2200" dirty="0" smtClean="0">
                <a:solidFill>
                  <a:schemeClr val="tx2"/>
                </a:solidFill>
                <a:latin typeface="+mj-lt"/>
              </a:rPr>
              <a:t>if(isNaN(str</a:t>
            </a:r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)) return str+" không phải số"; else return str+" là một số";</a:t>
            </a:r>
          </a:p>
          <a:p>
            <a:pPr lvl="1"/>
            <a:r>
              <a:rPr lang="vi-VN" altLang="en-US" sz="22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vi-VN" altLang="en-US" sz="2200" dirty="0">
                <a:solidFill>
                  <a:schemeClr val="accent2"/>
                </a:solidFill>
                <a:latin typeface="+mj-lt"/>
              </a:rPr>
              <a:t>document.write(isSo(so));</a:t>
            </a:r>
          </a:p>
        </p:txBody>
      </p:sp>
    </p:spTree>
    <p:extLst>
      <p:ext uri="{BB962C8B-B14F-4D97-AF65-F5344CB8AC3E}">
        <p14:creationId xmlns:p14="http://schemas.microsoft.com/office/powerpoint/2010/main" val="34788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256;p23"/>
          <p:cNvSpPr txBox="1"/>
          <p:nvPr/>
        </p:nvSpPr>
        <p:spPr>
          <a:xfrm>
            <a:off x="170551" y="888401"/>
            <a:ext cx="11330946" cy="76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6088" y="1654646"/>
            <a:ext cx="11908665" cy="4426734"/>
          </a:xfrm>
        </p:spPr>
        <p:txBody>
          <a:bodyPr>
            <a:noAutofit/>
          </a:bodyPr>
          <a:lstStyle/>
          <a:p>
            <a:r>
              <a:rPr lang="en-US" sz="3200" dirty="0"/>
              <a:t>Kiểm tra gọi hàm cho đối tượng</a:t>
            </a:r>
          </a:p>
          <a:p>
            <a:r>
              <a:rPr lang="en-US" sz="3200" dirty="0"/>
              <a:t>&lt;button onclick="test()"&gt;test&lt;/button&gt;</a:t>
            </a:r>
          </a:p>
          <a:p>
            <a:r>
              <a:rPr lang="en-US" sz="3200" dirty="0"/>
              <a:t>.js=&gt; </a:t>
            </a:r>
          </a:p>
          <a:p>
            <a:r>
              <a:rPr lang="en-US" sz="3200" dirty="0"/>
              <a:t>function test()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    console.log('test hàm');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Khi thực thi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53" y="4610414"/>
            <a:ext cx="3014457" cy="175033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066328" y="5109104"/>
            <a:ext cx="1803043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57" y="4530654"/>
            <a:ext cx="3233330" cy="13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  <p:sp>
        <p:nvSpPr>
          <p:cNvPr id="6" name="Google Shape;256;p23"/>
          <p:cNvSpPr txBox="1"/>
          <p:nvPr/>
        </p:nvSpPr>
        <p:spPr>
          <a:xfrm>
            <a:off x="170551" y="888401"/>
            <a:ext cx="11330946" cy="76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Ví dụ 2:</a:t>
            </a:r>
          </a:p>
          <a:p>
            <a:pPr marL="12700" marR="5080">
              <a:lnSpc>
                <a:spcPct val="150000"/>
              </a:lnSpc>
              <a:buClr>
                <a:srgbClr val="0AD0D9"/>
              </a:buClr>
              <a:buSzPts val="245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280;p25"/>
          <p:cNvSpPr/>
          <p:nvPr/>
        </p:nvSpPr>
        <p:spPr>
          <a:xfrm>
            <a:off x="1789405" y="1075765"/>
            <a:ext cx="5662273" cy="26281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3" name="Google Shape;281;p25"/>
          <p:cNvSpPr/>
          <p:nvPr/>
        </p:nvSpPr>
        <p:spPr>
          <a:xfrm>
            <a:off x="411225" y="4086017"/>
            <a:ext cx="10058400" cy="20366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14" name="Google Shape;282;p25"/>
          <p:cNvSpPr/>
          <p:nvPr/>
        </p:nvSpPr>
        <p:spPr>
          <a:xfrm>
            <a:off x="9320910" y="2487209"/>
            <a:ext cx="2019300" cy="1247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4" name="Up Arrow 3"/>
          <p:cNvSpPr/>
          <p:nvPr/>
        </p:nvSpPr>
        <p:spPr>
          <a:xfrm rot="2544805">
            <a:off x="8394431" y="3473840"/>
            <a:ext cx="927847" cy="946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27</a:t>
            </a:fld>
            <a:endParaRPr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777DB61-B269-4D62-9DF8-6ED1C293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0" y="924062"/>
            <a:ext cx="1146285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sz="2400" b="1" dirty="0">
                <a:latin typeface="+mj-lt"/>
              </a:rPr>
              <a:t> Tính chất của hàm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- Đệ quy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-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Function Constractor</a:t>
            </a:r>
            <a:r>
              <a:rPr lang="vi-VN" altLang="en-US" dirty="0">
                <a:latin typeface="+mj-lt"/>
              </a:rPr>
              <a:t>: đây là cách xây dựng một hàm động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accent2"/>
                </a:solidFill>
                <a:latin typeface="+mj-lt"/>
              </a:rPr>
              <a:t>	var tênBiến = new Function(Arg1, Arg2..., “thân hàm");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 smtClean="0">
                <a:solidFill>
                  <a:schemeClr val="tx2"/>
                </a:solidFill>
                <a:latin typeface="+mj-lt"/>
              </a:rPr>
              <a:t>var</a:t>
            </a:r>
            <a:r>
              <a:rPr lang="en-US" alt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x= new Function("</a:t>
            </a:r>
            <a:r>
              <a:rPr lang="en-US" altLang="en-US" dirty="0" err="1">
                <a:solidFill>
                  <a:schemeClr val="tx2"/>
                </a:solidFill>
                <a:latin typeface="+mj-lt"/>
              </a:rPr>
              <a:t>a","b","return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+mj-lt"/>
              </a:rPr>
              <a:t>a+b</a:t>
            </a:r>
            <a:r>
              <a:rPr lang="en-US" altLang="en-US" dirty="0">
                <a:solidFill>
                  <a:schemeClr val="tx2"/>
                </a:solidFill>
                <a:latin typeface="+mj-lt"/>
              </a:rPr>
              <a:t>");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chemeClr val="tx2"/>
                </a:solidFill>
                <a:latin typeface="+mj-lt"/>
              </a:rPr>
              <a:t>	alert(x(1,2));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chemeClr val="tx2"/>
                </a:solidFill>
                <a:latin typeface="+mj-lt"/>
              </a:rPr>
              <a:t>-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vi-VN" altLang="en-US" dirty="0" smtClean="0">
                <a:latin typeface="+mj-lt"/>
              </a:rPr>
              <a:t>Đối </a:t>
            </a:r>
            <a:r>
              <a:rPr lang="vi-VN" altLang="en-US" dirty="0">
                <a:latin typeface="+mj-lt"/>
              </a:rPr>
              <a:t>tượng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arguments</a:t>
            </a:r>
            <a:r>
              <a:rPr lang="vi-VN" altLang="en-US" dirty="0">
                <a:latin typeface="+mj-lt"/>
              </a:rPr>
              <a:t>: lưu trữ các thông tin về tập đối số của hàm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function foo() {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	var arg =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foo.arguments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             for (var i = 0; i &lt; arg.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length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 i++) {</a:t>
            </a:r>
          </a:p>
          <a:p>
            <a:pPr lvl="4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alert("Argument " + (i+1) + " = " + arg[i]); }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}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foo(“Hoàng Minh”,”Thùy Dương”);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latin typeface="+mj-lt"/>
              </a:rPr>
              <a:t>Bản chất 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tênHàm.arguments</a:t>
            </a:r>
            <a:r>
              <a:rPr lang="vi-VN" altLang="en-US" dirty="0">
                <a:latin typeface="+mj-lt"/>
              </a:rPr>
              <a:t> là một Array.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78173" y="98552"/>
            <a:ext cx="10521161" cy="574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Hàm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000" dirty="0">
                <a:solidFill>
                  <a:schemeClr val="bg1"/>
                </a:solidFill>
              </a:rPr>
              <a:t/>
            </a:r>
            <a:br>
              <a:rPr lang="vi-VN" sz="4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r>
              <a:rPr lang="vi-VN" sz="4400" dirty="0">
                <a:solidFill>
                  <a:schemeClr val="bg1"/>
                </a:solidFill>
              </a:rPr>
              <a:t/>
            </a:r>
            <a:br>
              <a:rPr lang="vi-VN" sz="44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8" descr="tieu de 1">
            <a:extLst>
              <a:ext uri="{FF2B5EF4-FFF2-40B4-BE49-F238E27FC236}">
                <a16:creationId xmlns:a16="http://schemas.microsoft.com/office/drawing/2014/main" id="{803F6072-4342-43A2-A608-5DEB2B2C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6" y="1568451"/>
            <a:ext cx="32051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>
            <a:extLst>
              <a:ext uri="{FF2B5EF4-FFF2-40B4-BE49-F238E27FC236}">
                <a16:creationId xmlns:a16="http://schemas.microsoft.com/office/drawing/2014/main" id="{5FD86BB2-E37C-444E-9EDB-6314D7C53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1924050"/>
            <a:ext cx="0" cy="37782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64257BD-DCE8-4B9C-9F2E-C654E05B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2105026"/>
            <a:ext cx="6361112" cy="289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Property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length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Method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charAt, charCadeAt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indexOf, lastIndexOf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replace(substr, newSubstr)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substr(start, len)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splite(separator)</a:t>
            </a:r>
            <a:endParaRPr lang="vi-V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3813BF1B-4C23-42C9-9BDC-48E41110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6" y="1527176"/>
            <a:ext cx="348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String</a:t>
            </a:r>
            <a:endParaRPr lang="vi-VN" altLang="en-US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FB42CFA-D428-43EB-91AF-8781B972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5327651"/>
            <a:ext cx="622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</a:rPr>
              <a:t>            Khai báo: var str = new String();</a:t>
            </a:r>
          </a:p>
        </p:txBody>
      </p:sp>
    </p:spTree>
    <p:extLst>
      <p:ext uri="{BB962C8B-B14F-4D97-AF65-F5344CB8AC3E}">
        <p14:creationId xmlns:p14="http://schemas.microsoft.com/office/powerpoint/2010/main" val="305003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9AE8F454-CE9B-473F-8ED3-9EB85BDC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0" y="894952"/>
            <a:ext cx="11353673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800100" indent="-3429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vi-VN" altLang="en-US" sz="2400" b="1" dirty="0">
                <a:solidFill>
                  <a:schemeClr val="tx2"/>
                </a:solidFill>
                <a:latin typeface="+mj-lt"/>
              </a:rPr>
              <a:t>Lớp String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Khai báo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str1 = “La My Lê Na”;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var str2= new String(); str2 = “Đoàn Ngọc Hoàng Vỹ”;</a:t>
            </a:r>
          </a:p>
          <a:p>
            <a:pPr lvl="1"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var str3= new String();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 // sẽ gán giá trị sau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latin typeface="+mj-lt"/>
              </a:rPr>
              <a:t>	  Cả 3 cách khai báo: str1, str2, str3 đều là object dẫn xuất từ String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Thuộc tính</a:t>
            </a:r>
            <a:r>
              <a:rPr lang="vi-VN" altLang="en-US" dirty="0">
                <a:latin typeface="+mj-lt"/>
              </a:rPr>
              <a:t>: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length</a:t>
            </a:r>
            <a:r>
              <a:rPr lang="vi-VN" altLang="en-US" dirty="0">
                <a:latin typeface="+mj-lt"/>
              </a:rPr>
              <a:t> trả về chiều dài của chuổ,  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str1.length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11</a:t>
            </a:r>
            <a:r>
              <a:rPr lang="vi-VN" altLang="en-US" dirty="0">
                <a:solidFill>
                  <a:srgbClr val="405E4A"/>
                </a:solidFill>
                <a:latin typeface="+mj-lt"/>
              </a:rPr>
              <a:t>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Các phương thức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charAt</a:t>
            </a:r>
            <a:r>
              <a:rPr lang="vi-VN" altLang="en-US" dirty="0">
                <a:latin typeface="+mj-lt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pos</a:t>
            </a:r>
            <a:r>
              <a:rPr lang="vi-VN" altLang="en-US" dirty="0">
                <a:latin typeface="+mj-lt"/>
              </a:rPr>
              <a:t>)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 ký tự tại vị trí pos trong chuổi, chú ý 0 là vị trí đầu tiên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charCodeAt</a:t>
            </a:r>
            <a:r>
              <a:rPr lang="vi-VN" altLang="en-US" dirty="0">
                <a:latin typeface="+mj-lt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pos</a:t>
            </a:r>
            <a:r>
              <a:rPr lang="vi-VN" altLang="en-US" dirty="0">
                <a:latin typeface="+mj-lt"/>
              </a:rPr>
              <a:t>) 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 mã ASCII của ký tự tại vị trí pos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indexOf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(subStr)  vị trí đầu tiên của chuổi con subStr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lastIndexOf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(subStr)  vị trí cuối cùng của chuổi con subStr trong chuổi</a:t>
            </a:r>
          </a:p>
          <a:p>
            <a:pPr>
              <a:spcBef>
                <a:spcPts val="6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replace</a:t>
            </a:r>
            <a:r>
              <a:rPr lang="vi-VN" altLang="en-US" dirty="0">
                <a:solidFill>
                  <a:srgbClr val="405E4A"/>
                </a:solidFill>
                <a:latin typeface="+mj-lt"/>
                <a:sym typeface="Symbol" panose="05050102010706020507" pitchFamily="18" charset="2"/>
              </a:rPr>
              <a:t>(subStr, newSubStr)  chuổi mới bằng cách thay thế... lần đầu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3694" y="-69484"/>
            <a:ext cx="11098306" cy="96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NỘI DUNG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306" y="990599"/>
            <a:ext cx="11282082" cy="556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952B708-211F-490D-A78F-C53A3FCD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8" y="963966"/>
            <a:ext cx="1150506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</a:rPr>
              <a:t>substr</a:t>
            </a:r>
            <a:r>
              <a:rPr lang="vi-VN" altLang="en-US" dirty="0"/>
              <a:t>(</a:t>
            </a:r>
            <a:r>
              <a:rPr lang="vi-VN" altLang="en-US" dirty="0">
                <a:solidFill>
                  <a:schemeClr val="accent2"/>
                </a:solidFill>
              </a:rPr>
              <a:t>start, length</a:t>
            </a:r>
            <a:r>
              <a:rPr lang="vi-VN" altLang="en-US" dirty="0"/>
              <a:t>) </a:t>
            </a:r>
            <a:r>
              <a:rPr lang="vi-VN" altLang="en-US" dirty="0">
                <a:solidFill>
                  <a:srgbClr val="405E4A"/>
                </a:solidFill>
                <a:sym typeface="Symbol" panose="05050102010706020507" pitchFamily="18" charset="2"/>
              </a:rPr>
              <a:t> trả về chuổi con được trích từ vị trí start...</a:t>
            </a:r>
          </a:p>
          <a:p>
            <a:pPr>
              <a:spcBef>
                <a:spcPct val="50000"/>
              </a:spcBef>
            </a:pPr>
            <a:r>
              <a:rPr lang="vi-VN" altLang="en-US" sz="2200" i="1" dirty="0">
                <a:latin typeface="+mj-lt"/>
                <a:sym typeface="Symbol" panose="05050102010706020507" pitchFamily="18" charset="2"/>
              </a:rPr>
              <a:t>Ví dụ</a:t>
            </a:r>
            <a:r>
              <a:rPr lang="vi-VN" altLang="en-US" sz="2200" dirty="0">
                <a:latin typeface="+mj-lt"/>
                <a:sym typeface="Symbol" panose="05050102010706020507" pitchFamily="18" charset="2"/>
              </a:rPr>
              <a:t> : viết hàm trả về dạng chuẩn hóa một chuổi (không có ký tự trắng hai đầu, giữa hai từ chỉ có một khoảng trắng).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var str=“    Thầy Đoàn   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 Duy     </a:t>
            </a: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Bình     “;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function normalize(st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){</a:t>
            </a:r>
            <a:endParaRPr lang="en-US" altLang="en-US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accent2"/>
                </a:solidFill>
              </a:rPr>
              <a:t>// thay </a:t>
            </a:r>
            <a:r>
              <a:rPr lang="vi-VN" altLang="en-US" dirty="0">
                <a:solidFill>
                  <a:srgbClr val="405E4A"/>
                </a:solidFill>
              </a:rPr>
              <a:t>2 ký tự trống</a:t>
            </a:r>
            <a:r>
              <a:rPr lang="vi-VN" altLang="en-US" dirty="0">
                <a:solidFill>
                  <a:schemeClr val="accent2"/>
                </a:solidFill>
              </a:rPr>
              <a:t> bằng </a:t>
            </a:r>
            <a:r>
              <a:rPr lang="vi-VN" altLang="en-US" dirty="0">
                <a:solidFill>
                  <a:srgbClr val="405E4A"/>
                </a:solidFill>
              </a:rPr>
              <a:t>1 ký tự trống</a:t>
            </a:r>
            <a:r>
              <a:rPr lang="vi-VN" altLang="en-US" dirty="0">
                <a:solidFill>
                  <a:schemeClr val="accent2"/>
                </a:solidFill>
              </a:rPr>
              <a:t> cho đến khi không còn 2 ký  tự trống nào nữa.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accent2"/>
                </a:solidFill>
              </a:rPr>
              <a:t>// thay các ký tự trống hai đầu chuổi bằng ký tự </a:t>
            </a:r>
            <a:r>
              <a:rPr lang="vi-VN" altLang="en-US" dirty="0" smtClean="0">
                <a:solidFill>
                  <a:schemeClr val="accent2"/>
                </a:solidFill>
              </a:rPr>
              <a:t>rổng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r>
              <a:rPr lang="vi-VN" altLang="en-US" dirty="0">
                <a:solidFill>
                  <a:schemeClr val="tx2"/>
                </a:solidFill>
              </a:rPr>
              <a:t> while(st.indexOf("  ")&gt;=0){ st=st.replace("  "," "); 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if(st.charAt(0)==" "){ st=st.substr(1);}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if(st.charAt(st.length-1)==" "){st=st.substr(0,st.length-1);}</a:t>
            </a:r>
          </a:p>
          <a:p>
            <a:r>
              <a:rPr lang="vi-VN" altLang="en-US" dirty="0">
                <a:solidFill>
                  <a:schemeClr val="accent2"/>
                </a:solidFill>
              </a:rPr>
              <a:t>    // có thể thay bằng lastIndexOf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    return st;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}</a:t>
            </a:r>
          </a:p>
          <a:p>
            <a:r>
              <a:rPr lang="vi-VN" altLang="en-US" dirty="0">
                <a:solidFill>
                  <a:schemeClr val="tx2"/>
                </a:solidFill>
              </a:rPr>
              <a:t>str=normalize(str); document.write(str.length+"."+str+".");</a:t>
            </a:r>
            <a:endParaRPr lang="vi-VN" altLang="en-US" dirty="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49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7EF37-51C5-470D-9DCA-22053AD8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3" y="2579428"/>
            <a:ext cx="11354852" cy="1740221"/>
          </a:xfrm>
          <a:prstGeom prst="rect">
            <a:avLst/>
          </a:prstGeom>
          <a:solidFill>
            <a:srgbClr val="ECF4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75D7C04-0B81-4A35-9ACD-25F24A98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4" y="1127125"/>
            <a:ext cx="11409528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</a:rPr>
              <a:t>split</a:t>
            </a:r>
            <a:r>
              <a:rPr lang="vi-VN" altLang="en-US" dirty="0"/>
              <a:t>(</a:t>
            </a:r>
            <a:r>
              <a:rPr lang="vi-VN" altLang="en-US" dirty="0">
                <a:solidFill>
                  <a:schemeClr val="accent2"/>
                </a:solidFill>
              </a:rPr>
              <a:t>separator [,limit]</a:t>
            </a:r>
            <a:r>
              <a:rPr lang="vi-VN" altLang="en-US" dirty="0"/>
              <a:t>) </a:t>
            </a:r>
            <a:r>
              <a:rPr lang="vi-VN" altLang="en-US" dirty="0">
                <a:sym typeface="Symbol" panose="05050102010706020507" pitchFamily="18" charset="2"/>
              </a:rPr>
              <a:t> tách một chuổi thành các chuổi con dựa vào dấu phân cách và lưu kết quả vào một mảng. Tương tự hàm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explode</a:t>
            </a:r>
            <a:r>
              <a:rPr lang="vi-VN" altLang="en-US" dirty="0">
                <a:sym typeface="Symbol" panose="05050102010706020507" pitchFamily="18" charset="2"/>
              </a:rPr>
              <a:t> (PHP),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split </a:t>
            </a:r>
            <a:r>
              <a:rPr lang="vi-VN" altLang="en-US" dirty="0">
                <a:sym typeface="Symbol" panose="05050102010706020507" pitchFamily="18" charset="2"/>
              </a:rPr>
              <a:t>(VB) nhưng mạnh hơn nhờ tham số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limit. </a:t>
            </a:r>
            <a:r>
              <a:rPr lang="vi-VN" altLang="en-US" dirty="0">
                <a:sym typeface="Symbol" panose="05050102010706020507" pitchFamily="18" charset="2"/>
              </a:rPr>
              <a:t>Nếu không có tham số limite thì tách cho đến hết</a:t>
            </a:r>
          </a:p>
          <a:p>
            <a:pPr algn="just">
              <a:spcBef>
                <a:spcPct val="50000"/>
              </a:spcBef>
            </a:pPr>
            <a:r>
              <a:rPr lang="vi-VN" altLang="en-US" dirty="0">
                <a:sym typeface="Symbol" panose="05050102010706020507" pitchFamily="18" charset="2"/>
              </a:rPr>
              <a:t>Ví dụ: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str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=“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ĐH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Duy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Tân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, TP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Đà</a:t>
            </a:r>
            <a:r>
              <a:rPr lang="en-US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Nẵng</a:t>
            </a:r>
            <a:r>
              <a:rPr lang="vi-VN" altLang="en-US" dirty="0" smtClean="0">
                <a:solidFill>
                  <a:schemeClr val="tx2"/>
                </a:solidFill>
                <a:sym typeface="Symbol" panose="05050102010706020507" pitchFamily="18" charset="2"/>
              </a:rPr>
              <a:t>”;</a:t>
            </a: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var arr=new Array();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arr=str.split(“ “,3) 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//  </a:t>
            </a:r>
            <a:r>
              <a:rPr lang="vi-V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“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ĐH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Duy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Tân</a:t>
            </a:r>
            <a:r>
              <a:rPr lang="vi-V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,”  </a:t>
            </a:r>
            <a:r>
              <a:rPr lang="vi-V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lấy 3 phần tử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olidFill>
                  <a:schemeClr val="tx2"/>
                </a:solidFill>
                <a:sym typeface="Symbol" panose="05050102010706020507" pitchFamily="18" charset="2"/>
              </a:rPr>
              <a:t>for(i=0; i&lt;arr.length; i++) { document.write(arr[i]+”&lt;br&gt;”) ;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vi-V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vi-VN" altLang="en-US" dirty="0">
                <a:sym typeface="Symbol" panose="05050102010706020507" pitchFamily="18" charset="2"/>
              </a:rPr>
              <a:t>Muốn </a:t>
            </a:r>
            <a:r>
              <a:rPr lang="vi-VN" altLang="en-US" b="1" dirty="0">
                <a:sym typeface="Symbol" panose="05050102010706020507" pitchFamily="18" charset="2"/>
              </a:rPr>
              <a:t>split</a:t>
            </a:r>
            <a:r>
              <a:rPr lang="vi-VN" altLang="en-US" dirty="0">
                <a:sym typeface="Symbol" panose="05050102010706020507" pitchFamily="18" charset="2"/>
              </a:rPr>
              <a:t> đúng thì phải chuẩn hóa chuổi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vi-VN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2" descr="tieu de 1">
            <a:extLst>
              <a:ext uri="{FF2B5EF4-FFF2-40B4-BE49-F238E27FC236}">
                <a16:creationId xmlns:a16="http://schemas.microsoft.com/office/drawing/2014/main" id="{69D91F58-90E3-454B-98A7-37BB3BE6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619251"/>
            <a:ext cx="29019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AF70D5D0-BE20-4562-B1E3-AEFA59FA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1971676"/>
            <a:ext cx="0" cy="35988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D643730-5062-4D75-81F8-D4E0EC68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4" y="2189163"/>
            <a:ext cx="5830887" cy="29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Property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length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Method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sort( </a:t>
            </a:r>
            <a:r>
              <a:rPr lang="en-US" altLang="en-US">
                <a:solidFill>
                  <a:schemeClr val="accent2"/>
                </a:solidFill>
              </a:rPr>
              <a:t>[compareFunction]</a:t>
            </a:r>
            <a:r>
              <a:rPr lang="en-US" altLang="en-US"/>
              <a:t> ), reverse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pop, splice / push, unshift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concat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joint (ngược lại với string.split)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 slice : sao chép đối tượng, mảng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vi-V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DF65AAD-E31A-4AA8-A4E5-BA92850E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1577976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            Array</a:t>
            </a:r>
            <a:endParaRPr lang="vi-VN" altLang="en-US" b="1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DAB98E7-8281-4C1A-880A-6F56E38F4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0" y="4829176"/>
            <a:ext cx="5645150" cy="7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Khai báo: </a:t>
            </a:r>
            <a:r>
              <a:rPr lang="en-US" altLang="en-US"/>
              <a:t>var arr = new Array();</a:t>
            </a:r>
            <a:endParaRPr lang="vi-VN" altLang="en-US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/>
              <a:t>                var arr = [giátrị_1, giátrị_2,....];</a:t>
            </a:r>
          </a:p>
        </p:txBody>
      </p:sp>
    </p:spTree>
    <p:extLst>
      <p:ext uri="{BB962C8B-B14F-4D97-AF65-F5344CB8AC3E}">
        <p14:creationId xmlns:p14="http://schemas.microsoft.com/office/powerpoint/2010/main" val="912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373F3EC-5EA6-4017-A76D-A788E0AA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46" y="931746"/>
            <a:ext cx="11450472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sz="2400" b="1" dirty="0">
                <a:solidFill>
                  <a:schemeClr val="tx2"/>
                </a:solidFill>
                <a:latin typeface="+mj-lt"/>
              </a:rPr>
              <a:t>2- Lớp Array</a:t>
            </a:r>
          </a:p>
          <a:p>
            <a:pPr>
              <a:buFontTx/>
              <a:buChar char="•"/>
            </a:pPr>
            <a:r>
              <a:rPr lang="vi-VN" altLang="en-US" sz="2400" b="1" dirty="0">
                <a:latin typeface="+mj-lt"/>
              </a:rPr>
              <a:t> </a:t>
            </a:r>
            <a:r>
              <a:rPr lang="vi-VN" altLang="en-US" b="1" dirty="0">
                <a:latin typeface="+mj-lt"/>
              </a:rPr>
              <a:t>Khai báo</a:t>
            </a:r>
          </a:p>
          <a:p>
            <a:pPr lvl="1"/>
            <a:r>
              <a:rPr lang="vi-VN" altLang="en-US" dirty="0">
                <a:latin typeface="+mj-lt"/>
              </a:rPr>
              <a:t>var arr = new Array(max);</a:t>
            </a:r>
          </a:p>
          <a:p>
            <a:pPr lvl="1"/>
            <a:r>
              <a:rPr lang="vi-VN" altLang="en-US" dirty="0">
                <a:latin typeface="+mj-lt"/>
              </a:rPr>
              <a:t>var arr = new Array(2, 7, 12, 17, 22);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// tương tự cho chuổi</a:t>
            </a:r>
          </a:p>
          <a:p>
            <a:pPr lvl="1"/>
            <a:r>
              <a:rPr lang="vi-VN" altLang="en-US" dirty="0">
                <a:latin typeface="+mj-lt"/>
              </a:rPr>
              <a:t>var arr = new Array();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// mảng động</a:t>
            </a:r>
          </a:p>
          <a:p>
            <a:pPr lvl="1"/>
            <a:r>
              <a:rPr lang="vi-VN" altLang="en-US" dirty="0">
                <a:latin typeface="+mj-lt"/>
              </a:rPr>
              <a:t>Truy cập phần tử của mảng: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arr[i]</a:t>
            </a:r>
            <a:r>
              <a:rPr lang="vi-VN" altLang="en-US" dirty="0">
                <a:latin typeface="+mj-lt"/>
              </a:rPr>
              <a:t> với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0</a:t>
            </a:r>
            <a:r>
              <a:rPr lang="vi-VN" altLang="en-US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 i &lt; arr.length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 Thuộc tính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length</a:t>
            </a:r>
            <a:r>
              <a:rPr lang="vi-VN" altLang="en-US" dirty="0">
                <a:latin typeface="+mj-lt"/>
              </a:rPr>
              <a:t> </a:t>
            </a:r>
            <a:r>
              <a:rPr lang="vi-VN" altLang="en-US" dirty="0">
                <a:latin typeface="+mj-lt"/>
                <a:sym typeface="Symbol" panose="05050102010706020507" pitchFamily="18" charset="2"/>
              </a:rPr>
              <a:t> số phần tử của mảng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vi-VN" altLang="en-US" b="1" dirty="0">
                <a:latin typeface="+mj-lt"/>
              </a:rPr>
              <a:t> Phương thức </a:t>
            </a:r>
            <a:r>
              <a:rPr lang="vi-VN" altLang="en-US" dirty="0">
                <a:latin typeface="+mj-lt"/>
              </a:rPr>
              <a:t>(chỉ nêu những phương thức thông dụng)</a:t>
            </a:r>
          </a:p>
          <a:p>
            <a:pPr lvl="1" algn="just">
              <a:buFontTx/>
              <a:buChar char="-"/>
            </a:pPr>
            <a:r>
              <a:rPr lang="vi-VN" altLang="en-US" dirty="0">
                <a:latin typeface="+mj-lt"/>
              </a:rPr>
              <a:t> arr1.</a:t>
            </a:r>
            <a:r>
              <a:rPr lang="vi-VN" altLang="en-US" b="1" dirty="0">
                <a:solidFill>
                  <a:schemeClr val="tx2"/>
                </a:solidFill>
                <a:latin typeface="+mj-lt"/>
              </a:rPr>
              <a:t>concat</a:t>
            </a:r>
            <a:r>
              <a:rPr lang="vi-VN" altLang="en-US" dirty="0">
                <a:latin typeface="+mj-lt"/>
              </a:rPr>
              <a:t>(arr2) </a:t>
            </a:r>
            <a:r>
              <a:rPr lang="vi-VN" altLang="en-US" dirty="0">
                <a:latin typeface="+mj-lt"/>
                <a:sym typeface="Symbol" panose="05050102010706020507" pitchFamily="18" charset="2"/>
              </a:rPr>
              <a:t> newArray </a:t>
            </a:r>
            <a:r>
              <a:rPr lang="vi-VN" altLang="en-US" dirty="0">
                <a:solidFill>
                  <a:srgbClr val="2D713A"/>
                </a:solidFill>
                <a:latin typeface="+mj-lt"/>
                <a:sym typeface="Symbol" panose="05050102010706020507" pitchFamily="18" charset="2"/>
              </a:rPr>
              <a:t>// nối hai mảng thành mảng mới, các phần tử mảng có thể có kiếu khác nhau.</a:t>
            </a:r>
          </a:p>
          <a:p>
            <a:pPr lvl="1">
              <a:buFontTx/>
              <a:buChar char="-"/>
            </a:pPr>
            <a:endParaRPr lang="vi-VN" altLang="en-US" dirty="0">
              <a:solidFill>
                <a:srgbClr val="2D713A"/>
              </a:solidFill>
              <a:latin typeface="+mj-lt"/>
              <a:sym typeface="Symbol" panose="05050102010706020507" pitchFamily="18" charset="2"/>
            </a:endParaRPr>
          </a:p>
          <a:p>
            <a:pPr lvl="1"/>
            <a:r>
              <a:rPr lang="vi-VN" altLang="en-US" dirty="0">
                <a:latin typeface="+mj-lt"/>
              </a:rPr>
              <a:t>    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var alpha = ["a", "b", "c"]; var numeric = [1, 2, 3];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 var alphaNumeric = alpha.</a:t>
            </a:r>
            <a:r>
              <a:rPr lang="vi-VN" altLang="en-US" dirty="0">
                <a:latin typeface="+mj-lt"/>
              </a:rPr>
              <a:t>concat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(numeric);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       for(i=0; i&lt;alphaNumeric.length;i++){</a:t>
            </a:r>
          </a:p>
          <a:p>
            <a:pPr lvl="1"/>
            <a:r>
              <a:rPr lang="vi-VN" altLang="en-US" dirty="0">
                <a:solidFill>
                  <a:schemeClr val="tx2"/>
                </a:solidFill>
                <a:latin typeface="+mj-lt"/>
              </a:rPr>
              <a:t>	      document.write(alphaNumeric[i]+"&lt;br&gt;");}</a:t>
            </a:r>
          </a:p>
          <a:p>
            <a:pPr lvl="1"/>
            <a:endParaRPr lang="vi-VN" alt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2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4343603-A7BB-4900-96C7-E13E68BB5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51" y="1087439"/>
            <a:ext cx="11423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str = arr.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[separator]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kết nối các phần tử mảng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chuổi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đây là phương thức ngược lại của phương thức </a:t>
            </a:r>
            <a:r>
              <a:rPr lang="vi-V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B1EE9A1-0328-464E-8988-1FD11CE6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76" y="1816101"/>
            <a:ext cx="11080028" cy="19208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arr = new Array("Thùy Dương","Trương Tâm","Lê Na");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document.write("str : " + str ); 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arr.join(", ");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các giá trị ngăn cách nhau bởi dấu phảy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/&gt;str : " + str );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40BEB3F-345E-44BE-AC67-DA04269B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45" y="3994196"/>
            <a:ext cx="11097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var first = arr.</a:t>
            </a:r>
            <a:r>
              <a:rPr lang="vi-V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() // lấy ra phần tử cuối cùng của mảng và trả về phần tử này. </a:t>
            </a:r>
            <a:r>
              <a:rPr lang="vi-VN" altLang="en-US">
                <a:solidFill>
                  <a:srgbClr val="2D71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 dài mảng thay đổi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4FA717F-38AB-4EFF-8C0F-97D04D69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64" y="4914946"/>
            <a:ext cx="11080028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arr = new Array("Thùy Dương","Trương Tâm","Lê Na");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str = arr.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document.write("str : " + str );  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Lê Na, mảng còn lại 2 phần tử.</a:t>
            </a:r>
          </a:p>
          <a:p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// cách sử dụng : arr.pop() ?</a:t>
            </a:r>
          </a:p>
        </p:txBody>
      </p:sp>
    </p:spTree>
    <p:extLst>
      <p:ext uri="{BB962C8B-B14F-4D97-AF65-F5344CB8AC3E}">
        <p14:creationId xmlns:p14="http://schemas.microsoft.com/office/powerpoint/2010/main" val="75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F78F53-4BDD-4772-B023-0B3D6B3A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85" y="1152526"/>
            <a:ext cx="11203549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/>
              <a:t> arr.</a:t>
            </a:r>
            <a:r>
              <a:rPr lang="vi-VN" altLang="en-US" b="1">
                <a:solidFill>
                  <a:schemeClr val="tx2"/>
                </a:solidFill>
              </a:rPr>
              <a:t>push</a:t>
            </a:r>
            <a:r>
              <a:rPr lang="vi-VN" altLang="en-US"/>
              <a:t>(phầnTử1, phầnTử1,...) // thêm vào cuối mảng các phần tử và trả về </a:t>
            </a:r>
            <a:r>
              <a:rPr lang="vi-VN" altLang="en-US">
                <a:solidFill>
                  <a:srgbClr val="405E4A"/>
                </a:solidFill>
              </a:rPr>
              <a:t>số phần tử</a:t>
            </a:r>
            <a:r>
              <a:rPr lang="vi-VN" altLang="en-US"/>
              <a:t> của mảng mới.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DE2B70-B30F-44A9-9423-70B36AB7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75" y="2106614"/>
            <a:ext cx="11361584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var</a:t>
            </a:r>
            <a:r>
              <a:rPr lang="en-US" altLang="en-US" dirty="0">
                <a:solidFill>
                  <a:schemeClr val="tx2"/>
                </a:solidFill>
              </a:rPr>
              <a:t> numbers = new Array(“</a:t>
            </a:r>
            <a:r>
              <a:rPr lang="en-US" altLang="en-US" dirty="0" err="1">
                <a:solidFill>
                  <a:schemeClr val="tx2"/>
                </a:solidFill>
              </a:rPr>
              <a:t>Thùy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Dương</a:t>
            </a:r>
            <a:r>
              <a:rPr lang="en-US" altLang="en-US" dirty="0">
                <a:solidFill>
                  <a:schemeClr val="tx2"/>
                </a:solidFill>
              </a:rPr>
              <a:t>”, “</a:t>
            </a:r>
            <a:r>
              <a:rPr lang="en-US" altLang="en-US" dirty="0" err="1">
                <a:solidFill>
                  <a:schemeClr val="tx2"/>
                </a:solidFill>
              </a:rPr>
              <a:t>Trương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Tâm</a:t>
            </a:r>
            <a:r>
              <a:rPr lang="en-US" altLang="en-US" dirty="0">
                <a:solidFill>
                  <a:schemeClr val="tx2"/>
                </a:solidFill>
              </a:rPr>
              <a:t>”, “</a:t>
            </a:r>
            <a:r>
              <a:rPr lang="en-US" altLang="en-US" dirty="0" err="1">
                <a:solidFill>
                  <a:schemeClr val="tx2"/>
                </a:solidFill>
              </a:rPr>
              <a:t>Lê</a:t>
            </a:r>
            <a:r>
              <a:rPr lang="en-US" altLang="en-US" dirty="0">
                <a:solidFill>
                  <a:schemeClr val="tx2"/>
                </a:solidFill>
              </a:rPr>
              <a:t> Na”);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var</a:t>
            </a:r>
            <a:r>
              <a:rPr lang="en-US" altLang="en-US" dirty="0">
                <a:solidFill>
                  <a:schemeClr val="tx2"/>
                </a:solidFill>
              </a:rPr>
              <a:t> length = </a:t>
            </a:r>
            <a:r>
              <a:rPr lang="en-US" altLang="en-US" dirty="0" err="1">
                <a:solidFill>
                  <a:schemeClr val="tx2"/>
                </a:solidFill>
              </a:rPr>
              <a:t>numbers.</a:t>
            </a:r>
            <a:r>
              <a:rPr lang="en-US" altLang="en-US" b="1" dirty="0" err="1">
                <a:solidFill>
                  <a:schemeClr val="tx2"/>
                </a:solidFill>
              </a:rPr>
              <a:t>push</a:t>
            </a:r>
            <a:r>
              <a:rPr lang="en-US" altLang="en-US" dirty="0">
                <a:solidFill>
                  <a:schemeClr val="tx2"/>
                </a:solidFill>
              </a:rPr>
              <a:t>(“</a:t>
            </a:r>
            <a:r>
              <a:rPr lang="en-US" altLang="en-US" dirty="0" err="1">
                <a:solidFill>
                  <a:schemeClr val="tx2"/>
                </a:solidFill>
              </a:rPr>
              <a:t>Trà</a:t>
            </a:r>
            <a:r>
              <a:rPr lang="en-US" altLang="en-US" dirty="0">
                <a:solidFill>
                  <a:schemeClr val="tx2"/>
                </a:solidFill>
              </a:rPr>
              <a:t> My”);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document.write</a:t>
            </a:r>
            <a:r>
              <a:rPr lang="en-US" altLang="en-US" dirty="0">
                <a:solidFill>
                  <a:schemeClr val="tx2"/>
                </a:solidFill>
              </a:rPr>
              <a:t>("new numbers is : " + numbers );</a:t>
            </a:r>
            <a:r>
              <a:rPr lang="en-US" altLang="en-US" dirty="0">
                <a:solidFill>
                  <a:schemeClr val="accent2"/>
                </a:solidFill>
              </a:rPr>
              <a:t> // </a:t>
            </a:r>
            <a:r>
              <a:rPr lang="en-US" altLang="en-US" dirty="0" err="1">
                <a:solidFill>
                  <a:schemeClr val="accent2"/>
                </a:solidFill>
              </a:rPr>
              <a:t>liệt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kê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mảng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err="1">
                <a:solidFill>
                  <a:schemeClr val="tx2"/>
                </a:solidFill>
              </a:rPr>
              <a:t>document.write</a:t>
            </a:r>
            <a:r>
              <a:rPr lang="en-US" altLang="en-US" dirty="0">
                <a:solidFill>
                  <a:schemeClr val="tx2"/>
                </a:solidFill>
              </a:rPr>
              <a:t>("&lt;</a:t>
            </a:r>
            <a:r>
              <a:rPr lang="en-US" altLang="en-US" dirty="0" err="1">
                <a:solidFill>
                  <a:schemeClr val="tx2"/>
                </a:solidFill>
              </a:rPr>
              <a:t>br</a:t>
            </a:r>
            <a:r>
              <a:rPr lang="en-US" altLang="en-US" dirty="0">
                <a:solidFill>
                  <a:schemeClr val="tx2"/>
                </a:solidFill>
              </a:rPr>
              <a:t>&gt;"+length); </a:t>
            </a:r>
            <a:r>
              <a:rPr lang="en-US" altLang="en-US" dirty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 4</a:t>
            </a:r>
            <a:endParaRPr lang="vi-VN" altLang="en-US" dirty="0">
              <a:solidFill>
                <a:schemeClr val="accent2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B9C9663-6B9D-45EC-8FBE-0E5531FE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85" y="4022726"/>
            <a:ext cx="1120354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/>
              <a:t> newArr= arr.</a:t>
            </a:r>
            <a:r>
              <a:rPr lang="vi-VN" altLang="en-US" b="1">
                <a:solidFill>
                  <a:schemeClr val="tx2"/>
                </a:solidFill>
              </a:rPr>
              <a:t>reverse</a:t>
            </a:r>
            <a:r>
              <a:rPr lang="vi-VN" altLang="en-US"/>
              <a:t>() // đảo ngược một mảng và trả về một mảng mới.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5A35D8C-53BF-4EA4-B088-D055B1B5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68" y="4498976"/>
            <a:ext cx="11258334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var numbers = new Array(1, 4, 9);</a:t>
            </a:r>
          </a:p>
          <a:p>
            <a:r>
              <a:rPr lang="en-US" altLang="en-US">
                <a:solidFill>
                  <a:schemeClr val="tx2"/>
                </a:solidFill>
              </a:rPr>
              <a:t>var numbers = numbers.</a:t>
            </a:r>
            <a:r>
              <a:rPr lang="en-US" altLang="en-US" b="1">
                <a:solidFill>
                  <a:schemeClr val="tx2"/>
                </a:solidFill>
              </a:rPr>
              <a:t>reverse</a:t>
            </a:r>
            <a:r>
              <a:rPr lang="en-US" altLang="en-US">
                <a:solidFill>
                  <a:schemeClr val="tx2"/>
                </a:solidFill>
              </a:rPr>
              <a:t>();</a:t>
            </a:r>
          </a:p>
          <a:p>
            <a:r>
              <a:rPr lang="en-US" altLang="en-US">
                <a:solidFill>
                  <a:schemeClr val="tx2"/>
                </a:solidFill>
              </a:rPr>
              <a:t>document.write(numbers);</a:t>
            </a:r>
          </a:p>
          <a:p>
            <a:r>
              <a:rPr lang="en-US" altLang="en-US">
                <a:solidFill>
                  <a:schemeClr val="accent2"/>
                </a:solidFill>
              </a:rPr>
              <a:t>// chú ý: ở đây sử dụng lại mảng numbers bằng phép gán</a:t>
            </a:r>
            <a:r>
              <a:rPr lang="vi-VN" altLang="en-US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1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D70A59-1351-48B1-BE9E-B6E25021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973139"/>
            <a:ext cx="114368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[hàmSoSánh]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// sắp tăng dần dựa trên mã ASCII của các phần tử và trả về một mảng mới, nếu muốn định nghĩa “so sánh” thì dùng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hàmSoSánh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(sort sẽ cho là 2&gt;10 !)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B18B428-8053-4D76-9F30-029EB5B7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63" y="2087564"/>
            <a:ext cx="111445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Tạo mảng gồm 10 phần tử nguyên ngẫu nhiên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[0, 100], xếp tăng dần và in ra kết quả. Vận dụng các phương thức PUSH, SORT và xây dựng hàm so sánh. Mở rộng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tự nhiên ngẫu nhiên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[min, max].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C55A57B-2341-438D-94D7-3632C030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9" y="3299864"/>
            <a:ext cx="11035455" cy="1304909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dẫn: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một số nguyên ngẫu nhiên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[0, 100]: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= Math.floor(Math.random()*101);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 Math.random() </a:t>
            </a: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vi-VN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mảng động :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 = new Array(); arr.push(number);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59B24F1-B9C9-4089-835D-109732E6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52" y="4933402"/>
            <a:ext cx="11107439" cy="1304909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so sánh: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isGreatThan(a,b) {if(a&gt;=b) return 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else return 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cách xây dựng hàm này để định nghĩa sự so sánh trong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khác.</a:t>
            </a:r>
          </a:p>
        </p:txBody>
      </p:sp>
    </p:spTree>
    <p:extLst>
      <p:ext uri="{BB962C8B-B14F-4D97-AF65-F5344CB8AC3E}">
        <p14:creationId xmlns:p14="http://schemas.microsoft.com/office/powerpoint/2010/main" val="3054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09B4F2-AD10-46A3-9DFB-26F03F63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2" y="2784621"/>
            <a:ext cx="11172938" cy="2838258"/>
          </a:xfrm>
          <a:prstGeom prst="rect">
            <a:avLst/>
          </a:prstGeom>
          <a:solidFill>
            <a:srgbClr val="ECF4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48F9EF8-7679-400E-9111-4DF05932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928833"/>
            <a:ext cx="11244492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&lt;html&gt; &lt;head&gt;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&lt;title&gt;JavaScript Array Sort Method&lt;/title&gt;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&lt;meta http-equiv=“content-type" content="text/html; charset=UTF-8"&gt;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&lt;/head&gt; &lt;body&gt;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latin typeface="+mj-lt"/>
              </a:rPr>
              <a:t>&lt;script language="javascript"&gt;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var arrOfNum=new Array();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function 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isGreatThan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(a,b) { if(a&gt;=b) return 1; else return -1; }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for(i=0; i&lt;10; i++){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num = Math.floor(Math.random()*101)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	last = arrOfNum.push(num);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}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solidFill>
                  <a:schemeClr val="tx2"/>
                </a:solidFill>
                <a:latin typeface="+mj-lt"/>
              </a:rPr>
              <a:t>   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arrOfNum = arrOfNum.</a:t>
            </a:r>
            <a:r>
              <a:rPr lang="vi-VN" altLang="en-US" dirty="0">
                <a:solidFill>
                  <a:srgbClr val="FF3300"/>
                </a:solidFill>
                <a:latin typeface="+mj-lt"/>
              </a:rPr>
              <a:t>sort(</a:t>
            </a:r>
            <a:r>
              <a:rPr lang="vi-VN" altLang="en-US" dirty="0">
                <a:solidFill>
                  <a:schemeClr val="accent2"/>
                </a:solidFill>
                <a:latin typeface="+mj-lt"/>
              </a:rPr>
              <a:t>isGreatThan</a:t>
            </a:r>
            <a:r>
              <a:rPr lang="vi-VN" altLang="en-US" dirty="0">
                <a:solidFill>
                  <a:srgbClr val="FF3300"/>
                </a:solidFill>
                <a:latin typeface="+mj-lt"/>
              </a:rPr>
              <a:t>)</a:t>
            </a:r>
            <a:r>
              <a:rPr lang="vi-VN" altLang="en-US" dirty="0">
                <a:solidFill>
                  <a:schemeClr val="tx2"/>
                </a:solidFill>
                <a:latin typeface="+mj-lt"/>
              </a:rPr>
              <a:t>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>
                <a:solidFill>
                  <a:schemeClr val="tx2"/>
                </a:solidFill>
                <a:latin typeface="+mj-lt"/>
              </a:rPr>
              <a:t>   document.write(arrOfNum);</a:t>
            </a:r>
          </a:p>
          <a:p>
            <a:pPr>
              <a:lnSpc>
                <a:spcPct val="65000"/>
              </a:lnSpc>
              <a:spcBef>
                <a:spcPct val="55000"/>
              </a:spcBef>
            </a:pPr>
            <a:r>
              <a:rPr lang="vi-VN" altLang="en-US" dirty="0" smtClean="0">
                <a:latin typeface="+mj-lt"/>
              </a:rPr>
              <a:t>&lt;/</a:t>
            </a:r>
            <a:r>
              <a:rPr lang="vi-VN" altLang="en-US" dirty="0">
                <a:latin typeface="+mj-lt"/>
              </a:rPr>
              <a:t>script&gt; &lt;/head&gt;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942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14CA847-7975-4049-9453-52C57AD1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2" y="1087439"/>
            <a:ext cx="1135017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vi-V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(index, howMany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 element1][, ..., elementN]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spcBef>
                <a:spcPct val="50000"/>
              </a:spcBef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Thay phần tử ở vị trí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bằng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tử có giá trị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element1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Giá trị của </a:t>
            </a:r>
            <a:r>
              <a:rPr lang="vi-V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phải tương thích số phần tử element_i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DA65871-02FD-4790-9426-A38B4E3E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24" y="2371726"/>
            <a:ext cx="11438376" cy="1311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arr = ["orange", "mango", "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"melon", "lemon"];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var removed = arr.splice(</a:t>
            </a:r>
            <a:r>
              <a:rPr lang="vi-V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goyavier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coconut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/&gt;After adding 2 elements from position 2: " + arr );</a:t>
            </a:r>
          </a:p>
          <a:p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document.write("&lt;br /&gt;removed is: " + removed);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6D673ED-8CD0-4291-996B-2C99A4AA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65" y="3935413"/>
            <a:ext cx="111716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Ban đầu: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"orange", "mango", 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"melon"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"lemon“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thi hành phương thức splice: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"orange", "mango", 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goyavier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“</a:t>
            </a:r>
            <a:r>
              <a:rPr lang="vi-VN" altLang="en-US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coconut</a:t>
            </a:r>
            <a:r>
              <a:rPr lang="vi-VN" altLang="en-US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"lemon“</a:t>
            </a:r>
          </a:p>
          <a:p>
            <a:pPr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006D45A-9081-48C7-929C-E3002387B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0" y="5456239"/>
            <a:ext cx="11064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 Lấy </a:t>
            </a: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howMany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phần tử ra khỏi mảng từ vị trí thứ </a:t>
            </a:r>
            <a:r>
              <a:rPr lang="vi-VN" altLang="en-US">
                <a:solidFill>
                  <a:srgbClr val="405E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trong mảng và trả về mảng mới gồm những phần tử đã lấy ra: </a:t>
            </a:r>
            <a:r>
              <a:rPr lang="vi-V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(index, howMany) và mảng cũ đã thay đổi. Chú ý hàm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khác hàm </a:t>
            </a:r>
            <a:r>
              <a:rPr lang="vi-V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622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21340A-2CA3-48A1-9D22-524B3B87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1" y="1101725"/>
            <a:ext cx="11491415" cy="10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FontTx/>
              <a:buChar char="-"/>
            </a:pPr>
            <a:r>
              <a:rPr lang="vi-VN" altLang="en-US"/>
              <a:t> array.</a:t>
            </a:r>
            <a:r>
              <a:rPr lang="vi-VN" altLang="en-US" b="1">
                <a:solidFill>
                  <a:schemeClr val="tx2"/>
                </a:solidFill>
              </a:rPr>
              <a:t>unshift</a:t>
            </a:r>
            <a:r>
              <a:rPr lang="vi-VN" altLang="en-US"/>
              <a:t>( element1, ..., elementN );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/>
              <a:t>Ngược lại với PUSH. Thêm </a:t>
            </a:r>
            <a:r>
              <a:rPr lang="vi-VN" altLang="en-US">
                <a:solidFill>
                  <a:schemeClr val="accent2"/>
                </a:solidFill>
              </a:rPr>
              <a:t>element_i</a:t>
            </a:r>
            <a:r>
              <a:rPr lang="vi-VN" altLang="en-US"/>
              <a:t> vào đầu mảng  và trả về chiều dài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vi-VN" altLang="en-US"/>
              <a:t>của mảng đã thay đổi (IE trả về </a:t>
            </a:r>
            <a:r>
              <a:rPr lang="vi-VN" altLang="en-US">
                <a:solidFill>
                  <a:schemeClr val="accent2"/>
                </a:solidFill>
              </a:rPr>
              <a:t>undefined</a:t>
            </a:r>
            <a:r>
              <a:rPr lang="vi-VN" altLang="en-US"/>
              <a:t>!)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BC82A9AE-4DD2-4F8F-A2C6-3BD1D41D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13" y="2359026"/>
            <a:ext cx="8373773" cy="2400657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endParaRPr lang="en-US" altLang="en-US" i="1" dirty="0"/>
          </a:p>
          <a:p>
            <a:pPr algn="just">
              <a:spcBef>
                <a:spcPct val="50000"/>
              </a:spcBef>
            </a:pPr>
            <a:r>
              <a:rPr lang="en-US" altLang="en-US" i="1" dirty="0" err="1"/>
              <a:t>Bài</a:t>
            </a:r>
            <a:r>
              <a:rPr lang="en-US" altLang="en-US" i="1" dirty="0"/>
              <a:t> </a:t>
            </a:r>
            <a:r>
              <a:rPr lang="en-US" altLang="en-US" i="1" dirty="0" err="1"/>
              <a:t>tập</a:t>
            </a:r>
            <a:r>
              <a:rPr lang="en-US" altLang="en-US" dirty="0"/>
              <a:t>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20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ngẫu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[1, 100], </a:t>
            </a:r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: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Hint: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Math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2"/>
                </a:solidFill>
              </a:rPr>
              <a:t>round(), ceil(), floor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sqrt</a:t>
            </a:r>
            <a:r>
              <a:rPr lang="en-US" altLang="en-US" dirty="0">
                <a:solidFill>
                  <a:schemeClr val="tx2"/>
                </a:solidFill>
              </a:rPr>
              <a:t>()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push()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Array</a:t>
            </a:r>
            <a:r>
              <a:rPr lang="en-US" altLang="en-US" dirty="0">
                <a:solidFill>
                  <a:schemeClr val="accent2"/>
                </a:solidFill>
              </a:rPr>
              <a:t> (</a:t>
            </a:r>
            <a:r>
              <a:rPr lang="en-US" altLang="en-US" dirty="0" err="1">
                <a:solidFill>
                  <a:schemeClr val="accent2"/>
                </a:solidFill>
              </a:rPr>
              <a:t>cho</a:t>
            </a:r>
            <a:r>
              <a:rPr lang="en-US" altLang="en-US" dirty="0">
                <a:solidFill>
                  <a:schemeClr val="accent2"/>
                </a:solidFill>
              </a:rPr>
              <a:t> sang </a:t>
            </a:r>
            <a:r>
              <a:rPr lang="en-US" altLang="en-US" dirty="0" err="1">
                <a:solidFill>
                  <a:schemeClr val="accent2"/>
                </a:solidFill>
              </a:rPr>
              <a:t>trọng</a:t>
            </a:r>
            <a:r>
              <a:rPr lang="en-US" altLang="en-US" dirty="0">
                <a:solidFill>
                  <a:schemeClr val="accent2"/>
                </a:solidFill>
              </a:rPr>
              <a:t>!)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endParaRPr lang="vi-VN" altLang="en-US" dirty="0"/>
          </a:p>
        </p:txBody>
      </p:sp>
      <p:pic>
        <p:nvPicPr>
          <p:cNvPr id="6" name="Picture 18" descr="ANd9GcQhjDuxKLpyxEPwp0pkEeO0mkEhIIzVQ3rPS04E_fhjnOR15qYw">
            <a:extLst>
              <a:ext uri="{FF2B5EF4-FFF2-40B4-BE49-F238E27FC236}">
                <a16:creationId xmlns:a16="http://schemas.microsoft.com/office/drawing/2014/main" id="{37FF6F13-3C9B-41F8-A974-AEAF356C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13" y="2226033"/>
            <a:ext cx="2304201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9">
            <a:extLst>
              <a:ext uri="{FF2B5EF4-FFF2-40B4-BE49-F238E27FC236}">
                <a16:creationId xmlns:a16="http://schemas.microsoft.com/office/drawing/2014/main" id="{28908E42-586A-4490-8839-030055E7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7" y="5434013"/>
            <a:ext cx="1102029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1800" b="1">
                <a:solidFill>
                  <a:schemeClr val="accent2"/>
                </a:solidFill>
              </a:rPr>
              <a:t>Le Penseur</a:t>
            </a:r>
            <a:r>
              <a:rPr lang="en-US" altLang="en-US" sz="1800">
                <a:solidFill>
                  <a:schemeClr val="accent2"/>
                </a:solidFill>
              </a:rPr>
              <a:t> là một trong những bức tượng nổi tiếng của </a:t>
            </a:r>
            <a:r>
              <a:rPr lang="en-US" altLang="en-US" sz="1800" b="1">
                <a:solidFill>
                  <a:schemeClr val="accent2"/>
                </a:solidFill>
              </a:rPr>
              <a:t>August Rodin</a:t>
            </a:r>
            <a:r>
              <a:rPr lang="en-US" altLang="en-US" sz="1800">
                <a:solidFill>
                  <a:schemeClr val="accent2"/>
                </a:solidFill>
              </a:rPr>
              <a:t>, bức tượng </a:t>
            </a:r>
            <a:r>
              <a:rPr lang="en-US" altLang="en-US" sz="1800" b="1">
                <a:solidFill>
                  <a:schemeClr val="accent2"/>
                </a:solidFill>
              </a:rPr>
              <a:t>L’Eternel Printemps</a:t>
            </a:r>
            <a:r>
              <a:rPr lang="en-US" altLang="en-US" sz="1800">
                <a:solidFill>
                  <a:schemeClr val="accent2"/>
                </a:solidFill>
              </a:rPr>
              <a:t> (Mùa xuân vĩnh cửu) lại nổi tiếng hơn.</a:t>
            </a:r>
            <a:endParaRPr lang="vi-VN" altLang="en-US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l="45398" b="26706"/>
          <a:stretch/>
        </p:blipFill>
        <p:spPr>
          <a:xfrm>
            <a:off x="5853955" y="983997"/>
            <a:ext cx="5646879" cy="50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1973" y="1195261"/>
            <a:ext cx="5531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Chứa nội dung (các thành phần chính, ..)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Trang trí, trình bày, định dạng,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Hành động của trang web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JavaScript hồi đáp lại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 của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1820" y="98552"/>
            <a:ext cx="10507513" cy="5740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Giới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F1823A6-3C1D-440A-AA26-B373F6AF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42" y="988258"/>
            <a:ext cx="8908221" cy="3597275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var arr=new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var primes=new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var factor=new Array();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function isPrimes(num){ 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//------------------------------------------------------------------------------------------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for(i=0; i&lt;arr.length;i++){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if(isPrimes(arr[i]) primes.push(arr[i]); else factor.push(arr[i]);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 }</a:t>
            </a:r>
            <a:endParaRPr lang="vi-V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30E7BC5-2943-44B3-9993-68756F37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627" y="4993520"/>
            <a:ext cx="880683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vi-VN" altLang="en-US" i="1" u="sng"/>
              <a:t>Bài tập</a:t>
            </a:r>
            <a:r>
              <a:rPr lang="vi-VN" altLang="en-US"/>
              <a:t>: </a:t>
            </a:r>
            <a:r>
              <a:rPr lang="vi-VN" altLang="en-US">
                <a:solidFill>
                  <a:schemeClr val="tx2"/>
                </a:solidFill>
              </a:rPr>
              <a:t>Cho một mảng có N (N&gt;1) phần tử, lần lượt lấy ngẫu nhiên 1 phần tử </a:t>
            </a:r>
            <a:r>
              <a:rPr lang="vi-VN" altLang="en-US" b="1">
                <a:solidFill>
                  <a:schemeClr val="tx2"/>
                </a:solidFill>
              </a:rPr>
              <a:t>ra khỏi</a:t>
            </a:r>
            <a:r>
              <a:rPr lang="vi-VN" altLang="en-US">
                <a:solidFill>
                  <a:schemeClr val="tx2"/>
                </a:solidFill>
              </a:rPr>
              <a:t> mảng cho đến hết.</a:t>
            </a:r>
            <a:r>
              <a:rPr lang="vi-VN" altLang="en-US">
                <a:solidFill>
                  <a:srgbClr val="0000CC"/>
                </a:solidFill>
              </a:rPr>
              <a:t> (Bạn cần kiên nhẩn!)</a:t>
            </a:r>
          </a:p>
        </p:txBody>
      </p:sp>
    </p:spTree>
    <p:extLst>
      <p:ext uri="{BB962C8B-B14F-4D97-AF65-F5344CB8AC3E}">
        <p14:creationId xmlns:p14="http://schemas.microsoft.com/office/powerpoint/2010/main" val="41156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93219B0-EB6C-4DEA-AD27-DF04CC8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92234" y="6233518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fld id="{687E37AA-6A8F-4926-BF75-CC30DB5789FB}" type="slidenum">
              <a:rPr lang="ko-KR" altLang="en-US" sz="1000">
                <a:solidFill>
                  <a:schemeClr val="tx1"/>
                </a:solidFill>
              </a:rPr>
              <a:pPr/>
              <a:t>41</a:t>
            </a:fld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4" name="Picture 7" descr="tieu de 3">
            <a:extLst>
              <a:ext uri="{FF2B5EF4-FFF2-40B4-BE49-F238E27FC236}">
                <a16:creationId xmlns:a16="http://schemas.microsoft.com/office/drawing/2014/main" id="{09A8C02B-1D62-4C0A-B50D-7DF7E6F8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98" y="1105894"/>
            <a:ext cx="34559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1312A3B6-A9AD-401A-BEBB-734AE721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98" y="1051918"/>
            <a:ext cx="96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Date</a:t>
            </a:r>
            <a:endParaRPr lang="vi-VN" altLang="en-US" sz="2400" b="1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4B163EE-3DE3-4E86-9245-89770DCF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360" y="1547219"/>
            <a:ext cx="70897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Khai báo</a:t>
            </a:r>
            <a:r>
              <a:rPr lang="en-US" altLang="en-US"/>
              <a:t>: var ngay = new Date();</a:t>
            </a:r>
            <a:endParaRPr lang="vi-VN" altLang="en-US"/>
          </a:p>
          <a:p>
            <a:pPr>
              <a:spcBef>
                <a:spcPct val="50000"/>
              </a:spcBef>
            </a:pPr>
            <a:r>
              <a:rPr lang="vi-VN" altLang="en-US">
                <a:solidFill>
                  <a:schemeClr val="tx2"/>
                </a:solidFill>
              </a:rPr>
              <a:t>Phương thức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/>
              <a:t> getDate() </a:t>
            </a:r>
            <a:r>
              <a:rPr lang="vi-VN" altLang="en-US">
                <a:sym typeface="Symbol" panose="05050102010706020507" pitchFamily="18" charset="2"/>
              </a:rPr>
              <a:t> ngày trong tháng, kiểu số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getDay()  ngày trong tuần  {0,1,..,6}, Chủ nhật:0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getMonth()  tháng trong năm  {1,2..,12}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getYear()  năm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vi-VN" altLang="en-US">
                <a:sym typeface="Symbol" panose="05050102010706020507" pitchFamily="18" charset="2"/>
              </a:rPr>
              <a:t> getHours(), getMinutes(), getSeconds()   giờ,...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vi-VN" altLang="en-US">
                <a:sym typeface="Symbol" panose="05050102010706020507" pitchFamily="18" charset="2"/>
              </a:rPr>
              <a:t>  của thời gian hiện tại</a:t>
            </a:r>
          </a:p>
          <a:p>
            <a:pPr>
              <a:spcBef>
                <a:spcPct val="50000"/>
              </a:spcBef>
            </a:pPr>
            <a:endParaRPr lang="vi-VN" altLang="en-US">
              <a:sym typeface="Symbol" panose="05050102010706020507" pitchFamily="18" charset="2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8D74FAB3-FFD4-4BC8-BB7C-4B8545075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6623" y="1520232"/>
            <a:ext cx="14287" cy="3432175"/>
          </a:xfrm>
          <a:prstGeom prst="line">
            <a:avLst/>
          </a:prstGeom>
          <a:noFill/>
          <a:ln w="76200">
            <a:solidFill>
              <a:srgbClr val="D7D5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166CDF6-F631-4EF6-9159-688DCA93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409" y="5266731"/>
            <a:ext cx="7766050" cy="1098550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vi-VN" altLang="en-US" sz="100" i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vi-VN" altLang="en-US" i="1" dirty="0">
                <a:solidFill>
                  <a:schemeClr val="tx2"/>
                </a:solidFill>
              </a:rPr>
              <a:t>Bài tập</a:t>
            </a:r>
            <a:r>
              <a:rPr lang="vi-VN" altLang="en-US" dirty="0"/>
              <a:t>: Viết hàm trả về </a:t>
            </a:r>
            <a:r>
              <a:rPr lang="vi-VN" altLang="en-US" dirty="0">
                <a:solidFill>
                  <a:schemeClr val="tx2"/>
                </a:solidFill>
              </a:rPr>
              <a:t>tên tháng tiếng Việt</a:t>
            </a:r>
            <a:r>
              <a:rPr lang="vi-VN" altLang="en-US" dirty="0"/>
              <a:t> của thời gian hiện tại. (chỉ bằng tối đa 2 dòng lệnh!). Tương tự thứ trong tuần.</a:t>
            </a:r>
          </a:p>
          <a:p>
            <a:pPr>
              <a:spcBef>
                <a:spcPct val="50000"/>
              </a:spcBef>
            </a:pPr>
            <a:endParaRPr lang="vi-V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9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55343" y="98552"/>
            <a:ext cx="10643991" cy="57404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9</a:t>
            </a:r>
            <a:r>
              <a:rPr lang="vi-VN" sz="4400" dirty="0" smtClean="0">
                <a:solidFill>
                  <a:schemeClr val="bg1"/>
                </a:solidFill>
              </a:rPr>
              <a:t>. </a:t>
            </a:r>
            <a:r>
              <a:rPr lang="en-US" sz="4000" dirty="0" err="1" smtClean="0">
                <a:solidFill>
                  <a:schemeClr val="bg1"/>
                </a:solidFill>
              </a:rPr>
              <a:t>Các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lớp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sẵn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trong</a:t>
            </a:r>
            <a:r>
              <a:rPr lang="en-US" sz="4000" dirty="0" smtClean="0">
                <a:solidFill>
                  <a:schemeClr val="bg1"/>
                </a:solidFill>
              </a:rPr>
              <a:t>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C5897-6956-454F-B142-33A5D8A05EA6}"/>
              </a:ext>
            </a:extLst>
          </p:cNvPr>
          <p:cNvSpPr txBox="1">
            <a:spLocks noChangeArrowheads="1"/>
          </p:cNvSpPr>
          <p:nvPr/>
        </p:nvSpPr>
        <p:spPr>
          <a:xfrm>
            <a:off x="259307" y="842801"/>
            <a:ext cx="116682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kern="1200">
                <a:solidFill>
                  <a:srgbClr val="20B1C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en-US" sz="2000" smtClean="0">
                <a:solidFill>
                  <a:srgbClr val="0902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trang HTML với javascript</a:t>
            </a:r>
            <a:endParaRPr lang="vi-VN" altLang="en-US" sz="2000" dirty="0">
              <a:solidFill>
                <a:srgbClr val="0902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189A-5CC7-4828-AAEF-B6881FE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59584" y="6834026"/>
            <a:ext cx="304389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fld id="{5811663D-7E1C-4C3A-BC07-C7B469162E89}" type="slidenum"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altLang="ko-K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022DD43-4BBA-48C8-A575-A8008447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67" y="1385486"/>
            <a:ext cx="9205659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81CEF49-383F-4D16-847B-565030EC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138" y="2559979"/>
            <a:ext cx="9439941" cy="3631763"/>
          </a:xfrm>
          <a:prstGeom prst="rect">
            <a:avLst/>
          </a:prstGeom>
          <a:solidFill>
            <a:srgbClr val="ECF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9029C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http-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=“content-type" content="text/html; charset=utf-8“&gt;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&lt;link type=“text/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=“stylesheet”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=URL /&gt;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language=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type=“text/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URL&gt;&lt;/script&gt;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 …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&lt;script&gt;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CÂU HỎI NGẮN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847" y="909918"/>
            <a:ext cx="10125635" cy="513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0">
              <a:lnSpc>
                <a:spcPct val="130000"/>
              </a:lnSpc>
              <a:buClr>
                <a:srgbClr val="800000"/>
              </a:buClr>
            </a:pPr>
            <a:r>
              <a:rPr lang="en-US" sz="3600" dirty="0"/>
              <a:t>1. Nêu sự khác nhau giữa cấu trúc if và switch? Khi nào sử dụng if, switch</a:t>
            </a:r>
          </a:p>
          <a:p>
            <a:pPr marL="228600" indent="0">
              <a:lnSpc>
                <a:spcPct val="130000"/>
              </a:lnSpc>
              <a:buClr>
                <a:srgbClr val="800000"/>
              </a:buClr>
            </a:pPr>
            <a:r>
              <a:rPr lang="en-US" sz="3600" b="0" dirty="0">
                <a:effectLst/>
              </a:rPr>
              <a:t>2. Sự khác nhau giữa các vòng lặp? Theo bạn vòng lặp nào thông dụng nhất? Tại sao</a:t>
            </a:r>
          </a:p>
        </p:txBody>
      </p:sp>
      <p:pic>
        <p:nvPicPr>
          <p:cNvPr id="6" name="Picture 4" descr="thinkin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2" y="3477699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https://www.youtube.com/watch?v=W6NZfCO5SIk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https://www.youtube.com/watch?v=PkZNo7MFNFg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https://www.youtube.com/watch?v=o1IaduQICO0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5876" y="111425"/>
            <a:ext cx="314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211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0" y="2785663"/>
            <a:ext cx="11869997" cy="79162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7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9580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395785" y="942186"/>
            <a:ext cx="8951415" cy="507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287020" marR="5080" indent="-274320"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Là ngôn ngữ script ở client, dùng để xử lý và tương tác  với các thành phần HTML.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7020" indent="-274320">
              <a:spcBef>
                <a:spcPts val="120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7020" indent="-274320">
              <a:spcBef>
                <a:spcPts val="1200"/>
              </a:spcBef>
              <a:buClr>
                <a:srgbClr val="0AD0D9"/>
              </a:buClr>
              <a:buSzPts val="2450"/>
              <a:buFont typeface="Arial"/>
              <a:buChar char=""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bởi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Netscape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client-side,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</a:t>
            </a: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JavaScript 2.0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74320">
              <a:spcBef>
                <a:spcPts val="1560"/>
              </a:spcBef>
              <a:buClr>
                <a:srgbClr val="0AD0D9"/>
              </a:buClr>
              <a:buSzPts val="2450"/>
              <a:buFont typeface="Arial"/>
              <a:buChar char=""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9843690" y="913273"/>
            <a:ext cx="2348310" cy="2663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858536" y="4181429"/>
            <a:ext cx="3290700" cy="904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9169515" y="4321232"/>
            <a:ext cx="3009600" cy="632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0191495" y="6504716"/>
            <a:ext cx="278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628950" y="3633883"/>
            <a:ext cx="291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Brendan Eich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7230" y="98552"/>
            <a:ext cx="10562104" cy="57404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Giới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thiệu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71909" y="995081"/>
            <a:ext cx="11436439" cy="533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862965" lvl="1" indent="-457200"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Cung cấp cho người thiết kế HTML công cụ lập trình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5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Cho phép đặt đoạn văn bản động vào trang web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tác động các sự kiện trong trang HTML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đọc/ghi các thành phần của HTML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Dùng để check dữ liệu từ người dùng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0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check phiên bản trình duyệt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2965" lvl="1" indent="-457200">
              <a:spcBef>
                <a:spcPts val="1445"/>
              </a:spcBef>
              <a:buClr>
                <a:srgbClr val="0E6EC5"/>
              </a:buClr>
              <a:buSzPts val="205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Có thể thao tác cookie của trang web.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Chức năng của JS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0" y="98552"/>
            <a:ext cx="10562104" cy="5740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vi-VN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Vị trí đặt mã lệnh JS vào trang  web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108;p12"/>
          <p:cNvSpPr txBox="1"/>
          <p:nvPr/>
        </p:nvSpPr>
        <p:spPr>
          <a:xfrm>
            <a:off x="345582" y="1026160"/>
            <a:ext cx="7940289" cy="95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12700"/>
            <a:r>
              <a:rPr lang="en-US" sz="3600" dirty="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Internal: đặt trong head hay body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0;p12"/>
          <p:cNvSpPr/>
          <p:nvPr/>
        </p:nvSpPr>
        <p:spPr>
          <a:xfrm>
            <a:off x="3072305" y="1889762"/>
            <a:ext cx="5122304" cy="179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8" name="Google Shape;111;p12"/>
          <p:cNvSpPr/>
          <p:nvPr/>
        </p:nvSpPr>
        <p:spPr>
          <a:xfrm>
            <a:off x="3072305" y="3794762"/>
            <a:ext cx="5179454" cy="19801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191496" y="6504716"/>
            <a:ext cx="278129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98552"/>
            <a:ext cx="10589400" cy="5740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vi-VN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Vị trí đặt mã lệnh JS vào trang  web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Google Shape;108;p12"/>
          <p:cNvSpPr txBox="1"/>
          <p:nvPr/>
        </p:nvSpPr>
        <p:spPr>
          <a:xfrm>
            <a:off x="345582" y="1026160"/>
            <a:ext cx="11566877" cy="15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7150" rIns="0" bIns="0" anchor="t" anchorCtr="0">
            <a:noAutofit/>
          </a:bodyPr>
          <a:lstStyle/>
          <a:p>
            <a:pPr marL="12700"/>
            <a:r>
              <a:rPr lang="en-US" sz="3600" dirty="0">
                <a:solidFill>
                  <a:srgbClr val="0E6EC5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External: tạo tập tin bên ngoài và liên kết tập tin đó trong  phần head.</a:t>
            </a:r>
          </a:p>
          <a:p>
            <a:pPr marL="12700"/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23;p13"/>
          <p:cNvSpPr/>
          <p:nvPr/>
        </p:nvSpPr>
        <p:spPr>
          <a:xfrm>
            <a:off x="2404899" y="2935403"/>
            <a:ext cx="7075277" cy="2228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258F-6A57-4400-88E8-C2A4DD0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1" y="98552"/>
            <a:ext cx="10507513" cy="57404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4. </a:t>
            </a:r>
            <a:r>
              <a:rPr lang="en-US" altLang="en-US" dirty="0" err="1" smtClean="0">
                <a:solidFill>
                  <a:schemeClr val="bg1"/>
                </a:solidFill>
              </a:rPr>
              <a:t>Kiểu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dữ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liệu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 smtClean="0">
                <a:solidFill>
                  <a:schemeClr val="bg1"/>
                </a:solidFill>
              </a:rPr>
              <a:t>Hằng</a:t>
            </a:r>
            <a:r>
              <a:rPr lang="en-US" altLang="en-US" dirty="0" smtClean="0">
                <a:solidFill>
                  <a:schemeClr val="bg1"/>
                </a:solidFill>
              </a:rPr>
              <a:t>, </a:t>
            </a:r>
            <a:r>
              <a:rPr lang="en-US" altLang="en-US" dirty="0" err="1" smtClean="0">
                <a:solidFill>
                  <a:schemeClr val="bg1"/>
                </a:solidFill>
              </a:rPr>
              <a:t>Biến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FD91-7625-40E6-9FDB-DD3CB145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77" y="1079500"/>
            <a:ext cx="10862784" cy="4610100"/>
          </a:xfrm>
        </p:spPr>
        <p:txBody>
          <a:bodyPr>
            <a:normAutofit/>
          </a:bodyPr>
          <a:lstStyle/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/>
            </a:pPr>
            <a:r>
              <a:rPr lang="en-US" altLang="en-US" sz="2800" b="1" dirty="0" err="1" smtClean="0"/>
              <a:t>Kiểu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/>
              <a:t>dữ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liệu</a:t>
            </a:r>
            <a:r>
              <a:rPr lang="en-US" altLang="en-US" sz="2800" b="1" dirty="0"/>
              <a:t>:</a:t>
            </a:r>
            <a:r>
              <a:rPr lang="en-US" altLang="en-US" sz="2800" i="1" dirty="0"/>
              <a:t> </a:t>
            </a:r>
            <a:endParaRPr lang="en-US" altLang="en-US" sz="2800" i="1" dirty="0" smtClean="0"/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 smtClean="0"/>
              <a:t>Gồm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number</a:t>
            </a:r>
            <a:r>
              <a:rPr lang="en-US" altLang="en-US" sz="2400" i="1" dirty="0"/>
              <a:t>, string, logic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/>
              <a:t>object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marL="571500" indent="-34290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null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chemeClr val="tx2"/>
                </a:solidFill>
              </a:rPr>
              <a:t>undefined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chemeClr val="tx2"/>
                </a:solidFill>
              </a:rPr>
              <a:t>infinity</a:t>
            </a:r>
            <a:r>
              <a:rPr lang="en-US" altLang="en-US" sz="2400" dirty="0"/>
              <a:t>.</a:t>
            </a:r>
          </a:p>
          <a:p>
            <a:pPr marL="514350" indent="-285750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altLang="en-US" sz="2400" b="1" dirty="0" smtClean="0"/>
          </a:p>
          <a:p>
            <a:pPr marL="685800" indent="-457200">
              <a:lnSpc>
                <a:spcPct val="80000"/>
              </a:lnSpc>
              <a:spcBef>
                <a:spcPct val="50000"/>
              </a:spcBef>
              <a:buSzPct val="100000"/>
              <a:buFont typeface="+mj-lt"/>
              <a:buAutoNum type="alphaUcPeriod" startAt="2"/>
            </a:pPr>
            <a:r>
              <a:rPr lang="en-US" altLang="en-US" sz="2800" b="1" dirty="0" err="1" smtClean="0"/>
              <a:t>Hằng</a:t>
            </a:r>
            <a:r>
              <a:rPr lang="en-US" altLang="en-US" sz="2800" b="1" dirty="0" smtClean="0"/>
              <a:t>: </a:t>
            </a:r>
          </a:p>
          <a:p>
            <a:pPr marL="228600" inden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 err="1" smtClean="0">
                <a:solidFill>
                  <a:schemeClr val="tx1"/>
                </a:solidFill>
              </a:rPr>
              <a:t>Cú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altLang="en-US" sz="2400" dirty="0" smtClean="0">
                <a:solidFill>
                  <a:schemeClr val="tx1"/>
                </a:solidFill>
              </a:rPr>
              <a:t>:</a:t>
            </a:r>
          </a:p>
          <a:p>
            <a:pPr marL="228600" inden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tênHằng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giáTrị</a:t>
            </a:r>
            <a:r>
              <a:rPr lang="en-US" altLang="en-US" sz="2400" dirty="0" smtClean="0"/>
              <a:t>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81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2488</TotalTime>
  <Words>2765</Words>
  <Application>Microsoft Office PowerPoint</Application>
  <PresentationFormat>Widescreen</PresentationFormat>
  <Paragraphs>424</Paragraphs>
  <Slides>45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Image</vt:lpstr>
      <vt:lpstr>Bài 3 NGÔN NGỮ LẬP TRÌNH CLIENT SIDE JAVASCRIPT thời lượng: 120 phút</vt:lpstr>
      <vt:lpstr>MỤC TIÊU</vt:lpstr>
      <vt:lpstr>PowerPoint Presentation</vt:lpstr>
      <vt:lpstr>1. Giới thiệu</vt:lpstr>
      <vt:lpstr>1. Giới thiệu</vt:lpstr>
      <vt:lpstr>2. Chức năng của JS </vt:lpstr>
      <vt:lpstr>3. Vị trí đặt mã lệnh JS vào trang  web   </vt:lpstr>
      <vt:lpstr>3. Vị trí đặt mã lệnh JS vào trang  web   </vt:lpstr>
      <vt:lpstr>4. Kiểu dữ liệu, Hằng, Biến</vt:lpstr>
      <vt:lpstr>4. Kiểu dữ liệu, Hằng, Biến</vt:lpstr>
      <vt:lpstr>PowerPoint Presentation</vt:lpstr>
      <vt:lpstr>5. Toán tử</vt:lpstr>
      <vt:lpstr>5. Toán tử</vt:lpstr>
      <vt:lpstr>5. Toán tử</vt:lpstr>
      <vt:lpstr>5. Toán tử</vt:lpstr>
      <vt:lpstr>6. Nhập xuất trong JS</vt:lpstr>
      <vt:lpstr>7. Câu lệnh của JavaScript</vt:lpstr>
      <vt:lpstr>7. Câu lệnh của JavaScript</vt:lpstr>
      <vt:lpstr>7. Câu lệnh của JavaScript</vt:lpstr>
      <vt:lpstr>7. Câu lệnh của JavaScript</vt:lpstr>
      <vt:lpstr>7. Câu lệnh của JavaScript</vt:lpstr>
      <vt:lpstr>8. Hàm trong JavaScript  </vt:lpstr>
      <vt:lpstr>8. Hàm trong JavaScript  </vt:lpstr>
      <vt:lpstr>8. Hàm trong JavaScript  </vt:lpstr>
      <vt:lpstr>8. Hàm trong JavaScript  </vt:lpstr>
      <vt:lpstr>8. Hàm trong JavaScript  </vt:lpstr>
      <vt:lpstr>8. Hàm trong JavaScript  </vt:lpstr>
      <vt:lpstr>9. Các lớp dựng sẵn trong JavaScript  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9. Các lớp dựng sẵn trong JavaScript</vt:lpstr>
      <vt:lpstr>CÂU HỎI NGẮN</vt:lpstr>
      <vt:lpstr>PowerPoint Presentation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TĨNH</dc:title>
  <dc:creator>win7_pro</dc:creator>
  <cp:lastModifiedBy>Phuong</cp:lastModifiedBy>
  <cp:revision>152</cp:revision>
  <dcterms:created xsi:type="dcterms:W3CDTF">2016-09-15T13:19:45Z</dcterms:created>
  <dcterms:modified xsi:type="dcterms:W3CDTF">2022-08-26T08:40:32Z</dcterms:modified>
</cp:coreProperties>
</file>