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6858000" cy="9144000"/>
  <p:embeddedFontLst>
    <p:embeddedFont>
      <p:font typeface="Tahoma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i3KixwRtvQlvJy/eDAaS2IDbRh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ahoma-bold.fntdata"/><Relationship Id="rId52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417" name="Google Shape;417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0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67.png"/><Relationship Id="rId5" Type="http://schemas.openxmlformats.org/officeDocument/2006/relationships/image" Target="../media/image5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6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Relationship Id="rId5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8.png"/><Relationship Id="rId4" Type="http://schemas.openxmlformats.org/officeDocument/2006/relationships/image" Target="../media/image6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17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SQL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to create a database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table (cont.)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with column attributes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Another table with column attributes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02919"/>
            <a:ext cx="5802002" cy="145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191000"/>
            <a:ext cx="650899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 primary key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primary key requires that each row has unique values for the column or columns that are used for the primary key, and it does not allow NULL values.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You code a column-level primary key as part of the definition of the column definition.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Two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column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attributes for working with a primary key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419600"/>
            <a:ext cx="74009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3810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code a primary key (cont.)</a:t>
            </a:r>
            <a:endParaRPr sz="4000"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93143"/>
            <a:ext cx="8124825" cy="566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alter a table	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ALTER TABLE statement to modify the columns of an existing tables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renames a table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adds a new column at the end of the table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adds a new column after a specified column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124254"/>
            <a:ext cx="5029200" cy="36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4321685"/>
            <a:ext cx="6324600" cy="300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5410200"/>
            <a:ext cx="6853381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alter a table (cont.)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drops a column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renames a column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changes the definition of a column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changes the data type of a column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may cause data be lost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362" y="2133600"/>
            <a:ext cx="5972638" cy="32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895600"/>
            <a:ext cx="6731798" cy="50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930" y="3809999"/>
            <a:ext cx="6924870" cy="32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930" y="4648200"/>
            <a:ext cx="726439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930" y="5562600"/>
            <a:ext cx="7319223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alter a table (cont.)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sets the default value of a column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drops the default value of a column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133600"/>
            <a:ext cx="6400800" cy="34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731" y="2971800"/>
            <a:ext cx="749969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drop a table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DROP TABLE statement to delete a table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drops a table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drops a table if it exists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971799"/>
            <a:ext cx="3276600" cy="48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886200"/>
            <a:ext cx="4966861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2286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indexes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database index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index improves performance when MySQL searches for rows in the table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MySQL automatically creates an index for primary keys and for unique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constraints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CREATE INDEX statement to create indexes for a table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 index </a:t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syntax of the CREATE INDEX statement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creates an index based on a single column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creates a unique index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creates an index based on two columns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57400"/>
            <a:ext cx="742187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0064" y="3271814"/>
            <a:ext cx="3043335" cy="573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0064" y="4114800"/>
            <a:ext cx="4338736" cy="55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0064" y="5410200"/>
            <a:ext cx="5100736" cy="49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databases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tables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indexes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users and privileges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Other skills for creating a database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 index (cont.)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Statement that creates an index that’s sorted in descending order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You can use CREATE TABLE statement to create indexes for a table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438400"/>
            <a:ext cx="3581400" cy="53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4057737"/>
            <a:ext cx="6477000" cy="206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drop an index</a:t>
            </a: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DROP INDEX statement to drop an index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90800"/>
            <a:ext cx="5460998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users and privileges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about privileges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first group of privileges allows the user to work with the data that’s stored in the tables of the database.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second group of privileges allows the user to modify the structure of the database.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MySQL makes it possible to specify privileges at the global level, the database level, the table level, and the column level.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about privileges (cont.)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Privileges for working data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Privileges for modifying the database structure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3429000" cy="160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191000"/>
            <a:ext cx="4267200" cy="201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about privileges (cont.)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Other privileges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four privilege levels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4114800"/>
            <a:ext cx="7472493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57400"/>
            <a:ext cx="5867400" cy="165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create, rename, and drop users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use the CREATE USER statement to create a user that has no privileges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Create a user from a specific host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Create a user from any host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Rename a user from a specific host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971799"/>
            <a:ext cx="6096000" cy="37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3809999"/>
            <a:ext cx="7162800" cy="39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399" y="4876800"/>
            <a:ext cx="7680169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create, rename, and drop users (cont.)</a:t>
            </a:r>
            <a:endParaRPr/>
          </a:p>
        </p:txBody>
      </p:sp>
      <p:sp>
        <p:nvSpPr>
          <p:cNvPr id="282" name="Google Shape;282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Change a user’s password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Drop a user from a specific host 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Drop a user from any host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57400"/>
            <a:ext cx="4191000" cy="911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1" y="3409936"/>
            <a:ext cx="5334000" cy="44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4267200"/>
            <a:ext cx="6781800" cy="32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grant privileges</a:t>
            </a:r>
            <a:endParaRPr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WITH GRANT OPTION clause allows the user to grant the privileges for that user other users.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asterisk (*) to specify all databases or all tables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GRANT statement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419600"/>
            <a:ext cx="6044568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grant privileges (cont.)</a:t>
            </a:r>
            <a:endParaRPr/>
          </a:p>
        </p:txBody>
      </p:sp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creates a user with no privileges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creates a user with database privileges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9" name="Google Shape;2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590799"/>
            <a:ext cx="6019800" cy="898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495800"/>
            <a:ext cx="724376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048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database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grant privileges (cont.)</a:t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creates user with database privileges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creates a user with global privileges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4600"/>
            <a:ext cx="668654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883" y="4648200"/>
            <a:ext cx="547776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grant privileges (cont.)</a:t>
            </a:r>
            <a:endParaRPr/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grants table privileges to a user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grants database privileges to a user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grants global privileges to a user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75875"/>
            <a:ext cx="6209274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375" y="3429000"/>
            <a:ext cx="4724400" cy="64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5410200"/>
            <a:ext cx="3744681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grant privileges (cont.)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grants column privileges to a user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uses the current database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8" y="4114800"/>
            <a:ext cx="609599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97" y="2514599"/>
            <a:ext cx="7848603" cy="6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revoke privileges</a:t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REVOKE statement to revoke privileges from a user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REVOKE statement for all privileges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revokes all privileges from a user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6.55.52 PM.png" id="332" name="Google Shape;3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81400"/>
            <a:ext cx="5940136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13 at 6.55.58 PM.png" id="333" name="Google Shape;3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5410200"/>
            <a:ext cx="4495800" cy="87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revoke privileges (cont.)</a:t>
            </a:r>
            <a:endParaRPr/>
          </a:p>
        </p:txBody>
      </p:sp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revokes all privileges from multiple users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REVOKE statement for specific privileges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revokes specific privi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6.56.03 PM.png" id="340" name="Google Shape;3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4600"/>
            <a:ext cx="3844636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13 at 6.56.07 PM.png" id="341" name="Google Shape;34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267200"/>
            <a:ext cx="3276600" cy="1013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13 at 6.56.11 PM.png" id="342" name="Google Shape;34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5638800"/>
            <a:ext cx="6825574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view privileges</a:t>
            </a:r>
            <a:endParaRPr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lists all user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7.02.46 PM.png" id="349" name="Google Shape;3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599"/>
            <a:ext cx="5105400" cy="353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view privileges (cont.)</a:t>
            </a:r>
            <a:endParaRPr/>
          </a:p>
        </p:txBody>
      </p:sp>
      <p:sp>
        <p:nvSpPr>
          <p:cNvPr id="355" name="Google Shape;355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SHOW GRANTS statement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shows the privileges for a user from any host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7.02.54 PM.png" id="356" name="Google Shape;3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599"/>
            <a:ext cx="3048000" cy="435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13 at 7.03.00 PM.png" id="357" name="Google Shape;35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581400"/>
            <a:ext cx="7684168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view privileges (cont.)</a:t>
            </a:r>
            <a:endParaRPr/>
          </a:p>
        </p:txBody>
      </p:sp>
      <p:sp>
        <p:nvSpPr>
          <p:cNvPr id="363" name="Google Shape;36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that shows the privileges for a user with a specific host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statement that shows the privileges for the current user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7.03.07 PM.png" id="364" name="Google Shape;3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90800"/>
            <a:ext cx="781812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13 at 7.03.15 PM.png" id="365" name="Google Shape;3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99" y="5486400"/>
            <a:ext cx="20224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Other skills for creating a database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load data from text files</a:t>
            </a:r>
            <a:endParaRPr/>
          </a:p>
        </p:txBody>
      </p:sp>
      <p:sp>
        <p:nvSpPr>
          <p:cNvPr id="376" name="Google Shape;376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phpMyAdmin or the LOAD command to load data into a MySQL database from a text file.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Import tab for the table named products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7.28.40 PM.png" id="377" name="Google Shape;3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124200"/>
            <a:ext cx="5918200" cy="330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 database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create a database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create a database only if it does not exist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select a database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drop a database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99692"/>
            <a:ext cx="487279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545" y="3549742"/>
            <a:ext cx="6582876" cy="41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0545" y="4724400"/>
            <a:ext cx="2465945" cy="36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0545" y="5791200"/>
            <a:ext cx="4354284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load data from text files (cont.)</a:t>
            </a:r>
            <a:endParaRPr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tab-delimited text file that’s stored in users.txt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phpMyAdmin to load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data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from a text file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7.29.04 PM.png" id="384" name="Google Shape;3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572000"/>
            <a:ext cx="749147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13 at 7.28.58 PM.png" id="385" name="Google Shape;3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209800"/>
            <a:ext cx="7197012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load data from text files (cont.)</a:t>
            </a:r>
            <a:endParaRPr/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the Windows command prompt to load data from a text file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7.29.12 PM.png" id="392" name="Google Shape;3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67000"/>
            <a:ext cx="772442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dump a database to a SQL script</a:t>
            </a:r>
            <a:endParaRPr/>
          </a:p>
        </p:txBody>
      </p:sp>
      <p:sp>
        <p:nvSpPr>
          <p:cNvPr id="398" name="Google Shape;39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phpMyAdmin or the mysqldump command to generate a SQL script that includes all of the CREATE and INSERT statement needed to create a copy of the database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phpMyAdmin to dump a database to a SQL script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9.06.50 PM.png" id="399" name="Google Shape;3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4343400"/>
            <a:ext cx="7728857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dump a database to a SQL script (cont.)</a:t>
            </a:r>
            <a:endParaRPr/>
          </a:p>
        </p:txBody>
      </p:sp>
      <p:sp>
        <p:nvSpPr>
          <p:cNvPr id="405" name="Google Shape;405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the Windows command prompt to dump a database to a SQL script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9.06.56 PM.png"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590800"/>
            <a:ext cx="7780683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dump a database to a SQL script (cont.)</a:t>
            </a:r>
            <a:endParaRPr/>
          </a:p>
        </p:txBody>
      </p:sp>
      <p:sp>
        <p:nvSpPr>
          <p:cNvPr id="412" name="Google Shape;412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Export tab for the database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9-13 at 9.06.43 PM.png" id="413" name="Google Shape;4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86000"/>
            <a:ext cx="6743700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20" name="Google Shape;420;p45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By default MySQL uses the Latin character set, which provides for 256 characters with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1 byte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per character.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CHAR data type is typically used for fixed-length strings. The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data type is typically used for variable-length strings.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precision of a DECIMAL type indicates the total number of digit can be stored in the data type.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CREATE TABLE statement creates a table based on the column definitions and columns attribute specify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(2)</a:t>
            </a:r>
            <a:endParaRPr/>
          </a:p>
        </p:txBody>
      </p:sp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457200" y="1417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primary key requires that each row has a unique value for the column or columns for the primary key, and it doesn’t allow NULL values.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You code a column-level primary key as part of the definition of the column definition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index improves performance when MySQL searches for rows in the table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user can be granted privileges for working with different part of the data-base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is a file that contain one or more SQL statement.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tables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MySQL data types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numeric data types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string data types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149151"/>
            <a:ext cx="6513837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335" y="4724400"/>
            <a:ext cx="6558078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MySQL data types (cont.)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date and time data types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MySQL uses the Latin-1-character set, which provides for 256 characters with 1 byte per character.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Unicode character set provides for over 65,000 characters, usually with 2 bytes per character.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418"/>
            <a:ext cx="6838433" cy="205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table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CREATE TABLE statement creates based on the column definitions and column attributes you specify.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of the CREATE TABLE statement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581400"/>
            <a:ext cx="576380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table (cont.)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Three common column attributes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without column attributes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57260"/>
            <a:ext cx="6487848" cy="170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724400"/>
            <a:ext cx="3505200" cy="1502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