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6858000" cx="9144000"/>
  <p:notesSz cx="6858000" cy="9144000"/>
  <p:embeddedFontLst>
    <p:embeddedFont>
      <p:font typeface="Tahoma"/>
      <p:regular r:id="rId62"/>
      <p:bold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4" roundtripDataSignature="AMtx7mhGFcDsCRSKy0jvaiuluf5TtTUX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Tahoma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customschemas.google.com/relationships/presentationmetadata" Target="metadata"/><Relationship Id="rId63" Type="http://schemas.openxmlformats.org/officeDocument/2006/relationships/font" Target="fonts/Tahoma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Trả lời câu hỏi WHY?</a:t>
            </a:r>
            <a:endParaRPr/>
          </a:p>
        </p:txBody>
      </p:sp>
      <p:sp>
        <p:nvSpPr>
          <p:cNvPr id="483" name="Google Shape;483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5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6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6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5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6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6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6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6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6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6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6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6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6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Relationship Id="rId4" Type="http://schemas.openxmlformats.org/officeDocument/2006/relationships/image" Target="../media/image4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8.png"/><Relationship Id="rId4" Type="http://schemas.openxmlformats.org/officeDocument/2006/relationships/image" Target="../media/image5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4.png"/><Relationship Id="rId4" Type="http://schemas.openxmlformats.org/officeDocument/2006/relationships/image" Target="../media/image5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0.png"/><Relationship Id="rId4" Type="http://schemas.openxmlformats.org/officeDocument/2006/relationships/image" Target="../media/image5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6.png"/><Relationship Id="rId4" Type="http://schemas.openxmlformats.org/officeDocument/2006/relationships/image" Target="../media/image6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5.png"/><Relationship Id="rId4" Type="http://schemas.openxmlformats.org/officeDocument/2006/relationships/image" Target="../media/image6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3.png"/><Relationship Id="rId4" Type="http://schemas.openxmlformats.org/officeDocument/2006/relationships/image" Target="../media/image6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1.png"/><Relationship Id="rId4" Type="http://schemas.openxmlformats.org/officeDocument/2006/relationships/image" Target="../media/image66.png"/><Relationship Id="rId5" Type="http://schemas.openxmlformats.org/officeDocument/2006/relationships/image" Target="../media/image6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762000" y="2590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mpact"/>
                <a:ea typeface="Impact"/>
                <a:cs typeface="Impact"/>
                <a:sym typeface="Impact"/>
              </a:rPr>
              <a:t>How to use SQL </a:t>
            </a:r>
            <a:br>
              <a:rPr lang="en-US">
                <a:latin typeface="Impact"/>
                <a:ea typeface="Impact"/>
                <a:cs typeface="Impact"/>
                <a:sym typeface="Impact"/>
              </a:rPr>
            </a:br>
            <a:r>
              <a:rPr lang="en-US">
                <a:latin typeface="Impact"/>
                <a:ea typeface="Impact"/>
                <a:cs typeface="Impact"/>
                <a:sym typeface="Impact"/>
              </a:rPr>
              <a:t>to work with a database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90600" y="1752600"/>
            <a:ext cx="297647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select rows with a LIMIT clause (cont.)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Another way to retrieve the first three rows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Retrieve three rows starting at the second row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0 at 11.57.52 AM.png"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57400"/>
            <a:ext cx="3688317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9-20 at 11.57.58 AM.png" id="157" name="Google Shape;15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648199"/>
            <a:ext cx="3200400" cy="1760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select rows with a WHERE clause</a:t>
            </a:r>
            <a:endParaRPr/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If the result of a comparison results in a TRUE value, the row being tested is included in the result set. If it’s FALSE or unknown, the row isn’t included.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of the WHERE clause with comparison operators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select rows with a WHERE clause (cont.)</a:t>
            </a:r>
            <a:endParaRPr/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comparison operators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0 at 12.35.14 PM.png"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62200"/>
            <a:ext cx="3886200" cy="269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select rows with a WHERE clause (cont.)</a:t>
            </a:r>
            <a:endParaRPr/>
          </a:p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WHERE clause that selects products where the product…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0 at 12.35.20 PM.png" id="177" name="Google Shape;1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14600"/>
            <a:ext cx="5422899" cy="3915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logical operators</a:t>
            </a:r>
            <a:endParaRPr/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Logical operators to create compound conditions that consist of two or more conditions.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of the WHERE clause with logical operators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search condition that uses the AND operator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Search condition that uses the OR operator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1 at 10.01.56 PM.png" id="184" name="Google Shape;1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505200"/>
            <a:ext cx="7848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9-21 at 10.02.02 PM.png" id="185" name="Google Shape;18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495800"/>
            <a:ext cx="6526696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9-21 at 10.02.09 PM.png" id="186" name="Google Shape;18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5562600"/>
            <a:ext cx="74104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logical operators (cont.)</a:t>
            </a:r>
            <a:endParaRPr/>
          </a:p>
        </p:txBody>
      </p:sp>
      <p:sp>
        <p:nvSpPr>
          <p:cNvPr id="192" name="Google Shape;19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search condition that uses the NOT operator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same condition rephrased to eliminate the NOT operator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compound condition without parentheses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1 at 10.02.15 PM.png" id="193" name="Google Shape;1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133599"/>
            <a:ext cx="4724400" cy="466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9-21 at 10.02.26 PM.png" id="194" name="Google Shape;19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648200"/>
            <a:ext cx="80010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9-21 at 10.02.21 PM.png" id="195" name="Google Shape;19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3581400"/>
            <a:ext cx="3438144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logical operators (cont.)</a:t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same compound condition with parentheses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1 at 10.02.32 PM.png" id="202" name="Google Shape;2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1447800"/>
            <a:ext cx="6790143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9-21 at 10.03.07 PM.png" id="203" name="Google Shape;20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249440"/>
            <a:ext cx="7467600" cy="2186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3048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</a:t>
            </a:r>
            <a:r>
              <a:rPr lang="en-US"/>
              <a:t>ISNULL</a:t>
            </a:r>
            <a:r>
              <a:rPr lang="en-US"/>
              <a:t> operator</a:t>
            </a:r>
            <a:endParaRPr/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If the database allows NULL values in a column, you can use the IS NULL operator to select rows that have or don’t have NULL values in that column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of the WHERE clause with the IS NULL operator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1 at 10.09.37 PM.png" id="210" name="Google Shape;2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419599"/>
            <a:ext cx="5181600" cy="482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457200" y="228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</a:t>
            </a:r>
            <a:r>
              <a:rPr lang="en-US"/>
              <a:t>ISNULL</a:t>
            </a:r>
            <a:r>
              <a:rPr lang="en-US"/>
              <a:t> operator (cont. )</a:t>
            </a:r>
            <a:endParaRPr/>
          </a:p>
        </p:txBody>
      </p:sp>
      <p:sp>
        <p:nvSpPr>
          <p:cNvPr id="216" name="Google Shape;216;p18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Retrieve all rows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Retrieve rows for orders that haven’t been shipped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1 at 10.09.43 PM.png" id="217" name="Google Shape;2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8800"/>
            <a:ext cx="5029200" cy="1990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9-21 at 10.09.48 PM.png" id="218" name="Google Shape;2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4648200"/>
            <a:ext cx="4419600" cy="1777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</a:t>
            </a:r>
            <a:r>
              <a:rPr lang="en-US"/>
              <a:t>ISNULL</a:t>
            </a:r>
            <a:r>
              <a:rPr lang="en-US"/>
              <a:t> operator (cont.)</a:t>
            </a:r>
            <a:endParaRPr/>
          </a:p>
        </p:txBody>
      </p:sp>
      <p:sp>
        <p:nvSpPr>
          <p:cNvPr id="224" name="Google Shape;224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Retrieve rows for orders that have been shipped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1 at 10.09.53 PM.png" id="225" name="Google Shape;2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2209800"/>
            <a:ext cx="5266083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685800" y="1447800"/>
            <a:ext cx="8001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select data from a single table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select data from multiple tables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code summary queries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code sub queries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insert, update, and delete rows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LIKE operator</a:t>
            </a:r>
            <a:endParaRPr/>
          </a:p>
        </p:txBody>
      </p:sp>
      <p:sp>
        <p:nvSpPr>
          <p:cNvPr id="231" name="Google Shape;23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LIKE operator to retrieve rows that match a string pattern, called a mask.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of the WHERE clause with the LIKE operator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Wildcard symbols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1 at 10.19.06 PM.png" id="232" name="Google Shape;2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581400"/>
            <a:ext cx="7633252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9-21 at 10.19.13 PM.png" id="233" name="Google Shape;23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495799"/>
            <a:ext cx="6553200" cy="150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LIKE operator (cont.)</a:t>
            </a:r>
            <a:endParaRPr/>
          </a:p>
        </p:txBody>
      </p:sp>
      <p:sp>
        <p:nvSpPr>
          <p:cNvPr id="239" name="Google Shape;23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WHERE clause that use the LIKE operator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1 at 10.19.18 PM.png" id="240" name="Google Shape;2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133600"/>
            <a:ext cx="8623300" cy="29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sort rows with an ORDER BY clause</a:t>
            </a:r>
            <a:endParaRPr/>
          </a:p>
        </p:txBody>
      </p:sp>
      <p:sp>
        <p:nvSpPr>
          <p:cNvPr id="246" name="Google Shape;246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ORDER BY clause specifies how you want the rows in the result set sorted.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of the ORDER BY clause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Sort by one column in ascending sequence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1 at 10.21.26 PM.png" id="247" name="Google Shape;2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3124200"/>
            <a:ext cx="745066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9-21 at 10.21.31 PM.png" id="248" name="Google Shape;24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038599"/>
            <a:ext cx="5486400" cy="240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sort rows with an ORDER BY clause (cont.)</a:t>
            </a:r>
            <a:endParaRPr/>
          </a:p>
        </p:txBody>
      </p:sp>
      <p:sp>
        <p:nvSpPr>
          <p:cNvPr id="254" name="Google Shape;254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Sort by one column in descending sequence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1 at 10.21.36 PM.png" id="255" name="Google Shape;2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33599"/>
            <a:ext cx="6096000" cy="269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sort rows with an ORDER BY clause (cont.)</a:t>
            </a:r>
            <a:endParaRPr/>
          </a:p>
        </p:txBody>
      </p:sp>
      <p:sp>
        <p:nvSpPr>
          <p:cNvPr id="261" name="Google Shape;26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Sort by two columns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1 at 10.21.43 PM.png" id="262" name="Google Shape;2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2133600"/>
            <a:ext cx="6401849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>
            <p:ph type="title"/>
          </p:nvPr>
        </p:nvSpPr>
        <p:spPr>
          <a:xfrm>
            <a:off x="5334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select data </a:t>
            </a:r>
            <a:br>
              <a:rPr lang="en-US" sz="4000">
                <a:latin typeface="Impact"/>
                <a:ea typeface="Impact"/>
                <a:cs typeface="Impact"/>
                <a:sym typeface="Impact"/>
              </a:rPr>
            </a:b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from multiple tables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an inner join</a:t>
            </a:r>
            <a:endParaRPr/>
          </a:p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join is used combine columns from two or more tables into a result set based on the join conditions you specify.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explicit syntax for an inner join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1 at 10.31.29 PM.png" id="274" name="Google Shape;2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505199"/>
            <a:ext cx="5181600" cy="1959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an inner join (cont.)</a:t>
            </a:r>
            <a:endParaRPr/>
          </a:p>
        </p:txBody>
      </p:sp>
      <p:sp>
        <p:nvSpPr>
          <p:cNvPr id="280" name="Google Shape;280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SELECT statement that joins the customers and orders tables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1 at 10.31.36 PM.png" id="281" name="Google Shape;28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90800"/>
            <a:ext cx="741966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and how to use table aliases</a:t>
            </a:r>
            <a:endParaRPr/>
          </a:p>
        </p:txBody>
      </p: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table alias is an alternative table name assigned in the FROM clause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an inner join that uses table aliases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1 at 10.37.46 PM.png" id="288" name="Google Shape;2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3505200"/>
            <a:ext cx="750498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and how to use table aliases (cont.)</a:t>
            </a:r>
            <a:endParaRPr/>
          </a:p>
        </p:txBody>
      </p:sp>
      <p:sp>
        <p:nvSpPr>
          <p:cNvPr id="294" name="Google Shape;294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inner join with aliases for all tables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1 at 10.38.41 PM.png" id="295" name="Google Shape;2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09799"/>
            <a:ext cx="6858000" cy="3450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5334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mpact"/>
                <a:ea typeface="Impact"/>
                <a:cs typeface="Impact"/>
                <a:sym typeface="Impact"/>
              </a:rPr>
              <a:t>How to select data </a:t>
            </a:r>
            <a:br>
              <a:rPr lang="en-US">
                <a:latin typeface="Impact"/>
                <a:ea typeface="Impact"/>
                <a:cs typeface="Impact"/>
                <a:sym typeface="Impact"/>
              </a:rPr>
            </a:br>
            <a:r>
              <a:rPr lang="en-US">
                <a:latin typeface="Impact"/>
                <a:ea typeface="Impact"/>
                <a:cs typeface="Impact"/>
                <a:sym typeface="Impact"/>
              </a:rPr>
              <a:t>from a single table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and how to use table aliases (cont.)</a:t>
            </a:r>
            <a:endParaRPr/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inner join with aliases for four tables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1 at 10.38.48 PM.png" id="302" name="Google Shape;3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2133600"/>
            <a:ext cx="819835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533400" y="2514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summary queries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4572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aggregate functions</a:t>
            </a:r>
            <a:endParaRPr/>
          </a:p>
        </p:txBody>
      </p:sp>
      <p:sp>
        <p:nvSpPr>
          <p:cNvPr id="313" name="Google Shape;313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Aggregate functions perform calculation on the values in a set of selected rows.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of the aggregate functions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4" name="Google Shape;3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200400"/>
            <a:ext cx="7754532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aggregate functions (cont.)</a:t>
            </a:r>
            <a:endParaRPr/>
          </a:p>
        </p:txBody>
      </p:sp>
      <p:sp>
        <p:nvSpPr>
          <p:cNvPr id="320" name="Google Shape;320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Count all products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Count all orders and orders that have been 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shaped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1" name="Google Shape;3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133600"/>
            <a:ext cx="4359059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5286" y="4648199"/>
            <a:ext cx="5780314" cy="1662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aggregate functions (cont.)</a:t>
            </a:r>
            <a:endParaRPr/>
          </a:p>
        </p:txBody>
      </p:sp>
      <p:sp>
        <p:nvSpPr>
          <p:cNvPr id="328" name="Google Shape;328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Find lowest, highest, and average prices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Get the total of the calculated values for all orders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9" name="Google Shape;3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133600"/>
            <a:ext cx="5339802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842" y="5075358"/>
            <a:ext cx="7995557" cy="1335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group queries by column</a:t>
            </a:r>
            <a:endParaRPr/>
          </a:p>
        </p:txBody>
      </p:sp>
      <p:sp>
        <p:nvSpPr>
          <p:cNvPr id="336" name="Google Shape;336;p35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GROUP BY clause groups rows of a result set based on one or more columns or expressions.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HAVING clause specifies a search condition for a group or an aggregate.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of the GROUP BY and HAVING clauses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7" name="Google Shape;33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4343400"/>
            <a:ext cx="4151844" cy="2066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group queries by column (cont.)</a:t>
            </a:r>
            <a:endParaRPr/>
          </a:p>
        </p:txBody>
      </p:sp>
      <p:sp>
        <p:nvSpPr>
          <p:cNvPr id="343" name="Google Shape;343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Calculate the average list price by category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4" name="Google Shape;34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085" y="2161950"/>
            <a:ext cx="6547494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group queries by column (cont.)</a:t>
            </a:r>
            <a:endParaRPr/>
          </a:p>
        </p:txBody>
      </p:sp>
      <p:sp>
        <p:nvSpPr>
          <p:cNvPr id="350" name="Google Shape;350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columns from multiple tables</a:t>
            </a:r>
            <a:endParaRPr/>
          </a:p>
        </p:txBody>
      </p:sp>
      <p:pic>
        <p:nvPicPr>
          <p:cNvPr id="351" name="Google Shape;35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09800"/>
            <a:ext cx="6039527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group queries by column (cont.)</a:t>
            </a:r>
            <a:endParaRPr/>
          </a:p>
        </p:txBody>
      </p:sp>
      <p:sp>
        <p:nvSpPr>
          <p:cNvPr id="357" name="Google Shape;357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a WHERE clause to filter rows before grouping them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8" name="Google Shape;35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666999"/>
            <a:ext cx="7315200" cy="3458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/>
          <p:nvPr>
            <p:ph type="title"/>
          </p:nvPr>
        </p:nvSpPr>
        <p:spPr>
          <a:xfrm>
            <a:off x="609600" y="2590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subqueries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select columns from a table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simplified syntax of the SELECT statement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Retrieve all rows and columns from a table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0 at 11.47.22 AM.png"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09800"/>
            <a:ext cx="4114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9-20 at 11.47.28 AM.png" id="110" name="Google Shape;1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038600"/>
            <a:ext cx="7010400" cy="242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to use subqueries</a:t>
            </a:r>
            <a:endParaRPr/>
          </a:p>
        </p:txBody>
      </p:sp>
      <p:sp>
        <p:nvSpPr>
          <p:cNvPr id="369" name="Google Shape;369;p40"/>
          <p:cNvSpPr txBox="1"/>
          <p:nvPr>
            <p:ph idx="1" type="body"/>
          </p:nvPr>
        </p:nvSpPr>
        <p:spPr>
          <a:xfrm>
            <a:off x="457200" y="14176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subqueries is a SELECT statement that’s coded within another SQL statement.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subquery can return a single value, a column that contains multiple values, or multiple columns that contain multiple values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Four ways to introduce a subquery in a SELECT statement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In a WHERE clause as a search condition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In a HAVING clause as a search condition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In the FROM clause as a table specification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In the SELECT clause as a column specification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to use subqueries (cont.)</a:t>
            </a:r>
            <a:endParaRPr/>
          </a:p>
        </p:txBody>
      </p:sp>
      <p:sp>
        <p:nvSpPr>
          <p:cNvPr id="375" name="Google Shape;375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a subquery in the WHERE clause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76" name="Google Shape;37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2195340"/>
            <a:ext cx="7351799" cy="374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to use subqueries (cont.)</a:t>
            </a:r>
            <a:endParaRPr/>
          </a:p>
        </p:txBody>
      </p:sp>
      <p:sp>
        <p:nvSpPr>
          <p:cNvPr id="382" name="Google Shape;382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Use another subquery in the WHERE clause</a:t>
            </a:r>
            <a:endParaRPr/>
          </a:p>
        </p:txBody>
      </p:sp>
      <p:pic>
        <p:nvPicPr>
          <p:cNvPr id="383" name="Google Shape;38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743200"/>
            <a:ext cx="7428896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correlated subqueries</a:t>
            </a:r>
            <a:endParaRPr/>
          </a:p>
        </p:txBody>
      </p:sp>
      <p:sp>
        <p:nvSpPr>
          <p:cNvPr id="389" name="Google Shape;389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correlated subquery is a subquery that is executed once for each row processed by the outer query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Use a correlated subquery in the SELECT clause</a:t>
            </a:r>
            <a:endParaRPr/>
          </a:p>
        </p:txBody>
      </p:sp>
      <p:pic>
        <p:nvPicPr>
          <p:cNvPr id="390" name="Google Shape;39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285684"/>
            <a:ext cx="8077200" cy="2123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correlated subqueries (cont.)</a:t>
            </a:r>
            <a:endParaRPr/>
          </a:p>
        </p:txBody>
      </p:sp>
      <p:sp>
        <p:nvSpPr>
          <p:cNvPr id="396" name="Google Shape;396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of a subquery that uses the EXISTS operator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Get all categories that don’t have any products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7" name="Google Shape;39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525483"/>
            <a:ext cx="5029200" cy="630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3581400"/>
            <a:ext cx="6400800" cy="2408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"/>
          <p:cNvSpPr txBox="1"/>
          <p:nvPr>
            <p:ph type="title"/>
          </p:nvPr>
        </p:nvSpPr>
        <p:spPr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insert, update, and delete rows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insert rows</a:t>
            </a:r>
            <a:endParaRPr/>
          </a:p>
        </p:txBody>
      </p:sp>
      <p:sp>
        <p:nvSpPr>
          <p:cNvPr id="409" name="Google Shape;409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use the INSERT statement to add new row to a table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of the INSERT statement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10" name="Google Shape;41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3048000"/>
            <a:ext cx="7738673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insert rows (cont.)</a:t>
            </a:r>
            <a:endParaRPr/>
          </a:p>
        </p:txBody>
      </p:sp>
      <p:sp>
        <p:nvSpPr>
          <p:cNvPr id="416" name="Google Shape;416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table definition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Add a single row without using a column list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17" name="Google Shape;41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2209800"/>
            <a:ext cx="770805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056" y="5181600"/>
            <a:ext cx="7282544" cy="934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insert rows (cont.)</a:t>
            </a:r>
            <a:endParaRPr/>
          </a:p>
        </p:txBody>
      </p:sp>
      <p:sp>
        <p:nvSpPr>
          <p:cNvPr id="424" name="Google Shape;424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Add a single row using a column list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Add multiple rows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5" name="Google Shape;42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2133600"/>
            <a:ext cx="7941959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612" y="4724400"/>
            <a:ext cx="7516587" cy="1658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update rows</a:t>
            </a:r>
            <a:endParaRPr/>
          </a:p>
        </p:txBody>
      </p:sp>
      <p:sp>
        <p:nvSpPr>
          <p:cNvPr id="432" name="Google Shape;432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use the UPDATE statement to modify one or more rows in the table named in the UPDATE clause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of the UPDATE statement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Update one column of one row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33" name="Google Shape;43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429000"/>
            <a:ext cx="79248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5029200"/>
            <a:ext cx="548639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select columns from a table (cont.)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Retrieve three columns and sort them by price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0 at 11.47.36 AM.png"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33599"/>
            <a:ext cx="5867400" cy="4155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update rows (cont.)</a:t>
            </a:r>
            <a:endParaRPr/>
          </a:p>
        </p:txBody>
      </p:sp>
      <p:sp>
        <p:nvSpPr>
          <p:cNvPr id="440" name="Google Shape;440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Update multiple columns of one row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Update one column of multiple rows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41" name="Google Shape;44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33600"/>
            <a:ext cx="7851646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086" y="3726354"/>
            <a:ext cx="4099236" cy="84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update rows (cont.)</a:t>
            </a:r>
            <a:endParaRPr/>
          </a:p>
        </p:txBody>
      </p:sp>
      <p:sp>
        <p:nvSpPr>
          <p:cNvPr id="448" name="Google Shape;448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Update one column of all rows in the table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a subquery to update multiple rows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49" name="Google Shape;44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133600"/>
            <a:ext cx="6315742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399" y="3657600"/>
            <a:ext cx="582761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delete rows</a:t>
            </a:r>
            <a:endParaRPr/>
          </a:p>
        </p:txBody>
      </p:sp>
      <p:sp>
        <p:nvSpPr>
          <p:cNvPr id="456" name="Google Shape;456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can use the DELETE statement to delete one or more rows from the table you name in the DELETE clause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of the DELETE statement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Delete one row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57" name="Google Shape;45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553017"/>
            <a:ext cx="4648200" cy="83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5029200"/>
            <a:ext cx="4289424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delete rows (cont.)</a:t>
            </a:r>
            <a:endParaRPr/>
          </a:p>
        </p:txBody>
      </p:sp>
      <p:sp>
        <p:nvSpPr>
          <p:cNvPr id="464" name="Google Shape;464;p53"/>
          <p:cNvSpPr txBox="1"/>
          <p:nvPr>
            <p:ph idx="1" type="body"/>
          </p:nvPr>
        </p:nvSpPr>
        <p:spPr>
          <a:xfrm>
            <a:off x="4572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Delete multiple rows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Another way to delete multiple rows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subquery to delete all order items for a customer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65" name="Google Shape;46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959426"/>
            <a:ext cx="3429000" cy="702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4419600"/>
            <a:ext cx="5410200" cy="1545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6171" y="2971794"/>
            <a:ext cx="3558096" cy="704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73" name="Google Shape;473;p54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can specify a column alias for the column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AND and OR logical operators to create compound conditions that consist of two or more conditions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LIKE operator to retrieve rows that match a string pattern, called a mask.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join is used to combine columns from two or more tables into a result set based on the join conditions you specify.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aggregate function performs a calculation on the values in a set of selected rows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(2)</a:t>
            </a:r>
            <a:endParaRPr/>
          </a:p>
        </p:txBody>
      </p:sp>
      <p:sp>
        <p:nvSpPr>
          <p:cNvPr id="479" name="Google Shape;479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subquery is a SELECT statement that’s coded within another SQL statement.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correlated subquery is a subquery that is executed once for each row processed by the outer query.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pic>
        <p:nvPicPr>
          <p:cNvPr id="486" name="Google Shape;48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350" y="1624692"/>
            <a:ext cx="4872990" cy="3480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select columns from a table (cont.)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Retrieve rows in the specified price range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Retrieve an empty result set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0 at 11.47.45 AM.png"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33600"/>
            <a:ext cx="5715000" cy="2181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9-20 at 11.47.50 AM.png" id="125" name="Google Shape;12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399" y="4648200"/>
            <a:ext cx="6484327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3048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an alias for a columns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By default, a column in the result set is given the same name as the column in the base table.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can specify a column alias for the column.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AS keyword to specify an alias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0 at 11.54.15 AM.png"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657600"/>
            <a:ext cx="7576088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an alias for a columns (cont.)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Omit the AS keyword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quotes to include spaces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0 at 11.54.21 AM.png"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2133600"/>
            <a:ext cx="640976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9-20 at 11.54.28 AM.png" id="140" name="Google Shape;14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4648200"/>
            <a:ext cx="5943600" cy="180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select rows with a LIMIT clause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can use the LIMIT clause to limit the number of rows that are included in the result set.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of the LIMIT clause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Retrieve the first three rows of the result set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20 at 11.57.42 AM.png" id="147" name="Google Shape;1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581399"/>
            <a:ext cx="3581400" cy="458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9-20 at 11.57.47 AM.png" id="148" name="Google Shape;14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4495799"/>
            <a:ext cx="3124200" cy="18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