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6858000" cx="9144000"/>
  <p:notesSz cx="6858000" cy="9144000"/>
  <p:embeddedFontLst>
    <p:embeddedFont>
      <p:font typeface="Tahoma"/>
      <p:regular r:id="rId51"/>
      <p:bold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3" roundtripDataSignature="AMtx7mgZh0n60XuPWL6t3NVrPsA3sEWD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3005E5-27B5-4A9D-9B54-E164FBECFA24}">
  <a:tblStyle styleId="{DD3005E5-27B5-4A9D-9B54-E164FBECFA2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Tahoma-regular.fntdata"/><Relationship Id="rId50" Type="http://schemas.openxmlformats.org/officeDocument/2006/relationships/slide" Target="slides/slide44.xml"/><Relationship Id="rId53" Type="http://customschemas.google.com/relationships/presentationmetadata" Target="metadata"/><Relationship Id="rId52" Type="http://schemas.openxmlformats.org/officeDocument/2006/relationships/font" Target="fonts/Tahoma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 to </a:t>
            </a:r>
            <a:endParaRPr/>
          </a:p>
        </p:txBody>
      </p:sp>
      <p:sp>
        <p:nvSpPr>
          <p:cNvPr id="194" name="Google Shape;194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4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5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2" name="Google Shape;72;p5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6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8" name="Google Shape;78;p5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4" name="Google Shape;84;p5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4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8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8"/>
          <p:cNvSpPr txBox="1"/>
          <p:nvPr>
            <p:ph idx="11" type="ftr"/>
          </p:nvPr>
        </p:nvSpPr>
        <p:spPr>
          <a:xfrm>
            <a:off x="3352800" y="6324600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8" name="Google Shape;38;p5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4" name="Google Shape;44;p5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5" name="Google Shape;45;p5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1" name="Google Shape;51;p5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2" name="Google Shape;52;p5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3" name="Google Shape;53;p5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4" name="Google Shape;54;p5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4" name="Google Shape;64;p5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5" name="Google Shape;65;p5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mysql.com/downloads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1.png"/><Relationship Id="rId4" Type="http://schemas.openxmlformats.org/officeDocument/2006/relationships/image" Target="../media/image2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3</a:t>
            </a: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12192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Introduction to relational databases and MySQL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/>
          <p:nvPr>
            <p:ph idx="1" type="body"/>
          </p:nvPr>
        </p:nvSpPr>
        <p:spPr>
          <a:xfrm>
            <a:off x="0" y="1600200"/>
            <a:ext cx="8915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Concepts: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Relational database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–"/>
            </a:pPr>
            <a:r>
              <a:rPr lang="en-US"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Table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–"/>
            </a:pPr>
            <a:r>
              <a:rPr lang="en-US"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Column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–"/>
            </a:pPr>
            <a:r>
              <a:rPr lang="en-US"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Row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–"/>
            </a:pPr>
            <a:r>
              <a:rPr lang="en-US"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Cell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Primary Key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Non-Primary Key </a:t>
            </a:r>
            <a:endParaRPr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   or Unique Key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Index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0" y="274638"/>
            <a:ext cx="8991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a database table is organized</a:t>
            </a:r>
            <a:endParaRPr/>
          </a:p>
        </p:txBody>
      </p:sp>
      <p:sp>
        <p:nvSpPr>
          <p:cNvPr id="189" name="Google Shape;189;p10"/>
          <p:cNvSpPr txBox="1"/>
          <p:nvPr>
            <p:ph idx="12" type="sldNum"/>
          </p:nvPr>
        </p:nvSpPr>
        <p:spPr>
          <a:xfrm>
            <a:off x="7010400" y="61531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/31</a:t>
            </a:r>
            <a:endParaRPr/>
          </a:p>
        </p:txBody>
      </p:sp>
      <p:pic>
        <p:nvPicPr>
          <p:cNvPr id="190" name="Google Shape;19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1100" y="1676400"/>
            <a:ext cx="5402900" cy="4583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"/>
          <p:cNvSpPr txBox="1"/>
          <p:nvPr>
            <p:ph idx="1" type="body"/>
          </p:nvPr>
        </p:nvSpPr>
        <p:spPr>
          <a:xfrm>
            <a:off x="0" y="1600200"/>
            <a:ext cx="8915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Concepts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Foreign Key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One To Many relationship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One To One relationship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Many To Many relationship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" name="Google Shape;197;p1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the tables in a relational database are related</a:t>
            </a:r>
            <a:endParaRPr/>
          </a:p>
        </p:txBody>
      </p:sp>
      <p:sp>
        <p:nvSpPr>
          <p:cNvPr id="198" name="Google Shape;198;p11"/>
          <p:cNvSpPr txBox="1"/>
          <p:nvPr>
            <p:ph idx="12" type="sldNum"/>
          </p:nvPr>
        </p:nvSpPr>
        <p:spPr>
          <a:xfrm>
            <a:off x="7010400" y="61531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/31</a:t>
            </a:r>
            <a:endParaRPr/>
          </a:p>
        </p:txBody>
      </p:sp>
      <p:pic>
        <p:nvPicPr>
          <p:cNvPr id="199" name="Google Shape;19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7166" y="2590800"/>
            <a:ext cx="4266783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the columns in a table are defined</a:t>
            </a:r>
            <a:endParaRPr/>
          </a:p>
        </p:txBody>
      </p:sp>
      <p:sp>
        <p:nvSpPr>
          <p:cNvPr id="205" name="Google Shape;205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data type that’s assigned to a column determines the type and size of the information that can be stored in the column.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columns of the products table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6-19 at 9.18.47 PM.png" id="206" name="Google Shape;20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581400"/>
            <a:ext cx="86106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the columns in a table are defined (cont.)</a:t>
            </a:r>
            <a:endParaRPr/>
          </a:p>
        </p:txBody>
      </p:sp>
      <p:sp>
        <p:nvSpPr>
          <p:cNvPr id="212" name="Google Shape;212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Common MySQL data types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6-19 at 9.18.53 PM.png" id="213" name="Google Shape;21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286000"/>
            <a:ext cx="8140700" cy="236607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3"/>
          <p:cNvSpPr txBox="1"/>
          <p:nvPr/>
        </p:nvSpPr>
        <p:spPr>
          <a:xfrm>
            <a:off x="228600" y="4648200"/>
            <a:ext cx="85344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column definition null values. A null value indicates that the value of the column is unknown.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the columns in a table are defined (cont.)</a:t>
            </a:r>
            <a:endParaRPr/>
          </a:p>
        </p:txBody>
      </p:sp>
      <p:sp>
        <p:nvSpPr>
          <p:cNvPr id="220" name="Google Shape;220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column can defined with a default value. That value is used if another value isn’t provided when a row is added to the table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column can defined as an auto-increment column. An auto-increment column is a numeric column whose value is generated automatically when a row is added to the table.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/>
          <p:nvPr>
            <p:ph type="title"/>
          </p:nvPr>
        </p:nvSpPr>
        <p:spPr>
          <a:xfrm>
            <a:off x="457200" y="2514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SQL statements for data manipulation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select data from a single table</a:t>
            </a:r>
            <a:endParaRPr/>
          </a:p>
        </p:txBody>
      </p:sp>
      <p:sp>
        <p:nvSpPr>
          <p:cNvPr id="231" name="Google Shape;231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SELECT statement is a SQL statement that returns a result set that consists of the specified rows and columns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syntax for a SELECT statement that gets all columns 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6-19 at 9.36.09 PM.png" id="232" name="Google Shape;2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9700" y="3851124"/>
            <a:ext cx="6362700" cy="262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select data from a single table (cont.)</a:t>
            </a:r>
            <a:endParaRPr/>
          </a:p>
        </p:txBody>
      </p:sp>
      <p:sp>
        <p:nvSpPr>
          <p:cNvPr id="238" name="Google Shape;238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syntax for a SELECT statement that gets selected columns and rows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6-19 at 9.36.19 PM.png" id="239" name="Google Shape;23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590800"/>
            <a:ext cx="6611947" cy="38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select data from multiple tables</a:t>
            </a:r>
            <a:endParaRPr/>
          </a:p>
        </p:txBody>
      </p:sp>
      <p:sp>
        <p:nvSpPr>
          <p:cNvPr id="245" name="Google Shape;245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To return a result set that contains data from two tables, you join the tables. To do that, you can use a JOIN clause.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To code an inner join so that rows are only included when the key of a row in the first table is equal to matches the key of a row in the second table.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An outer join returns rows from one table in the join even if the other table doesn’t contain a matching row.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select data from multiple tables (cont.)</a:t>
            </a:r>
            <a:endParaRPr/>
          </a:p>
        </p:txBody>
      </p:sp>
      <p:sp>
        <p:nvSpPr>
          <p:cNvPr id="251" name="Google Shape;25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syntax for a SELECT statement that joins two tables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6-19 at 9.46.56 PM.png" id="252" name="Google Shape;25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543280"/>
            <a:ext cx="6578600" cy="3908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An introduction to relational databases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SQL statements for data manipulation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An introduction to MySQL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How to use phpMyAdmin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insert, update, and delete data</a:t>
            </a:r>
            <a:endParaRPr/>
          </a:p>
        </p:txBody>
      </p:sp>
      <p:sp>
        <p:nvSpPr>
          <p:cNvPr id="258" name="Google Shape;258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INSERT, UPDATE and DELETE statement modify the data that’s stored in a database.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syntax for the INSERT statement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6-19 at 9.49.03 PM.png" id="259" name="Google Shape;25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048000"/>
            <a:ext cx="753110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insert, update, and delete data (cont.)</a:t>
            </a:r>
            <a:endParaRPr/>
          </a:p>
        </p:txBody>
      </p:sp>
      <p:sp>
        <p:nvSpPr>
          <p:cNvPr id="265" name="Google Shape;265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syntax for the UPDATE statement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6-19 at 9.49.12 PM.png" id="266" name="Google Shape;26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09800"/>
            <a:ext cx="6870700" cy="28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insert, update, and delete data (cont.)</a:t>
            </a:r>
            <a:endParaRPr/>
          </a:p>
        </p:txBody>
      </p:sp>
      <p:sp>
        <p:nvSpPr>
          <p:cNvPr id="272" name="Google Shape;272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syntax for the DELETE statement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6-19 at 9.49.19 PM.png" id="273" name="Google Shape;27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86000"/>
            <a:ext cx="5600700" cy="22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"/>
          <p:cNvSpPr txBox="1"/>
          <p:nvPr>
            <p:ph type="title"/>
          </p:nvPr>
        </p:nvSpPr>
        <p:spPr>
          <a:xfrm>
            <a:off x="533400" y="2743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An introduction to MySQL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Impact"/>
                <a:ea typeface="Impact"/>
                <a:cs typeface="Impact"/>
                <a:sym typeface="Impact"/>
              </a:rPr>
              <a:t>An introduction to MySQL</a:t>
            </a:r>
            <a:endParaRPr/>
          </a:p>
        </p:txBody>
      </p:sp>
      <p:sp>
        <p:nvSpPr>
          <p:cNvPr id="284" name="Google Shape;284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MySQL is an open-source database management system(DBMS).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Download MySQL free from </a:t>
            </a:r>
            <a:r>
              <a:rPr lang="en-US" sz="2800" u="sng">
                <a:solidFill>
                  <a:schemeClr val="hlink"/>
                </a:solidFill>
                <a:hlinkClick r:id="rId3"/>
              </a:rPr>
              <a:t>http://www.mysql.com/downloads/</a:t>
            </a:r>
            <a:r>
              <a:rPr lang="en-US" sz="2800"/>
              <a:t>   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We can install MySQL with XAMPP package or </a:t>
            </a:r>
            <a:r>
              <a:rPr lang="en-US" sz="2800"/>
              <a:t>install</a:t>
            </a:r>
            <a:r>
              <a:rPr lang="en-US" sz="2800"/>
              <a:t> MySQL alone and using MySQL Workbench client to access server.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MySQL is</a:t>
            </a:r>
            <a:endParaRPr/>
          </a:p>
        </p:txBody>
      </p:sp>
      <p:sp>
        <p:nvSpPr>
          <p:cNvPr id="290" name="Google Shape;290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1" lang="en-US" sz="2800">
                <a:latin typeface="Tahoma"/>
                <a:ea typeface="Tahoma"/>
                <a:cs typeface="Tahoma"/>
                <a:sym typeface="Tahoma"/>
              </a:rPr>
              <a:t>Inexpensive</a:t>
            </a: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. MySQL is free for most uses and relatively inexpensive for other uses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1" lang="en-US" sz="2800">
                <a:latin typeface="Tahoma"/>
                <a:ea typeface="Tahoma"/>
                <a:cs typeface="Tahoma"/>
                <a:sym typeface="Tahoma"/>
              </a:rPr>
              <a:t>Fast</a:t>
            </a: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. By many accounts, MySQL is one of the fastest relational database currently available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1" lang="en-US" sz="2800">
                <a:latin typeface="Tahoma"/>
                <a:ea typeface="Tahoma"/>
                <a:cs typeface="Tahoma"/>
                <a:sym typeface="Tahoma"/>
              </a:rPr>
              <a:t>Easy to use</a:t>
            </a: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. Compared to other database management systems, MySQL is easy to install and use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1" lang="en-US" sz="2800">
                <a:latin typeface="Tahoma"/>
                <a:ea typeface="Tahoma"/>
                <a:cs typeface="Tahoma"/>
                <a:sym typeface="Tahoma"/>
              </a:rPr>
              <a:t>Portable</a:t>
            </a: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, MySQL runs on most modern operating systems including Windows, Unix, Solaris and OS/2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MySQL provides</a:t>
            </a:r>
            <a:endParaRPr/>
          </a:p>
        </p:txBody>
      </p:sp>
      <p:sp>
        <p:nvSpPr>
          <p:cNvPr id="296" name="Google Shape;296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MySQL provides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Support for SQL.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Support for multiple clients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Connectivity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Security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Referential integrity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Transaction processing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 ways to work with MySQL</a:t>
            </a:r>
            <a:endParaRPr/>
          </a:p>
        </p:txBody>
      </p:sp>
      <p:sp>
        <p:nvSpPr>
          <p:cNvPr id="302" name="Google Shape;302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command-line client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13 at 9.06.40 AM.png" id="303" name="Google Shape;30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209800"/>
            <a:ext cx="7162800" cy="3893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 ways to work with MySQL (cont.)</a:t>
            </a:r>
            <a:endParaRPr/>
          </a:p>
        </p:txBody>
      </p:sp>
      <p:sp>
        <p:nvSpPr>
          <p:cNvPr id="309" name="Google Shape;309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web-based client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13 at 9.06.56 AM.png" id="310" name="Google Shape;31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133599"/>
            <a:ext cx="6172200" cy="4283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"/>
          <p:cNvSpPr txBox="1"/>
          <p:nvPr>
            <p:ph type="title"/>
          </p:nvPr>
        </p:nvSpPr>
        <p:spPr>
          <a:xfrm>
            <a:off x="457200" y="2590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phpMyAdmin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228600" y="28956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An introduction to relational databases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start phpMyAdmin</a:t>
            </a:r>
            <a:endParaRPr/>
          </a:p>
        </p:txBody>
      </p:sp>
      <p:sp>
        <p:nvSpPr>
          <p:cNvPr id="321" name="Google Shape;321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You can start the XAMPP Control Panel and click the Admin button for MySQL.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Another way to start phpMyAdmin on a local system is to use your browser to navigate to this URL: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http://localhost/phpmyadmin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log in, log out, and change your password</a:t>
            </a:r>
            <a:endParaRPr/>
          </a:p>
        </p:txBody>
      </p:sp>
      <p:sp>
        <p:nvSpPr>
          <p:cNvPr id="327" name="Google Shape;327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Welcome page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13 at 9.21.58 AM.png" id="328" name="Google Shape;32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2209800"/>
            <a:ext cx="6167315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log in, log out, and change your password (cont.)</a:t>
            </a:r>
            <a:endParaRPr/>
          </a:p>
        </p:txBody>
      </p:sp>
      <p:sp>
        <p:nvSpPr>
          <p:cNvPr id="334" name="Google Shape;334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Welcome page is only displayed of you have configured phpMyAdmin as shown in the appendix and your username and password isn’t already stored in a cookie.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start phpMyAdmin on a local computer and log in.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log out and return to the Welcome page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change your password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import and run a SQL script that creates a database</a:t>
            </a:r>
            <a:endParaRPr/>
          </a:p>
        </p:txBody>
      </p:sp>
      <p:sp>
        <p:nvSpPr>
          <p:cNvPr id="340" name="Google Shape;340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script consists of one or more SQL statement that are stored in a file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import and run a SQL script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script for creating the databases used by this book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\xampp\htdocs\book_apps\_create_db\create_db.sql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How to import and run a SQL script that creates a database (cont.)</a:t>
            </a:r>
            <a:endParaRPr sz="4000"/>
          </a:p>
        </p:txBody>
      </p:sp>
      <p:sp>
        <p:nvSpPr>
          <p:cNvPr id="346" name="Google Shape;346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import tab that import and runs a SQL script that creates a database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13 at 9.34.45 AM.png" id="347" name="Google Shape;34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2618866"/>
            <a:ext cx="5219700" cy="3883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review the data and structure of a table</a:t>
            </a:r>
            <a:endParaRPr/>
          </a:p>
        </p:txBody>
      </p:sp>
      <p:sp>
        <p:nvSpPr>
          <p:cNvPr id="353" name="Google Shape;353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Databases tab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13 at 9.38.30 AM.png" id="354" name="Google Shape;35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999" y="2286000"/>
            <a:ext cx="8041341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review the data and structure of a table (cont.)</a:t>
            </a:r>
            <a:endParaRPr/>
          </a:p>
        </p:txBody>
      </p:sp>
      <p:sp>
        <p:nvSpPr>
          <p:cNvPr id="360" name="Google Shape;360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Structure tab for the my_guiter_shop1 database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13 at 9.38.37 AM.png" id="361" name="Google Shape;36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590800"/>
            <a:ext cx="8013797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review the data and structure of a table (cont.)</a:t>
            </a:r>
            <a:endParaRPr/>
          </a:p>
        </p:txBody>
      </p:sp>
      <p:sp>
        <p:nvSpPr>
          <p:cNvPr id="367" name="Google Shape;367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Browser tab for the categories table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13 at 9.38.44 AM.png" id="368" name="Google Shape;36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209800"/>
            <a:ext cx="75819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run SQL statements</a:t>
            </a:r>
            <a:endParaRPr/>
          </a:p>
        </p:txBody>
      </p:sp>
      <p:sp>
        <p:nvSpPr>
          <p:cNvPr id="374" name="Google Shape;374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To execute a SQL statement, select a database and click the SQL tab.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13 at 9.42.14 AM.png" id="375" name="Google Shape;37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590800"/>
            <a:ext cx="7721600" cy="28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run SQL statements (cont.)</a:t>
            </a:r>
            <a:endParaRPr/>
          </a:p>
        </p:txBody>
      </p:sp>
      <p:sp>
        <p:nvSpPr>
          <p:cNvPr id="381" name="Google Shape;381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SQL tab after a SQL statement has been executed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13 at 9.42.21 AM.png" id="382" name="Google Shape;38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2514600"/>
            <a:ext cx="5702300" cy="3845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0" y="2667000"/>
            <a:ext cx="7162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228600" y="274638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Client/Server system architectures</a:t>
            </a:r>
            <a:endParaRPr b="0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 txBox="1"/>
          <p:nvPr>
            <p:ph idx="12" type="sldNum"/>
          </p:nvPr>
        </p:nvSpPr>
        <p:spPr>
          <a:xfrm>
            <a:off x="7010400" y="61531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/31</a:t>
            </a:r>
            <a:endParaRPr/>
          </a:p>
        </p:txBody>
      </p:sp>
      <p:pic>
        <p:nvPicPr>
          <p:cNvPr id="115" name="Google Shape;11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1633538"/>
            <a:ext cx="6850546" cy="4233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users with limited privileges</a:t>
            </a:r>
            <a:endParaRPr/>
          </a:p>
        </p:txBody>
      </p:sp>
      <p:sp>
        <p:nvSpPr>
          <p:cNvPr id="388" name="Google Shape;388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create a user with limited privileges on a single table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create a user with limited privileges on all tables in a table.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13 at 9.48.28 AM.png" id="389" name="Google Shape;38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599" y="2590800"/>
            <a:ext cx="489158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13 at 9.48.32 AM.png" id="390" name="Google Shape;39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599" y="4953000"/>
            <a:ext cx="5903323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users with limited privileges (cont.)</a:t>
            </a:r>
            <a:endParaRPr/>
          </a:p>
        </p:txBody>
      </p:sp>
      <p:sp>
        <p:nvSpPr>
          <p:cNvPr id="396" name="Google Shape;396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Common privileges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13 at 9.50.04 AM.png" id="397" name="Google Shape;39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2286000"/>
            <a:ext cx="5334000" cy="300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users with limited privileges (cont.)</a:t>
            </a:r>
            <a:endParaRPr/>
          </a:p>
        </p:txBody>
      </p:sp>
      <p:sp>
        <p:nvSpPr>
          <p:cNvPr id="403" name="Google Shape;403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SQL tab for mgs_tester after an UPDATE statement failed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13 at 9.50.11 AM.png" id="404" name="Google Shape;40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514600"/>
            <a:ext cx="7708900" cy="3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411" name="Google Shape;411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Relational database consists of tables that store data in rows and columns. A primary key is used to identify each row in a table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table in a relational database are related by foreign keys in one table that have the same values as primary keys in another table.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To work with the data in a database, you use SQL.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To update the data in a database, you use the INSERT, UPDATE, and DELETE statement.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(2)</a:t>
            </a:r>
            <a:endParaRPr/>
          </a:p>
        </p:txBody>
      </p:sp>
      <p:sp>
        <p:nvSpPr>
          <p:cNvPr id="417" name="Google Shape;417;p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SELECT statement returns data from one or more tables in a result set.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To create a database including its tables and data, you can use phpMyAdmin to run a SQL script.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create database users with limited privileges, you can use phpMyAdmin to run GRANT statements.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 database?</a:t>
            </a:r>
            <a:endParaRPr/>
          </a:p>
        </p:txBody>
      </p:sp>
      <p:sp>
        <p:nvSpPr>
          <p:cNvPr id="121" name="Google Shape;121;p5"/>
          <p:cNvSpPr txBox="1"/>
          <p:nvPr/>
        </p:nvSpPr>
        <p:spPr>
          <a:xfrm>
            <a:off x="381000" y="1295400"/>
            <a:ext cx="8458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database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an organized form of data consisting of one or more related data items called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records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/>
          </a:p>
          <a:p>
            <a:pPr indent="0" lvl="0" marL="0" marR="0" rtl="0" algn="just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database is like a data collection to which we can ask different questions.</a:t>
            </a:r>
            <a:endParaRPr/>
          </a:p>
          <a:p>
            <a:pPr indent="0" lvl="0" marL="0" marR="0" rtl="0" algn="just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0" lvl="0" marL="0" marR="0" rtl="0" algn="just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example, “What are the phone numbers and addresses of the five nearest post offices to the college?” </a:t>
            </a:r>
            <a:endParaRPr/>
          </a:p>
        </p:txBody>
      </p:sp>
      <p:pic>
        <p:nvPicPr>
          <p:cNvPr descr="j0082279[1]" id="122" name="Google Shape;122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895600"/>
            <a:ext cx="2133600" cy="1944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1066800" y="3048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use databases?</a:t>
            </a:r>
            <a:endParaRPr/>
          </a:p>
        </p:txBody>
      </p:sp>
      <p:sp>
        <p:nvSpPr>
          <p:cNvPr id="128" name="Google Shape;128;p6"/>
          <p:cNvSpPr txBox="1"/>
          <p:nvPr/>
        </p:nvSpPr>
        <p:spPr>
          <a:xfrm>
            <a:off x="304800" y="1600200"/>
            <a:ext cx="84582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Databases are used to store data in an efficient and organized manner.  A database allows us quick and easy management of data. </a:t>
            </a:r>
            <a:endParaRPr/>
          </a:p>
          <a:p>
            <a:pPr indent="0" lvl="0" marL="0" marR="0" rtl="0" algn="just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example, a company may maintain details of its employees in a database.</a:t>
            </a: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  <a:p>
            <a:pPr indent="0" lvl="0" marL="0" marR="0" rtl="0" algn="just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29" name="Google Shape;129;p6"/>
          <p:cNvGraphicFramePr/>
          <p:nvPr/>
        </p:nvGraphicFramePr>
        <p:xfrm>
          <a:off x="1600200" y="419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{DD3005E5-27B5-4A9D-9B54-E164FBECFA24}</a:tableStyleId>
              </a:tblPr>
              <a:tblGrid>
                <a:gridCol w="1419225"/>
                <a:gridCol w="1506550"/>
                <a:gridCol w="1722425"/>
              </a:tblGrid>
              <a:tr h="53340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FirstName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EBEC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LastName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EBEC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Hiredate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EBE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Karla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Jablonski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1994-03-11 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Martine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Rance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1992-02-05 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82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Margaret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Smith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1988-09-29 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Gary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Thomas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1988-08-09 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/>
          <p:nvPr/>
        </p:nvSpPr>
        <p:spPr>
          <a:xfrm>
            <a:off x="1654175" y="1600200"/>
            <a:ext cx="5943600" cy="3276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7"/>
          <p:cNvSpPr txBox="1"/>
          <p:nvPr/>
        </p:nvSpPr>
        <p:spPr>
          <a:xfrm>
            <a:off x="3733800" y="3810000"/>
            <a:ext cx="150336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4000"/>
              <a:buFont typeface="Tahoma"/>
              <a:buNone/>
            </a:pPr>
            <a:r>
              <a:rPr lang="en-US" sz="4000">
                <a:solidFill>
                  <a:srgbClr val="006600"/>
                </a:solidFill>
                <a:latin typeface="Tahoma"/>
                <a:ea typeface="Tahoma"/>
                <a:cs typeface="Tahoma"/>
                <a:sym typeface="Tahoma"/>
              </a:rPr>
              <a:t>DBMS</a:t>
            </a:r>
            <a:endParaRPr/>
          </a:p>
        </p:txBody>
      </p:sp>
      <p:pic>
        <p:nvPicPr>
          <p:cNvPr descr="client" id="136" name="Google Shape;13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0" y="472440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What is a DBMS?</a:t>
            </a:r>
            <a:endParaRPr/>
          </a:p>
        </p:txBody>
      </p:sp>
      <p:sp>
        <p:nvSpPr>
          <p:cNvPr id="138" name="Google Shape;138;p7"/>
          <p:cNvSpPr txBox="1"/>
          <p:nvPr/>
        </p:nvSpPr>
        <p:spPr>
          <a:xfrm>
            <a:off x="1752600" y="3352800"/>
            <a:ext cx="19351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ahoma"/>
              <a:buNone/>
            </a:pPr>
            <a:r>
              <a:rPr b="1" lang="en-US" sz="20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Retrieve Data</a:t>
            </a:r>
            <a:endParaRPr/>
          </a:p>
        </p:txBody>
      </p:sp>
      <p:sp>
        <p:nvSpPr>
          <p:cNvPr id="139" name="Google Shape;139;p7"/>
          <p:cNvSpPr txBox="1"/>
          <p:nvPr/>
        </p:nvSpPr>
        <p:spPr>
          <a:xfrm>
            <a:off x="2017713" y="3733800"/>
            <a:ext cx="16398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ahoma"/>
              <a:buNone/>
            </a:pPr>
            <a:r>
              <a:rPr b="1" lang="en-US" sz="20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Insert Data</a:t>
            </a:r>
            <a:endParaRPr/>
          </a:p>
        </p:txBody>
      </p:sp>
      <p:sp>
        <p:nvSpPr>
          <p:cNvPr id="140" name="Google Shape;140;p7"/>
          <p:cNvSpPr txBox="1"/>
          <p:nvPr/>
        </p:nvSpPr>
        <p:spPr>
          <a:xfrm>
            <a:off x="5486400" y="3336925"/>
            <a:ext cx="177641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ahoma"/>
              <a:buNone/>
            </a:pPr>
            <a:r>
              <a:rPr b="1" lang="en-US" sz="20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Update Data</a:t>
            </a:r>
            <a:endParaRPr/>
          </a:p>
        </p:txBody>
      </p:sp>
      <p:sp>
        <p:nvSpPr>
          <p:cNvPr id="141" name="Google Shape;141;p7"/>
          <p:cNvSpPr txBox="1"/>
          <p:nvPr/>
        </p:nvSpPr>
        <p:spPr>
          <a:xfrm>
            <a:off x="5562600" y="3717925"/>
            <a:ext cx="16859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ahoma"/>
              <a:buNone/>
            </a:pPr>
            <a:r>
              <a:rPr b="1" lang="en-US" sz="20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Delete Data</a:t>
            </a:r>
            <a:endParaRPr/>
          </a:p>
        </p:txBody>
      </p:sp>
      <p:sp>
        <p:nvSpPr>
          <p:cNvPr id="142" name="Google Shape;142;p7"/>
          <p:cNvSpPr/>
          <p:nvPr/>
        </p:nvSpPr>
        <p:spPr>
          <a:xfrm>
            <a:off x="1981200" y="1600200"/>
            <a:ext cx="5257800" cy="1752600"/>
          </a:xfrm>
          <a:prstGeom prst="rect">
            <a:avLst/>
          </a:prstGeom>
          <a:solidFill>
            <a:srgbClr val="C2EBE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3505200" y="2576513"/>
            <a:ext cx="838200" cy="39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Brian</a:t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2667000" y="2576513"/>
            <a:ext cx="838200" cy="39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A004</a:t>
            </a:r>
            <a:endParaRPr/>
          </a:p>
        </p:txBody>
      </p:sp>
      <p:sp>
        <p:nvSpPr>
          <p:cNvPr id="145" name="Google Shape;145;p7"/>
          <p:cNvSpPr/>
          <p:nvPr/>
        </p:nvSpPr>
        <p:spPr>
          <a:xfrm>
            <a:off x="3505200" y="2181225"/>
            <a:ext cx="838200" cy="395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Allen</a:t>
            </a:r>
            <a:endParaRPr/>
          </a:p>
        </p:txBody>
      </p:sp>
      <p:sp>
        <p:nvSpPr>
          <p:cNvPr id="146" name="Google Shape;146;p7"/>
          <p:cNvSpPr/>
          <p:nvPr/>
        </p:nvSpPr>
        <p:spPr>
          <a:xfrm>
            <a:off x="2667000" y="2181225"/>
            <a:ext cx="838200" cy="395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A003</a:t>
            </a:r>
            <a:endParaRPr/>
          </a:p>
        </p:txBody>
      </p:sp>
      <p:cxnSp>
        <p:nvCxnSpPr>
          <p:cNvPr id="147" name="Google Shape;147;p7"/>
          <p:cNvCxnSpPr/>
          <p:nvPr/>
        </p:nvCxnSpPr>
        <p:spPr>
          <a:xfrm>
            <a:off x="2667000" y="2181225"/>
            <a:ext cx="1676400" cy="0"/>
          </a:xfrm>
          <a:prstGeom prst="straightConnector1">
            <a:avLst/>
          </a:prstGeom>
          <a:noFill/>
          <a:ln cap="sq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8" name="Google Shape;148;p7"/>
          <p:cNvCxnSpPr/>
          <p:nvPr/>
        </p:nvCxnSpPr>
        <p:spPr>
          <a:xfrm>
            <a:off x="2667000" y="2576513"/>
            <a:ext cx="1676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9" name="Google Shape;149;p7"/>
          <p:cNvCxnSpPr/>
          <p:nvPr/>
        </p:nvCxnSpPr>
        <p:spPr>
          <a:xfrm>
            <a:off x="2667000" y="2971800"/>
            <a:ext cx="1676400" cy="0"/>
          </a:xfrm>
          <a:prstGeom prst="straightConnector1">
            <a:avLst/>
          </a:prstGeom>
          <a:noFill/>
          <a:ln cap="sq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0" name="Google Shape;150;p7"/>
          <p:cNvCxnSpPr/>
          <p:nvPr/>
        </p:nvCxnSpPr>
        <p:spPr>
          <a:xfrm>
            <a:off x="2667000" y="2181225"/>
            <a:ext cx="0" cy="790575"/>
          </a:xfrm>
          <a:prstGeom prst="straightConnector1">
            <a:avLst/>
          </a:prstGeom>
          <a:noFill/>
          <a:ln cap="sq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1" name="Google Shape;151;p7"/>
          <p:cNvCxnSpPr/>
          <p:nvPr/>
        </p:nvCxnSpPr>
        <p:spPr>
          <a:xfrm>
            <a:off x="3505200" y="2181225"/>
            <a:ext cx="0" cy="7905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2" name="Google Shape;152;p7"/>
          <p:cNvCxnSpPr/>
          <p:nvPr/>
        </p:nvCxnSpPr>
        <p:spPr>
          <a:xfrm>
            <a:off x="4343400" y="2181225"/>
            <a:ext cx="0" cy="790575"/>
          </a:xfrm>
          <a:prstGeom prst="straightConnector1">
            <a:avLst/>
          </a:prstGeom>
          <a:noFill/>
          <a:ln cap="sq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3" name="Google Shape;153;p7"/>
          <p:cNvSpPr/>
          <p:nvPr/>
        </p:nvSpPr>
        <p:spPr>
          <a:xfrm>
            <a:off x="5524500" y="2576513"/>
            <a:ext cx="952500" cy="39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Ricky</a:t>
            </a:r>
            <a:endParaRPr/>
          </a:p>
        </p:txBody>
      </p:sp>
      <p:sp>
        <p:nvSpPr>
          <p:cNvPr id="154" name="Google Shape;154;p7"/>
          <p:cNvSpPr/>
          <p:nvPr/>
        </p:nvSpPr>
        <p:spPr>
          <a:xfrm>
            <a:off x="4572000" y="2576513"/>
            <a:ext cx="952500" cy="39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A008</a:t>
            </a:r>
            <a:endParaRPr/>
          </a:p>
        </p:txBody>
      </p:sp>
      <p:sp>
        <p:nvSpPr>
          <p:cNvPr id="155" name="Google Shape;155;p7"/>
          <p:cNvSpPr/>
          <p:nvPr/>
        </p:nvSpPr>
        <p:spPr>
          <a:xfrm>
            <a:off x="5524500" y="2181225"/>
            <a:ext cx="952500" cy="395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Shane</a:t>
            </a:r>
            <a:endParaRPr/>
          </a:p>
        </p:txBody>
      </p:sp>
      <p:sp>
        <p:nvSpPr>
          <p:cNvPr id="156" name="Google Shape;156;p7"/>
          <p:cNvSpPr/>
          <p:nvPr/>
        </p:nvSpPr>
        <p:spPr>
          <a:xfrm>
            <a:off x="4572000" y="2181225"/>
            <a:ext cx="952500" cy="395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A007</a:t>
            </a:r>
            <a:endParaRPr/>
          </a:p>
        </p:txBody>
      </p:sp>
      <p:cxnSp>
        <p:nvCxnSpPr>
          <p:cNvPr id="157" name="Google Shape;157;p7"/>
          <p:cNvCxnSpPr/>
          <p:nvPr/>
        </p:nvCxnSpPr>
        <p:spPr>
          <a:xfrm>
            <a:off x="4572000" y="2181225"/>
            <a:ext cx="1905000" cy="0"/>
          </a:xfrm>
          <a:prstGeom prst="straightConnector1">
            <a:avLst/>
          </a:prstGeom>
          <a:noFill/>
          <a:ln cap="sq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8" name="Google Shape;158;p7"/>
          <p:cNvCxnSpPr/>
          <p:nvPr/>
        </p:nvCxnSpPr>
        <p:spPr>
          <a:xfrm>
            <a:off x="4572000" y="2576513"/>
            <a:ext cx="1905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9" name="Google Shape;159;p7"/>
          <p:cNvCxnSpPr/>
          <p:nvPr/>
        </p:nvCxnSpPr>
        <p:spPr>
          <a:xfrm>
            <a:off x="4572000" y="2971800"/>
            <a:ext cx="1905000" cy="0"/>
          </a:xfrm>
          <a:prstGeom prst="straightConnector1">
            <a:avLst/>
          </a:prstGeom>
          <a:noFill/>
          <a:ln cap="sq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0" name="Google Shape;160;p7"/>
          <p:cNvCxnSpPr/>
          <p:nvPr/>
        </p:nvCxnSpPr>
        <p:spPr>
          <a:xfrm>
            <a:off x="4572000" y="2181225"/>
            <a:ext cx="0" cy="790575"/>
          </a:xfrm>
          <a:prstGeom prst="straightConnector1">
            <a:avLst/>
          </a:prstGeom>
          <a:noFill/>
          <a:ln cap="sq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1" name="Google Shape;161;p7"/>
          <p:cNvCxnSpPr/>
          <p:nvPr/>
        </p:nvCxnSpPr>
        <p:spPr>
          <a:xfrm>
            <a:off x="5524500" y="2181225"/>
            <a:ext cx="0" cy="7905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2" name="Google Shape;162;p7"/>
          <p:cNvCxnSpPr/>
          <p:nvPr/>
        </p:nvCxnSpPr>
        <p:spPr>
          <a:xfrm>
            <a:off x="6477000" y="2181225"/>
            <a:ext cx="0" cy="790575"/>
          </a:xfrm>
          <a:prstGeom prst="straightConnector1">
            <a:avLst/>
          </a:prstGeom>
          <a:noFill/>
          <a:ln cap="sq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3" name="Google Shape;163;p7"/>
          <p:cNvSpPr txBox="1"/>
          <p:nvPr/>
        </p:nvSpPr>
        <p:spPr>
          <a:xfrm>
            <a:off x="3733800" y="1676400"/>
            <a:ext cx="14382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Database</a:t>
            </a:r>
            <a:endParaRPr/>
          </a:p>
        </p:txBody>
      </p:sp>
      <p:grpSp>
        <p:nvGrpSpPr>
          <p:cNvPr id="164" name="Google Shape;164;p7"/>
          <p:cNvGrpSpPr/>
          <p:nvPr/>
        </p:nvGrpSpPr>
        <p:grpSpPr>
          <a:xfrm>
            <a:off x="4114800" y="3429000"/>
            <a:ext cx="381000" cy="1524000"/>
            <a:chOff x="2592" y="2496"/>
            <a:chExt cx="240" cy="960"/>
          </a:xfrm>
        </p:grpSpPr>
        <p:cxnSp>
          <p:nvCxnSpPr>
            <p:cNvPr id="165" name="Google Shape;165;p7"/>
            <p:cNvCxnSpPr/>
            <p:nvPr/>
          </p:nvCxnSpPr>
          <p:spPr>
            <a:xfrm rot="10800000">
              <a:off x="2592" y="2496"/>
              <a:ext cx="0" cy="336"/>
            </a:xfrm>
            <a:prstGeom prst="straightConnector1">
              <a:avLst/>
            </a:prstGeom>
            <a:noFill/>
            <a:ln cap="flat" cmpd="sng" w="381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66" name="Google Shape;166;p7"/>
            <p:cNvCxnSpPr/>
            <p:nvPr/>
          </p:nvCxnSpPr>
          <p:spPr>
            <a:xfrm rot="10800000">
              <a:off x="2592" y="3120"/>
              <a:ext cx="0" cy="336"/>
            </a:xfrm>
            <a:prstGeom prst="straightConnector1">
              <a:avLst/>
            </a:prstGeom>
            <a:noFill/>
            <a:ln cap="flat" cmpd="sng" w="381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67" name="Google Shape;167;p7"/>
            <p:cNvCxnSpPr/>
            <p:nvPr/>
          </p:nvCxnSpPr>
          <p:spPr>
            <a:xfrm>
              <a:off x="2832" y="2496"/>
              <a:ext cx="0" cy="336"/>
            </a:xfrm>
            <a:prstGeom prst="straightConnector1">
              <a:avLst/>
            </a:prstGeom>
            <a:noFill/>
            <a:ln cap="flat" cmpd="sng" w="381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68" name="Google Shape;168;p7"/>
            <p:cNvCxnSpPr/>
            <p:nvPr/>
          </p:nvCxnSpPr>
          <p:spPr>
            <a:xfrm>
              <a:off x="2832" y="3120"/>
              <a:ext cx="0" cy="336"/>
            </a:xfrm>
            <a:prstGeom prst="straightConnector1">
              <a:avLst/>
            </a:prstGeom>
            <a:noFill/>
            <a:ln cap="flat" cmpd="sng" w="381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/>
          <p:nvPr>
            <p:ph type="title"/>
          </p:nvPr>
        </p:nvSpPr>
        <p:spPr>
          <a:xfrm>
            <a:off x="457200" y="274638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introduction to relational databases</a:t>
            </a:r>
            <a:endParaRPr/>
          </a:p>
        </p:txBody>
      </p:sp>
      <p:pic>
        <p:nvPicPr>
          <p:cNvPr id="174" name="Google Shape;174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6543" y="1600200"/>
            <a:ext cx="4010025" cy="34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8"/>
          <p:cNvSpPr/>
          <p:nvPr/>
        </p:nvSpPr>
        <p:spPr>
          <a:xfrm>
            <a:off x="457200" y="1447800"/>
            <a:ext cx="441960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database is a collection of information that can be accessed, managed, and updated.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Relational Database is a new model of database was developed by Dr.E.F.Codd in 1970.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relational database can help you reduce data redundancy, more efficiently in data retrieve.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/>
          <p:nvPr>
            <p:ph type="title"/>
          </p:nvPr>
        </p:nvSpPr>
        <p:spPr>
          <a:xfrm>
            <a:off x="152400" y="274638"/>
            <a:ext cx="8991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a database table is organized</a:t>
            </a:r>
            <a:endParaRPr/>
          </a:p>
        </p:txBody>
      </p:sp>
      <p:pic>
        <p:nvPicPr>
          <p:cNvPr descr="Screen Shot 2014-06-19 at 8.56.56 PM.png" id="181" name="Google Shape;18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752600"/>
            <a:ext cx="8153400" cy="3995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