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Session: Ghi s</a:t>
            </a:r>
            <a:r>
              <a:t>ố</a:t>
            </a:r>
            <a:r>
              <a:t> th</a:t>
            </a:r>
            <a:r>
              <a:t>ứ</a:t>
            </a:r>
            <a:r>
              <a:t> t</a:t>
            </a:r>
            <a:r>
              <a:t>ự</a:t>
            </a:r>
            <a:r>
              <a:t> session trong môn h</a:t>
            </a:r>
            <a:r>
              <a:t>ọ</a:t>
            </a:r>
            <a:r>
              <a:t>c</a:t>
            </a:r>
          </a:p>
          <a:p>
            <a:pPr/>
            <a:r>
              <a:t>Session Name: ghi tên c</a:t>
            </a:r>
            <a:r>
              <a:t>ủ</a:t>
            </a:r>
            <a:r>
              <a:t>a session s</a:t>
            </a:r>
            <a:r>
              <a:t>ẽ</a:t>
            </a:r>
            <a:r>
              <a:t> d</a:t>
            </a:r>
            <a:r>
              <a:t>ạ</a:t>
            </a:r>
            <a:r>
              <a:t>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t</a:t>
            </a:r>
            <a:r>
              <a:t>ả</a:t>
            </a:r>
            <a:r>
              <a:t> n</a:t>
            </a:r>
            <a:r>
              <a:t>ộ</a:t>
            </a:r>
            <a:r>
              <a:t>i dung mà h</a:t>
            </a:r>
            <a:r>
              <a:t>ọ</a:t>
            </a:r>
            <a:r>
              <a:t>c viên ph</a:t>
            </a:r>
            <a:r>
              <a:t>ả</a:t>
            </a:r>
            <a:r>
              <a:t>i đ</a:t>
            </a:r>
            <a:r>
              <a:t>ạ</a:t>
            </a:r>
            <a:r>
              <a:t>t đư</a:t>
            </a:r>
            <a:r>
              <a:t>ợ</a:t>
            </a:r>
            <a:r>
              <a:t>c khi k</a:t>
            </a:r>
            <a:r>
              <a:t>ế</a:t>
            </a:r>
            <a:r>
              <a:t>t thúc môn h</a:t>
            </a:r>
            <a:r>
              <a:t>ọ</a:t>
            </a:r>
            <a:r>
              <a:t>c này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t>ớ</a:t>
            </a:r>
            <a:r>
              <a:t>i thi</a:t>
            </a:r>
            <a:r>
              <a:t>ệ</a:t>
            </a:r>
            <a:r>
              <a:t>u v</a:t>
            </a:r>
            <a:r>
              <a:t>ề</a:t>
            </a:r>
            <a:r>
              <a:t> OOP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t>ớ</a:t>
            </a:r>
            <a:r>
              <a:t>i thi</a:t>
            </a:r>
            <a:r>
              <a:t>ệ</a:t>
            </a:r>
            <a:r>
              <a:t>u v</a:t>
            </a:r>
            <a:r>
              <a:t>ề</a:t>
            </a:r>
            <a:r>
              <a:t> OOP trong PHP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Các lơi ích khi l</a:t>
            </a:r>
            <a:r>
              <a:t>ậ</a:t>
            </a:r>
            <a:r>
              <a:t>p trình OOP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t>ớ</a:t>
            </a:r>
            <a:r>
              <a:t>i thi</a:t>
            </a:r>
            <a:r>
              <a:t>ệ</a:t>
            </a:r>
            <a:r>
              <a:t>u khái ni</a:t>
            </a:r>
            <a:r>
              <a:t>ệ</a:t>
            </a:r>
            <a:r>
              <a:t>m class và object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t>ớ</a:t>
            </a:r>
            <a:r>
              <a:t>i thi</a:t>
            </a:r>
            <a:r>
              <a:t>ệ</a:t>
            </a:r>
            <a:r>
              <a:t>u khái ni</a:t>
            </a:r>
            <a:r>
              <a:t>ệ</a:t>
            </a:r>
            <a:r>
              <a:t>m class và object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t>ớ</a:t>
            </a:r>
            <a:r>
              <a:t>i thi</a:t>
            </a:r>
            <a:r>
              <a:t>ệ</a:t>
            </a:r>
            <a:r>
              <a:t>u khái ni</a:t>
            </a:r>
            <a:r>
              <a:t>ệ</a:t>
            </a:r>
            <a:r>
              <a:t>m class và object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Tóm t</a:t>
            </a:r>
            <a:r>
              <a:t>ắ</a:t>
            </a:r>
            <a:r>
              <a:t>t l</a:t>
            </a:r>
            <a:r>
              <a:t>ạ</a:t>
            </a:r>
            <a:r>
              <a:t>i n</a:t>
            </a:r>
            <a:r>
              <a:t>ộ</a:t>
            </a:r>
            <a:r>
              <a:t>i dung đã h</a:t>
            </a:r>
            <a:r>
              <a:t>ọ</a:t>
            </a:r>
            <a:r>
              <a:t>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Review</a:t>
            </a:r>
          </a:p>
        </p:txBody>
      </p:sp>
      <p:sp>
        <p:nvSpPr>
          <p:cNvPr id="113" name="Subtitle 2"/>
          <p:cNvSpPr/>
          <p:nvPr>
            <p:ph type="subTitle" sz="half" idx="1"/>
          </p:nvPr>
        </p:nvSpPr>
        <p:spPr>
          <a:xfrm>
            <a:off x="838200" y="2743200"/>
            <a:ext cx="7620000" cy="17526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Object Oriented Programming (OOP) in PHP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Class and Object (cont.)</a:t>
            </a:r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795" y="1447800"/>
            <a:ext cx="8233005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work with property and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code properties </a:t>
            </a:r>
          </a:p>
        </p:txBody>
      </p:sp>
      <p:sp>
        <p:nvSpPr>
          <p:cNvPr id="159" name="Rectangle 3"/>
          <p:cNvSpPr/>
          <p:nvPr>
            <p:ph type="body" idx="1"/>
          </p:nvPr>
        </p:nvSpPr>
        <p:spPr>
          <a:xfrm>
            <a:off x="457200" y="1371600"/>
            <a:ext cx="85344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Class member variables are called "properties".</a:t>
            </a:r>
          </a:p>
          <a:p>
            <a:pPr>
              <a:spcBef>
                <a:spcPts val="600"/>
              </a:spcBef>
              <a:defRPr sz="2800"/>
            </a:pPr>
            <a:r>
              <a:t>We may also see them referred to using other terms such as "attributes" or "fields", but for the purposes of this reference we will use "properties”</a:t>
            </a:r>
          </a:p>
          <a:p>
            <a:pPr>
              <a:spcBef>
                <a:spcPts val="600"/>
              </a:spcBef>
              <a:defRPr sz="2800"/>
            </a:pPr>
            <a:r>
              <a:t>They are defined by using one of the keywords public, protected, or private, followed by a normal variable declaration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code properties (cont.)</a:t>
            </a:r>
          </a:p>
        </p:txBody>
      </p:sp>
      <p:sp>
        <p:nvSpPr>
          <p:cNvPr id="162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How to code a property</a:t>
            </a:r>
          </a:p>
        </p:txBody>
      </p:sp>
      <p:pic>
        <p:nvPicPr>
          <p:cNvPr id="1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99" y="2209800"/>
            <a:ext cx="7413771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"/>
          <p:cNvSpPr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code methods</a:t>
            </a:r>
          </a:p>
        </p:txBody>
      </p:sp>
      <p:sp>
        <p:nvSpPr>
          <p:cNvPr id="166" name="Rectangle 3"/>
          <p:cNvSpPr/>
          <p:nvPr>
            <p:ph type="body" idx="1"/>
          </p:nvPr>
        </p:nvSpPr>
        <p:spPr>
          <a:xfrm>
            <a:off x="457200" y="1371600"/>
            <a:ext cx="85344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To code a method in a class, we code one the access modifier keyword followed by the function keyword, the name of the function method, an optional parameter list in a set of parentheses, and a block of code to execute.</a:t>
            </a:r>
          </a:p>
          <a:p>
            <a:pPr>
              <a:spcBef>
                <a:spcPts val="600"/>
              </a:spcBef>
              <a:defRPr sz="2800"/>
            </a:pPr>
            <a:r>
              <a:t>By default, method are public.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code methods (cont.)</a:t>
            </a:r>
          </a:p>
        </p:txBody>
      </p:sp>
      <p:sp>
        <p:nvSpPr>
          <p:cNvPr id="169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How to code a method</a:t>
            </a: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syntax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public method</a:t>
            </a:r>
          </a:p>
        </p:txBody>
      </p:sp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7000"/>
            <a:ext cx="79629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599" y="3962400"/>
            <a:ext cx="8003844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code methods (cont.)</a:t>
            </a:r>
          </a:p>
        </p:txBody>
      </p:sp>
      <p:sp>
        <p:nvSpPr>
          <p:cNvPr id="174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private method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method that accesses a property of the current object</a:t>
            </a:r>
          </a:p>
        </p:txBody>
      </p:sp>
      <p:pic>
        <p:nvPicPr>
          <p:cNvPr id="17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57400"/>
            <a:ext cx="7772400" cy="2247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5029198"/>
            <a:ext cx="4724400" cy="821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code methods (cont.)</a:t>
            </a:r>
          </a:p>
        </p:txBody>
      </p:sp>
      <p:sp>
        <p:nvSpPr>
          <p:cNvPr id="179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method that calls a method of the current object</a:t>
            </a:r>
          </a:p>
        </p:txBody>
      </p:sp>
      <p:pic>
        <p:nvPicPr>
          <p:cNvPr id="18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133600"/>
            <a:ext cx="6514432" cy="8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/>
          <p:nvPr>
            <p:ph type="title"/>
          </p:nvPr>
        </p:nvSpPr>
        <p:spPr>
          <a:xfrm>
            <a:off x="381000" y="228600"/>
            <a:ext cx="8458200" cy="1143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Public, private, protected keyword</a:t>
            </a:r>
          </a:p>
        </p:txBody>
      </p:sp>
      <p:pic>
        <p:nvPicPr>
          <p:cNvPr id="183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3481" t="0" r="34868" b="0"/>
          <a:stretch>
            <a:fillRect/>
          </a:stretch>
        </p:blipFill>
        <p:spPr>
          <a:xfrm>
            <a:off x="838200" y="1295400"/>
            <a:ext cx="727102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work with magic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Objectives</a:t>
            </a:r>
          </a:p>
        </p:txBody>
      </p:sp>
      <p:sp>
        <p:nvSpPr>
          <p:cNvPr id="118" name="Rectangl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Introduction OOP</a:t>
            </a:r>
          </a:p>
          <a:p>
            <a:pPr/>
            <a:r>
              <a:t>How to work with class and object</a:t>
            </a:r>
          </a:p>
          <a:p>
            <a:pPr/>
            <a:r>
              <a:t>How to work with property and method</a:t>
            </a:r>
          </a:p>
          <a:p>
            <a:pPr/>
            <a:r>
              <a:t>Magic function</a:t>
            </a:r>
          </a:p>
          <a:p>
            <a:pPr/>
            <a:r>
              <a:t>How to work with inheritance</a:t>
            </a:r>
          </a:p>
          <a:p>
            <a:pPr/>
            <a:r>
              <a:t>Namespace in PHP</a:t>
            </a:r>
          </a:p>
          <a:p>
            <a:pPr/>
            <a:r>
              <a:t>How to work with Lambda and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2"/>
          <p:cNvSpPr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Introduce magic method </a:t>
            </a:r>
          </a:p>
        </p:txBody>
      </p:sp>
      <p:sp>
        <p:nvSpPr>
          <p:cNvPr id="188" name="Rectangle 3"/>
          <p:cNvSpPr/>
          <p:nvPr>
            <p:ph type="body" idx="1"/>
          </p:nvPr>
        </p:nvSpPr>
        <p:spPr>
          <a:xfrm>
            <a:off x="457200" y="1371600"/>
            <a:ext cx="85344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The function names </a:t>
            </a:r>
            <a:r>
              <a:rPr i="1"/>
              <a:t>__construct(), __destruct(), __call(), __callStatic(), __get(), __set(), __isset(), __unset(), __sleep(), __wakeup(), __toString(), __invoke(), __set_state(), __clone() </a:t>
            </a:r>
            <a:r>
              <a:t>and </a:t>
            </a:r>
            <a:r>
              <a:rPr i="1"/>
              <a:t>__debugInfo() </a:t>
            </a:r>
            <a:r>
              <a:t>are magical in PHP classes.</a:t>
            </a:r>
          </a:p>
          <a:p>
            <a:pPr>
              <a:spcBef>
                <a:spcPts val="600"/>
              </a:spcBef>
              <a:defRPr sz="2800"/>
            </a:pPr>
            <a:r>
              <a:t>You cannot have functions with these names in any of your classes unless you want the magic functionality associated with them.</a:t>
            </a:r>
          </a:p>
          <a:p>
            <a:pPr>
              <a:spcBef>
                <a:spcPts val="600"/>
              </a:spcBef>
              <a:defRPr sz="2800"/>
            </a:pPr>
            <a:r>
              <a:t>Recommended that you do not use function names with __ in 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code constructors and destructors</a:t>
            </a:r>
          </a:p>
        </p:txBody>
      </p:sp>
      <p:sp>
        <p:nvSpPr>
          <p:cNvPr id="191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constructor method, or just constructor, is a special method that is executed when a new object is created from the class. It often initializes the properties of the object.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destructor method, or just destructor, is a special method that’s executed when an object is no longer available for use. In other words, it is executed when there are no variables that refer to the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code constructors and destructors (cont.)</a:t>
            </a:r>
          </a:p>
        </p:txBody>
      </p:sp>
      <p:sp>
        <p:nvSpPr>
          <p:cNvPr id="194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Within a class, the special variable named $this stores a reference to the current object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The object access operator (-&gt;) provides access to an object’s properties and methods.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How to code a constructor method</a:t>
            </a: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syntax</a:t>
            </a:r>
          </a:p>
        </p:txBody>
      </p:sp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4572000"/>
            <a:ext cx="6317544" cy="8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code constructors and destructors (cont.)</a:t>
            </a:r>
          </a:p>
        </p:txBody>
      </p:sp>
      <p:sp>
        <p:nvSpPr>
          <p:cNvPr id="198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default constructor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constructor for the Category class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constructor for the Category class with default value</a:t>
            </a:r>
          </a:p>
        </p:txBody>
      </p:sp>
      <p:pic>
        <p:nvPicPr>
          <p:cNvPr id="1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57400"/>
            <a:ext cx="4800600" cy="442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2971800"/>
            <a:ext cx="6553200" cy="1278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599" y="5105400"/>
            <a:ext cx="7452139" cy="106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code constructors and destructors (cont.)</a:t>
            </a:r>
          </a:p>
        </p:txBody>
      </p:sp>
      <p:sp>
        <p:nvSpPr>
          <p:cNvPr id="204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How to code a destructor method</a:t>
            </a: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syntax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destructor for a database class</a:t>
            </a:r>
          </a:p>
        </p:txBody>
      </p:sp>
      <p:pic>
        <p:nvPicPr>
          <p:cNvPr id="2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514600"/>
            <a:ext cx="4701155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3886200"/>
            <a:ext cx="4800600" cy="933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/>
          <p:nvPr>
            <p:ph type="title"/>
          </p:nvPr>
        </p:nvSpPr>
        <p:spPr>
          <a:xfrm>
            <a:off x="609600" y="1371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work with inheritance</a:t>
            </a:r>
          </a:p>
        </p:txBody>
      </p:sp>
      <p:pic>
        <p:nvPicPr>
          <p:cNvPr id="20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3200400"/>
            <a:ext cx="3456205" cy="200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inherit a class</a:t>
            </a:r>
          </a:p>
        </p:txBody>
      </p:sp>
      <p:sp>
        <p:nvSpPr>
          <p:cNvPr id="212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Inheritance provides a way to create a new class based on an existing class. The new class inherits the properties and methods of the existing class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class that inherits from a class is called a subclass, derived class, or child class. A class that is inherited by another class is called a superclass, base class or parent class.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subclass can extend the superclass by adding new properties and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 Example</a:t>
            </a:r>
          </a:p>
        </p:txBody>
      </p:sp>
      <p:graphicFrame>
        <p:nvGraphicFramePr>
          <p:cNvPr id="215" name="Content Placeholder 3"/>
          <p:cNvGraphicFramePr/>
          <p:nvPr/>
        </p:nvGraphicFramePr>
        <p:xfrm>
          <a:off x="3142445" y="1364442"/>
          <a:ext cx="2756079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5607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Person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$firstName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$lastName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$phone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$email</a:t>
                      </a: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  <a:r>
                        <a:t>+ setFirstName($value)</a:t>
                      </a:r>
                    </a:p>
                    <a:p>
                      <a:pPr algn="l">
                        <a:defRPr sz="1600"/>
                      </a:pPr>
                      <a:r>
                        <a:t>+ getFirstName()</a:t>
                      </a:r>
                    </a:p>
                    <a:p>
                      <a:pPr algn="l">
                        <a:defRPr sz="1600"/>
                      </a:pPr>
                      <a:r>
                        <a:t>…………………….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Content Placeholder 3"/>
          <p:cNvGraphicFramePr/>
          <p:nvPr/>
        </p:nvGraphicFramePr>
        <p:xfrm>
          <a:off x="3142445" y="4419600"/>
          <a:ext cx="2801155" cy="24244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01155"/>
              </a:tblGrid>
              <a:tr h="33528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Employee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2089127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-   $ssn</a:t>
                      </a:r>
                    </a:p>
                    <a:p>
                      <a:pPr algn="l">
                        <a:defRPr sz="1600"/>
                      </a:pPr>
                      <a:r>
                        <a:t>-   $hireDate</a:t>
                      </a: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  <a:r>
                        <a:t>+setSSN($value)</a:t>
                      </a:r>
                    </a:p>
                    <a:p>
                      <a:pPr algn="l">
                        <a:defRPr sz="1600"/>
                      </a:pPr>
                      <a:r>
                        <a:t>+getSSN()</a:t>
                      </a: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  <a:r>
                        <a:t>+setHireDate($value)</a:t>
                      </a:r>
                    </a:p>
                    <a:p>
                      <a:pPr algn="l">
                        <a:defRPr sz="1600"/>
                      </a:pPr>
                      <a:r>
                        <a:t>+getHireDate()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18" name="Straight Arrow Connector 4"/>
          <p:cNvSpPr/>
          <p:nvPr/>
        </p:nvSpPr>
        <p:spPr>
          <a:xfrm>
            <a:off x="4529962" y="3688542"/>
            <a:ext cx="5749" cy="705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inherit a class (cont.)</a:t>
            </a:r>
          </a:p>
        </p:txBody>
      </p:sp>
      <p:sp>
        <p:nvSpPr>
          <p:cNvPr id="221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 superclass</a:t>
            </a:r>
          </a:p>
        </p:txBody>
      </p:sp>
      <p:pic>
        <p:nvPicPr>
          <p:cNvPr id="2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209800"/>
            <a:ext cx="8140700" cy="374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inherit a class (cont.)</a:t>
            </a:r>
          </a:p>
        </p:txBody>
      </p:sp>
      <p:sp>
        <p:nvSpPr>
          <p:cNvPr id="225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 subclass</a:t>
            </a:r>
          </a:p>
        </p:txBody>
      </p:sp>
      <p:pic>
        <p:nvPicPr>
          <p:cNvPr id="2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133600"/>
            <a:ext cx="7899400" cy="346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Introduction 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inherit a class (cont.)</a:t>
            </a:r>
          </a:p>
        </p:txBody>
      </p:sp>
      <p:sp>
        <p:nvSpPr>
          <p:cNvPr id="229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Code that uses the subclass</a:t>
            </a:r>
          </a:p>
        </p:txBody>
      </p:sp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133600"/>
            <a:ext cx="7302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abstract classes and methods</a:t>
            </a:r>
          </a:p>
        </p:txBody>
      </p:sp>
      <p:sp>
        <p:nvSpPr>
          <p:cNvPr id="233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An abstract class is a class that can’t be used to create an object. 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An abstract method is a method that specifies the name and parameters for the method but doesn’t provide a code block that implements the method.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An abstract method can only be coded in an abstract class.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 concrete class is a class that can be used to create an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abstract classes and methods (cont.)</a:t>
            </a:r>
          </a:p>
        </p:txBody>
      </p:sp>
      <p:sp>
        <p:nvSpPr>
          <p:cNvPr id="236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An abstract class with an abstract method</a:t>
            </a:r>
          </a:p>
        </p:txBody>
      </p:sp>
      <p:pic>
        <p:nvPicPr>
          <p:cNvPr id="2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209800"/>
            <a:ext cx="7391400" cy="200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abstract classes and methods (cont.)</a:t>
            </a:r>
          </a:p>
        </p:txBody>
      </p:sp>
      <p:sp>
        <p:nvSpPr>
          <p:cNvPr id="240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 concrete class that implements an abstract class</a:t>
            </a:r>
          </a:p>
        </p:txBody>
      </p:sp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522178"/>
            <a:ext cx="8064500" cy="3954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abstract classes and methods (cont.)</a:t>
            </a:r>
          </a:p>
        </p:txBody>
      </p:sp>
      <p:sp>
        <p:nvSpPr>
          <p:cNvPr id="244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Code that attempts to create an object from the abstract class</a:t>
            </a:r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Code that creates and uses an object from the concrete class.</a:t>
            </a:r>
          </a:p>
        </p:txBody>
      </p:sp>
      <p:pic>
        <p:nvPicPr>
          <p:cNvPr id="2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590800"/>
            <a:ext cx="64516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4127500"/>
            <a:ext cx="86614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final classes and methods</a:t>
            </a:r>
          </a:p>
        </p:txBody>
      </p:sp>
      <p:sp>
        <p:nvSpPr>
          <p:cNvPr id="249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final method cannot be overridden by a method in a subclass. As a result, all subclasses must use the final version of the method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final class cannot be inherited by a subclass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How to prevent a method from being overridden</a:t>
            </a: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class with a final method</a:t>
            </a:r>
          </a:p>
        </p:txBody>
      </p:sp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4495800"/>
            <a:ext cx="57785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final classes and methods (cont.)</a:t>
            </a:r>
          </a:p>
        </p:txBody>
      </p:sp>
      <p:sp>
        <p:nvSpPr>
          <p:cNvPr id="253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subclass that attempts to override a final method leading to a fatal error</a:t>
            </a:r>
          </a:p>
        </p:txBody>
      </p:sp>
      <p:pic>
        <p:nvPicPr>
          <p:cNvPr id="2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438400"/>
            <a:ext cx="7823200" cy="176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How to create final classes and methods (cont.)</a:t>
            </a:r>
          </a:p>
        </p:txBody>
      </p:sp>
      <p:sp>
        <p:nvSpPr>
          <p:cNvPr id="257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How to prevent a class from being inherited</a:t>
            </a: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final class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class that attempts to inherit a final class leading to a fatal error</a:t>
            </a:r>
          </a:p>
        </p:txBody>
      </p:sp>
      <p:pic>
        <p:nvPicPr>
          <p:cNvPr id="2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590800"/>
            <a:ext cx="4635500" cy="80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4343400"/>
            <a:ext cx="4622800" cy="74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work with interfaces</a:t>
            </a:r>
          </a:p>
        </p:txBody>
      </p:sp>
      <p:sp>
        <p:nvSpPr>
          <p:cNvPr id="262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An interface defines a set of public methods that can be implemented by a class.</a:t>
            </a:r>
          </a:p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All methods in an interface must be public and cannot be static.</a:t>
            </a:r>
          </a:p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A class that implements an interface must provide an implementation for each method define by the interface</a:t>
            </a:r>
          </a:p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An interface can define class constants that are available to any class that implements the interface.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/>
          <p:nvPr>
            <p:ph type="title"/>
          </p:nvPr>
        </p:nvSpPr>
        <p:spPr>
          <a:xfrm>
            <a:off x="457200" y="274638"/>
            <a:ext cx="8001000" cy="1143001"/>
          </a:xfrm>
          <a:prstGeom prst="rect">
            <a:avLst/>
          </a:prstGeom>
        </p:spPr>
        <p:txBody>
          <a:bodyPr/>
          <a:lstStyle>
            <a:lvl1pPr algn="l" defTabSz="841247">
              <a:defRPr sz="4048"/>
            </a:lvl1pPr>
          </a:lstStyle>
          <a:p>
            <a:pPr/>
            <a:r>
              <a:t>How to work with interfaces (cont.)</a:t>
            </a:r>
          </a:p>
        </p:txBody>
      </p:sp>
      <p:sp>
        <p:nvSpPr>
          <p:cNvPr id="265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How to create an interface</a:t>
            </a: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syntax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An interface to show an object</a:t>
            </a:r>
            <a:endParaRPr sz="2800"/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6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42950" indent="-285750">
              <a:spcBef>
                <a:spcPts val="5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An interface to require two test methods</a:t>
            </a:r>
          </a:p>
        </p:txBody>
      </p:sp>
      <p:pic>
        <p:nvPicPr>
          <p:cNvPr id="26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514600"/>
            <a:ext cx="56007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3886200"/>
            <a:ext cx="32004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400" y="5257800"/>
            <a:ext cx="50673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Introduction </a:t>
            </a:r>
            <a:r>
              <a:t>OOP</a:t>
            </a:r>
          </a:p>
        </p:txBody>
      </p:sp>
      <p:sp>
        <p:nvSpPr>
          <p:cNvPr id="125" name="Rectangl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 (OOP) is the term used to describe a programming approach based on objects and classes</a:t>
            </a:r>
          </a:p>
          <a:p>
            <a:pPr/>
            <a:r>
              <a:t>The object-oriented paradigm allows us to organise software as a collection of objects that consist of both property and behaviour.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/>
          <p:nvPr>
            <p:ph type="title"/>
          </p:nvPr>
        </p:nvSpPr>
        <p:spPr>
          <a:xfrm>
            <a:off x="457200" y="274638"/>
            <a:ext cx="8458200" cy="1143001"/>
          </a:xfrm>
          <a:prstGeom prst="rect">
            <a:avLst/>
          </a:prstGeom>
        </p:spPr>
        <p:txBody>
          <a:bodyPr/>
          <a:lstStyle>
            <a:lvl1pPr algn="l" defTabSz="886968">
              <a:defRPr sz="4268"/>
            </a:lvl1pPr>
          </a:lstStyle>
          <a:p>
            <a:pPr/>
            <a:r>
              <a:t>How to work with interfaces (cont.)</a:t>
            </a:r>
          </a:p>
        </p:txBody>
      </p:sp>
      <p:sp>
        <p:nvSpPr>
          <p:cNvPr id="271" name="Content Placeholder 2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28091" indent="-280035" defTabSz="896111">
              <a:spcBef>
                <a:spcPts val="5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  <a:r>
              <a:t>An interface that provides two constants</a:t>
            </a:r>
            <a:endParaRPr sz="2744"/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5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  <a:r>
              <a:t>A class that inherits a class and implements an interface</a:t>
            </a:r>
            <a:endParaRPr sz="2744"/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6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spcBef>
                <a:spcPts val="500"/>
              </a:spcBef>
              <a:defRPr sz="2352">
                <a:latin typeface="Tahoma"/>
                <a:ea typeface="Tahoma"/>
                <a:cs typeface="Tahoma"/>
                <a:sym typeface="Tahoma"/>
              </a:defRPr>
            </a:pPr>
            <a:r>
              <a:t>A class declaration that implements three interfaces</a:t>
            </a:r>
          </a:p>
        </p:txBody>
      </p:sp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714500"/>
            <a:ext cx="2857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3048000"/>
            <a:ext cx="7327900" cy="266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0" y="6019800"/>
            <a:ext cx="8623300" cy="39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work with Traits</a:t>
            </a:r>
          </a:p>
        </p:txBody>
      </p:sp>
      <p:sp>
        <p:nvSpPr>
          <p:cNvPr id="277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Traits are a mechanism for code reuse in single inheritance languages such as PHP.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 Trait is intended to reduce some limitations of single inheritance by enabling a developer to reuse sets of methods freely in several independent classes living in different class hierarchies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 Trait is similar to a class, but only intended to group functionality in a fine-grained and consistent way.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define a traits </a:t>
            </a:r>
          </a:p>
        </p:txBody>
      </p:sp>
      <p:pic>
        <p:nvPicPr>
          <p:cNvPr id="28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598" y="1371600"/>
            <a:ext cx="7958795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to use a traits in Class </a:t>
            </a:r>
          </a:p>
        </p:txBody>
      </p:sp>
      <p:pic>
        <p:nvPicPr>
          <p:cNvPr id="2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600200"/>
            <a:ext cx="8051680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/>
          <p:nvPr>
            <p:ph type="title"/>
          </p:nvPr>
        </p:nvSpPr>
        <p:spPr>
          <a:xfrm>
            <a:off x="609600" y="2590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work with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Name space in PHP</a:t>
            </a:r>
          </a:p>
        </p:txBody>
      </p:sp>
      <p:sp>
        <p:nvSpPr>
          <p:cNvPr id="288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spcBef>
                <a:spcPts val="600"/>
              </a:spcBef>
              <a:buSzTx/>
              <a:buNone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In the PHP world, namespaces are designed to solve two problems that authors of libraries and applications encounter when creating re-usable code elements such as classes or functions:</a:t>
            </a:r>
          </a:p>
          <a:p>
            <a:pPr marL="504063" indent="-504063" defTabSz="896111">
              <a:spcBef>
                <a:spcPts val="600"/>
              </a:spcBef>
              <a:buAutoNum type="arabicPeriod" startAt="1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Name collisions between code you create, and internal PHP classes/functions/constants or third-party classes/functions/constants.</a:t>
            </a:r>
          </a:p>
          <a:p>
            <a:pPr marL="504063" indent="-504063" defTabSz="896111">
              <a:spcBef>
                <a:spcPts val="600"/>
              </a:spcBef>
              <a:buAutoNum type="arabicPeriod" startAt="1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Ability to alias (or shorten) Extra_Long_Names designed to alleviate the first problem, improving readability of source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Define and use Namespace</a:t>
            </a:r>
          </a:p>
        </p:txBody>
      </p:sp>
      <p:pic>
        <p:nvPicPr>
          <p:cNvPr id="29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524000"/>
            <a:ext cx="7955447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/>
          <p:nvPr>
            <p:ph type="title"/>
          </p:nvPr>
        </p:nvSpPr>
        <p:spPr>
          <a:xfrm>
            <a:off x="609600" y="2590800"/>
            <a:ext cx="8229600" cy="1143000"/>
          </a:xfrm>
          <a:prstGeom prst="rect">
            <a:avLst/>
          </a:prstGeom>
        </p:spPr>
        <p:txBody>
          <a:bodyPr/>
          <a:lstStyle/>
          <a:p>
            <a:pPr defTabSz="777240">
              <a:defRPr sz="3400">
                <a:latin typeface="Impact"/>
                <a:ea typeface="Impact"/>
                <a:cs typeface="Impact"/>
                <a:sym typeface="Impact"/>
              </a:defRPr>
            </a:pPr>
            <a:r>
              <a:t>How to work with </a:t>
            </a:r>
            <a:br/>
            <a:r>
              <a:t>Lambdas and Closures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 is lambda?</a:t>
            </a:r>
          </a:p>
        </p:txBody>
      </p:sp>
      <p:sp>
        <p:nvSpPr>
          <p:cNvPr id="296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Lambda is an anonymous function that can be assigned to a variable or passed to another function as an argument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If you are familiar with other programming languages like Javascript or Ruby, you will be very familiar with anonymous functions.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An anonymous function is simply a function with no name.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Using lambda</a:t>
            </a:r>
          </a:p>
        </p:txBody>
      </p:sp>
      <p:sp>
        <p:nvSpPr>
          <p:cNvPr id="299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Because the function has no name, you can’t call it like a regular function. Instead you must either assign it to a variable or pass it to another function as an argument.</a:t>
            </a:r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3581400"/>
            <a:ext cx="8142514" cy="259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Introduction </a:t>
            </a:r>
            <a:r>
              <a:t>OOP (cont.)</a:t>
            </a:r>
          </a:p>
        </p:txBody>
      </p:sp>
      <p:pic>
        <p:nvPicPr>
          <p:cNvPr id="130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1447800"/>
            <a:ext cx="5943600" cy="4700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8095">
              <a:defRPr sz="3696"/>
            </a:lvl1pPr>
          </a:lstStyle>
          <a:p>
            <a:pPr/>
            <a:r>
              <a:t>Why would you want to use a Lambda?</a:t>
            </a:r>
          </a:p>
        </p:txBody>
      </p:sp>
      <p:sp>
        <p:nvSpPr>
          <p:cNvPr id="303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Lambdas are useful because they are throw away functions that you can use once.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Often, you will need a function to do a job, but it doesn’t make sense to have it within the global scope or to even make it available as part of your code. Instead of having a function used once and then left lying around, you can use a Lambda instead.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 is Closure?</a:t>
            </a:r>
          </a:p>
        </p:txBody>
      </p:sp>
      <p:sp>
        <p:nvSpPr>
          <p:cNvPr id="306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 Closure is essentially the same as a Lambda apart from it can access variables outside the scope that it was created.</a:t>
            </a:r>
          </a:p>
        </p:txBody>
      </p:sp>
      <p:pic>
        <p:nvPicPr>
          <p:cNvPr id="3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3352800"/>
            <a:ext cx="80518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</a:t>
            </a:r>
          </a:p>
        </p:txBody>
      </p:sp>
      <p:sp>
        <p:nvSpPr>
          <p:cNvPr id="310" name="Rectangl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In object-oriented programming, a class defines the properties and methods of each type of object.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constructor method, or just constructor, is a special method within a class that is used to create an object from the class.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destructor method is a special method that’s executed when an object is no longer available for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(2)</a:t>
            </a:r>
          </a:p>
        </p:txBody>
      </p:sp>
      <p:sp>
        <p:nvSpPr>
          <p:cNvPr id="315" name="Content Placeholder 2"/>
          <p:cNvSpPr/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An object is an instance of a class.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public property can be directly accessed by code outside of the class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private and protected properties can’t be directly accessed by code outside the class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method is a function that’s coded within a class.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The object access operator (-&gt;) provides access to an object’s properties and method.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(3)</a:t>
            </a:r>
          </a:p>
        </p:txBody>
      </p:sp>
      <p:sp>
        <p:nvSpPr>
          <p:cNvPr id="318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A class constant is a constant value that belongs to the class, not to objects that are created from the class.</a:t>
            </a:r>
          </a:p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A static property or static method is a property or method that belongs to a class, not to object created from the class.</a:t>
            </a:r>
          </a:p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To create a second reference to an object, you can use the equals (=) operator.</a:t>
            </a:r>
          </a:p>
          <a:p>
            <a:pPr marL="329184" indent="-329184" defTabSz="877823">
              <a:spcBef>
                <a:spcPts val="600"/>
              </a:spcBef>
              <a:defRPr sz="2688">
                <a:latin typeface="Tahoma"/>
                <a:ea typeface="Tahoma"/>
                <a:cs typeface="Tahoma"/>
                <a:sym typeface="Tahoma"/>
              </a:defRPr>
            </a:pPr>
            <a:r>
              <a:t>Create a copy of an object, PHP makes a shallow copy of the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(4)</a:t>
            </a:r>
          </a:p>
        </p:txBody>
      </p:sp>
      <p:sp>
        <p:nvSpPr>
          <p:cNvPr id="321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spcBef>
                <a:spcPts val="600"/>
              </a:spcBef>
              <a:defRPr sz="2660">
                <a:latin typeface="Tahoma"/>
                <a:ea typeface="Tahoma"/>
                <a:cs typeface="Tahoma"/>
                <a:sym typeface="Tahoma"/>
              </a:defRPr>
            </a:pPr>
            <a:r>
              <a:t>Inheritance provides a way to create a new class based on an existing class</a:t>
            </a:r>
          </a:p>
          <a:p>
            <a:pPr marL="325754" indent="-325754" defTabSz="868680">
              <a:spcBef>
                <a:spcPts val="600"/>
              </a:spcBef>
              <a:defRPr sz="2660">
                <a:latin typeface="Tahoma"/>
                <a:ea typeface="Tahoma"/>
                <a:cs typeface="Tahoma"/>
                <a:sym typeface="Tahoma"/>
              </a:defRPr>
            </a:pPr>
            <a:r>
              <a:t>A class that inherits from a class is called a subclass, derived class, or child class.</a:t>
            </a:r>
          </a:p>
          <a:p>
            <a:pPr marL="325754" indent="-325754" defTabSz="868680">
              <a:spcBef>
                <a:spcPts val="600"/>
              </a:spcBef>
              <a:defRPr sz="2660">
                <a:latin typeface="Tahoma"/>
                <a:ea typeface="Tahoma"/>
                <a:cs typeface="Tahoma"/>
                <a:sym typeface="Tahoma"/>
              </a:defRPr>
            </a:pPr>
            <a:r>
              <a:t>A subclass can extend the superclass by adding new properties and methods.</a:t>
            </a:r>
          </a:p>
          <a:p>
            <a:pPr marL="325754" indent="-325754" defTabSz="868680">
              <a:spcBef>
                <a:spcPts val="600"/>
              </a:spcBef>
              <a:defRPr sz="2660">
                <a:latin typeface="Tahoma"/>
                <a:ea typeface="Tahoma"/>
                <a:cs typeface="Tahoma"/>
                <a:sym typeface="Tahoma"/>
              </a:defRPr>
            </a:pPr>
            <a:r>
              <a:t>An abstract class is a class that can’t be used to create an object.</a:t>
            </a:r>
          </a:p>
          <a:p>
            <a:pPr marL="325754" indent="-325754" defTabSz="868680">
              <a:spcBef>
                <a:spcPts val="600"/>
              </a:spcBef>
              <a:defRPr sz="2660">
                <a:latin typeface="Tahoma"/>
                <a:ea typeface="Tahoma"/>
                <a:cs typeface="Tahoma"/>
                <a:sym typeface="Tahoma"/>
              </a:defRPr>
            </a:pPr>
            <a:r>
              <a:t>A concrete class is a class that can be used to create a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(5)</a:t>
            </a:r>
          </a:p>
        </p:txBody>
      </p:sp>
      <p:sp>
        <p:nvSpPr>
          <p:cNvPr id="324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final method can’t be overridden by a method in a subclass. A final class can’t be inherited by a subclass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An interface defines a set of public methods that can be implemented by a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(5)</a:t>
            </a:r>
          </a:p>
        </p:txBody>
      </p:sp>
      <p:sp>
        <p:nvSpPr>
          <p:cNvPr id="327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Traits are a mechanism for code reuse in single inheritance languages such as PHP.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 Trait is intended to reduce some limitations of single inheritance by enabling a developer to reuse sets of methods freely in several independent classes living in different class hierarchies</a:t>
            </a:r>
          </a:p>
          <a:p>
            <a:pPr marL="336042" indent="-336042" defTabSz="896111">
              <a:spcBef>
                <a:spcPts val="600"/>
              </a:spcBef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 Trait is similar to a class, but only intended to group functionality in a fine-grained and consistent way.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(6)</a:t>
            </a:r>
          </a:p>
        </p:txBody>
      </p:sp>
      <p:sp>
        <p:nvSpPr>
          <p:cNvPr id="330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Namespaces are designed to solve two problems that authors of libraries and applications encounter when creating re-usable code elements such as classes or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Summary (7)</a:t>
            </a:r>
          </a:p>
        </p:txBody>
      </p:sp>
      <p:sp>
        <p:nvSpPr>
          <p:cNvPr id="333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Lambda is an anonymous function that can be assigned to a variable or passed to another function as an argument</a:t>
            </a:r>
          </a:p>
          <a:p>
            <a: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A Closure is essentially the same as a Lambda apart from it can access variables outside the scope that it was created.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Benefits of OOP </a:t>
            </a:r>
          </a:p>
        </p:txBody>
      </p:sp>
      <p:sp>
        <p:nvSpPr>
          <p:cNvPr id="135" name="Rectangl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Reusability </a:t>
            </a:r>
          </a:p>
          <a:p>
            <a:pPr/>
            <a:r>
              <a:t>Refactoring</a:t>
            </a:r>
          </a:p>
          <a:p>
            <a:pPr/>
            <a:r>
              <a:t>Extensible</a:t>
            </a:r>
          </a:p>
          <a:p>
            <a:pPr/>
            <a:r>
              <a:t>Maintenance</a:t>
            </a:r>
          </a:p>
          <a:p>
            <a:pPr/>
            <a:r>
              <a:t>Efficiency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 How to work with Class and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Class and Object</a:t>
            </a:r>
          </a:p>
        </p:txBody>
      </p:sp>
      <p:pic>
        <p:nvPicPr>
          <p:cNvPr id="14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1416424"/>
            <a:ext cx="7467600" cy="483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"/>
          <p:cNvSpPr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Class and Object (cont.)</a:t>
            </a:r>
          </a:p>
        </p:txBody>
      </p:sp>
      <p:sp>
        <p:nvSpPr>
          <p:cNvPr id="147" name="Rectangle 3"/>
          <p:cNvSpPr/>
          <p:nvPr>
            <p:ph type="body" idx="1"/>
          </p:nvPr>
        </p:nvSpPr>
        <p:spPr>
          <a:xfrm>
            <a:off x="457200" y="1371600"/>
            <a:ext cx="83058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Basic class definitions begin with the keyword class, followed by a class name, followed by a pair of curly braces which enclose the definitions of the properties and methods belonging to the class.</a:t>
            </a:r>
          </a:p>
          <a:p>
            <a:pPr>
              <a:spcBef>
                <a:spcPts val="600"/>
              </a:spcBef>
              <a:defRPr sz="2800"/>
            </a:pPr>
            <a:r>
              <a:t>A class may contain its own constants, variables (called "properties"), and functions (called "methods").</a:t>
            </a:r>
          </a:p>
          <a:p>
            <a:pPr>
              <a:spcBef>
                <a:spcPts val="600"/>
              </a:spcBef>
              <a:defRPr sz="2800"/>
            </a:pPr>
            <a:r>
              <a:t>Class is a collection of objects. Object has properties and behaviour.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