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embeddedFontLst>
    <p:embeddedFont>
      <p:font typeface="Constanti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jVmDQaHYoIk0rz3u5xZxeNJPCL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onstantia-regular.fntdata"/><Relationship Id="rId50" Type="http://schemas.openxmlformats.org/officeDocument/2006/relationships/slide" Target="slides/slide46.xml"/><Relationship Id="rId53" Type="http://schemas.openxmlformats.org/officeDocument/2006/relationships/font" Target="fonts/Constantia-italic.fntdata"/><Relationship Id="rId52" Type="http://schemas.openxmlformats.org/officeDocument/2006/relationships/font" Target="fonts/Constantia-bold.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Constanti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2c0ac210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2c0ac210b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7"/>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1" name="Google Shape;11;p47"/>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000000"/>
              </a:buClr>
              <a:buSzPts val="3200"/>
              <a:buFont typeface="Arial"/>
              <a:buNone/>
              <a:defRPr>
                <a:solidFill>
                  <a:srgbClr val="000000"/>
                </a:solidFill>
              </a:defRPr>
            </a:lvl1pPr>
            <a:lvl2pPr indent="-228600" lvl="1" marL="914400" algn="ctr">
              <a:lnSpc>
                <a:spcPct val="100000"/>
              </a:lnSpc>
              <a:spcBef>
                <a:spcPts val="700"/>
              </a:spcBef>
              <a:spcAft>
                <a:spcPts val="0"/>
              </a:spcAft>
              <a:buClr>
                <a:srgbClr val="000000"/>
              </a:buClr>
              <a:buSzPts val="3200"/>
              <a:buFont typeface="Arial"/>
              <a:buNone/>
              <a:defRPr>
                <a:solidFill>
                  <a:srgbClr val="000000"/>
                </a:solidFill>
              </a:defRPr>
            </a:lvl2pPr>
            <a:lvl3pPr indent="-228600" lvl="2" marL="1371600" algn="ctr">
              <a:lnSpc>
                <a:spcPct val="100000"/>
              </a:lnSpc>
              <a:spcBef>
                <a:spcPts val="700"/>
              </a:spcBef>
              <a:spcAft>
                <a:spcPts val="0"/>
              </a:spcAft>
              <a:buClr>
                <a:srgbClr val="000000"/>
              </a:buClr>
              <a:buSzPts val="3200"/>
              <a:buFont typeface="Arial"/>
              <a:buNone/>
              <a:defRPr>
                <a:solidFill>
                  <a:srgbClr val="000000"/>
                </a:solidFill>
              </a:defRPr>
            </a:lvl3pPr>
            <a:lvl4pPr indent="-228600" lvl="3" marL="1828800" algn="ctr">
              <a:lnSpc>
                <a:spcPct val="100000"/>
              </a:lnSpc>
              <a:spcBef>
                <a:spcPts val="700"/>
              </a:spcBef>
              <a:spcAft>
                <a:spcPts val="0"/>
              </a:spcAft>
              <a:buClr>
                <a:srgbClr val="000000"/>
              </a:buClr>
              <a:buSzPts val="3200"/>
              <a:buFont typeface="Arial"/>
              <a:buNone/>
              <a:defRPr>
                <a:solidFill>
                  <a:srgbClr val="000000"/>
                </a:solidFill>
              </a:defRPr>
            </a:lvl4pPr>
            <a:lvl5pPr indent="-228600" lvl="4" marL="2286000" algn="ctr">
              <a:lnSpc>
                <a:spcPct val="100000"/>
              </a:lnSpc>
              <a:spcBef>
                <a:spcPts val="700"/>
              </a:spcBef>
              <a:spcAft>
                <a:spcPts val="0"/>
              </a:spcAft>
              <a:buClr>
                <a:srgbClr val="000000"/>
              </a:buClr>
              <a:buSzPts val="3200"/>
              <a:buFont typeface="Arial"/>
              <a:buNone/>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2" name="Google Shape;12;p47"/>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5" name="Shape 45"/>
        <p:cNvGrpSpPr/>
        <p:nvPr/>
      </p:nvGrpSpPr>
      <p:grpSpPr>
        <a:xfrm>
          <a:off x="0" y="0"/>
          <a:ext cx="0" cy="0"/>
          <a:chOff x="0" y="0"/>
          <a:chExt cx="0" cy="0"/>
        </a:xfrm>
      </p:grpSpPr>
      <p:sp>
        <p:nvSpPr>
          <p:cNvPr id="46" name="Google Shape;46;p5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7" name="Google Shape;47;p5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8" name="Google Shape;48;p56"/>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9" name="Shape 49"/>
        <p:cNvGrpSpPr/>
        <p:nvPr/>
      </p:nvGrpSpPr>
      <p:grpSpPr>
        <a:xfrm>
          <a:off x="0" y="0"/>
          <a:ext cx="0" cy="0"/>
          <a:chOff x="0" y="0"/>
          <a:chExt cx="0" cy="0"/>
        </a:xfrm>
      </p:grpSpPr>
      <p:sp>
        <p:nvSpPr>
          <p:cNvPr id="50" name="Google Shape;50;p57"/>
          <p:cNvSpPr txBox="1"/>
          <p:nvPr>
            <p:ph type="title"/>
          </p:nvPr>
        </p:nvSpPr>
        <p:spPr>
          <a:xfrm>
            <a:off x="6629400" y="274638"/>
            <a:ext cx="2057400" cy="5851527"/>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51" name="Google Shape;51;p57"/>
          <p:cNvSpPr txBox="1"/>
          <p:nvPr>
            <p:ph idx="1" type="body"/>
          </p:nvPr>
        </p:nvSpPr>
        <p:spPr>
          <a:xfrm>
            <a:off x="457200" y="274638"/>
            <a:ext cx="6019800" cy="5851527"/>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52" name="Google Shape;52;p57"/>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x">
  <p:cSld name="TITLE_AND_BODY">
    <p:spTree>
      <p:nvGrpSpPr>
        <p:cNvPr id="13" name="Shape 13"/>
        <p:cNvGrpSpPr/>
        <p:nvPr/>
      </p:nvGrpSpPr>
      <p:grpSpPr>
        <a:xfrm>
          <a:off x="0" y="0"/>
          <a:ext cx="0" cy="0"/>
          <a:chOff x="0" y="0"/>
          <a:chExt cx="0" cy="0"/>
        </a:xfrm>
      </p:grpSpPr>
      <p:sp>
        <p:nvSpPr>
          <p:cNvPr id="14" name="Google Shape;14;p48"/>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5" name="Google Shape;15;p48"/>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Font typeface="Arial"/>
              <a:buChar char="•"/>
              <a:defRPr sz="2800">
                <a:solidFill>
                  <a:srgbClr val="000000"/>
                </a:solidFill>
              </a:defRPr>
            </a:lvl1pPr>
            <a:lvl2pPr indent="-406400" lvl="1" marL="914400" algn="l">
              <a:lnSpc>
                <a:spcPct val="100000"/>
              </a:lnSpc>
              <a:spcBef>
                <a:spcPts val="600"/>
              </a:spcBef>
              <a:spcAft>
                <a:spcPts val="0"/>
              </a:spcAft>
              <a:buClr>
                <a:srgbClr val="000000"/>
              </a:buClr>
              <a:buSzPts val="2800"/>
              <a:buFont typeface="Arial"/>
              <a:buChar char="–"/>
              <a:defRPr sz="2800">
                <a:solidFill>
                  <a:srgbClr val="000000"/>
                </a:solidFill>
              </a:defRPr>
            </a:lvl2pPr>
            <a:lvl3pPr indent="-406400" lvl="2" marL="1371600" algn="l">
              <a:lnSpc>
                <a:spcPct val="100000"/>
              </a:lnSpc>
              <a:spcBef>
                <a:spcPts val="600"/>
              </a:spcBef>
              <a:spcAft>
                <a:spcPts val="0"/>
              </a:spcAft>
              <a:buClr>
                <a:srgbClr val="000000"/>
              </a:buClr>
              <a:buSzPts val="2800"/>
              <a:buFont typeface="Arial"/>
              <a:buChar char="•"/>
              <a:defRPr sz="2800">
                <a:solidFill>
                  <a:srgbClr val="000000"/>
                </a:solidFill>
              </a:defRPr>
            </a:lvl3pPr>
            <a:lvl4pPr indent="-406400" lvl="3" marL="1828800" algn="l">
              <a:lnSpc>
                <a:spcPct val="100000"/>
              </a:lnSpc>
              <a:spcBef>
                <a:spcPts val="600"/>
              </a:spcBef>
              <a:spcAft>
                <a:spcPts val="0"/>
              </a:spcAft>
              <a:buClr>
                <a:srgbClr val="000000"/>
              </a:buClr>
              <a:buSzPts val="2800"/>
              <a:buFont typeface="Arial"/>
              <a:buChar char="–"/>
              <a:defRPr sz="2800">
                <a:solidFill>
                  <a:srgbClr val="000000"/>
                </a:solidFill>
              </a:defRPr>
            </a:lvl4pPr>
            <a:lvl5pPr indent="-406400" lvl="4" marL="2286000" algn="l">
              <a:lnSpc>
                <a:spcPct val="100000"/>
              </a:lnSpc>
              <a:spcBef>
                <a:spcPts val="600"/>
              </a:spcBef>
              <a:spcAft>
                <a:spcPts val="0"/>
              </a:spcAft>
              <a:buClr>
                <a:srgbClr val="000000"/>
              </a:buClr>
              <a:buSzPts val="2800"/>
              <a:buFont typeface="Arial"/>
              <a:buChar char="»"/>
              <a:defRPr sz="28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6" name="Google Shape;16;p48"/>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4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B0F0"/>
              </a:buClr>
              <a:buSzPts val="1800"/>
              <a:buNone/>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9" name="Google Shape;19;p4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0" name="Google Shape;20;p49"/>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50"/>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Arial"/>
              <a:buNone/>
              <a:defRPr b="1" sz="4000" cap="none">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3" name="Google Shape;23;p50"/>
          <p:cNvSpPr txBox="1"/>
          <p:nvPr>
            <p:ph idx="1" type="body"/>
          </p:nvPr>
        </p:nvSpPr>
        <p:spPr>
          <a:xfrm>
            <a:off x="722312" y="2906713"/>
            <a:ext cx="7772401" cy="1500194"/>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000000"/>
              </a:buClr>
              <a:buSzPts val="2000"/>
              <a:buFont typeface="Arial"/>
              <a:buNone/>
              <a:defRPr sz="2000">
                <a:solidFill>
                  <a:srgbClr val="000000"/>
                </a:solidFill>
              </a:defRPr>
            </a:lvl1pPr>
            <a:lvl2pPr indent="-228600" lvl="1" marL="914400" algn="l">
              <a:lnSpc>
                <a:spcPct val="100000"/>
              </a:lnSpc>
              <a:spcBef>
                <a:spcPts val="400"/>
              </a:spcBef>
              <a:spcAft>
                <a:spcPts val="0"/>
              </a:spcAft>
              <a:buClr>
                <a:srgbClr val="000000"/>
              </a:buClr>
              <a:buSzPts val="2000"/>
              <a:buFont typeface="Arial"/>
              <a:buNone/>
              <a:defRPr sz="2000">
                <a:solidFill>
                  <a:srgbClr val="000000"/>
                </a:solidFill>
              </a:defRPr>
            </a:lvl2pPr>
            <a:lvl3pPr indent="-228600" lvl="2" marL="1371600" algn="l">
              <a:lnSpc>
                <a:spcPct val="100000"/>
              </a:lnSpc>
              <a:spcBef>
                <a:spcPts val="400"/>
              </a:spcBef>
              <a:spcAft>
                <a:spcPts val="0"/>
              </a:spcAft>
              <a:buClr>
                <a:srgbClr val="000000"/>
              </a:buClr>
              <a:buSzPts val="2000"/>
              <a:buFont typeface="Arial"/>
              <a:buNone/>
              <a:defRPr sz="2000">
                <a:solidFill>
                  <a:srgbClr val="000000"/>
                </a:solidFill>
              </a:defRPr>
            </a:lvl3pPr>
            <a:lvl4pPr indent="-228600" lvl="3" marL="1828800" algn="l">
              <a:lnSpc>
                <a:spcPct val="100000"/>
              </a:lnSpc>
              <a:spcBef>
                <a:spcPts val="400"/>
              </a:spcBef>
              <a:spcAft>
                <a:spcPts val="0"/>
              </a:spcAft>
              <a:buClr>
                <a:srgbClr val="000000"/>
              </a:buClr>
              <a:buSzPts val="2000"/>
              <a:buFont typeface="Arial"/>
              <a:buNone/>
              <a:defRPr sz="2000">
                <a:solidFill>
                  <a:srgbClr val="000000"/>
                </a:solidFill>
              </a:defRPr>
            </a:lvl4pPr>
            <a:lvl5pPr indent="-228600" lvl="4" marL="2286000" algn="l">
              <a:lnSpc>
                <a:spcPct val="100000"/>
              </a:lnSpc>
              <a:spcBef>
                <a:spcPts val="400"/>
              </a:spcBef>
              <a:spcAft>
                <a:spcPts val="0"/>
              </a:spcAft>
              <a:buClr>
                <a:srgbClr val="000000"/>
              </a:buClr>
              <a:buSzPts val="2000"/>
              <a:buFont typeface="Arial"/>
              <a:buNone/>
              <a:defRPr sz="20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4" name="Google Shape;24;p50"/>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5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7" name="Google Shape;27;p5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Arial"/>
              <a:buNone/>
              <a:defRPr b="1" sz="2400">
                <a:solidFill>
                  <a:srgbClr val="000000"/>
                </a:solidFill>
              </a:defRPr>
            </a:lvl1pPr>
            <a:lvl2pPr indent="-228600" lvl="1" marL="914400" algn="l">
              <a:lnSpc>
                <a:spcPct val="100000"/>
              </a:lnSpc>
              <a:spcBef>
                <a:spcPts val="500"/>
              </a:spcBef>
              <a:spcAft>
                <a:spcPts val="0"/>
              </a:spcAft>
              <a:buClr>
                <a:srgbClr val="000000"/>
              </a:buClr>
              <a:buSzPts val="2400"/>
              <a:buFont typeface="Arial"/>
              <a:buNone/>
              <a:defRPr b="1" sz="2400">
                <a:solidFill>
                  <a:srgbClr val="000000"/>
                </a:solidFill>
              </a:defRPr>
            </a:lvl2pPr>
            <a:lvl3pPr indent="-228600" lvl="2" marL="1371600" algn="l">
              <a:lnSpc>
                <a:spcPct val="100000"/>
              </a:lnSpc>
              <a:spcBef>
                <a:spcPts val="500"/>
              </a:spcBef>
              <a:spcAft>
                <a:spcPts val="0"/>
              </a:spcAft>
              <a:buClr>
                <a:srgbClr val="000000"/>
              </a:buClr>
              <a:buSzPts val="2400"/>
              <a:buFont typeface="Arial"/>
              <a:buNone/>
              <a:defRPr b="1" sz="2400">
                <a:solidFill>
                  <a:srgbClr val="000000"/>
                </a:solidFill>
              </a:defRPr>
            </a:lvl3pPr>
            <a:lvl4pPr indent="-228600" lvl="3" marL="1828800" algn="l">
              <a:lnSpc>
                <a:spcPct val="100000"/>
              </a:lnSpc>
              <a:spcBef>
                <a:spcPts val="500"/>
              </a:spcBef>
              <a:spcAft>
                <a:spcPts val="0"/>
              </a:spcAft>
              <a:buClr>
                <a:srgbClr val="000000"/>
              </a:buClr>
              <a:buSzPts val="2400"/>
              <a:buFont typeface="Arial"/>
              <a:buNone/>
              <a:defRPr b="1" sz="2400">
                <a:solidFill>
                  <a:srgbClr val="000000"/>
                </a:solidFill>
              </a:defRPr>
            </a:lvl4pPr>
            <a:lvl5pPr indent="-228600" lvl="4" marL="2286000" algn="l">
              <a:lnSpc>
                <a:spcPct val="100000"/>
              </a:lnSpc>
              <a:spcBef>
                <a:spcPts val="500"/>
              </a:spcBef>
              <a:spcAft>
                <a:spcPts val="0"/>
              </a:spcAft>
              <a:buClr>
                <a:srgbClr val="000000"/>
              </a:buClr>
              <a:buSzPts val="2400"/>
              <a:buFont typeface="Arial"/>
              <a:buNone/>
              <a:defRPr b="1" sz="2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8" name="Google Shape;28;p51"/>
          <p:cNvSpPr txBox="1"/>
          <p:nvPr>
            <p:ph idx="2" type="body"/>
          </p:nvPr>
        </p:nvSpPr>
        <p:spPr>
          <a:xfrm>
            <a:off x="4645025" y="1535111"/>
            <a:ext cx="4041775" cy="639770"/>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9" name="Google Shape;29;p51"/>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5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2" name="Google Shape;32;p52"/>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53"/>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54"/>
          <p:cNvSpPr txBox="1"/>
          <p:nvPr>
            <p:ph type="title"/>
          </p:nvPr>
        </p:nvSpPr>
        <p:spPr>
          <a:xfrm>
            <a:off x="457200" y="273050"/>
            <a:ext cx="3008316"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7" name="Google Shape;37;p54"/>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8" name="Google Shape;38;p54"/>
          <p:cNvSpPr txBox="1"/>
          <p:nvPr>
            <p:ph idx="2" type="body"/>
          </p:nvPr>
        </p:nvSpPr>
        <p:spPr>
          <a:xfrm>
            <a:off x="457198" y="1435100"/>
            <a:ext cx="3008317"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9" name="Google Shape;39;p54"/>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55"/>
          <p:cNvSpPr txBox="1"/>
          <p:nvPr>
            <p:ph type="title"/>
          </p:nvPr>
        </p:nvSpPr>
        <p:spPr>
          <a:xfrm>
            <a:off x="1792288" y="4800600"/>
            <a:ext cx="5486404"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2" name="Google Shape;42;p55"/>
          <p:cNvSpPr/>
          <p:nvPr>
            <p:ph idx="2" type="pic"/>
          </p:nvPr>
        </p:nvSpPr>
        <p:spPr>
          <a:xfrm>
            <a:off x="1792288" y="612775"/>
            <a:ext cx="5486404"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1pPr>
            <a:lvl2pPr lvl="1"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2pPr>
            <a:lvl3pPr lvl="2"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3pPr>
            <a:lvl4pPr lvl="3"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4pPr>
            <a:lvl5pPr lvl="4"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5pPr>
            <a:lvl6pPr lvl="5"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6pPr>
            <a:lvl7pPr lvl="6"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7pPr>
            <a:lvl8pPr lvl="7"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8pPr>
            <a:lvl9pPr lvl="8"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9pPr>
          </a:lstStyle>
          <a:p/>
        </p:txBody>
      </p:sp>
      <p:sp>
        <p:nvSpPr>
          <p:cNvPr id="43" name="Google Shape;43;p55"/>
          <p:cNvSpPr txBox="1"/>
          <p:nvPr>
            <p:ph idx="1" type="body"/>
          </p:nvPr>
        </p:nvSpPr>
        <p:spPr>
          <a:xfrm>
            <a:off x="1792288" y="5367337"/>
            <a:ext cx="5486404" cy="80486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Arial"/>
              <a:buNone/>
              <a:defRPr sz="1400">
                <a:solidFill>
                  <a:srgbClr val="000000"/>
                </a:solidFill>
              </a:defRPr>
            </a:lvl1pPr>
            <a:lvl2pPr indent="-228600" lvl="1" marL="914400" algn="l">
              <a:lnSpc>
                <a:spcPct val="100000"/>
              </a:lnSpc>
              <a:spcBef>
                <a:spcPts val="300"/>
              </a:spcBef>
              <a:spcAft>
                <a:spcPts val="0"/>
              </a:spcAft>
              <a:buClr>
                <a:srgbClr val="000000"/>
              </a:buClr>
              <a:buSzPts val="1400"/>
              <a:buFont typeface="Arial"/>
              <a:buNone/>
              <a:defRPr sz="1400">
                <a:solidFill>
                  <a:srgbClr val="000000"/>
                </a:solidFill>
              </a:defRPr>
            </a:lvl2pPr>
            <a:lvl3pPr indent="-228600" lvl="2" marL="1371600" algn="l">
              <a:lnSpc>
                <a:spcPct val="100000"/>
              </a:lnSpc>
              <a:spcBef>
                <a:spcPts val="300"/>
              </a:spcBef>
              <a:spcAft>
                <a:spcPts val="0"/>
              </a:spcAft>
              <a:buClr>
                <a:srgbClr val="000000"/>
              </a:buClr>
              <a:buSzPts val="1400"/>
              <a:buFont typeface="Arial"/>
              <a:buNone/>
              <a:defRPr sz="1400">
                <a:solidFill>
                  <a:srgbClr val="000000"/>
                </a:solidFill>
              </a:defRPr>
            </a:lvl3pPr>
            <a:lvl4pPr indent="-228600" lvl="3" marL="1828800" algn="l">
              <a:lnSpc>
                <a:spcPct val="100000"/>
              </a:lnSpc>
              <a:spcBef>
                <a:spcPts val="300"/>
              </a:spcBef>
              <a:spcAft>
                <a:spcPts val="0"/>
              </a:spcAft>
              <a:buClr>
                <a:srgbClr val="000000"/>
              </a:buClr>
              <a:buSzPts val="1400"/>
              <a:buFont typeface="Arial"/>
              <a:buNone/>
              <a:defRPr sz="1400">
                <a:solidFill>
                  <a:srgbClr val="000000"/>
                </a:solidFill>
              </a:defRPr>
            </a:lvl4pPr>
            <a:lvl5pPr indent="-228600" lvl="4" marL="2286000" algn="l">
              <a:lnSpc>
                <a:spcPct val="100000"/>
              </a:lnSpc>
              <a:spcBef>
                <a:spcPts val="300"/>
              </a:spcBef>
              <a:spcAft>
                <a:spcPts val="0"/>
              </a:spcAft>
              <a:buClr>
                <a:srgbClr val="000000"/>
              </a:buClr>
              <a:buSzPts val="1400"/>
              <a:buFont typeface="Arial"/>
              <a:buNone/>
              <a:defRPr sz="1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4" name="Google Shape;44;p55"/>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1pPr>
            <a:lvl2pPr lvl="1"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2pPr>
            <a:lvl3pPr lvl="2"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3pPr>
            <a:lvl4pPr lvl="3"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4pPr>
            <a:lvl5pPr lvl="4"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5pPr>
            <a:lvl6pPr lvl="5"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6pPr>
            <a:lvl7pPr lvl="6"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7pPr>
            <a:lvl8pPr lvl="7"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8pPr>
            <a:lvl9pPr lvl="8"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9pPr>
          </a:lstStyle>
          <a:p/>
        </p:txBody>
      </p:sp>
      <p:sp>
        <p:nvSpPr>
          <p:cNvPr id="7" name="Google Shape;7;p4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1pPr>
            <a:lvl2pPr indent="-431800" lvl="1" marL="914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2pPr>
            <a:lvl3pPr indent="-431800" lvl="2" marL="1371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3pPr>
            <a:lvl4pPr indent="-431800" lvl="3" marL="1828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4pPr>
            <a:lvl5pPr indent="-431800" lvl="4" marL="22860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5pPr>
            <a:lvl6pPr indent="-431800" lvl="5" marL="2743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6pPr>
            <a:lvl7pPr indent="-431800" lvl="6" marL="3200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7pPr>
            <a:lvl8pPr indent="-431800" lvl="7" marL="3657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8pPr>
            <a:lvl9pPr indent="-431800" lvl="8" marL="4114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9pPr>
          </a:lstStyle>
          <a:p/>
        </p:txBody>
      </p:sp>
      <p:sp>
        <p:nvSpPr>
          <p:cNvPr id="8" name="Google Shape;8;p46"/>
          <p:cNvSpPr txBox="1"/>
          <p:nvPr>
            <p:ph idx="12" type="sldNum"/>
          </p:nvPr>
        </p:nvSpPr>
        <p:spPr>
          <a:xfrm>
            <a:off x="8384901" y="6245225"/>
            <a:ext cx="301905" cy="288820"/>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
          <p:cNvSpPr txBox="1"/>
          <p:nvPr>
            <p:ph idx="4294967295" type="ctrTitle"/>
          </p:nvPr>
        </p:nvSpPr>
        <p:spPr>
          <a:xfrm>
            <a:off x="381000" y="1752600"/>
            <a:ext cx="7772400" cy="1470025"/>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Chapter 3</a:t>
            </a:r>
            <a:endParaRPr/>
          </a:p>
        </p:txBody>
      </p:sp>
      <p:sp>
        <p:nvSpPr>
          <p:cNvPr id="58" name="Google Shape;58;p1"/>
          <p:cNvSpPr txBox="1"/>
          <p:nvPr>
            <p:ph idx="4294967295" type="subTitle"/>
          </p:nvPr>
        </p:nvSpPr>
        <p:spPr>
          <a:xfrm>
            <a:off x="533400" y="3048000"/>
            <a:ext cx="84582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Routing and Controllers </a:t>
            </a:r>
            <a:endParaRPr/>
          </a:p>
        </p:txBody>
      </p:sp>
      <p:pic>
        <p:nvPicPr>
          <p:cNvPr descr="image1.png" id="59" name="Google Shape;59;p1"/>
          <p:cNvPicPr preferRelativeResize="0"/>
          <p:nvPr/>
        </p:nvPicPr>
        <p:blipFill rotWithShape="1">
          <a:blip r:embed="rId4">
            <a:alphaModFix/>
          </a:blip>
          <a:srcRect b="0" l="0" r="0" t="0"/>
          <a:stretch/>
        </p:blipFill>
        <p:spPr>
          <a:xfrm>
            <a:off x="5194300" y="493015"/>
            <a:ext cx="3920067" cy="14700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3900"/>
              <a:buFont typeface="Arial"/>
              <a:buNone/>
            </a:pPr>
            <a:r>
              <a:rPr lang="en-US" sz="3900"/>
              <a:t>Route Definitions  </a:t>
            </a:r>
            <a:endParaRPr/>
          </a:p>
        </p:txBody>
      </p:sp>
      <p:sp>
        <p:nvSpPr>
          <p:cNvPr id="116" name="Google Shape;116;p1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25754" lvl="0" marL="325754" rtl="0" algn="l">
              <a:lnSpc>
                <a:spcPct val="100000"/>
              </a:lnSpc>
              <a:spcBef>
                <a:spcPts val="0"/>
              </a:spcBef>
              <a:spcAft>
                <a:spcPts val="0"/>
              </a:spcAft>
              <a:buClr>
                <a:srgbClr val="000088"/>
              </a:buClr>
              <a:buSzPts val="2400"/>
              <a:buFont typeface="Constantia"/>
              <a:buChar char="•"/>
            </a:pPr>
            <a:r>
              <a:rPr lang="en-US">
                <a:solidFill>
                  <a:srgbClr val="000088"/>
                </a:solidFill>
              </a:rPr>
              <a:t>Route</a:t>
            </a:r>
            <a:r>
              <a:rPr lang="en-US">
                <a:solidFill>
                  <a:srgbClr val="555555"/>
                </a:solidFill>
              </a:rPr>
              <a:t>::</a:t>
            </a:r>
            <a:r>
              <a:rPr lang="en-US">
                <a:solidFill>
                  <a:srgbClr val="330099"/>
                </a:solidFill>
              </a:rPr>
              <a:t>get</a:t>
            </a:r>
            <a:r>
              <a:rPr lang="en-US">
                <a:solidFill>
                  <a:srgbClr val="000000"/>
                </a:solidFill>
              </a:rPr>
              <a:t>(</a:t>
            </a:r>
            <a:r>
              <a:rPr lang="en-US">
                <a:solidFill>
                  <a:srgbClr val="CC3300"/>
                </a:solidFill>
              </a:rPr>
              <a:t>'/'</a:t>
            </a:r>
            <a:r>
              <a:rPr lang="en-US">
                <a:solidFill>
                  <a:srgbClr val="000000"/>
                </a:solidFill>
              </a:rPr>
              <a:t>, </a:t>
            </a:r>
            <a:r>
              <a:rPr b="1" lang="en-US">
                <a:solidFill>
                  <a:srgbClr val="006699"/>
                </a:solidFill>
              </a:rPr>
              <a:t>function</a:t>
            </a:r>
            <a:r>
              <a:rPr b="1" lang="en-US"/>
              <a:t> </a:t>
            </a:r>
            <a:r>
              <a:rPr lang="en-US">
                <a:solidFill>
                  <a:srgbClr val="000000"/>
                </a:solidFill>
              </a:rPr>
              <a:t>() { </a:t>
            </a:r>
            <a:endParaRPr>
              <a:solidFill>
                <a:srgbClr val="000000"/>
              </a:solidFill>
            </a:endParaRPr>
          </a:p>
          <a:p>
            <a:pPr indent="434340" lvl="2" marL="0" rtl="0" algn="l">
              <a:lnSpc>
                <a:spcPct val="100000"/>
              </a:lnSpc>
              <a:spcBef>
                <a:spcPts val="600"/>
              </a:spcBef>
              <a:spcAft>
                <a:spcPts val="0"/>
              </a:spcAft>
              <a:buClr>
                <a:srgbClr val="006699"/>
              </a:buClr>
              <a:buSzPts val="2400"/>
              <a:buFont typeface="Constantia"/>
              <a:buNone/>
            </a:pPr>
            <a:r>
              <a:rPr b="1" lang="en-US">
                <a:solidFill>
                  <a:srgbClr val="006699"/>
                </a:solidFill>
              </a:rPr>
              <a:t>return</a:t>
            </a:r>
            <a:r>
              <a:rPr b="1" lang="en-US"/>
              <a:t> </a:t>
            </a:r>
            <a:r>
              <a:rPr lang="en-US">
                <a:solidFill>
                  <a:srgbClr val="000088"/>
                </a:solidFill>
              </a:rPr>
              <a:t>view</a:t>
            </a:r>
            <a:r>
              <a:rPr lang="en-US">
                <a:solidFill>
                  <a:srgbClr val="000000"/>
                </a:solidFill>
              </a:rPr>
              <a:t>(</a:t>
            </a:r>
            <a:r>
              <a:rPr lang="en-US">
                <a:solidFill>
                  <a:srgbClr val="CC3300"/>
                </a:solidFill>
              </a:rPr>
              <a:t>‘welcome’</a:t>
            </a:r>
            <a:r>
              <a:rPr lang="en-US">
                <a:solidFill>
                  <a:srgbClr val="000000"/>
                </a:solidFill>
              </a:rPr>
              <a:t>);</a:t>
            </a:r>
            <a:endParaRPr>
              <a:solidFill>
                <a:srgbClr val="000000"/>
              </a:solidFill>
            </a:endParaRPr>
          </a:p>
          <a:p>
            <a:pPr indent="217170" lvl="1" marL="0" rtl="0" algn="l">
              <a:lnSpc>
                <a:spcPct val="100000"/>
              </a:lnSpc>
              <a:spcBef>
                <a:spcPts val="600"/>
              </a:spcBef>
              <a:spcAft>
                <a:spcPts val="0"/>
              </a:spcAft>
              <a:buClr>
                <a:srgbClr val="000000"/>
              </a:buClr>
              <a:buSzPts val="2400"/>
              <a:buFont typeface="Constantia"/>
              <a:buNone/>
            </a:pPr>
            <a:r>
              <a:rPr lang="en-US">
                <a:solidFill>
                  <a:srgbClr val="000000"/>
                </a:solidFill>
              </a:rPr>
              <a:t>}); </a:t>
            </a:r>
            <a:endParaRPr>
              <a:solidFill>
                <a:srgbClr val="000000"/>
              </a:solidFill>
            </a:endParaRPr>
          </a:p>
          <a:p>
            <a:pPr indent="217170" lvl="1" marL="0" rtl="0" algn="l">
              <a:lnSpc>
                <a:spcPct val="100000"/>
              </a:lnSpc>
              <a:spcBef>
                <a:spcPts val="600"/>
              </a:spcBef>
              <a:spcAft>
                <a:spcPts val="0"/>
              </a:spcAft>
              <a:buClr>
                <a:srgbClr val="000000"/>
              </a:buClr>
              <a:buSzPts val="2400"/>
              <a:buFont typeface="Constantia"/>
              <a:buNone/>
            </a:pPr>
            <a:r>
              <a:t/>
            </a:r>
            <a:endParaRPr>
              <a:solidFill>
                <a:srgbClr val="000000"/>
              </a:solidFill>
            </a:endParaRPr>
          </a:p>
          <a:p>
            <a:pPr indent="-325754" lvl="0" marL="325754" rtl="0" algn="l">
              <a:lnSpc>
                <a:spcPct val="100000"/>
              </a:lnSpc>
              <a:spcBef>
                <a:spcPts val="600"/>
              </a:spcBef>
              <a:spcAft>
                <a:spcPts val="0"/>
              </a:spcAft>
              <a:buClr>
                <a:srgbClr val="000088"/>
              </a:buClr>
              <a:buSzPts val="2400"/>
              <a:buFont typeface="Constantia"/>
              <a:buChar char="•"/>
            </a:pPr>
            <a:r>
              <a:rPr lang="en-US">
                <a:solidFill>
                  <a:srgbClr val="000088"/>
                </a:solidFill>
              </a:rPr>
              <a:t>Route</a:t>
            </a:r>
            <a:r>
              <a:rPr lang="en-US">
                <a:solidFill>
                  <a:srgbClr val="555555"/>
                </a:solidFill>
              </a:rPr>
              <a:t>::</a:t>
            </a:r>
            <a:r>
              <a:rPr lang="en-US">
                <a:solidFill>
                  <a:srgbClr val="330099"/>
                </a:solidFill>
              </a:rPr>
              <a:t>get</a:t>
            </a:r>
            <a:r>
              <a:rPr lang="en-US">
                <a:solidFill>
                  <a:srgbClr val="000000"/>
                </a:solidFill>
              </a:rPr>
              <a:t>(</a:t>
            </a:r>
            <a:r>
              <a:rPr lang="en-US">
                <a:solidFill>
                  <a:srgbClr val="CC3300"/>
                </a:solidFill>
              </a:rPr>
              <a:t>'about'</a:t>
            </a:r>
            <a:r>
              <a:rPr lang="en-US">
                <a:solidFill>
                  <a:srgbClr val="000000"/>
                </a:solidFill>
              </a:rPr>
              <a:t>, </a:t>
            </a:r>
            <a:r>
              <a:rPr b="1" lang="en-US">
                <a:solidFill>
                  <a:srgbClr val="006699"/>
                </a:solidFill>
              </a:rPr>
              <a:t>function</a:t>
            </a:r>
            <a:r>
              <a:rPr b="1" lang="en-US"/>
              <a:t> </a:t>
            </a:r>
            <a:r>
              <a:rPr lang="en-US">
                <a:solidFill>
                  <a:srgbClr val="000000"/>
                </a:solidFill>
              </a:rPr>
              <a:t>() { </a:t>
            </a:r>
            <a:endParaRPr>
              <a:solidFill>
                <a:srgbClr val="000000"/>
              </a:solidFill>
            </a:endParaRPr>
          </a:p>
          <a:p>
            <a:pPr indent="434340" lvl="2" marL="0" rtl="0" algn="l">
              <a:lnSpc>
                <a:spcPct val="100000"/>
              </a:lnSpc>
              <a:spcBef>
                <a:spcPts val="600"/>
              </a:spcBef>
              <a:spcAft>
                <a:spcPts val="0"/>
              </a:spcAft>
              <a:buClr>
                <a:srgbClr val="006699"/>
              </a:buClr>
              <a:buSzPts val="2400"/>
              <a:buFont typeface="Constantia"/>
              <a:buNone/>
            </a:pPr>
            <a:r>
              <a:rPr b="1" lang="en-US">
                <a:solidFill>
                  <a:srgbClr val="006699"/>
                </a:solidFill>
              </a:rPr>
              <a:t>return</a:t>
            </a:r>
            <a:r>
              <a:rPr b="1" lang="en-US"/>
              <a:t> </a:t>
            </a:r>
            <a:r>
              <a:rPr lang="en-US">
                <a:solidFill>
                  <a:srgbClr val="000088"/>
                </a:solidFill>
              </a:rPr>
              <a:t>view</a:t>
            </a:r>
            <a:r>
              <a:rPr lang="en-US">
                <a:solidFill>
                  <a:srgbClr val="000000"/>
                </a:solidFill>
              </a:rPr>
              <a:t>(</a:t>
            </a:r>
            <a:r>
              <a:rPr lang="en-US">
                <a:solidFill>
                  <a:srgbClr val="CC3300"/>
                </a:solidFill>
              </a:rPr>
              <a:t>'about'</a:t>
            </a:r>
            <a:r>
              <a:rPr lang="en-US">
                <a:solidFill>
                  <a:srgbClr val="000000"/>
                </a:solidFill>
              </a:rPr>
              <a:t>); </a:t>
            </a:r>
            <a:endParaRPr>
              <a:solidFill>
                <a:srgbClr val="000000"/>
              </a:solidFill>
            </a:endParaRPr>
          </a:p>
          <a:p>
            <a:pPr indent="217170" lvl="1" marL="0" rtl="0" algn="l">
              <a:lnSpc>
                <a:spcPct val="100000"/>
              </a:lnSpc>
              <a:spcBef>
                <a:spcPts val="600"/>
              </a:spcBef>
              <a:spcAft>
                <a:spcPts val="0"/>
              </a:spcAft>
              <a:buClr>
                <a:srgbClr val="000000"/>
              </a:buClr>
              <a:buSzPts val="2400"/>
              <a:buFont typeface="Constantia"/>
              <a:buNone/>
            </a:pPr>
            <a:r>
              <a:rPr lang="en-US">
                <a:solidFill>
                  <a:srgbClr val="000000"/>
                </a:solidFill>
              </a:rPr>
              <a:t>});</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Verbs </a:t>
            </a:r>
            <a:endParaRPr b="0" i="0" sz="1200" u="none" cap="none" strike="noStrike">
              <a:solidFill>
                <a:srgbClr val="00B0F0"/>
              </a:solidFill>
              <a:latin typeface="Arial"/>
              <a:ea typeface="Arial"/>
              <a:cs typeface="Arial"/>
              <a:sym typeface="Arial"/>
            </a:endParaRPr>
          </a:p>
        </p:txBody>
      </p:sp>
      <p:pic>
        <p:nvPicPr>
          <p:cNvPr descr="Screen Shot 2020-02-02 at 22.43.45.png" id="122" name="Google Shape;122;p11"/>
          <p:cNvPicPr preferRelativeResize="0"/>
          <p:nvPr/>
        </p:nvPicPr>
        <p:blipFill rotWithShape="1">
          <a:blip r:embed="rId3">
            <a:alphaModFix/>
          </a:blip>
          <a:srcRect b="0" l="0" r="0" t="0"/>
          <a:stretch/>
        </p:blipFill>
        <p:spPr>
          <a:xfrm>
            <a:off x="457200" y="1572290"/>
            <a:ext cx="8229600" cy="33070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lang="en-US">
                <a:solidFill>
                  <a:srgbClr val="00B0F0"/>
                </a:solidFill>
              </a:rPr>
              <a:t>Route Verbs </a:t>
            </a:r>
            <a:endParaRPr b="0" i="0" sz="1200" u="none" cap="none" strike="noStrike">
              <a:solidFill>
                <a:srgbClr val="00B0F0"/>
              </a:solidFill>
              <a:latin typeface="Arial"/>
              <a:ea typeface="Arial"/>
              <a:cs typeface="Arial"/>
              <a:sym typeface="Arial"/>
            </a:endParaRPr>
          </a:p>
        </p:txBody>
      </p:sp>
      <p:sp>
        <p:nvSpPr>
          <p:cNvPr id="128" name="Google Shape;128;p12"/>
          <p:cNvSpPr txBox="1"/>
          <p:nvPr>
            <p:ph idx="1" type="body"/>
          </p:nvPr>
        </p:nvSpPr>
        <p:spPr>
          <a:xfrm>
            <a:off x="349250" y="2120900"/>
            <a:ext cx="4038600" cy="4525963"/>
          </a:xfrm>
          <a:prstGeom prst="rect">
            <a:avLst/>
          </a:prstGeom>
          <a:noFill/>
          <a:ln>
            <a:noFill/>
          </a:ln>
        </p:spPr>
        <p:txBody>
          <a:bodyPr anchorCtr="0" anchor="t" bIns="45700" lIns="45700" spcFirstLastPara="1" rIns="45700" wrap="square" tIns="45700">
            <a:normAutofit/>
          </a:bodyPr>
          <a:lstStyle/>
          <a:p>
            <a:pPr indent="-191201" lvl="0" marL="200726" rtl="0" algn="l">
              <a:lnSpc>
                <a:spcPct val="100000"/>
              </a:lnSpc>
              <a:spcBef>
                <a:spcPts val="0"/>
              </a:spcBef>
              <a:spcAft>
                <a:spcPts val="0"/>
              </a:spcAft>
              <a:buClr>
                <a:srgbClr val="6464B2"/>
              </a:buClr>
              <a:buSzPts val="1850"/>
              <a:buFont typeface="Constantia"/>
              <a:buChar char="•"/>
            </a:pPr>
            <a:r>
              <a:rPr lang="en-US" sz="1850">
                <a:solidFill>
                  <a:srgbClr val="000088"/>
                </a:solidFill>
              </a:rPr>
              <a:t>Route</a:t>
            </a:r>
            <a:r>
              <a:rPr lang="en-US" sz="1850">
                <a:solidFill>
                  <a:srgbClr val="555555"/>
                </a:solidFill>
              </a:rPr>
              <a:t>::</a:t>
            </a:r>
            <a:r>
              <a:rPr lang="en-US" sz="1850">
                <a:solidFill>
                  <a:srgbClr val="330099"/>
                </a:solidFill>
              </a:rPr>
              <a:t>get</a:t>
            </a:r>
            <a:r>
              <a:rPr lang="en-US" sz="1850">
                <a:solidFill>
                  <a:srgbClr val="000000"/>
                </a:solidFill>
              </a:rPr>
              <a:t>(</a:t>
            </a:r>
            <a:r>
              <a:rPr lang="en-US" sz="1850">
                <a:solidFill>
                  <a:srgbClr val="CC3300"/>
                </a:solidFill>
                <a:latin typeface="Constantia"/>
                <a:ea typeface="Constantia"/>
                <a:cs typeface="Constantia"/>
                <a:sym typeface="Constantia"/>
              </a:rPr>
              <a:t>'/'</a:t>
            </a:r>
            <a:r>
              <a:rPr lang="en-US" sz="1850">
                <a:solidFill>
                  <a:srgbClr val="000000"/>
                </a:solidFill>
              </a:rPr>
              <a:t>, </a:t>
            </a:r>
            <a:r>
              <a:rPr b="1" lang="en-US" sz="1850">
                <a:solidFill>
                  <a:srgbClr val="006699"/>
                </a:solidFill>
              </a:rPr>
              <a:t>function </a:t>
            </a:r>
            <a:r>
              <a:rPr lang="en-US" sz="1850">
                <a:solidFill>
                  <a:srgbClr val="000000"/>
                </a:solidFill>
              </a:rPr>
              <a:t>() { </a:t>
            </a:r>
            <a:r>
              <a:rPr b="1" lang="en-US" sz="1850">
                <a:solidFill>
                  <a:srgbClr val="006699"/>
                </a:solidFill>
              </a:rPr>
              <a:t>return </a:t>
            </a:r>
            <a:r>
              <a:rPr lang="en-US" sz="1850">
                <a:solidFill>
                  <a:srgbClr val="CC3300"/>
                </a:solidFill>
                <a:latin typeface="Constantia"/>
                <a:ea typeface="Constantia"/>
                <a:cs typeface="Constantia"/>
                <a:sym typeface="Constantia"/>
              </a:rPr>
              <a:t>'Hello, World!'</a:t>
            </a:r>
            <a:r>
              <a:rPr lang="en-US" sz="1850">
                <a:solidFill>
                  <a:srgbClr val="000000"/>
                </a:solidFill>
              </a:rPr>
              <a:t>; </a:t>
            </a:r>
            <a:endParaRPr sz="1850">
              <a:solidFill>
                <a:srgbClr val="000000"/>
              </a:solidFill>
            </a:endParaRPr>
          </a:p>
          <a:p>
            <a:pPr indent="0" lvl="0" marL="0" rtl="0" algn="l">
              <a:lnSpc>
                <a:spcPct val="100000"/>
              </a:lnSpc>
              <a:spcBef>
                <a:spcPts val="900"/>
              </a:spcBef>
              <a:spcAft>
                <a:spcPts val="0"/>
              </a:spcAft>
              <a:buClr>
                <a:srgbClr val="000000"/>
              </a:buClr>
              <a:buSzPts val="2002"/>
              <a:buFont typeface="Constantia"/>
              <a:buNone/>
            </a:pPr>
            <a:r>
              <a:rPr lang="en-US" sz="1850">
                <a:latin typeface="Constantia"/>
                <a:ea typeface="Constantia"/>
                <a:cs typeface="Constantia"/>
                <a:sym typeface="Constantia"/>
              </a:rPr>
              <a:t>}); </a:t>
            </a:r>
            <a:endParaRPr sz="1850"/>
          </a:p>
          <a:p>
            <a:pPr indent="-191201" lvl="0" marL="200726" rtl="0" algn="l">
              <a:lnSpc>
                <a:spcPct val="100000"/>
              </a:lnSpc>
              <a:spcBef>
                <a:spcPts val="900"/>
              </a:spcBef>
              <a:spcAft>
                <a:spcPts val="0"/>
              </a:spcAft>
              <a:buClr>
                <a:srgbClr val="000088"/>
              </a:buClr>
              <a:buSzPts val="1850"/>
              <a:buFont typeface="Constantia"/>
              <a:buChar char="•"/>
            </a:pPr>
            <a:r>
              <a:rPr i="0" lang="en-US" sz="1850">
                <a:solidFill>
                  <a:srgbClr val="000088"/>
                </a:solidFill>
              </a:rPr>
              <a:t>Route</a:t>
            </a:r>
            <a:r>
              <a:rPr i="0" lang="en-US" sz="1850">
                <a:solidFill>
                  <a:srgbClr val="555555"/>
                </a:solidFill>
              </a:rPr>
              <a:t>::</a:t>
            </a:r>
            <a:r>
              <a:rPr i="0" lang="en-US" sz="1850">
                <a:solidFill>
                  <a:srgbClr val="330099"/>
                </a:solidFill>
              </a:rPr>
              <a:t>post</a:t>
            </a:r>
            <a:r>
              <a:rPr i="0" lang="en-US" sz="1850">
                <a:solidFill>
                  <a:srgbClr val="000000"/>
                </a:solidFill>
              </a:rPr>
              <a:t>(</a:t>
            </a:r>
            <a:r>
              <a:rPr i="0" lang="en-US" sz="1850">
                <a:solidFill>
                  <a:srgbClr val="CC3300"/>
                </a:solidFill>
              </a:rPr>
              <a:t>'/'</a:t>
            </a:r>
            <a:r>
              <a:rPr i="0" lang="en-US" sz="1850">
                <a:solidFill>
                  <a:srgbClr val="000000"/>
                </a:solidFill>
              </a:rPr>
              <a:t>, </a:t>
            </a:r>
            <a:r>
              <a:rPr b="1" i="0" lang="en-US" sz="1850">
                <a:solidFill>
                  <a:srgbClr val="006699"/>
                </a:solidFill>
              </a:rPr>
              <a:t>function </a:t>
            </a:r>
            <a:r>
              <a:rPr i="0" lang="en-US" sz="1850">
                <a:solidFill>
                  <a:srgbClr val="000000"/>
                </a:solidFill>
              </a:rPr>
              <a:t>() {</a:t>
            </a:r>
            <a:br>
              <a:rPr i="0" lang="en-US" sz="1850">
                <a:solidFill>
                  <a:srgbClr val="000000"/>
                </a:solidFill>
              </a:rPr>
            </a:br>
            <a:r>
              <a:rPr i="1" lang="en-US" sz="1850">
                <a:solidFill>
                  <a:srgbClr val="35586C"/>
                </a:solidFill>
                <a:latin typeface="Constantia"/>
                <a:ea typeface="Constantia"/>
                <a:cs typeface="Constantia"/>
                <a:sym typeface="Constantia"/>
              </a:rPr>
              <a:t>// Handle someone sending a POST request to this route </a:t>
            </a:r>
            <a:endParaRPr i="0" sz="1850">
              <a:solidFill>
                <a:srgbClr val="000000"/>
              </a:solidFill>
            </a:endParaRPr>
          </a:p>
          <a:p>
            <a:pPr indent="0" lvl="0" marL="0" rtl="0" algn="l">
              <a:lnSpc>
                <a:spcPct val="100000"/>
              </a:lnSpc>
              <a:spcBef>
                <a:spcPts val="900"/>
              </a:spcBef>
              <a:spcAft>
                <a:spcPts val="0"/>
              </a:spcAft>
              <a:buClr>
                <a:srgbClr val="000000"/>
              </a:buClr>
              <a:buSzPts val="2002"/>
              <a:buFont typeface="Constantia"/>
              <a:buNone/>
            </a:pPr>
            <a:r>
              <a:rPr lang="en-US" sz="1850">
                <a:latin typeface="Constantia"/>
                <a:ea typeface="Constantia"/>
                <a:cs typeface="Constantia"/>
                <a:sym typeface="Constantia"/>
              </a:rPr>
              <a:t>}); </a:t>
            </a:r>
            <a:endParaRPr sz="1850"/>
          </a:p>
          <a:p>
            <a:pPr indent="-191201" lvl="0" marL="200726" rtl="0" algn="l">
              <a:lnSpc>
                <a:spcPct val="100000"/>
              </a:lnSpc>
              <a:spcBef>
                <a:spcPts val="900"/>
              </a:spcBef>
              <a:spcAft>
                <a:spcPts val="0"/>
              </a:spcAft>
              <a:buClr>
                <a:srgbClr val="000088"/>
              </a:buClr>
              <a:buSzPts val="1850"/>
              <a:buFont typeface="Constantia"/>
              <a:buChar char="•"/>
            </a:pPr>
            <a:r>
              <a:rPr i="0" lang="en-US" sz="1850">
                <a:solidFill>
                  <a:srgbClr val="000088"/>
                </a:solidFill>
              </a:rPr>
              <a:t>Route</a:t>
            </a:r>
            <a:r>
              <a:rPr i="0" lang="en-US" sz="1850">
                <a:solidFill>
                  <a:srgbClr val="555555"/>
                </a:solidFill>
              </a:rPr>
              <a:t>::</a:t>
            </a:r>
            <a:r>
              <a:rPr i="0" lang="en-US" sz="1850">
                <a:solidFill>
                  <a:srgbClr val="330099"/>
                </a:solidFill>
              </a:rPr>
              <a:t>put</a:t>
            </a:r>
            <a:r>
              <a:rPr i="0" lang="en-US" sz="1850">
                <a:solidFill>
                  <a:srgbClr val="000000"/>
                </a:solidFill>
              </a:rPr>
              <a:t>(</a:t>
            </a:r>
            <a:r>
              <a:rPr i="0" lang="en-US" sz="1850">
                <a:solidFill>
                  <a:srgbClr val="CC3300"/>
                </a:solidFill>
              </a:rPr>
              <a:t>'/'</a:t>
            </a:r>
            <a:r>
              <a:rPr i="0" lang="en-US" sz="1850">
                <a:solidFill>
                  <a:srgbClr val="000000"/>
                </a:solidFill>
              </a:rPr>
              <a:t>, </a:t>
            </a:r>
            <a:r>
              <a:rPr b="1" i="0" lang="en-US" sz="1850">
                <a:solidFill>
                  <a:srgbClr val="006699"/>
                </a:solidFill>
              </a:rPr>
              <a:t>function </a:t>
            </a:r>
            <a:r>
              <a:rPr i="0" lang="en-US" sz="1850">
                <a:solidFill>
                  <a:srgbClr val="000000"/>
                </a:solidFill>
              </a:rPr>
              <a:t>() {</a:t>
            </a:r>
            <a:br>
              <a:rPr i="0" lang="en-US" sz="1850">
                <a:solidFill>
                  <a:srgbClr val="000000"/>
                </a:solidFill>
              </a:rPr>
            </a:br>
            <a:r>
              <a:rPr i="1" lang="en-US" sz="1850">
                <a:solidFill>
                  <a:srgbClr val="35586C"/>
                </a:solidFill>
                <a:latin typeface="Constantia"/>
                <a:ea typeface="Constantia"/>
                <a:cs typeface="Constantia"/>
                <a:sym typeface="Constantia"/>
              </a:rPr>
              <a:t>// Handle someone sending a PUT request to this route </a:t>
            </a:r>
            <a:endParaRPr i="0" sz="1850">
              <a:solidFill>
                <a:srgbClr val="000000"/>
              </a:solidFill>
            </a:endParaRPr>
          </a:p>
          <a:p>
            <a:pPr indent="0" lvl="0" marL="0" rtl="0" algn="l">
              <a:lnSpc>
                <a:spcPct val="100000"/>
              </a:lnSpc>
              <a:spcBef>
                <a:spcPts val="900"/>
              </a:spcBef>
              <a:spcAft>
                <a:spcPts val="0"/>
              </a:spcAft>
              <a:buClr>
                <a:srgbClr val="000000"/>
              </a:buClr>
              <a:buSzPts val="2002"/>
              <a:buFont typeface="Constantia"/>
              <a:buNone/>
            </a:pPr>
            <a:r>
              <a:rPr lang="en-US" sz="1850">
                <a:latin typeface="Constantia"/>
                <a:ea typeface="Constantia"/>
                <a:cs typeface="Constantia"/>
                <a:sym typeface="Constantia"/>
              </a:rPr>
              <a:t>}); </a:t>
            </a:r>
            <a:endParaRPr sz="1850"/>
          </a:p>
        </p:txBody>
      </p:sp>
      <p:sp>
        <p:nvSpPr>
          <p:cNvPr id="129" name="Google Shape;129;p12"/>
          <p:cNvSpPr txBox="1"/>
          <p:nvPr/>
        </p:nvSpPr>
        <p:spPr>
          <a:xfrm>
            <a:off x="4756150" y="2120900"/>
            <a:ext cx="4038600" cy="4525963"/>
          </a:xfrm>
          <a:prstGeom prst="rect">
            <a:avLst/>
          </a:prstGeom>
          <a:noFill/>
          <a:ln>
            <a:noFill/>
          </a:ln>
        </p:spPr>
        <p:txBody>
          <a:bodyPr anchorCtr="0" anchor="t" bIns="45700" lIns="45700" spcFirstLastPara="1" rIns="45700" wrap="square" tIns="45700">
            <a:normAutofit/>
          </a:bodyPr>
          <a:lstStyle/>
          <a:p>
            <a:pPr indent="-187692" lvl="0" marL="187692" marR="0" rtl="0" algn="l">
              <a:lnSpc>
                <a:spcPct val="100000"/>
              </a:lnSpc>
              <a:spcBef>
                <a:spcPts val="0"/>
              </a:spcBef>
              <a:spcAft>
                <a:spcPts val="0"/>
              </a:spcAft>
              <a:buClr>
                <a:srgbClr val="000088"/>
              </a:buClr>
              <a:buSzPts val="1871"/>
              <a:buFont typeface="Constantia"/>
              <a:buChar char="•"/>
            </a:pPr>
            <a:r>
              <a:rPr b="0" i="0" lang="en-US" sz="1871" u="none" cap="none" strike="noStrike">
                <a:solidFill>
                  <a:srgbClr val="000088"/>
                </a:solidFill>
                <a:latin typeface="Constantia"/>
                <a:ea typeface="Constantia"/>
                <a:cs typeface="Constantia"/>
                <a:sym typeface="Constantia"/>
              </a:rPr>
              <a:t>Route</a:t>
            </a:r>
            <a:r>
              <a:rPr b="0" i="0" lang="en-US" sz="1871" u="none" cap="none" strike="noStrike">
                <a:solidFill>
                  <a:srgbClr val="555555"/>
                </a:solidFill>
                <a:latin typeface="Constantia"/>
                <a:ea typeface="Constantia"/>
                <a:cs typeface="Constantia"/>
                <a:sym typeface="Constantia"/>
              </a:rPr>
              <a:t>::</a:t>
            </a:r>
            <a:r>
              <a:rPr b="0" i="0" lang="en-US" sz="1871" u="none" cap="none" strike="noStrike">
                <a:solidFill>
                  <a:srgbClr val="330099"/>
                </a:solidFill>
                <a:latin typeface="Constantia"/>
                <a:ea typeface="Constantia"/>
                <a:cs typeface="Constantia"/>
                <a:sym typeface="Constantia"/>
              </a:rPr>
              <a:t>delete</a:t>
            </a:r>
            <a:r>
              <a:rPr b="0" i="0" lang="en-US" sz="1871" u="none" cap="none" strike="noStrike">
                <a:solidFill>
                  <a:srgbClr val="000000"/>
                </a:solidFill>
                <a:latin typeface="Constantia"/>
                <a:ea typeface="Constantia"/>
                <a:cs typeface="Constantia"/>
                <a:sym typeface="Constantia"/>
              </a:rPr>
              <a:t>(</a:t>
            </a:r>
            <a:r>
              <a:rPr b="0" i="0" lang="en-US" sz="1871" u="none" cap="none" strike="noStrike">
                <a:solidFill>
                  <a:srgbClr val="CC3300"/>
                </a:solidFill>
                <a:latin typeface="Constantia"/>
                <a:ea typeface="Constantia"/>
                <a:cs typeface="Constantia"/>
                <a:sym typeface="Constantia"/>
              </a:rPr>
              <a:t>'/'</a:t>
            </a:r>
            <a:r>
              <a:rPr b="0" i="0" lang="en-US" sz="1871" u="none" cap="none" strike="noStrike">
                <a:solidFill>
                  <a:srgbClr val="000000"/>
                </a:solidFill>
                <a:latin typeface="Constantia"/>
                <a:ea typeface="Constantia"/>
                <a:cs typeface="Constantia"/>
                <a:sym typeface="Constantia"/>
              </a:rPr>
              <a:t>, </a:t>
            </a:r>
            <a:r>
              <a:rPr b="1" i="0" lang="en-US" sz="1871" u="none" cap="none" strike="noStrike">
                <a:solidFill>
                  <a:srgbClr val="006699"/>
                </a:solidFill>
                <a:latin typeface="Constantia"/>
                <a:ea typeface="Constantia"/>
                <a:cs typeface="Constantia"/>
                <a:sym typeface="Constantia"/>
              </a:rPr>
              <a:t>function </a:t>
            </a:r>
            <a:r>
              <a:rPr b="0" i="0" lang="en-US" sz="1871" u="none" cap="none" strike="noStrike">
                <a:solidFill>
                  <a:srgbClr val="000000"/>
                </a:solidFill>
                <a:latin typeface="Constantia"/>
                <a:ea typeface="Constantia"/>
                <a:cs typeface="Constantia"/>
                <a:sym typeface="Constantia"/>
              </a:rPr>
              <a:t>() {</a:t>
            </a:r>
            <a:br>
              <a:rPr b="0" i="0" lang="en-US" sz="1871" u="none" cap="none" strike="noStrike">
                <a:solidFill>
                  <a:srgbClr val="000000"/>
                </a:solidFill>
                <a:latin typeface="Constantia"/>
                <a:ea typeface="Constantia"/>
                <a:cs typeface="Constantia"/>
                <a:sym typeface="Constantia"/>
              </a:rPr>
            </a:br>
            <a:r>
              <a:rPr b="0" i="1" lang="en-US" sz="1871" u="none" cap="none" strike="noStrike">
                <a:solidFill>
                  <a:srgbClr val="35586C"/>
                </a:solidFill>
                <a:latin typeface="Constantia"/>
                <a:ea typeface="Constantia"/>
                <a:cs typeface="Constantia"/>
                <a:sym typeface="Constantia"/>
              </a:rPr>
              <a:t>// Handle someone sending a DELETE request to this route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71"/>
              <a:buFont typeface="Constantia"/>
              <a:buNone/>
            </a:pPr>
            <a:r>
              <a:rPr b="0" i="0" lang="en-US" sz="1871" u="none" cap="none" strike="noStrike">
                <a:solidFill>
                  <a:srgbClr val="000000"/>
                </a:solidFill>
                <a:latin typeface="Constantia"/>
                <a:ea typeface="Constantia"/>
                <a:cs typeface="Constantia"/>
                <a:sym typeface="Constantia"/>
              </a:rPr>
              <a:t>}); </a:t>
            </a:r>
            <a:endParaRPr/>
          </a:p>
          <a:p>
            <a:pPr indent="-187692" lvl="0" marL="187692" marR="0" rtl="0" algn="l">
              <a:lnSpc>
                <a:spcPct val="100000"/>
              </a:lnSpc>
              <a:spcBef>
                <a:spcPts val="800"/>
              </a:spcBef>
              <a:spcAft>
                <a:spcPts val="0"/>
              </a:spcAft>
              <a:buClr>
                <a:srgbClr val="000088"/>
              </a:buClr>
              <a:buSzPts val="1871"/>
              <a:buFont typeface="Constantia"/>
              <a:buChar char="•"/>
            </a:pPr>
            <a:r>
              <a:rPr b="0" i="0" lang="en-US" sz="1871" u="none" cap="none" strike="noStrike">
                <a:solidFill>
                  <a:srgbClr val="000088"/>
                </a:solidFill>
                <a:latin typeface="Constantia"/>
                <a:ea typeface="Constantia"/>
                <a:cs typeface="Constantia"/>
                <a:sym typeface="Constantia"/>
              </a:rPr>
              <a:t>Route</a:t>
            </a:r>
            <a:r>
              <a:rPr b="0" i="0" lang="en-US" sz="1871" u="none" cap="none" strike="noStrike">
                <a:solidFill>
                  <a:srgbClr val="555555"/>
                </a:solidFill>
                <a:latin typeface="Constantia"/>
                <a:ea typeface="Constantia"/>
                <a:cs typeface="Constantia"/>
                <a:sym typeface="Constantia"/>
              </a:rPr>
              <a:t>::</a:t>
            </a:r>
            <a:r>
              <a:rPr b="0" i="0" lang="en-US" sz="1871" u="none" cap="none" strike="noStrike">
                <a:solidFill>
                  <a:srgbClr val="330099"/>
                </a:solidFill>
                <a:latin typeface="Constantia"/>
                <a:ea typeface="Constantia"/>
                <a:cs typeface="Constantia"/>
                <a:sym typeface="Constantia"/>
              </a:rPr>
              <a:t>any</a:t>
            </a:r>
            <a:r>
              <a:rPr b="0" i="0" lang="en-US" sz="1871" u="none" cap="none" strike="noStrike">
                <a:solidFill>
                  <a:srgbClr val="000000"/>
                </a:solidFill>
                <a:latin typeface="Constantia"/>
                <a:ea typeface="Constantia"/>
                <a:cs typeface="Constantia"/>
                <a:sym typeface="Constantia"/>
              </a:rPr>
              <a:t>(</a:t>
            </a:r>
            <a:r>
              <a:rPr b="0" i="0" lang="en-US" sz="1871" u="none" cap="none" strike="noStrike">
                <a:solidFill>
                  <a:srgbClr val="CC3300"/>
                </a:solidFill>
                <a:latin typeface="Constantia"/>
                <a:ea typeface="Constantia"/>
                <a:cs typeface="Constantia"/>
                <a:sym typeface="Constantia"/>
              </a:rPr>
              <a:t>'/'</a:t>
            </a:r>
            <a:r>
              <a:rPr b="0" i="0" lang="en-US" sz="1871" u="none" cap="none" strike="noStrike">
                <a:solidFill>
                  <a:srgbClr val="000000"/>
                </a:solidFill>
                <a:latin typeface="Constantia"/>
                <a:ea typeface="Constantia"/>
                <a:cs typeface="Constantia"/>
                <a:sym typeface="Constantia"/>
              </a:rPr>
              <a:t>, </a:t>
            </a:r>
            <a:r>
              <a:rPr b="1" i="0" lang="en-US" sz="1871" u="none" cap="none" strike="noStrike">
                <a:solidFill>
                  <a:srgbClr val="006699"/>
                </a:solidFill>
                <a:latin typeface="Constantia"/>
                <a:ea typeface="Constantia"/>
                <a:cs typeface="Constantia"/>
                <a:sym typeface="Constantia"/>
              </a:rPr>
              <a:t>function </a:t>
            </a:r>
            <a:r>
              <a:rPr b="0" i="0" lang="en-US" sz="1871" u="none" cap="none" strike="noStrike">
                <a:solidFill>
                  <a:srgbClr val="000000"/>
                </a:solidFill>
                <a:latin typeface="Constantia"/>
                <a:ea typeface="Constantia"/>
                <a:cs typeface="Constantia"/>
                <a:sym typeface="Constantia"/>
              </a:rPr>
              <a:t>() {</a:t>
            </a:r>
            <a:br>
              <a:rPr b="0" i="0" lang="en-US" sz="1871" u="none" cap="none" strike="noStrike">
                <a:solidFill>
                  <a:srgbClr val="000000"/>
                </a:solidFill>
                <a:latin typeface="Constantia"/>
                <a:ea typeface="Constantia"/>
                <a:cs typeface="Constantia"/>
                <a:sym typeface="Constantia"/>
              </a:rPr>
            </a:br>
            <a:r>
              <a:rPr b="0" i="1" lang="en-US" sz="1871" u="none" cap="none" strike="noStrike">
                <a:solidFill>
                  <a:srgbClr val="35586C"/>
                </a:solidFill>
                <a:latin typeface="Constantia"/>
                <a:ea typeface="Constantia"/>
                <a:cs typeface="Constantia"/>
                <a:sym typeface="Constantia"/>
              </a:rPr>
              <a:t>// Handle any verb request to this route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71"/>
              <a:buFont typeface="Constantia"/>
              <a:buNone/>
            </a:pPr>
            <a:r>
              <a:rPr b="0" i="0" lang="en-US" sz="1871" u="none" cap="none" strike="noStrike">
                <a:solidFill>
                  <a:srgbClr val="000000"/>
                </a:solidFill>
                <a:latin typeface="Constantia"/>
                <a:ea typeface="Constantia"/>
                <a:cs typeface="Constantia"/>
                <a:sym typeface="Constantia"/>
              </a:rPr>
              <a:t>}); </a:t>
            </a:r>
            <a:endParaRPr/>
          </a:p>
          <a:p>
            <a:pPr indent="-187692" lvl="0" marL="187692" marR="0" rtl="0" algn="l">
              <a:lnSpc>
                <a:spcPct val="100000"/>
              </a:lnSpc>
              <a:spcBef>
                <a:spcPts val="800"/>
              </a:spcBef>
              <a:spcAft>
                <a:spcPts val="0"/>
              </a:spcAft>
              <a:buClr>
                <a:srgbClr val="000088"/>
              </a:buClr>
              <a:buSzPts val="1871"/>
              <a:buFont typeface="Constantia"/>
              <a:buChar char="•"/>
            </a:pPr>
            <a:r>
              <a:rPr b="0" i="0" lang="en-US" sz="1871" u="none" cap="none" strike="noStrike">
                <a:solidFill>
                  <a:srgbClr val="000088"/>
                </a:solidFill>
                <a:latin typeface="Constantia"/>
                <a:ea typeface="Constantia"/>
                <a:cs typeface="Constantia"/>
                <a:sym typeface="Constantia"/>
              </a:rPr>
              <a:t>Route</a:t>
            </a:r>
            <a:r>
              <a:rPr b="0" i="0" lang="en-US" sz="1871" u="none" cap="none" strike="noStrike">
                <a:solidFill>
                  <a:srgbClr val="555555"/>
                </a:solidFill>
                <a:latin typeface="Constantia"/>
                <a:ea typeface="Constantia"/>
                <a:cs typeface="Constantia"/>
                <a:sym typeface="Constantia"/>
              </a:rPr>
              <a:t>::</a:t>
            </a:r>
            <a:r>
              <a:rPr b="0" i="0" lang="en-US" sz="1871" u="none" cap="none" strike="noStrike">
                <a:solidFill>
                  <a:srgbClr val="330099"/>
                </a:solidFill>
                <a:latin typeface="Constantia"/>
                <a:ea typeface="Constantia"/>
                <a:cs typeface="Constantia"/>
                <a:sym typeface="Constantia"/>
              </a:rPr>
              <a:t>match</a:t>
            </a:r>
            <a:r>
              <a:rPr b="0" i="0" lang="en-US" sz="1871" u="none" cap="none" strike="noStrike">
                <a:solidFill>
                  <a:srgbClr val="000000"/>
                </a:solidFill>
                <a:latin typeface="Constantia"/>
                <a:ea typeface="Constantia"/>
                <a:cs typeface="Constantia"/>
                <a:sym typeface="Constantia"/>
              </a:rPr>
              <a:t>([</a:t>
            </a:r>
            <a:r>
              <a:rPr b="0" i="0" lang="en-US" sz="1871" u="none" cap="none" strike="noStrike">
                <a:solidFill>
                  <a:srgbClr val="CC3300"/>
                </a:solidFill>
                <a:latin typeface="Constantia"/>
                <a:ea typeface="Constantia"/>
                <a:cs typeface="Constantia"/>
                <a:sym typeface="Constantia"/>
              </a:rPr>
              <a:t>'get'</a:t>
            </a:r>
            <a:r>
              <a:rPr b="0" i="0" lang="en-US" sz="1871" u="none" cap="none" strike="noStrike">
                <a:solidFill>
                  <a:srgbClr val="000000"/>
                </a:solidFill>
                <a:latin typeface="Constantia"/>
                <a:ea typeface="Constantia"/>
                <a:cs typeface="Constantia"/>
                <a:sym typeface="Constantia"/>
              </a:rPr>
              <a:t>, </a:t>
            </a:r>
            <a:r>
              <a:rPr b="0" i="0" lang="en-US" sz="1871" u="none" cap="none" strike="noStrike">
                <a:solidFill>
                  <a:srgbClr val="CC3300"/>
                </a:solidFill>
                <a:latin typeface="Constantia"/>
                <a:ea typeface="Constantia"/>
                <a:cs typeface="Constantia"/>
                <a:sym typeface="Constantia"/>
              </a:rPr>
              <a:t>'post'</a:t>
            </a:r>
            <a:r>
              <a:rPr b="0" i="0" lang="en-US" sz="1871" u="none" cap="none" strike="noStrike">
                <a:solidFill>
                  <a:srgbClr val="000000"/>
                </a:solidFill>
                <a:latin typeface="Constantia"/>
                <a:ea typeface="Constantia"/>
                <a:cs typeface="Constantia"/>
                <a:sym typeface="Constantia"/>
              </a:rPr>
              <a:t>], </a:t>
            </a:r>
            <a:r>
              <a:rPr b="0" i="0" lang="en-US" sz="1871" u="none" cap="none" strike="noStrike">
                <a:solidFill>
                  <a:srgbClr val="CC3300"/>
                </a:solidFill>
                <a:latin typeface="Constantia"/>
                <a:ea typeface="Constantia"/>
                <a:cs typeface="Constantia"/>
                <a:sym typeface="Constantia"/>
              </a:rPr>
              <a:t>'/'</a:t>
            </a:r>
            <a:r>
              <a:rPr b="0" i="0" lang="en-US" sz="1871" u="none" cap="none" strike="noStrike">
                <a:solidFill>
                  <a:srgbClr val="000000"/>
                </a:solidFill>
                <a:latin typeface="Constantia"/>
                <a:ea typeface="Constantia"/>
                <a:cs typeface="Constantia"/>
                <a:sym typeface="Constantia"/>
              </a:rPr>
              <a:t>, </a:t>
            </a:r>
            <a:r>
              <a:rPr b="1" i="0" lang="en-US" sz="1871" u="none" cap="none" strike="noStrike">
                <a:solidFill>
                  <a:srgbClr val="006699"/>
                </a:solidFill>
                <a:latin typeface="Constantia"/>
                <a:ea typeface="Constantia"/>
                <a:cs typeface="Constantia"/>
                <a:sym typeface="Constantia"/>
              </a:rPr>
              <a:t>function </a:t>
            </a:r>
            <a:r>
              <a:rPr b="0" i="0" lang="en-US" sz="1871" u="none" cap="none" strike="noStrike">
                <a:solidFill>
                  <a:srgbClr val="000000"/>
                </a:solidFill>
                <a:latin typeface="Constantia"/>
                <a:ea typeface="Constantia"/>
                <a:cs typeface="Constantia"/>
                <a:sym typeface="Constantia"/>
              </a:rPr>
              <a:t>() { </a:t>
            </a:r>
            <a:r>
              <a:rPr b="0" i="1" lang="en-US" sz="1871" u="none" cap="none" strike="noStrike">
                <a:solidFill>
                  <a:srgbClr val="35586C"/>
                </a:solidFill>
                <a:latin typeface="Constantia"/>
                <a:ea typeface="Constantia"/>
                <a:cs typeface="Constantia"/>
                <a:sym typeface="Constantia"/>
              </a:rPr>
              <a:t>// Handle GET or POST requests to this route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71"/>
              <a:buFont typeface="Constantia"/>
              <a:buNone/>
            </a:pPr>
            <a:r>
              <a:rPr b="0" i="0" lang="en-US" sz="1871" u="none" cap="none" strike="noStrike">
                <a:solidFill>
                  <a:srgbClr val="000000"/>
                </a:solidFill>
                <a:latin typeface="Constantia"/>
                <a:ea typeface="Constantia"/>
                <a:cs typeface="Constantia"/>
                <a:sym typeface="Constantia"/>
              </a:rPr>
              <a:t>}); </a:t>
            </a:r>
            <a:endParaRPr/>
          </a:p>
        </p:txBody>
      </p:sp>
      <p:sp>
        <p:nvSpPr>
          <p:cNvPr id="130" name="Google Shape;130;p12"/>
          <p:cNvSpPr txBox="1"/>
          <p:nvPr/>
        </p:nvSpPr>
        <p:spPr>
          <a:xfrm>
            <a:off x="378584" y="1526168"/>
            <a:ext cx="4314038"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Example 3-3. Route verbs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Handling </a:t>
            </a:r>
            <a:endParaRPr b="0" i="0" sz="1200" u="none" cap="none" strike="noStrike">
              <a:solidFill>
                <a:srgbClr val="00B0F0"/>
              </a:solidFill>
              <a:latin typeface="Arial"/>
              <a:ea typeface="Arial"/>
              <a:cs typeface="Arial"/>
              <a:sym typeface="Arial"/>
            </a:endParaRPr>
          </a:p>
        </p:txBody>
      </p:sp>
      <p:sp>
        <p:nvSpPr>
          <p:cNvPr id="136" name="Google Shape;136;p1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000088"/>
              </a:buClr>
              <a:buSzPts val="2600"/>
              <a:buFont typeface="Constantia"/>
              <a:buChar char="•"/>
            </a:pPr>
            <a:r>
              <a:rPr lang="en-US">
                <a:solidFill>
                  <a:srgbClr val="000088"/>
                </a:solidFill>
              </a:rPr>
              <a:t>Route</a:t>
            </a:r>
            <a:r>
              <a:rPr lang="en-US">
                <a:solidFill>
                  <a:srgbClr val="555555"/>
                </a:solidFill>
              </a:rPr>
              <a:t>::</a:t>
            </a:r>
            <a:r>
              <a:rPr lang="en-US">
                <a:solidFill>
                  <a:srgbClr val="330099"/>
                </a:solidFill>
              </a:rPr>
              <a:t>method</a:t>
            </a:r>
            <a:r>
              <a:rPr lang="en-US">
                <a:solidFill>
                  <a:srgbClr val="000000"/>
                </a:solidFill>
              </a:rPr>
              <a:t>( </a:t>
            </a:r>
            <a:r>
              <a:rPr lang="en-US">
                <a:solidFill>
                  <a:srgbClr val="FF2600"/>
                </a:solidFill>
              </a:rPr>
              <a:t>'/url</a:t>
            </a:r>
            <a:r>
              <a:rPr lang="en-US">
                <a:solidFill>
                  <a:srgbClr val="000000"/>
                </a:solidFill>
              </a:rPr>
              <a:t> </a:t>
            </a:r>
            <a:r>
              <a:rPr lang="en-US">
                <a:solidFill>
                  <a:srgbClr val="FF2600"/>
                </a:solidFill>
              </a:rPr>
              <a:t>'</a:t>
            </a:r>
            <a:r>
              <a:rPr lang="en-US">
                <a:solidFill>
                  <a:srgbClr val="000000"/>
                </a:solidFill>
              </a:rPr>
              <a:t>, </a:t>
            </a:r>
            <a:r>
              <a:rPr lang="en-US">
                <a:solidFill>
                  <a:srgbClr val="FF2600"/>
                </a:solidFill>
              </a:rPr>
              <a:t>‘ControllerName@methodName'</a:t>
            </a:r>
            <a:r>
              <a:rPr lang="en-US">
                <a:solidFill>
                  <a:srgbClr val="000000"/>
                </a:solidFill>
              </a:rPr>
              <a:t>);</a:t>
            </a:r>
            <a:endParaRPr>
              <a:solidFill>
                <a:srgbClr val="000000"/>
              </a:solidFill>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This is telling Laravel to pass requests to that url to the method of the App\Http\Controllers\</a:t>
            </a:r>
            <a:r>
              <a:rPr lang="en-US">
                <a:solidFill>
                  <a:srgbClr val="FF2600"/>
                </a:solidFill>
              </a:rPr>
              <a:t>ControllerName</a:t>
            </a:r>
            <a:r>
              <a:rPr lang="en-US" sz="2600">
                <a:latin typeface="Constantia"/>
                <a:ea typeface="Constantia"/>
                <a:cs typeface="Constantia"/>
                <a:sym typeface="Constantia"/>
              </a:rPr>
              <a:t> controller. This method will be passed the same parameters and treated the same way as a closure you might’ve alternatively put in its place.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57200" y="1349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Parameters </a:t>
            </a:r>
            <a:endParaRPr/>
          </a:p>
        </p:txBody>
      </p:sp>
      <p:sp>
        <p:nvSpPr>
          <p:cNvPr id="142" name="Google Shape;142;p14"/>
          <p:cNvSpPr txBox="1"/>
          <p:nvPr>
            <p:ph idx="1" type="body"/>
          </p:nvPr>
        </p:nvSpPr>
        <p:spPr>
          <a:xfrm>
            <a:off x="457200" y="1286767"/>
            <a:ext cx="8229600" cy="5102822"/>
          </a:xfrm>
          <a:prstGeom prst="rect">
            <a:avLst/>
          </a:prstGeom>
          <a:noFill/>
          <a:ln>
            <a:noFill/>
          </a:ln>
        </p:spPr>
        <p:txBody>
          <a:bodyPr anchorCtr="0" anchor="t" bIns="45700" lIns="45700" spcFirstLastPara="1" rIns="45700" wrap="square" tIns="45700">
            <a:normAutofit/>
          </a:bodyPr>
          <a:lstStyle/>
          <a:p>
            <a:pPr indent="-312039" lvl="0" marL="312039" rtl="0" algn="l">
              <a:lnSpc>
                <a:spcPct val="100000"/>
              </a:lnSpc>
              <a:spcBef>
                <a:spcPts val="0"/>
              </a:spcBef>
              <a:spcAft>
                <a:spcPts val="0"/>
              </a:spcAft>
              <a:buClr>
                <a:srgbClr val="92D050"/>
              </a:buClr>
              <a:buSzPts val="2366"/>
              <a:buFont typeface="Constantia"/>
              <a:buChar char="•"/>
            </a:pPr>
            <a:r>
              <a:rPr lang="en-US" sz="2366">
                <a:latin typeface="Constantia"/>
                <a:ea typeface="Constantia"/>
                <a:cs typeface="Constantia"/>
                <a:sym typeface="Constantia"/>
              </a:rPr>
              <a:t>If the route you’re defining has parameters segments in the URL structure that are variable. it’s simple to define them in your route and pass them to your closure </a:t>
            </a:r>
            <a:endParaRPr/>
          </a:p>
          <a:p>
            <a:pPr indent="-314198" lvl="0" marL="312039" rtl="0" algn="l">
              <a:lnSpc>
                <a:spcPct val="100000"/>
              </a:lnSpc>
              <a:spcBef>
                <a:spcPts val="600"/>
              </a:spcBef>
              <a:spcAft>
                <a:spcPts val="0"/>
              </a:spcAft>
              <a:buClr>
                <a:srgbClr val="92D050"/>
              </a:buClr>
              <a:buSzPts val="2400"/>
              <a:buFont typeface="Constantia"/>
              <a:buChar char="•"/>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000088"/>
                </a:solidFill>
              </a:rPr>
              <a:t>'</a:t>
            </a:r>
            <a:r>
              <a:rPr lang="en-US" sz="2400">
                <a:solidFill>
                  <a:srgbClr val="FF2600"/>
                </a:solidFill>
              </a:rPr>
              <a:t>users/{id}/friends</a:t>
            </a:r>
            <a:r>
              <a:rPr lang="en-US" sz="2400">
                <a:solidFill>
                  <a:srgbClr val="000088"/>
                </a:solidFill>
              </a:rPr>
              <a:t>'</a:t>
            </a:r>
            <a:r>
              <a:rPr lang="en-US" sz="2400">
                <a:solidFill>
                  <a:srgbClr val="000000"/>
                </a:solidFill>
              </a:rPr>
              <a:t>, </a:t>
            </a:r>
            <a:r>
              <a:rPr b="1" lang="en-US" sz="2400">
                <a:solidFill>
                  <a:srgbClr val="006699"/>
                </a:solidFill>
              </a:rPr>
              <a:t>function </a:t>
            </a:r>
            <a:r>
              <a:rPr lang="en-US" sz="2400">
                <a:solidFill>
                  <a:srgbClr val="000000"/>
                </a:solidFill>
              </a:rPr>
              <a:t>($id) { </a:t>
            </a:r>
            <a:endParaRPr sz="2400">
              <a:solidFill>
                <a:srgbClr val="000000"/>
              </a:solidFill>
            </a:endParaRPr>
          </a:p>
          <a:p>
            <a:pPr indent="624078" lvl="3" marL="0" rtl="0" algn="l">
              <a:lnSpc>
                <a:spcPct val="100000"/>
              </a:lnSpc>
              <a:spcBef>
                <a:spcPts val="600"/>
              </a:spcBef>
              <a:spcAft>
                <a:spcPts val="0"/>
              </a:spcAft>
              <a:buClr>
                <a:srgbClr val="35586C"/>
              </a:buClr>
              <a:buSzPts val="2300"/>
              <a:buFont typeface="Constantia"/>
              <a:buNone/>
            </a:pPr>
            <a:r>
              <a:rPr i="1" lang="en-US" sz="2400">
                <a:solidFill>
                  <a:srgbClr val="35586C"/>
                </a:solidFill>
              </a:rPr>
              <a:t>// code</a:t>
            </a:r>
            <a:endParaRPr i="1" sz="2400">
              <a:solidFill>
                <a:srgbClr val="000000"/>
              </a:solidFill>
            </a:endParaRPr>
          </a:p>
          <a:p>
            <a:pPr indent="208025" lvl="1" marL="0" rtl="0" algn="l">
              <a:lnSpc>
                <a:spcPct val="100000"/>
              </a:lnSpc>
              <a:spcBef>
                <a:spcPts val="600"/>
              </a:spcBef>
              <a:spcAft>
                <a:spcPts val="0"/>
              </a:spcAft>
              <a:buClr>
                <a:srgbClr val="000088"/>
              </a:buClr>
              <a:buSzPts val="2366"/>
              <a:buFont typeface="Constantia"/>
              <a:buNone/>
            </a:pPr>
            <a:r>
              <a:rPr lang="en-US" sz="2400">
                <a:solidFill>
                  <a:srgbClr val="000088"/>
                </a:solidFill>
              </a:rPr>
              <a:t>}); </a:t>
            </a:r>
            <a:endParaRPr sz="2400"/>
          </a:p>
          <a:p>
            <a:pPr indent="-291966" lvl="0" marL="291966" rtl="0" algn="l">
              <a:lnSpc>
                <a:spcPct val="100000"/>
              </a:lnSpc>
              <a:spcBef>
                <a:spcPts val="600"/>
              </a:spcBef>
              <a:spcAft>
                <a:spcPts val="0"/>
              </a:spcAft>
              <a:buClr>
                <a:srgbClr val="92D050"/>
              </a:buClr>
              <a:buSzPts val="2366"/>
              <a:buFont typeface="Constantia"/>
              <a:buChar char="•"/>
            </a:pPr>
            <a:r>
              <a:rPr lang="en-US" sz="2366">
                <a:latin typeface="Constantia"/>
                <a:ea typeface="Constantia"/>
                <a:cs typeface="Constantia"/>
                <a:sym typeface="Constantia"/>
              </a:rPr>
              <a:t>You can also make your route parameters optional by including a question mark (?) after the parameter name </a:t>
            </a:r>
            <a:endParaRPr/>
          </a:p>
          <a:p>
            <a:pPr indent="-298316" lvl="0" marL="291966" rtl="0" algn="l">
              <a:lnSpc>
                <a:spcPct val="100000"/>
              </a:lnSpc>
              <a:spcBef>
                <a:spcPts val="600"/>
              </a:spcBef>
              <a:spcAft>
                <a:spcPts val="0"/>
              </a:spcAft>
              <a:buClr>
                <a:srgbClr val="92D050"/>
              </a:buClr>
              <a:buSzPts val="2400"/>
              <a:buFont typeface="Constantia"/>
              <a:buChar char="•"/>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t>'</a:t>
            </a:r>
            <a:r>
              <a:rPr lang="en-US" sz="2400">
                <a:solidFill>
                  <a:srgbClr val="FF2600"/>
                </a:solidFill>
              </a:rPr>
              <a:t>users/{id?}</a:t>
            </a:r>
            <a:r>
              <a:rPr lang="en-US" sz="2400"/>
              <a:t>'</a:t>
            </a:r>
            <a:r>
              <a:rPr lang="en-US" sz="2400">
                <a:solidFill>
                  <a:srgbClr val="000000"/>
                </a:solidFill>
              </a:rPr>
              <a:t>, </a:t>
            </a:r>
            <a:r>
              <a:rPr b="1" lang="en-US" sz="2400">
                <a:solidFill>
                  <a:srgbClr val="006699"/>
                </a:solidFill>
              </a:rPr>
              <a:t>function </a:t>
            </a:r>
            <a:r>
              <a:rPr lang="en-US" sz="2400">
                <a:solidFill>
                  <a:srgbClr val="000000"/>
                </a:solidFill>
              </a:rPr>
              <a:t>(</a:t>
            </a:r>
            <a:r>
              <a:rPr lang="en-US" sz="2400">
                <a:solidFill>
                  <a:srgbClr val="003333"/>
                </a:solidFill>
              </a:rPr>
              <a:t>$id </a:t>
            </a:r>
            <a:r>
              <a:rPr lang="en-US" sz="2400">
                <a:solidFill>
                  <a:srgbClr val="555555"/>
                </a:solidFill>
              </a:rPr>
              <a:t>= </a:t>
            </a:r>
            <a:r>
              <a:rPr lang="en-US" sz="2400"/>
              <a:t>'</a:t>
            </a:r>
            <a:r>
              <a:rPr lang="en-US" sz="2400">
                <a:solidFill>
                  <a:srgbClr val="FF2600"/>
                </a:solidFill>
              </a:rPr>
              <a:t>fallbackId</a:t>
            </a:r>
            <a:r>
              <a:rPr lang="en-US" sz="2400"/>
              <a:t>'</a:t>
            </a:r>
            <a:r>
              <a:rPr lang="en-US" sz="2400">
                <a:solidFill>
                  <a:srgbClr val="000000"/>
                </a:solidFill>
              </a:rPr>
              <a:t>) { </a:t>
            </a:r>
            <a:endParaRPr sz="2400">
              <a:solidFill>
                <a:srgbClr val="000000"/>
              </a:solidFill>
            </a:endParaRPr>
          </a:p>
          <a:p>
            <a:pPr indent="416051" lvl="2" marL="0" rtl="0" algn="l">
              <a:lnSpc>
                <a:spcPct val="100000"/>
              </a:lnSpc>
              <a:spcBef>
                <a:spcPts val="600"/>
              </a:spcBef>
              <a:spcAft>
                <a:spcPts val="0"/>
              </a:spcAft>
              <a:buClr>
                <a:srgbClr val="35586C"/>
              </a:buClr>
              <a:buSzPts val="2300"/>
              <a:buFont typeface="Constantia"/>
              <a:buNone/>
            </a:pPr>
            <a:r>
              <a:rPr i="1" lang="en-US" sz="2400">
                <a:solidFill>
                  <a:srgbClr val="35586C"/>
                </a:solidFill>
              </a:rPr>
              <a:t>// </a:t>
            </a:r>
            <a:endParaRPr i="1" sz="2400">
              <a:solidFill>
                <a:srgbClr val="000000"/>
              </a:solidFill>
            </a:endParaRPr>
          </a:p>
          <a:p>
            <a:pPr indent="208025" lvl="1" marL="0" rtl="0" algn="l">
              <a:lnSpc>
                <a:spcPct val="100000"/>
              </a:lnSpc>
              <a:spcBef>
                <a:spcPts val="600"/>
              </a:spcBef>
              <a:spcAft>
                <a:spcPts val="0"/>
              </a:spcAft>
              <a:buClr>
                <a:srgbClr val="000000"/>
              </a:buClr>
              <a:buSzPts val="2366"/>
              <a:buFont typeface="Constantia"/>
              <a:buNone/>
            </a:pPr>
            <a:r>
              <a:rPr lang="en-US" sz="2400">
                <a:solidFill>
                  <a:srgbClr val="000000"/>
                </a:solidFill>
              </a:rPr>
              <a:t>});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Names </a:t>
            </a:r>
            <a:endParaRPr b="0" i="0" sz="1200" u="none" cap="none" strike="noStrike">
              <a:solidFill>
                <a:srgbClr val="00B0F0"/>
              </a:solidFill>
              <a:latin typeface="Arial"/>
              <a:ea typeface="Arial"/>
              <a:cs typeface="Arial"/>
              <a:sym typeface="Arial"/>
            </a:endParaRPr>
          </a:p>
        </p:txBody>
      </p:sp>
      <p:sp>
        <p:nvSpPr>
          <p:cNvPr id="148" name="Google Shape;148;p15"/>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lnSpcReduction="10000"/>
          </a:bodyPr>
          <a:lstStyle/>
          <a:p>
            <a:pPr indent="-308609" lvl="0" marL="308609" rtl="0" algn="l">
              <a:lnSpc>
                <a:spcPct val="100000"/>
              </a:lnSpc>
              <a:spcBef>
                <a:spcPts val="0"/>
              </a:spcBef>
              <a:spcAft>
                <a:spcPts val="0"/>
              </a:spcAft>
              <a:buClr>
                <a:srgbClr val="92D050"/>
              </a:buClr>
              <a:buSzPts val="2880"/>
              <a:buFont typeface="Arial"/>
              <a:buChar char="•"/>
            </a:pPr>
            <a:r>
              <a:rPr lang="en-US" sz="2880"/>
              <a:t>Laravel allows you to name each route, which enables you to refer to it without explicitly referencing the URL </a:t>
            </a:r>
            <a:endParaRPr sz="1079"/>
          </a:p>
          <a:p>
            <a:pPr indent="0" lvl="0" marL="0" rtl="0" algn="l">
              <a:lnSpc>
                <a:spcPct val="100000"/>
              </a:lnSpc>
              <a:spcBef>
                <a:spcPts val="600"/>
              </a:spcBef>
              <a:spcAft>
                <a:spcPts val="0"/>
              </a:spcAft>
              <a:buClr>
                <a:srgbClr val="92D050"/>
              </a:buClr>
              <a:buSzPts val="2340"/>
              <a:buFont typeface="Constantia"/>
              <a:buNone/>
            </a:pPr>
            <a:r>
              <a:rPr i="1" lang="en-US" sz="2340">
                <a:latin typeface="Constantia"/>
                <a:ea typeface="Constantia"/>
                <a:cs typeface="Constantia"/>
                <a:sym typeface="Constantia"/>
              </a:rPr>
              <a:t>// Defining a route with name() in routes/web.php:</a:t>
            </a:r>
            <a:endParaRPr/>
          </a:p>
          <a:p>
            <a:pPr indent="-295107" lvl="0" marL="288757" rtl="0" algn="l">
              <a:lnSpc>
                <a:spcPct val="100000"/>
              </a:lnSpc>
              <a:spcBef>
                <a:spcPts val="600"/>
              </a:spcBef>
              <a:spcAft>
                <a:spcPts val="0"/>
              </a:spcAft>
              <a:buClr>
                <a:srgbClr val="000088"/>
              </a:buClr>
              <a:buSzPts val="2400"/>
              <a:buFont typeface="Constantia"/>
              <a:buChar char="•"/>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rPr>
              <a:t>‘members/{id}'</a:t>
            </a:r>
            <a:r>
              <a:rPr lang="en-US" sz="2400">
                <a:solidFill>
                  <a:srgbClr val="000000"/>
                </a:solidFill>
              </a:rPr>
              <a:t>, </a:t>
            </a:r>
            <a:r>
              <a:rPr lang="en-US" sz="2400">
                <a:solidFill>
                  <a:srgbClr val="CC3300"/>
                </a:solidFill>
              </a:rPr>
              <a:t>‘MembersController@show'</a:t>
            </a:r>
            <a:r>
              <a:rPr lang="en-US" sz="2400">
                <a:solidFill>
                  <a:srgbClr val="000000"/>
                </a:solidFill>
              </a:rPr>
              <a:t>)</a:t>
            </a:r>
            <a:endParaRPr sz="2400">
              <a:solidFill>
                <a:srgbClr val="000000"/>
              </a:solidFill>
            </a:endParaRPr>
          </a:p>
          <a:p>
            <a:pPr indent="0" lvl="0" marL="0" rtl="0" algn="l">
              <a:lnSpc>
                <a:spcPct val="100000"/>
              </a:lnSpc>
              <a:spcBef>
                <a:spcPts val="600"/>
              </a:spcBef>
              <a:spcAft>
                <a:spcPts val="0"/>
              </a:spcAft>
              <a:buClr>
                <a:srgbClr val="555555"/>
              </a:buClr>
              <a:buSzPts val="2300"/>
              <a:buFont typeface="Constantia"/>
              <a:buNone/>
            </a:pPr>
            <a:r>
              <a:rPr lang="en-US" sz="2400">
                <a:solidFill>
                  <a:srgbClr val="555555"/>
                </a:solidFill>
              </a:rPr>
              <a:t>-&gt;</a:t>
            </a:r>
            <a:r>
              <a:rPr lang="en-US" sz="2400">
                <a:solidFill>
                  <a:srgbClr val="330099"/>
                </a:solidFill>
              </a:rPr>
              <a:t>name</a:t>
            </a:r>
            <a:r>
              <a:rPr lang="en-US" sz="2400">
                <a:solidFill>
                  <a:srgbClr val="000000"/>
                </a:solidFill>
              </a:rPr>
              <a:t>(</a:t>
            </a:r>
            <a:r>
              <a:rPr lang="en-US" sz="2400">
                <a:solidFill>
                  <a:srgbClr val="CC3300"/>
                </a:solidFill>
              </a:rPr>
              <a:t>'members.show'</a:t>
            </a:r>
            <a:r>
              <a:rPr lang="en-US" sz="2400">
                <a:solidFill>
                  <a:srgbClr val="000000"/>
                </a:solidFill>
              </a:rPr>
              <a:t>); </a:t>
            </a:r>
            <a:endParaRPr sz="2400">
              <a:solidFill>
                <a:srgbClr val="000000"/>
              </a:solidFill>
            </a:endParaRPr>
          </a:p>
          <a:p>
            <a:pPr indent="0" lvl="0" marL="0" rtl="0" algn="l">
              <a:lnSpc>
                <a:spcPct val="100000"/>
              </a:lnSpc>
              <a:spcBef>
                <a:spcPts val="600"/>
              </a:spcBef>
              <a:spcAft>
                <a:spcPts val="0"/>
              </a:spcAft>
              <a:buClr>
                <a:srgbClr val="92D050"/>
              </a:buClr>
              <a:buSzPts val="2300"/>
              <a:buFont typeface="Constantia"/>
              <a:buNone/>
            </a:pPr>
            <a:r>
              <a:rPr i="1" lang="en-US"/>
              <a:t>// Linking the route in a view using the route() helper: </a:t>
            </a:r>
            <a:endParaRPr>
              <a:solidFill>
                <a:srgbClr val="000000"/>
              </a:solidFill>
            </a:endParaRPr>
          </a:p>
          <a:p>
            <a:pPr indent="-295107" lvl="0" marL="288757" rtl="0" algn="l">
              <a:lnSpc>
                <a:spcPct val="100000"/>
              </a:lnSpc>
              <a:spcBef>
                <a:spcPts val="600"/>
              </a:spcBef>
              <a:spcAft>
                <a:spcPts val="0"/>
              </a:spcAft>
              <a:buClr>
                <a:srgbClr val="555555"/>
              </a:buClr>
              <a:buSzPts val="2400"/>
              <a:buFont typeface="Constantia"/>
              <a:buChar char="•"/>
            </a:pPr>
            <a:r>
              <a:rPr lang="en-US" sz="2400">
                <a:solidFill>
                  <a:srgbClr val="555555"/>
                </a:solidFill>
              </a:rPr>
              <a:t>&lt;</a:t>
            </a:r>
            <a:r>
              <a:rPr lang="en-US" sz="2400">
                <a:solidFill>
                  <a:srgbClr val="000088"/>
                </a:solidFill>
              </a:rPr>
              <a:t>a href</a:t>
            </a:r>
            <a:r>
              <a:rPr lang="en-US" sz="2400">
                <a:solidFill>
                  <a:srgbClr val="555555"/>
                </a:solidFill>
              </a:rPr>
              <a:t>=</a:t>
            </a:r>
            <a:r>
              <a:rPr lang="en-US" sz="2400">
                <a:solidFill>
                  <a:srgbClr val="FF2600"/>
                </a:solidFill>
              </a:rPr>
              <a:t>"&lt;?php echo route('members.show', ['id' =&gt; 14]); ?&gt;"</a:t>
            </a:r>
            <a:r>
              <a:rPr lang="en-US" sz="2400">
                <a:solidFill>
                  <a:srgbClr val="555555"/>
                </a:solidFill>
              </a:rPr>
              <a:t>&gt;</a:t>
            </a:r>
            <a:endParaRPr sz="2400">
              <a:solidFill>
                <a:srgbClr val="55555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Names </a:t>
            </a:r>
            <a:endParaRPr b="0" i="0" sz="1200" u="none" cap="none" strike="noStrike">
              <a:solidFill>
                <a:srgbClr val="00B0F0"/>
              </a:solidFill>
              <a:latin typeface="Arial"/>
              <a:ea typeface="Arial"/>
              <a:cs typeface="Arial"/>
              <a:sym typeface="Arial"/>
            </a:endParaRPr>
          </a:p>
        </p:txBody>
      </p:sp>
      <p:pic>
        <p:nvPicPr>
          <p:cNvPr descr="Screen Shot 2020-02-02 at 23.15.35.png" id="154" name="Google Shape;154;p16"/>
          <p:cNvPicPr preferRelativeResize="0"/>
          <p:nvPr/>
        </p:nvPicPr>
        <p:blipFill rotWithShape="1">
          <a:blip r:embed="rId3">
            <a:alphaModFix/>
          </a:blip>
          <a:srcRect b="0" l="0" r="0" t="0"/>
          <a:stretch/>
        </p:blipFill>
        <p:spPr>
          <a:xfrm>
            <a:off x="425450" y="1390650"/>
            <a:ext cx="8293100" cy="40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457200" y="460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Passing Route Parameters</a:t>
            </a:r>
            <a:endParaRPr/>
          </a:p>
        </p:txBody>
      </p:sp>
      <p:sp>
        <p:nvSpPr>
          <p:cNvPr id="160" name="Google Shape;160;p17"/>
          <p:cNvSpPr txBox="1"/>
          <p:nvPr>
            <p:ph idx="1" type="body"/>
          </p:nvPr>
        </p:nvSpPr>
        <p:spPr>
          <a:xfrm>
            <a:off x="457200" y="1190823"/>
            <a:ext cx="8229600" cy="5288658"/>
          </a:xfrm>
          <a:prstGeom prst="rect">
            <a:avLst/>
          </a:prstGeom>
          <a:noFill/>
          <a:ln>
            <a:noFill/>
          </a:ln>
        </p:spPr>
        <p:txBody>
          <a:bodyPr anchorCtr="0" anchor="t" bIns="45700" lIns="45700" spcFirstLastPara="1" rIns="45700" wrap="square" tIns="45700">
            <a:normAutofit fontScale="92500" lnSpcReduction="20000"/>
          </a:bodyPr>
          <a:lstStyle/>
          <a:p>
            <a:pPr indent="-235313" lvl="0" marL="247048" rtl="0" algn="l">
              <a:lnSpc>
                <a:spcPct val="100000"/>
              </a:lnSpc>
              <a:spcBef>
                <a:spcPts val="0"/>
              </a:spcBef>
              <a:spcAft>
                <a:spcPts val="0"/>
              </a:spcAft>
              <a:buClr>
                <a:srgbClr val="92D050"/>
              </a:buClr>
              <a:buSzPct val="100000"/>
              <a:buFont typeface="Arial"/>
              <a:buChar char="•"/>
            </a:pPr>
            <a:r>
              <a:rPr lang="en-US" sz="2464"/>
              <a:t>Passing Route Parameters to the route() Helper </a:t>
            </a:r>
            <a:endParaRPr/>
          </a:p>
          <a:p>
            <a:pPr indent="-235313" lvl="0" marL="247048" rtl="0" algn="l">
              <a:lnSpc>
                <a:spcPct val="100000"/>
              </a:lnSpc>
              <a:spcBef>
                <a:spcPts val="500"/>
              </a:spcBef>
              <a:spcAft>
                <a:spcPts val="0"/>
              </a:spcAft>
              <a:buClr>
                <a:srgbClr val="92D050"/>
              </a:buClr>
              <a:buSzPct val="100000"/>
              <a:buFont typeface="Arial"/>
              <a:buChar char="•"/>
            </a:pPr>
            <a:r>
              <a:rPr lang="en-US" sz="2464"/>
              <a:t>There are a few different ways to pass these parameters. Let’s imagine a route defined as </a:t>
            </a:r>
            <a:r>
              <a:rPr lang="en-US">
                <a:solidFill>
                  <a:srgbClr val="FF2600"/>
                </a:solidFill>
              </a:rPr>
              <a:t>users/</a:t>
            </a:r>
            <a:r>
              <a:rPr i="1" lang="en-US">
                <a:solidFill>
                  <a:srgbClr val="FF2600"/>
                </a:solidFill>
              </a:rPr>
              <a:t>userId</a:t>
            </a:r>
            <a:r>
              <a:rPr lang="en-US">
                <a:solidFill>
                  <a:srgbClr val="FF2600"/>
                </a:solidFill>
              </a:rPr>
              <a:t>/comments/</a:t>
            </a:r>
            <a:r>
              <a:rPr i="1" lang="en-US">
                <a:solidFill>
                  <a:srgbClr val="FF2600"/>
                </a:solidFill>
              </a:rPr>
              <a:t>commentId</a:t>
            </a:r>
            <a:r>
              <a:rPr lang="en-US" sz="2464"/>
              <a:t>. If the </a:t>
            </a:r>
            <a:r>
              <a:rPr lang="en-US">
                <a:solidFill>
                  <a:srgbClr val="FF2600"/>
                </a:solidFill>
              </a:rPr>
              <a:t>user ID</a:t>
            </a:r>
            <a:r>
              <a:rPr lang="en-US" sz="2464"/>
              <a:t> is </a:t>
            </a:r>
            <a:r>
              <a:rPr lang="en-US">
                <a:solidFill>
                  <a:srgbClr val="FF2600"/>
                </a:solidFill>
              </a:rPr>
              <a:t>1</a:t>
            </a:r>
            <a:r>
              <a:rPr lang="en-US" sz="2464"/>
              <a:t> and the </a:t>
            </a:r>
            <a:r>
              <a:rPr lang="en-US">
                <a:solidFill>
                  <a:srgbClr val="FF2600"/>
                </a:solidFill>
              </a:rPr>
              <a:t>comment ID</a:t>
            </a:r>
            <a:r>
              <a:rPr lang="en-US" sz="2464"/>
              <a:t> is </a:t>
            </a:r>
            <a:r>
              <a:rPr lang="en-US">
                <a:solidFill>
                  <a:srgbClr val="FF2600"/>
                </a:solidFill>
              </a:rPr>
              <a:t>2</a:t>
            </a:r>
            <a:r>
              <a:rPr lang="en-US" sz="2464"/>
              <a:t>, let’s look at a few options we have available to us: </a:t>
            </a:r>
            <a:endParaRPr/>
          </a:p>
          <a:p>
            <a:pPr indent="0" lvl="0" marL="0" rtl="0" algn="l">
              <a:lnSpc>
                <a:spcPct val="100000"/>
              </a:lnSpc>
              <a:spcBef>
                <a:spcPts val="500"/>
              </a:spcBef>
              <a:spcAft>
                <a:spcPts val="0"/>
              </a:spcAft>
              <a:buClr>
                <a:srgbClr val="000000"/>
              </a:buClr>
              <a:buSzPct val="100000"/>
              <a:buFont typeface="Constantia"/>
              <a:buNone/>
            </a:pPr>
            <a:r>
              <a:rPr lang="en-US" sz="2002">
                <a:solidFill>
                  <a:srgbClr val="000000"/>
                </a:solidFill>
                <a:latin typeface="Constantia"/>
                <a:ea typeface="Constantia"/>
                <a:cs typeface="Constantia"/>
                <a:sym typeface="Constantia"/>
              </a:rPr>
              <a:t>Option 1: </a:t>
            </a:r>
            <a:endParaRPr/>
          </a:p>
          <a:p>
            <a:pPr indent="176021" lvl="1" marL="0" rtl="0" algn="l">
              <a:lnSpc>
                <a:spcPct val="100000"/>
              </a:lnSpc>
              <a:spcBef>
                <a:spcPts val="500"/>
              </a:spcBef>
              <a:spcAft>
                <a:spcPts val="0"/>
              </a:spcAft>
              <a:buClr>
                <a:srgbClr val="000088"/>
              </a:buClr>
              <a:buSzPct val="83333"/>
              <a:buFont typeface="Constantia"/>
              <a:buNone/>
            </a:pPr>
            <a:r>
              <a:rPr lang="en-US" sz="2400">
                <a:solidFill>
                  <a:srgbClr val="000088"/>
                </a:solidFill>
              </a:rPr>
              <a:t>route</a:t>
            </a:r>
            <a:r>
              <a:rPr lang="en-US" sz="2400">
                <a:solidFill>
                  <a:srgbClr val="000000"/>
                </a:solidFill>
              </a:rPr>
              <a:t>(</a:t>
            </a:r>
            <a:r>
              <a:rPr lang="en-US" sz="2400">
                <a:solidFill>
                  <a:srgbClr val="CC3300"/>
                </a:solidFill>
              </a:rPr>
              <a:t>'users.comments.show'</a:t>
            </a:r>
            <a:r>
              <a:rPr lang="en-US" sz="2400">
                <a:solidFill>
                  <a:srgbClr val="000000"/>
                </a:solidFill>
              </a:rPr>
              <a:t>, [</a:t>
            </a:r>
            <a:r>
              <a:rPr lang="en-US" sz="2400">
                <a:solidFill>
                  <a:srgbClr val="FF6600"/>
                </a:solidFill>
              </a:rPr>
              <a:t>1</a:t>
            </a:r>
            <a:r>
              <a:rPr lang="en-US" sz="2400">
                <a:solidFill>
                  <a:srgbClr val="000000"/>
                </a:solidFill>
              </a:rPr>
              <a:t>, </a:t>
            </a:r>
            <a:r>
              <a:rPr lang="en-US" sz="2400">
                <a:solidFill>
                  <a:srgbClr val="FF6600"/>
                </a:solidFill>
              </a:rPr>
              <a:t>2</a:t>
            </a:r>
            <a:r>
              <a:rPr lang="en-US" sz="2400">
                <a:solidFill>
                  <a:srgbClr val="000000"/>
                </a:solidFill>
              </a:rPr>
              <a:t>])</a:t>
            </a:r>
            <a:endParaRPr sz="2400">
              <a:solidFill>
                <a:srgbClr val="000000"/>
              </a:solidFill>
            </a:endParaRPr>
          </a:p>
          <a:p>
            <a:pPr indent="176021" lvl="1" marL="0" rtl="0" algn="l">
              <a:lnSpc>
                <a:spcPct val="100000"/>
              </a:lnSpc>
              <a:spcBef>
                <a:spcPts val="500"/>
              </a:spcBef>
              <a:spcAft>
                <a:spcPts val="0"/>
              </a:spcAft>
              <a:buClr>
                <a:srgbClr val="000000"/>
              </a:buClr>
              <a:buSzPct val="62500"/>
              <a:buFont typeface="Constantia"/>
              <a:buNone/>
            </a:pPr>
            <a:r>
              <a:rPr lang="en-US">
                <a:solidFill>
                  <a:srgbClr val="000000"/>
                </a:solidFill>
              </a:rPr>
              <a:t> </a:t>
            </a:r>
            <a:r>
              <a:rPr i="1" lang="en-US" sz="2002">
                <a:latin typeface="Constantia"/>
                <a:ea typeface="Constantia"/>
                <a:cs typeface="Constantia"/>
                <a:sym typeface="Constantia"/>
              </a:rPr>
              <a:t>// http://myapp.com/users/1/comments/2 </a:t>
            </a:r>
            <a:endParaRPr>
              <a:solidFill>
                <a:srgbClr val="000000"/>
              </a:solidFill>
            </a:endParaRPr>
          </a:p>
          <a:p>
            <a:pPr indent="0" lvl="0" marL="0" rtl="0" algn="l">
              <a:lnSpc>
                <a:spcPct val="100000"/>
              </a:lnSpc>
              <a:spcBef>
                <a:spcPts val="500"/>
              </a:spcBef>
              <a:spcAft>
                <a:spcPts val="0"/>
              </a:spcAft>
              <a:buClr>
                <a:srgbClr val="000000"/>
              </a:buClr>
              <a:buSzPct val="100000"/>
              <a:buFont typeface="Constantia"/>
              <a:buNone/>
            </a:pPr>
            <a:r>
              <a:rPr lang="en-US" sz="2002">
                <a:solidFill>
                  <a:srgbClr val="000000"/>
                </a:solidFill>
                <a:latin typeface="Constantia"/>
                <a:ea typeface="Constantia"/>
                <a:cs typeface="Constantia"/>
                <a:sym typeface="Constantia"/>
              </a:rPr>
              <a:t>Option 2: </a:t>
            </a:r>
            <a:endParaRPr/>
          </a:p>
          <a:p>
            <a:pPr indent="176021" lvl="1" marL="0" rtl="0" algn="l">
              <a:lnSpc>
                <a:spcPct val="100000"/>
              </a:lnSpc>
              <a:spcBef>
                <a:spcPts val="500"/>
              </a:spcBef>
              <a:spcAft>
                <a:spcPts val="0"/>
              </a:spcAft>
              <a:buClr>
                <a:srgbClr val="000088"/>
              </a:buClr>
              <a:buSzPct val="78431"/>
              <a:buFont typeface="Constantia"/>
              <a:buNone/>
            </a:pPr>
            <a:r>
              <a:rPr lang="en-US" sz="2550">
                <a:solidFill>
                  <a:srgbClr val="000088"/>
                </a:solidFill>
              </a:rPr>
              <a:t>route</a:t>
            </a:r>
            <a:r>
              <a:rPr lang="en-US" sz="2550">
                <a:solidFill>
                  <a:srgbClr val="000000"/>
                </a:solidFill>
              </a:rPr>
              <a:t>(</a:t>
            </a:r>
            <a:r>
              <a:rPr lang="en-US" sz="2550">
                <a:solidFill>
                  <a:srgbClr val="CC3300"/>
                </a:solidFill>
              </a:rPr>
              <a:t>'users.comments.show'</a:t>
            </a:r>
            <a:r>
              <a:rPr lang="en-US" sz="2550">
                <a:solidFill>
                  <a:srgbClr val="000000"/>
                </a:solidFill>
              </a:rPr>
              <a:t>, [</a:t>
            </a:r>
            <a:r>
              <a:rPr lang="en-US" sz="2550">
                <a:solidFill>
                  <a:srgbClr val="CC3300"/>
                </a:solidFill>
              </a:rPr>
              <a:t>'userId' </a:t>
            </a:r>
            <a:r>
              <a:rPr lang="en-US" sz="2550">
                <a:solidFill>
                  <a:srgbClr val="555555"/>
                </a:solidFill>
              </a:rPr>
              <a:t>=&gt; </a:t>
            </a:r>
            <a:r>
              <a:rPr lang="en-US" sz="2550">
                <a:solidFill>
                  <a:srgbClr val="FF6600"/>
                </a:solidFill>
              </a:rPr>
              <a:t>1</a:t>
            </a:r>
            <a:r>
              <a:rPr lang="en-US" sz="2550">
                <a:solidFill>
                  <a:srgbClr val="000000"/>
                </a:solidFill>
              </a:rPr>
              <a:t>, </a:t>
            </a:r>
            <a:r>
              <a:rPr lang="en-US" sz="2550">
                <a:solidFill>
                  <a:srgbClr val="CC3300"/>
                </a:solidFill>
              </a:rPr>
              <a:t>'commentId' </a:t>
            </a:r>
            <a:r>
              <a:rPr lang="en-US" sz="2550">
                <a:solidFill>
                  <a:srgbClr val="555555"/>
                </a:solidFill>
              </a:rPr>
              <a:t>=&gt; </a:t>
            </a:r>
            <a:r>
              <a:rPr lang="en-US" sz="2550">
                <a:solidFill>
                  <a:srgbClr val="FF6600"/>
                </a:solidFill>
              </a:rPr>
              <a:t>2</a:t>
            </a:r>
            <a:r>
              <a:rPr lang="en-US" sz="2550">
                <a:solidFill>
                  <a:srgbClr val="000000"/>
                </a:solidFill>
              </a:rPr>
              <a:t>])</a:t>
            </a:r>
            <a:endParaRPr sz="2550">
              <a:solidFill>
                <a:srgbClr val="000000"/>
              </a:solidFill>
            </a:endParaRPr>
          </a:p>
          <a:p>
            <a:pPr indent="176021" lvl="1" marL="0" rtl="0" algn="l">
              <a:lnSpc>
                <a:spcPct val="100000"/>
              </a:lnSpc>
              <a:spcBef>
                <a:spcPts val="500"/>
              </a:spcBef>
              <a:spcAft>
                <a:spcPts val="0"/>
              </a:spcAft>
              <a:buClr>
                <a:srgbClr val="000000"/>
              </a:buClr>
              <a:buSzPct val="78431"/>
              <a:buFont typeface="Constantia"/>
              <a:buNone/>
            </a:pPr>
            <a:r>
              <a:rPr lang="en-US" sz="2550">
                <a:solidFill>
                  <a:srgbClr val="000000"/>
                </a:solidFill>
              </a:rPr>
              <a:t> </a:t>
            </a:r>
            <a:r>
              <a:rPr i="1" lang="en-US" sz="2550"/>
              <a:t>// http://myapp.com/users/1/comments/2 </a:t>
            </a:r>
            <a:endParaRPr sz="2550">
              <a:solidFill>
                <a:srgbClr val="000000"/>
              </a:solidFill>
            </a:endParaRPr>
          </a:p>
          <a:p>
            <a:pPr indent="0" lvl="0" marL="0" rtl="0" algn="l">
              <a:lnSpc>
                <a:spcPct val="100000"/>
              </a:lnSpc>
              <a:spcBef>
                <a:spcPts val="500"/>
              </a:spcBef>
              <a:spcAft>
                <a:spcPts val="0"/>
              </a:spcAft>
              <a:buClr>
                <a:srgbClr val="92D050"/>
              </a:buClr>
              <a:buSzPct val="100000"/>
              <a:buFont typeface="Arial"/>
              <a:buNone/>
            </a:pPr>
            <a:r>
              <a:rPr lang="en-US" sz="2464"/>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2989358" y="3078482"/>
            <a:ext cx="3165284" cy="7010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Route Groups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Groups </a:t>
            </a:r>
            <a:endParaRPr/>
          </a:p>
        </p:txBody>
      </p:sp>
      <p:sp>
        <p:nvSpPr>
          <p:cNvPr id="171" name="Google Shape;171;p19"/>
          <p:cNvSpPr txBox="1"/>
          <p:nvPr>
            <p:ph idx="1" type="body"/>
          </p:nvPr>
        </p:nvSpPr>
        <p:spPr>
          <a:xfrm>
            <a:off x="457200" y="1417650"/>
            <a:ext cx="8229600" cy="4950600"/>
          </a:xfrm>
          <a:prstGeom prst="rect">
            <a:avLst/>
          </a:prstGeom>
          <a:noFill/>
          <a:ln>
            <a:noFill/>
          </a:ln>
        </p:spPr>
        <p:txBody>
          <a:bodyPr anchorCtr="0" anchor="t" bIns="45700" lIns="45700" spcFirstLastPara="1" rIns="45700" wrap="square" tIns="45700">
            <a:normAutofit fontScale="62500" lnSpcReduction="10000"/>
          </a:bodyPr>
          <a:lstStyle/>
          <a:p>
            <a:pPr indent="-271842" lvl="0" marL="264031" rtl="0" algn="l">
              <a:lnSpc>
                <a:spcPct val="100000"/>
              </a:lnSpc>
              <a:spcBef>
                <a:spcPts val="0"/>
              </a:spcBef>
              <a:spcAft>
                <a:spcPts val="0"/>
              </a:spcAft>
              <a:buClr>
                <a:srgbClr val="92D050"/>
              </a:buClr>
              <a:buSzPct val="100000"/>
              <a:buFont typeface="Constantia"/>
              <a:buChar char="•"/>
            </a:pPr>
            <a:r>
              <a:rPr lang="en-US" sz="3400">
                <a:latin typeface="Constantia"/>
                <a:ea typeface="Constantia"/>
                <a:cs typeface="Constantia"/>
                <a:sym typeface="Constantia"/>
              </a:rPr>
              <a:t>Route groups allow you to group several routes together and apply any shared configuration settings once to the entire group, to reduce this duplication.</a:t>
            </a:r>
            <a:endParaRPr sz="3400">
              <a:latin typeface="Constantia"/>
              <a:ea typeface="Constantia"/>
              <a:cs typeface="Constantia"/>
              <a:sym typeface="Constantia"/>
            </a:endParaRPr>
          </a:p>
          <a:p>
            <a:pPr indent="0" lvl="0" marL="342900" rtl="0" algn="l">
              <a:lnSpc>
                <a:spcPct val="100000"/>
              </a:lnSpc>
              <a:spcBef>
                <a:spcPts val="500"/>
              </a:spcBef>
              <a:spcAft>
                <a:spcPts val="0"/>
              </a:spcAft>
              <a:buNone/>
            </a:pPr>
            <a:r>
              <a:t/>
            </a:r>
            <a:endParaRPr sz="2400">
              <a:solidFill>
                <a:srgbClr val="000088"/>
              </a:solidFill>
            </a:endParaRPr>
          </a:p>
          <a:p>
            <a:pPr indent="-232282" lvl="0" marL="264032" rtl="0" algn="l">
              <a:lnSpc>
                <a:spcPct val="100000"/>
              </a:lnSpc>
              <a:spcBef>
                <a:spcPts val="500"/>
              </a:spcBef>
              <a:spcAft>
                <a:spcPts val="0"/>
              </a:spcAft>
              <a:buClr>
                <a:srgbClr val="000088"/>
              </a:buClr>
              <a:buSzPct val="100000"/>
              <a:buFont typeface="Constantia"/>
              <a:buChar char="•"/>
            </a:pPr>
            <a:r>
              <a:rPr lang="en-US" sz="2400">
                <a:solidFill>
                  <a:srgbClr val="000088"/>
                </a:solidFill>
              </a:rPr>
              <a:t>Route</a:t>
            </a:r>
            <a:r>
              <a:rPr lang="en-US" sz="2400">
                <a:solidFill>
                  <a:srgbClr val="555555"/>
                </a:solidFill>
              </a:rPr>
              <a:t>::</a:t>
            </a:r>
            <a:r>
              <a:rPr lang="en-US" sz="2400">
                <a:solidFill>
                  <a:srgbClr val="330099"/>
                </a:solidFill>
              </a:rPr>
              <a:t>group</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528065" lvl="3" marL="0" rtl="0" algn="l">
              <a:lnSpc>
                <a:spcPct val="100000"/>
              </a:lnSpc>
              <a:spcBef>
                <a:spcPts val="500"/>
              </a:spcBef>
              <a:spcAft>
                <a:spcPts val="0"/>
              </a:spcAft>
              <a:buClr>
                <a:srgbClr val="000088"/>
              </a:buClr>
              <a:buSzPct val="83333"/>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FF2600"/>
                </a:solidFill>
              </a:rPr>
              <a:t>'dashboard'</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880109" lvl="5" marL="0" rtl="0" algn="l">
              <a:lnSpc>
                <a:spcPct val="169830"/>
              </a:lnSpc>
              <a:spcBef>
                <a:spcPts val="900"/>
              </a:spcBef>
              <a:spcAft>
                <a:spcPts val="0"/>
              </a:spcAft>
              <a:buClr>
                <a:srgbClr val="006699"/>
              </a:buClr>
              <a:buSzPct val="83333"/>
              <a:buFont typeface="Constantia"/>
              <a:buNone/>
            </a:pPr>
            <a:r>
              <a:rPr b="1" lang="en-US" sz="2400">
                <a:solidFill>
                  <a:srgbClr val="006699"/>
                </a:solidFill>
              </a:rPr>
              <a:t>return </a:t>
            </a:r>
            <a:r>
              <a:rPr lang="en-US" sz="2400">
                <a:solidFill>
                  <a:srgbClr val="000088"/>
                </a:solidFill>
              </a:rPr>
              <a:t>view</a:t>
            </a:r>
            <a:r>
              <a:rPr lang="en-US" sz="2400">
                <a:solidFill>
                  <a:srgbClr val="000000"/>
                </a:solidFill>
              </a:rPr>
              <a:t>(</a:t>
            </a:r>
            <a:r>
              <a:rPr lang="en-US" sz="2400">
                <a:solidFill>
                  <a:srgbClr val="CC3300"/>
                </a:solidFill>
                <a:latin typeface="Constantia"/>
                <a:ea typeface="Constantia"/>
                <a:cs typeface="Constantia"/>
                <a:sym typeface="Constantia"/>
              </a:rPr>
              <a:t>'dashboard'</a:t>
            </a:r>
            <a:r>
              <a:rPr lang="en-US" sz="2400">
                <a:solidFill>
                  <a:srgbClr val="000000"/>
                </a:solidFill>
              </a:rPr>
              <a:t>); </a:t>
            </a:r>
            <a:endParaRPr sz="2400">
              <a:solidFill>
                <a:srgbClr val="000000"/>
              </a:solidFill>
            </a:endParaRPr>
          </a:p>
          <a:p>
            <a:pPr indent="528065" lvl="3" marL="0" rtl="0" algn="l">
              <a:lnSpc>
                <a:spcPct val="170000"/>
              </a:lnSpc>
              <a:spcBef>
                <a:spcPts val="900"/>
              </a:spcBef>
              <a:spcAft>
                <a:spcPts val="0"/>
              </a:spcAft>
              <a:buClr>
                <a:srgbClr val="000000"/>
              </a:buClr>
              <a:buSzPct val="83333"/>
              <a:buFont typeface="Constantia"/>
              <a:buNone/>
            </a:pPr>
            <a:r>
              <a:rPr lang="en-US" sz="2400">
                <a:solidFill>
                  <a:srgbClr val="000000"/>
                </a:solidFill>
              </a:rPr>
              <a:t>}); </a:t>
            </a:r>
            <a:endParaRPr sz="2400">
              <a:solidFill>
                <a:srgbClr val="000000"/>
              </a:solidFill>
            </a:endParaRPr>
          </a:p>
          <a:p>
            <a:pPr indent="528065" lvl="3" marL="0" rtl="0" algn="l">
              <a:lnSpc>
                <a:spcPct val="169830"/>
              </a:lnSpc>
              <a:spcBef>
                <a:spcPts val="900"/>
              </a:spcBef>
              <a:spcAft>
                <a:spcPts val="0"/>
              </a:spcAft>
              <a:buClr>
                <a:srgbClr val="000088"/>
              </a:buClr>
              <a:buSzPct val="83333"/>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'account'</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880109" lvl="5" marL="0" rtl="0" algn="l">
              <a:lnSpc>
                <a:spcPct val="169830"/>
              </a:lnSpc>
              <a:spcBef>
                <a:spcPts val="900"/>
              </a:spcBef>
              <a:spcAft>
                <a:spcPts val="0"/>
              </a:spcAft>
              <a:buClr>
                <a:srgbClr val="006699"/>
              </a:buClr>
              <a:buSzPct val="83333"/>
              <a:buFont typeface="Constantia"/>
              <a:buNone/>
            </a:pPr>
            <a:r>
              <a:rPr b="1" lang="en-US" sz="2400">
                <a:solidFill>
                  <a:srgbClr val="006699"/>
                </a:solidFill>
              </a:rPr>
              <a:t>return </a:t>
            </a:r>
            <a:r>
              <a:rPr lang="en-US" sz="2400">
                <a:solidFill>
                  <a:srgbClr val="000088"/>
                </a:solidFill>
              </a:rPr>
              <a:t>view</a:t>
            </a:r>
            <a:r>
              <a:rPr lang="en-US" sz="2400">
                <a:solidFill>
                  <a:srgbClr val="000000"/>
                </a:solidFill>
              </a:rPr>
              <a:t>(</a:t>
            </a:r>
            <a:r>
              <a:rPr lang="en-US" sz="2400">
                <a:solidFill>
                  <a:srgbClr val="CC3300"/>
                </a:solidFill>
                <a:latin typeface="Constantia"/>
                <a:ea typeface="Constantia"/>
                <a:cs typeface="Constantia"/>
                <a:sym typeface="Constantia"/>
              </a:rPr>
              <a:t>'account'</a:t>
            </a:r>
            <a:r>
              <a:rPr lang="en-US" sz="2400">
                <a:solidFill>
                  <a:srgbClr val="000000"/>
                </a:solidFill>
              </a:rPr>
              <a:t>);</a:t>
            </a:r>
            <a:r>
              <a:rPr lang="en-US">
                <a:solidFill>
                  <a:srgbClr val="000000"/>
                </a:solidFill>
              </a:rPr>
              <a:t> </a:t>
            </a:r>
            <a:endParaRPr>
              <a:solidFill>
                <a:srgbClr val="000000"/>
              </a:solidFill>
            </a:endParaRPr>
          </a:p>
          <a:p>
            <a:pPr indent="528065" lvl="3" marL="0" rtl="0" algn="l">
              <a:lnSpc>
                <a:spcPct val="169830"/>
              </a:lnSpc>
              <a:spcBef>
                <a:spcPts val="900"/>
              </a:spcBef>
              <a:spcAft>
                <a:spcPts val="0"/>
              </a:spcAft>
              <a:buClr>
                <a:srgbClr val="000000"/>
              </a:buClr>
              <a:buSzPct val="100000"/>
              <a:buFont typeface="Constantia"/>
              <a:buNone/>
            </a:pPr>
            <a:r>
              <a:rPr lang="en-US" sz="2002">
                <a:solidFill>
                  <a:srgbClr val="000000"/>
                </a:solidFill>
                <a:latin typeface="Constantia"/>
                <a:ea typeface="Constantia"/>
                <a:cs typeface="Constantia"/>
                <a:sym typeface="Constantia"/>
              </a:rPr>
              <a:t>}); </a:t>
            </a:r>
            <a:endParaRPr/>
          </a:p>
          <a:p>
            <a:pPr indent="176021" lvl="1" marL="0" rtl="0" algn="l">
              <a:lnSpc>
                <a:spcPct val="169830"/>
              </a:lnSpc>
              <a:spcBef>
                <a:spcPts val="900"/>
              </a:spcBef>
              <a:spcAft>
                <a:spcPts val="0"/>
              </a:spcAft>
              <a:buClr>
                <a:srgbClr val="000000"/>
              </a:buClr>
              <a:buSzPct val="100000"/>
              <a:buFont typeface="Constantia"/>
              <a:buNone/>
            </a:pPr>
            <a:r>
              <a:rPr lang="en-US" sz="2002">
                <a:solidFill>
                  <a:srgbClr val="000000"/>
                </a:solidFill>
                <a:latin typeface="Constantia"/>
                <a:ea typeface="Constantia"/>
                <a:cs typeface="Constantia"/>
                <a:sym typeface="Constantia"/>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400"/>
              <a:buFont typeface="Arial"/>
              <a:buNone/>
            </a:pPr>
            <a:r>
              <a:rPr lang="en-US">
                <a:solidFill>
                  <a:srgbClr val="000000"/>
                </a:solidFill>
              </a:rPr>
              <a:t>Objectives</a:t>
            </a:r>
            <a:endParaRPr/>
          </a:p>
        </p:txBody>
      </p:sp>
      <p:sp>
        <p:nvSpPr>
          <p:cNvPr id="65" name="Google Shape;65;p2"/>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A Quick Introduction to MVC, the HTTP Verbs, and REST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Route Definitions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Route Groups </a:t>
            </a:r>
            <a:endParaRPr sz="1200"/>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Signing a Route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Views </a:t>
            </a:r>
            <a:endParaRPr/>
          </a:p>
        </p:txBody>
      </p:sp>
      <p:pic>
        <p:nvPicPr>
          <p:cNvPr descr="image2.png" id="66" name="Google Shape;66;p2"/>
          <p:cNvPicPr preferRelativeResize="0"/>
          <p:nvPr/>
        </p:nvPicPr>
        <p:blipFill rotWithShape="1">
          <a:blip r:embed="rId3">
            <a:alphaModFix/>
          </a:blip>
          <a:srcRect b="0" l="0" r="0" t="0"/>
          <a:stretch/>
        </p:blipFill>
        <p:spPr>
          <a:xfrm>
            <a:off x="7050052" y="52614"/>
            <a:ext cx="2073172" cy="1587050"/>
          </a:xfrm>
          <a:prstGeom prst="rect">
            <a:avLst/>
          </a:prstGeom>
          <a:noFill/>
          <a:ln>
            <a:noFill/>
          </a:ln>
        </p:spPr>
      </p:pic>
      <p:sp>
        <p:nvSpPr>
          <p:cNvPr id="67" name="Google Shape;67;p2"/>
          <p:cNvSpPr txBox="1"/>
          <p:nvPr/>
        </p:nvSpPr>
        <p:spPr>
          <a:xfrm>
            <a:off x="4851400" y="1600200"/>
            <a:ext cx="4038600" cy="4525963"/>
          </a:xfrm>
          <a:prstGeom prst="rect">
            <a:avLst/>
          </a:prstGeom>
          <a:noFill/>
          <a:ln>
            <a:noFill/>
          </a:ln>
        </p:spPr>
        <p:txBody>
          <a:bodyPr anchorCtr="0" anchor="t" bIns="45700" lIns="45700" spcFirstLastPara="1" rIns="45700" wrap="square" tIns="45700">
            <a:normAutofit/>
          </a:bodyPr>
          <a:lstStyle/>
          <a:p>
            <a:pPr indent="-269875" lvl="0" marL="269875" marR="0" rtl="0" algn="l">
              <a:lnSpc>
                <a:spcPct val="100000"/>
              </a:lnSpc>
              <a:spcBef>
                <a:spcPts val="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Controllers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Route Model Binding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Form Method Spoofing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CSRF Protection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Redirects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Group Options </a:t>
            </a:r>
            <a:endParaRPr b="0" i="0" sz="1200" u="none" cap="none" strike="noStrike">
              <a:solidFill>
                <a:srgbClr val="00B0F0"/>
              </a:solidFill>
              <a:latin typeface="Arial"/>
              <a:ea typeface="Arial"/>
              <a:cs typeface="Arial"/>
              <a:sym typeface="Arial"/>
            </a:endParaRPr>
          </a:p>
        </p:txBody>
      </p:sp>
      <p:sp>
        <p:nvSpPr>
          <p:cNvPr id="177" name="Google Shape;177;p20"/>
          <p:cNvSpPr txBox="1"/>
          <p:nvPr>
            <p:ph idx="1" type="body"/>
          </p:nvPr>
        </p:nvSpPr>
        <p:spPr>
          <a:xfrm>
            <a:off x="457200" y="1600200"/>
            <a:ext cx="8229600" cy="4405800"/>
          </a:xfrm>
          <a:prstGeom prst="rect">
            <a:avLst/>
          </a:prstGeom>
          <a:noFill/>
          <a:ln>
            <a:noFill/>
          </a:ln>
        </p:spPr>
        <p:txBody>
          <a:bodyPr anchorCtr="0" anchor="t" bIns="45700" lIns="45700" spcFirstLastPara="1" rIns="45700" wrap="square" tIns="45700">
            <a:normAutofit fontScale="47500" lnSpcReduction="20000"/>
          </a:bodyPr>
          <a:lstStyle/>
          <a:p>
            <a:pPr indent="-159257" lvl="0" marL="212597" rtl="0" algn="l">
              <a:lnSpc>
                <a:spcPct val="100000"/>
              </a:lnSpc>
              <a:spcBef>
                <a:spcPts val="0"/>
              </a:spcBef>
              <a:spcAft>
                <a:spcPts val="0"/>
              </a:spcAft>
              <a:buClr>
                <a:srgbClr val="000088"/>
              </a:buClr>
              <a:buSzPct val="50000"/>
              <a:buFont typeface="Constantia"/>
              <a:buChar char="•"/>
            </a:pPr>
            <a:r>
              <a:rPr lang="en-US">
                <a:solidFill>
                  <a:srgbClr val="000088"/>
                </a:solidFill>
              </a:rPr>
              <a:t>Route</a:t>
            </a:r>
            <a:r>
              <a:rPr lang="en-US">
                <a:solidFill>
                  <a:srgbClr val="555555"/>
                </a:solidFill>
              </a:rPr>
              <a:t>::</a:t>
            </a:r>
            <a:r>
              <a:rPr lang="en-US">
                <a:solidFill>
                  <a:srgbClr val="330099"/>
                </a:solidFill>
              </a:rPr>
              <a:t>group</a:t>
            </a:r>
            <a:r>
              <a:rPr lang="en-US">
                <a:solidFill>
                  <a:srgbClr val="000000"/>
                </a:solidFill>
              </a:rPr>
              <a:t>([</a:t>
            </a:r>
            <a:endParaRPr>
              <a:solidFill>
                <a:srgbClr val="000000"/>
              </a:solidFill>
            </a:endParaRPr>
          </a:p>
          <a:p>
            <a:pPr indent="0" lvl="0" marL="0" rtl="0" algn="l">
              <a:lnSpc>
                <a:spcPct val="100000"/>
              </a:lnSpc>
              <a:spcBef>
                <a:spcPts val="400"/>
              </a:spcBef>
              <a:spcAft>
                <a:spcPts val="0"/>
              </a:spcAft>
              <a:buClr>
                <a:srgbClr val="000000"/>
              </a:buClr>
              <a:buSzPct val="50000"/>
              <a:buFont typeface="Constantia"/>
              <a:buNone/>
            </a:pPr>
            <a:r>
              <a:rPr lang="en-US">
                <a:solidFill>
                  <a:srgbClr val="000000"/>
                </a:solidFill>
              </a:rPr>
              <a:t>	</a:t>
            </a:r>
            <a:r>
              <a:rPr lang="en-US">
                <a:solidFill>
                  <a:srgbClr val="FF2600"/>
                </a:solidFill>
              </a:rPr>
              <a:t>'prefix'</a:t>
            </a:r>
            <a:r>
              <a:rPr lang="en-US">
                <a:solidFill>
                  <a:srgbClr val="000000"/>
                </a:solidFill>
              </a:rPr>
              <a:t> =&gt; </a:t>
            </a:r>
            <a:r>
              <a:rPr lang="en-US">
                <a:solidFill>
                  <a:srgbClr val="FF2600"/>
                </a:solidFill>
              </a:rPr>
              <a:t>'admin'</a:t>
            </a:r>
            <a:r>
              <a:rPr lang="en-US">
                <a:solidFill>
                  <a:srgbClr val="000000"/>
                </a:solidFill>
              </a:rPr>
              <a:t>,</a:t>
            </a:r>
            <a:endParaRPr>
              <a:solidFill>
                <a:srgbClr val="000000"/>
              </a:solidFill>
            </a:endParaRPr>
          </a:p>
          <a:p>
            <a:pPr indent="0" lvl="0" marL="0" rtl="0" algn="l">
              <a:lnSpc>
                <a:spcPct val="100000"/>
              </a:lnSpc>
              <a:spcBef>
                <a:spcPts val="400"/>
              </a:spcBef>
              <a:spcAft>
                <a:spcPts val="0"/>
              </a:spcAft>
              <a:buClr>
                <a:srgbClr val="000000"/>
              </a:buClr>
              <a:buSzPct val="50000"/>
              <a:buFont typeface="Constantia"/>
              <a:buNone/>
            </a:pPr>
            <a:r>
              <a:rPr lang="en-US">
                <a:solidFill>
                  <a:srgbClr val="000000"/>
                </a:solidFill>
              </a:rPr>
              <a:t>	</a:t>
            </a:r>
            <a:r>
              <a:rPr lang="en-US">
                <a:solidFill>
                  <a:srgbClr val="FF2600"/>
                </a:solidFill>
              </a:rPr>
              <a:t>'as'</a:t>
            </a:r>
            <a:r>
              <a:rPr lang="en-US">
                <a:solidFill>
                  <a:srgbClr val="000000"/>
                </a:solidFill>
              </a:rPr>
              <a:t> =&gt; </a:t>
            </a:r>
            <a:r>
              <a:rPr lang="en-US">
                <a:solidFill>
                  <a:srgbClr val="FF2600"/>
                </a:solidFill>
              </a:rPr>
              <a:t>'admin.'</a:t>
            </a:r>
            <a:r>
              <a:rPr lang="en-US">
                <a:solidFill>
                  <a:srgbClr val="000000"/>
                </a:solidFill>
              </a:rPr>
              <a:t>,</a:t>
            </a:r>
            <a:endParaRPr>
              <a:solidFill>
                <a:srgbClr val="000000"/>
              </a:solidFill>
            </a:endParaRPr>
          </a:p>
          <a:p>
            <a:pPr indent="0" lvl="0" marL="0" rtl="0" algn="l">
              <a:lnSpc>
                <a:spcPct val="100000"/>
              </a:lnSpc>
              <a:spcBef>
                <a:spcPts val="400"/>
              </a:spcBef>
              <a:spcAft>
                <a:spcPts val="0"/>
              </a:spcAft>
              <a:buClr>
                <a:srgbClr val="000000"/>
              </a:buClr>
              <a:buSzPct val="50000"/>
              <a:buFont typeface="Constantia"/>
              <a:buNone/>
            </a:pPr>
            <a:r>
              <a:rPr lang="en-US">
                <a:solidFill>
                  <a:srgbClr val="000000"/>
                </a:solidFill>
              </a:rPr>
              <a:t>	</a:t>
            </a:r>
            <a:r>
              <a:rPr lang="en-US">
                <a:solidFill>
                  <a:srgbClr val="FF2600"/>
                </a:solidFill>
              </a:rPr>
              <a:t>'namespace'</a:t>
            </a:r>
            <a:r>
              <a:rPr lang="en-US">
                <a:solidFill>
                  <a:srgbClr val="000000"/>
                </a:solidFill>
              </a:rPr>
              <a:t> =&gt; </a:t>
            </a:r>
            <a:r>
              <a:rPr lang="en-US">
                <a:solidFill>
                  <a:srgbClr val="FF2600"/>
                </a:solidFill>
              </a:rPr>
              <a:t>'Admin'</a:t>
            </a:r>
            <a:r>
              <a:rPr lang="en-US">
                <a:solidFill>
                  <a:srgbClr val="000000"/>
                </a:solidFill>
              </a:rPr>
              <a:t>,</a:t>
            </a:r>
            <a:endParaRPr>
              <a:solidFill>
                <a:srgbClr val="000000"/>
              </a:solidFill>
            </a:endParaRPr>
          </a:p>
          <a:p>
            <a:pPr indent="0" lvl="0" marL="0" rtl="0" algn="l">
              <a:lnSpc>
                <a:spcPct val="100000"/>
              </a:lnSpc>
              <a:spcBef>
                <a:spcPts val="400"/>
              </a:spcBef>
              <a:spcAft>
                <a:spcPts val="0"/>
              </a:spcAft>
              <a:buClr>
                <a:srgbClr val="000000"/>
              </a:buClr>
              <a:buSzPct val="50000"/>
              <a:buFont typeface="Constantia"/>
              <a:buNone/>
            </a:pPr>
            <a:r>
              <a:rPr lang="en-US">
                <a:solidFill>
                  <a:srgbClr val="000000"/>
                </a:solidFill>
              </a:rPr>
              <a:t>	</a:t>
            </a:r>
            <a:r>
              <a:rPr lang="en-US">
                <a:solidFill>
                  <a:srgbClr val="FF2600"/>
                </a:solidFill>
              </a:rPr>
              <a:t>'middleware'</a:t>
            </a:r>
            <a:r>
              <a:rPr lang="en-US">
                <a:solidFill>
                  <a:srgbClr val="000000"/>
                </a:solidFill>
              </a:rPr>
              <a:t> =&gt; [</a:t>
            </a:r>
            <a:r>
              <a:rPr lang="en-US">
                <a:solidFill>
                  <a:srgbClr val="FF2600"/>
                </a:solidFill>
              </a:rPr>
              <a:t>'is.Admin'</a:t>
            </a:r>
            <a:r>
              <a:rPr lang="en-US">
                <a:solidFill>
                  <a:srgbClr val="000000"/>
                </a:solidFill>
              </a:rPr>
              <a:t>]</a:t>
            </a:r>
            <a:endParaRPr>
              <a:solidFill>
                <a:srgbClr val="000000"/>
              </a:solidFill>
            </a:endParaRPr>
          </a:p>
          <a:p>
            <a:pPr indent="0" lvl="0" marL="0" rtl="0" algn="l">
              <a:lnSpc>
                <a:spcPct val="100000"/>
              </a:lnSpc>
              <a:spcBef>
                <a:spcPts val="400"/>
              </a:spcBef>
              <a:spcAft>
                <a:spcPts val="0"/>
              </a:spcAft>
              <a:buClr>
                <a:srgbClr val="000000"/>
              </a:buClr>
              <a:buSzPct val="50000"/>
              <a:buFont typeface="Constantia"/>
              <a:buNone/>
            </a:pPr>
            <a:r>
              <a:rPr lang="en-US">
                <a:solidFill>
                  <a:srgbClr val="000000"/>
                </a:solidFill>
              </a:rPr>
              <a:t>],  </a:t>
            </a:r>
            <a:r>
              <a:rPr b="1" lang="en-US">
                <a:solidFill>
                  <a:srgbClr val="006699"/>
                </a:solidFill>
              </a:rPr>
              <a:t>function </a:t>
            </a:r>
            <a:r>
              <a:rPr lang="en-US">
                <a:solidFill>
                  <a:srgbClr val="000000"/>
                </a:solidFill>
              </a:rPr>
              <a:t>() { </a:t>
            </a:r>
            <a:endParaRPr>
              <a:solidFill>
                <a:srgbClr val="000000"/>
              </a:solidFill>
            </a:endParaRPr>
          </a:p>
          <a:p>
            <a:pPr indent="425194" lvl="3" marL="0" rtl="0" algn="l">
              <a:lnSpc>
                <a:spcPct val="100000"/>
              </a:lnSpc>
              <a:spcBef>
                <a:spcPts val="400"/>
              </a:spcBef>
              <a:spcAft>
                <a:spcPts val="0"/>
              </a:spcAft>
              <a:buClr>
                <a:srgbClr val="000088"/>
              </a:buClr>
              <a:buSzPct val="50000"/>
              <a:buFont typeface="Constantia"/>
              <a:buNone/>
            </a:pPr>
            <a:r>
              <a:rPr lang="en-US">
                <a:solidFill>
                  <a:srgbClr val="000088"/>
                </a:solidFill>
              </a:rPr>
              <a:t>Route</a:t>
            </a:r>
            <a:r>
              <a:rPr lang="en-US">
                <a:solidFill>
                  <a:srgbClr val="555555"/>
                </a:solidFill>
              </a:rPr>
              <a:t>::</a:t>
            </a:r>
            <a:r>
              <a:rPr lang="en-US">
                <a:solidFill>
                  <a:srgbClr val="330099"/>
                </a:solidFill>
              </a:rPr>
              <a:t>get</a:t>
            </a:r>
            <a:r>
              <a:rPr lang="en-US">
                <a:solidFill>
                  <a:srgbClr val="000000"/>
                </a:solidFill>
              </a:rPr>
              <a:t>(</a:t>
            </a:r>
            <a:r>
              <a:rPr lang="en-US">
                <a:solidFill>
                  <a:srgbClr val="FF2600"/>
                </a:solidFill>
              </a:rPr>
              <a:t>'dashboard'</a:t>
            </a:r>
            <a:r>
              <a:rPr lang="en-US">
                <a:solidFill>
                  <a:srgbClr val="000000"/>
                </a:solidFill>
              </a:rPr>
              <a:t>, </a:t>
            </a:r>
            <a:r>
              <a:rPr b="1" lang="en-US">
                <a:solidFill>
                  <a:srgbClr val="006699"/>
                </a:solidFill>
              </a:rPr>
              <a:t>function </a:t>
            </a:r>
            <a:r>
              <a:rPr lang="en-US">
                <a:solidFill>
                  <a:srgbClr val="000000"/>
                </a:solidFill>
              </a:rPr>
              <a:t>() { </a:t>
            </a:r>
            <a:endParaRPr>
              <a:solidFill>
                <a:srgbClr val="000000"/>
              </a:solidFill>
            </a:endParaRPr>
          </a:p>
          <a:p>
            <a:pPr indent="708659" lvl="5" marL="0" rtl="0" algn="l">
              <a:lnSpc>
                <a:spcPct val="173697"/>
              </a:lnSpc>
              <a:spcBef>
                <a:spcPts val="700"/>
              </a:spcBef>
              <a:spcAft>
                <a:spcPts val="0"/>
              </a:spcAft>
              <a:buClr>
                <a:srgbClr val="006699"/>
              </a:buClr>
              <a:buSzPct val="50000"/>
              <a:buFont typeface="Constantia"/>
              <a:buNone/>
            </a:pPr>
            <a:r>
              <a:rPr b="1" lang="en-US">
                <a:solidFill>
                  <a:srgbClr val="006699"/>
                </a:solidFill>
              </a:rPr>
              <a:t>return </a:t>
            </a:r>
            <a:r>
              <a:rPr lang="en-US">
                <a:solidFill>
                  <a:srgbClr val="000088"/>
                </a:solidFill>
              </a:rPr>
              <a:t>view</a:t>
            </a:r>
            <a:r>
              <a:rPr lang="en-US">
                <a:solidFill>
                  <a:srgbClr val="000000"/>
                </a:solidFill>
              </a:rPr>
              <a:t>(</a:t>
            </a:r>
            <a:r>
              <a:rPr lang="en-US" sz="1612">
                <a:solidFill>
                  <a:srgbClr val="CC3300"/>
                </a:solidFill>
                <a:latin typeface="Constantia"/>
                <a:ea typeface="Constantia"/>
                <a:cs typeface="Constantia"/>
                <a:sym typeface="Constantia"/>
              </a:rPr>
              <a:t>'dashboard'</a:t>
            </a:r>
            <a:r>
              <a:rPr lang="en-US">
                <a:solidFill>
                  <a:srgbClr val="000000"/>
                </a:solidFill>
              </a:rPr>
              <a:t>); </a:t>
            </a:r>
            <a:endParaRPr>
              <a:solidFill>
                <a:srgbClr val="000000"/>
              </a:solidFill>
            </a:endParaRPr>
          </a:p>
          <a:p>
            <a:pPr indent="425194" lvl="3" marL="0" rtl="0" algn="l">
              <a:lnSpc>
                <a:spcPct val="175000"/>
              </a:lnSpc>
              <a:spcBef>
                <a:spcPts val="700"/>
              </a:spcBef>
              <a:spcAft>
                <a:spcPts val="0"/>
              </a:spcAft>
              <a:buClr>
                <a:srgbClr val="000000"/>
              </a:buClr>
              <a:buSzPct val="50000"/>
              <a:buFont typeface="Constantia"/>
              <a:buNone/>
            </a:pPr>
            <a:r>
              <a:rPr lang="en-US">
                <a:solidFill>
                  <a:srgbClr val="000000"/>
                </a:solidFill>
              </a:rPr>
              <a:t>})-&gt;name(‘</a:t>
            </a:r>
            <a:r>
              <a:rPr lang="en-US">
                <a:solidFill>
                  <a:srgbClr val="FF2600"/>
                </a:solidFill>
              </a:rPr>
              <a:t>dashboard</a:t>
            </a:r>
            <a:r>
              <a:rPr lang="en-US">
                <a:solidFill>
                  <a:srgbClr val="000000"/>
                </a:solidFill>
              </a:rPr>
              <a:t>’); </a:t>
            </a:r>
            <a:endParaRPr>
              <a:solidFill>
                <a:srgbClr val="000000"/>
              </a:solidFill>
            </a:endParaRPr>
          </a:p>
          <a:p>
            <a:pPr indent="425194" lvl="3" marL="0" rtl="0" algn="l">
              <a:lnSpc>
                <a:spcPct val="173697"/>
              </a:lnSpc>
              <a:spcBef>
                <a:spcPts val="700"/>
              </a:spcBef>
              <a:spcAft>
                <a:spcPts val="0"/>
              </a:spcAft>
              <a:buClr>
                <a:srgbClr val="000088"/>
              </a:buClr>
              <a:buSzPct val="50000"/>
              <a:buFont typeface="Constantia"/>
              <a:buNone/>
            </a:pPr>
            <a:r>
              <a:rPr lang="en-US">
                <a:solidFill>
                  <a:srgbClr val="000088"/>
                </a:solidFill>
              </a:rPr>
              <a:t>Route</a:t>
            </a:r>
            <a:r>
              <a:rPr lang="en-US">
                <a:solidFill>
                  <a:srgbClr val="555555"/>
                </a:solidFill>
              </a:rPr>
              <a:t>::</a:t>
            </a:r>
            <a:r>
              <a:rPr lang="en-US">
                <a:solidFill>
                  <a:srgbClr val="330099"/>
                </a:solidFill>
              </a:rPr>
              <a:t>get</a:t>
            </a:r>
            <a:r>
              <a:rPr lang="en-US">
                <a:solidFill>
                  <a:srgbClr val="000000"/>
                </a:solidFill>
              </a:rPr>
              <a:t>(</a:t>
            </a:r>
            <a:r>
              <a:rPr lang="en-US" sz="1612">
                <a:solidFill>
                  <a:srgbClr val="CC3300"/>
                </a:solidFill>
                <a:latin typeface="Constantia"/>
                <a:ea typeface="Constantia"/>
                <a:cs typeface="Constantia"/>
                <a:sym typeface="Constantia"/>
              </a:rPr>
              <a:t>'account'</a:t>
            </a:r>
            <a:r>
              <a:rPr lang="en-US">
                <a:solidFill>
                  <a:srgbClr val="000000"/>
                </a:solidFill>
              </a:rPr>
              <a:t>, </a:t>
            </a:r>
            <a:r>
              <a:rPr b="1" lang="en-US">
                <a:solidFill>
                  <a:srgbClr val="006699"/>
                </a:solidFill>
              </a:rPr>
              <a:t>function </a:t>
            </a:r>
            <a:r>
              <a:rPr lang="en-US">
                <a:solidFill>
                  <a:srgbClr val="000000"/>
                </a:solidFill>
              </a:rPr>
              <a:t>() { </a:t>
            </a:r>
            <a:endParaRPr>
              <a:solidFill>
                <a:srgbClr val="000000"/>
              </a:solidFill>
            </a:endParaRPr>
          </a:p>
          <a:p>
            <a:pPr indent="708659" lvl="5" marL="0" rtl="0" algn="l">
              <a:lnSpc>
                <a:spcPct val="173697"/>
              </a:lnSpc>
              <a:spcBef>
                <a:spcPts val="700"/>
              </a:spcBef>
              <a:spcAft>
                <a:spcPts val="0"/>
              </a:spcAft>
              <a:buClr>
                <a:srgbClr val="006699"/>
              </a:buClr>
              <a:buSzPct val="50000"/>
              <a:buFont typeface="Constantia"/>
              <a:buNone/>
            </a:pPr>
            <a:r>
              <a:rPr b="1" lang="en-US">
                <a:solidFill>
                  <a:srgbClr val="006699"/>
                </a:solidFill>
              </a:rPr>
              <a:t>return </a:t>
            </a:r>
            <a:r>
              <a:rPr lang="en-US">
                <a:solidFill>
                  <a:srgbClr val="000088"/>
                </a:solidFill>
              </a:rPr>
              <a:t>view</a:t>
            </a:r>
            <a:r>
              <a:rPr lang="en-US">
                <a:solidFill>
                  <a:srgbClr val="000000"/>
                </a:solidFill>
              </a:rPr>
              <a:t>(</a:t>
            </a:r>
            <a:r>
              <a:rPr lang="en-US" sz="1612">
                <a:solidFill>
                  <a:srgbClr val="CC3300"/>
                </a:solidFill>
                <a:latin typeface="Constantia"/>
                <a:ea typeface="Constantia"/>
                <a:cs typeface="Constantia"/>
                <a:sym typeface="Constantia"/>
              </a:rPr>
              <a:t>'account'</a:t>
            </a:r>
            <a:r>
              <a:rPr lang="en-US">
                <a:solidFill>
                  <a:srgbClr val="000000"/>
                </a:solidFill>
              </a:rPr>
              <a:t>); </a:t>
            </a:r>
            <a:endParaRPr>
              <a:solidFill>
                <a:srgbClr val="000000"/>
              </a:solidFill>
            </a:endParaRPr>
          </a:p>
          <a:p>
            <a:pPr indent="425194" lvl="3" marL="0" rtl="0" algn="l">
              <a:lnSpc>
                <a:spcPct val="173697"/>
              </a:lnSpc>
              <a:spcBef>
                <a:spcPts val="700"/>
              </a:spcBef>
              <a:spcAft>
                <a:spcPts val="0"/>
              </a:spcAft>
              <a:buClr>
                <a:srgbClr val="000000"/>
              </a:buClr>
              <a:buSzPct val="100000"/>
              <a:buFont typeface="Constantia"/>
              <a:buNone/>
            </a:pPr>
            <a:r>
              <a:rPr lang="en-US" sz="1612">
                <a:solidFill>
                  <a:srgbClr val="000000"/>
                </a:solidFill>
                <a:latin typeface="Constantia"/>
                <a:ea typeface="Constantia"/>
                <a:cs typeface="Constantia"/>
                <a:sym typeface="Constantia"/>
              </a:rPr>
              <a:t>})-&gt;name(‘</a:t>
            </a:r>
            <a:r>
              <a:rPr lang="en-US">
                <a:solidFill>
                  <a:srgbClr val="FF2600"/>
                </a:solidFill>
              </a:rPr>
              <a:t>account</a:t>
            </a:r>
            <a:r>
              <a:rPr lang="en-US" sz="1612">
                <a:solidFill>
                  <a:srgbClr val="000000"/>
                </a:solidFill>
                <a:latin typeface="Constantia"/>
                <a:ea typeface="Constantia"/>
                <a:cs typeface="Constantia"/>
                <a:sym typeface="Constantia"/>
              </a:rPr>
              <a:t>’); </a:t>
            </a:r>
            <a:endParaRPr/>
          </a:p>
          <a:p>
            <a:pPr indent="141731" lvl="1" marL="0" rtl="0" algn="l">
              <a:lnSpc>
                <a:spcPct val="173697"/>
              </a:lnSpc>
              <a:spcBef>
                <a:spcPts val="700"/>
              </a:spcBef>
              <a:spcAft>
                <a:spcPts val="0"/>
              </a:spcAft>
              <a:buClr>
                <a:srgbClr val="000000"/>
              </a:buClr>
              <a:buSzPct val="100000"/>
              <a:buFont typeface="Constantia"/>
              <a:buNone/>
            </a:pPr>
            <a:r>
              <a:rPr lang="en-US" sz="1612">
                <a:solidFill>
                  <a:srgbClr val="000000"/>
                </a:solidFill>
                <a:latin typeface="Constantia"/>
                <a:ea typeface="Constantia"/>
                <a:cs typeface="Constantia"/>
                <a:sym typeface="Constantia"/>
              </a:rPr>
              <a:t>}); </a:t>
            </a:r>
            <a:endParaRPr/>
          </a:p>
        </p:txBody>
      </p:sp>
      <p:pic>
        <p:nvPicPr>
          <p:cNvPr descr="Screen Shot 2020-02-04 at 21.53.40.png" id="178" name="Google Shape;178;p20"/>
          <p:cNvPicPr preferRelativeResize="0"/>
          <p:nvPr/>
        </p:nvPicPr>
        <p:blipFill rotWithShape="1">
          <a:blip r:embed="rId3">
            <a:alphaModFix/>
          </a:blip>
          <a:srcRect b="0" l="0" r="0" t="0"/>
          <a:stretch/>
        </p:blipFill>
        <p:spPr>
          <a:xfrm>
            <a:off x="450850" y="1600199"/>
            <a:ext cx="8242300" cy="466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2842638" y="3078482"/>
            <a:ext cx="3458723" cy="7010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Signed Routes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Signed Routes    </a:t>
            </a:r>
            <a:endParaRPr/>
          </a:p>
        </p:txBody>
      </p:sp>
      <p:sp>
        <p:nvSpPr>
          <p:cNvPr id="189" name="Google Shape;189;p22"/>
          <p:cNvSpPr txBox="1"/>
          <p:nvPr>
            <p:ph idx="1" type="body"/>
          </p:nvPr>
        </p:nvSpPr>
        <p:spPr>
          <a:xfrm>
            <a:off x="467965" y="1600200"/>
            <a:ext cx="8475266" cy="4525963"/>
          </a:xfrm>
          <a:prstGeom prst="rect">
            <a:avLst/>
          </a:prstGeom>
          <a:noFill/>
          <a:ln>
            <a:noFill/>
          </a:ln>
        </p:spPr>
        <p:txBody>
          <a:bodyPr anchorCtr="0" anchor="t" bIns="45700" lIns="45700" spcFirstLastPara="1" rIns="45700" wrap="square" tIns="45700">
            <a:normAutofit lnSpcReduction="20000"/>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These links are composed of the normal route link with a “signature” appended that proves that the URL has not been changed since it was sent </a:t>
            </a:r>
            <a:endParaRPr/>
          </a:p>
          <a:p>
            <a:pPr indent="228600" lvl="1" marL="0" rtl="0" algn="l">
              <a:lnSpc>
                <a:spcPct val="211538"/>
              </a:lnSpc>
              <a:spcBef>
                <a:spcPts val="1200"/>
              </a:spcBef>
              <a:spcAft>
                <a:spcPts val="0"/>
              </a:spcAft>
              <a:buClr>
                <a:srgbClr val="000000"/>
              </a:buClr>
              <a:buSzPts val="2600"/>
              <a:buFont typeface="Constantia"/>
              <a:buNone/>
            </a:pPr>
            <a:r>
              <a:rPr b="1" lang="en-US" sz="2600">
                <a:solidFill>
                  <a:srgbClr val="000000"/>
                </a:solidFill>
                <a:latin typeface="Constantia"/>
                <a:ea typeface="Constantia"/>
                <a:cs typeface="Constantia"/>
                <a:sym typeface="Constantia"/>
              </a:rPr>
              <a:t>Signing a Route :</a:t>
            </a:r>
            <a:endParaRPr/>
          </a:p>
          <a:p>
            <a:pPr indent="457200" lvl="2" marL="0" rtl="0" algn="l">
              <a:lnSpc>
                <a:spcPct val="173076"/>
              </a:lnSpc>
              <a:spcBef>
                <a:spcPts val="0"/>
              </a:spcBef>
              <a:spcAft>
                <a:spcPts val="0"/>
              </a:spcAft>
              <a:buClr>
                <a:srgbClr val="000088"/>
              </a:buClr>
              <a:buSzPts val="26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'invitations/{invitation}/{answer}'</a:t>
            </a:r>
            <a:r>
              <a:rPr lang="en-US" sz="2400">
                <a:solidFill>
                  <a:srgbClr val="000000"/>
                </a:solidFill>
              </a:rPr>
              <a:t>, </a:t>
            </a:r>
            <a:r>
              <a:rPr lang="en-US" sz="2400">
                <a:solidFill>
                  <a:srgbClr val="CC3300"/>
                </a:solidFill>
                <a:latin typeface="Constantia"/>
                <a:ea typeface="Constantia"/>
                <a:cs typeface="Constantia"/>
                <a:sym typeface="Constantia"/>
              </a:rPr>
              <a:t>'InvitationController'</a:t>
            </a:r>
            <a:r>
              <a:rPr lang="en-US" sz="2400">
                <a:solidFill>
                  <a:srgbClr val="000000"/>
                </a:solidFill>
              </a:rPr>
              <a:t>)</a:t>
            </a:r>
            <a:endParaRPr sz="2400">
              <a:solidFill>
                <a:srgbClr val="000000"/>
              </a:solidFill>
            </a:endParaRPr>
          </a:p>
          <a:p>
            <a:pPr indent="457200" lvl="2" marL="0" rtl="0" algn="l">
              <a:lnSpc>
                <a:spcPct val="173076"/>
              </a:lnSpc>
              <a:spcBef>
                <a:spcPts val="0"/>
              </a:spcBef>
              <a:spcAft>
                <a:spcPts val="0"/>
              </a:spcAft>
              <a:buClr>
                <a:srgbClr val="555555"/>
              </a:buClr>
              <a:buSzPts val="2600"/>
              <a:buFont typeface="Constantia"/>
              <a:buNone/>
            </a:pPr>
            <a:r>
              <a:rPr lang="en-US" sz="2400">
                <a:solidFill>
                  <a:srgbClr val="555555"/>
                </a:solidFill>
              </a:rPr>
              <a:t>        -&gt;</a:t>
            </a:r>
            <a:r>
              <a:rPr lang="en-US" sz="2400">
                <a:solidFill>
                  <a:srgbClr val="330099"/>
                </a:solidFill>
              </a:rPr>
              <a:t>name</a:t>
            </a:r>
            <a:r>
              <a:rPr lang="en-US" sz="2400">
                <a:solidFill>
                  <a:srgbClr val="000000"/>
                </a:solidFill>
              </a:rPr>
              <a:t>(</a:t>
            </a:r>
            <a:r>
              <a:rPr lang="en-US" sz="2400">
                <a:solidFill>
                  <a:srgbClr val="CC3300"/>
                </a:solidFill>
                <a:latin typeface="Constantia"/>
                <a:ea typeface="Constantia"/>
                <a:cs typeface="Constantia"/>
                <a:sym typeface="Constantia"/>
              </a:rPr>
              <a:t>'invitations'</a:t>
            </a:r>
            <a:r>
              <a:rPr lang="en-US" sz="2400">
                <a:solidFill>
                  <a:srgbClr val="000000"/>
                </a:solidFill>
              </a:rPr>
              <a:t>)</a:t>
            </a:r>
            <a:endParaRPr sz="2400">
              <a:solidFill>
                <a:srgbClr val="000000"/>
              </a:solidFill>
            </a:endParaRPr>
          </a:p>
          <a:p>
            <a:pPr indent="457200" lvl="2" marL="0" rtl="0" algn="l">
              <a:lnSpc>
                <a:spcPct val="173076"/>
              </a:lnSpc>
              <a:spcBef>
                <a:spcPts val="0"/>
              </a:spcBef>
              <a:spcAft>
                <a:spcPts val="0"/>
              </a:spcAft>
              <a:buClr>
                <a:srgbClr val="555555"/>
              </a:buClr>
              <a:buSzPts val="2600"/>
              <a:buFont typeface="Constantia"/>
              <a:buNone/>
            </a:pPr>
            <a:r>
              <a:rPr lang="en-US" sz="2400">
                <a:solidFill>
                  <a:srgbClr val="555555"/>
                </a:solidFill>
                <a:latin typeface="Constantia"/>
                <a:ea typeface="Constantia"/>
                <a:cs typeface="Constantia"/>
                <a:sym typeface="Constantia"/>
              </a:rPr>
              <a:t>        -&gt;</a:t>
            </a:r>
            <a:r>
              <a:rPr lang="en-US" sz="2400">
                <a:solidFill>
                  <a:srgbClr val="330099"/>
                </a:solidFill>
              </a:rPr>
              <a:t>middleware</a:t>
            </a:r>
            <a:r>
              <a:rPr lang="en-US" sz="2400">
                <a:solidFill>
                  <a:srgbClr val="000000"/>
                </a:solidFill>
              </a:rPr>
              <a:t>(</a:t>
            </a:r>
            <a:r>
              <a:rPr lang="en-US" sz="2400">
                <a:solidFill>
                  <a:srgbClr val="CC3300"/>
                </a:solidFill>
              </a:rPr>
              <a:t>'signed'</a:t>
            </a:r>
            <a:r>
              <a:rPr lang="en-US" sz="2400">
                <a:solidFill>
                  <a:srgbClr val="000000"/>
                </a:solidFill>
              </a:rPr>
              <a: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Generate a Signed Route</a:t>
            </a:r>
            <a:endParaRPr/>
          </a:p>
        </p:txBody>
      </p:sp>
      <p:pic>
        <p:nvPicPr>
          <p:cNvPr descr="Screen Shot 2020-02-04 at 22.00.21.png" id="195" name="Google Shape;195;p23"/>
          <p:cNvPicPr preferRelativeResize="0"/>
          <p:nvPr/>
        </p:nvPicPr>
        <p:blipFill rotWithShape="1">
          <a:blip r:embed="rId3">
            <a:alphaModFix/>
          </a:blip>
          <a:srcRect b="0" l="0" r="0" t="0"/>
          <a:stretch/>
        </p:blipFill>
        <p:spPr>
          <a:xfrm>
            <a:off x="101600" y="1940630"/>
            <a:ext cx="9144000" cy="35355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nvSpPr>
        <p:spPr>
          <a:xfrm>
            <a:off x="3763637" y="3078482"/>
            <a:ext cx="1616726" cy="7010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Views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Views</a:t>
            </a:r>
            <a:endParaRPr/>
          </a:p>
        </p:txBody>
      </p:sp>
      <p:sp>
        <p:nvSpPr>
          <p:cNvPr id="206" name="Google Shape;206;p25"/>
          <p:cNvSpPr txBox="1"/>
          <p:nvPr>
            <p:ph idx="1" type="body"/>
          </p:nvPr>
        </p:nvSpPr>
        <p:spPr>
          <a:xfrm>
            <a:off x="457200" y="2577075"/>
            <a:ext cx="8229600" cy="3868500"/>
          </a:xfrm>
          <a:prstGeom prst="rect">
            <a:avLst/>
          </a:prstGeom>
          <a:noFill/>
          <a:ln>
            <a:noFill/>
          </a:ln>
        </p:spPr>
        <p:txBody>
          <a:bodyPr anchorCtr="0" anchor="t" bIns="45700" lIns="45700" spcFirstLastPara="1" rIns="45700" wrap="square" tIns="45700">
            <a:normAutofit fontScale="70000" lnSpcReduction="20000"/>
          </a:bodyPr>
          <a:lstStyle/>
          <a:p>
            <a:pPr indent="0" lvl="0" marL="0" rtl="0" algn="l">
              <a:lnSpc>
                <a:spcPct val="100000"/>
              </a:lnSpc>
              <a:spcBef>
                <a:spcPts val="500"/>
              </a:spcBef>
              <a:spcAft>
                <a:spcPts val="0"/>
              </a:spcAft>
              <a:buClr>
                <a:srgbClr val="92D050"/>
              </a:buClr>
              <a:buSzPct val="100000"/>
              <a:buFont typeface="Constantia"/>
              <a:buNone/>
            </a:pPr>
            <a:r>
              <a:t/>
            </a:r>
            <a:endParaRPr sz="1976">
              <a:latin typeface="Constantia"/>
              <a:ea typeface="Constantia"/>
              <a:cs typeface="Constantia"/>
              <a:sym typeface="Constantia"/>
            </a:endParaRPr>
          </a:p>
          <a:p>
            <a:pPr indent="173736" lvl="1" marL="0" rtl="0" algn="l">
              <a:lnSpc>
                <a:spcPct val="182186"/>
              </a:lnSpc>
              <a:spcBef>
                <a:spcPts val="900"/>
              </a:spcBef>
              <a:spcAft>
                <a:spcPts val="0"/>
              </a:spcAft>
              <a:buClr>
                <a:srgbClr val="000000"/>
              </a:buClr>
              <a:buSzPct val="100000"/>
              <a:buFont typeface="Constantia"/>
              <a:buNone/>
            </a:pPr>
            <a:r>
              <a:rPr i="1" lang="en-US" sz="1976">
                <a:solidFill>
                  <a:srgbClr val="000000"/>
                </a:solidFill>
                <a:latin typeface="Constantia"/>
                <a:ea typeface="Constantia"/>
                <a:cs typeface="Constantia"/>
                <a:sym typeface="Constantia"/>
              </a:rPr>
              <a:t>Example 3-18. Simple view() usage </a:t>
            </a:r>
            <a:endParaRPr i="0"/>
          </a:p>
          <a:p>
            <a:pPr indent="173736" lvl="1" marL="0" rtl="0" algn="l">
              <a:lnSpc>
                <a:spcPct val="178947"/>
              </a:lnSpc>
              <a:spcBef>
                <a:spcPts val="900"/>
              </a:spcBef>
              <a:spcAft>
                <a:spcPts val="0"/>
              </a:spcAft>
              <a:buClr>
                <a:srgbClr val="000088"/>
              </a:buClr>
              <a:buSzPct val="79166"/>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rPr>
              <a:t>'/'</a:t>
            </a:r>
            <a:r>
              <a:rPr lang="en-US" sz="2400">
                <a:solidFill>
                  <a:srgbClr val="000000"/>
                </a:solidFill>
              </a:rPr>
              <a:t>, </a:t>
            </a:r>
            <a:r>
              <a:rPr b="1" lang="en-US" sz="2400"/>
              <a:t>function </a:t>
            </a:r>
            <a:r>
              <a:rPr lang="en-US" sz="2400">
                <a:solidFill>
                  <a:srgbClr val="000000"/>
                </a:solidFill>
              </a:rPr>
              <a:t>() { </a:t>
            </a:r>
            <a:r>
              <a:rPr b="1" lang="en-US" sz="2400"/>
              <a:t>return </a:t>
            </a:r>
            <a:r>
              <a:rPr lang="en-US" sz="2400">
                <a:solidFill>
                  <a:srgbClr val="000088"/>
                </a:solidFill>
              </a:rPr>
              <a:t>view</a:t>
            </a:r>
            <a:r>
              <a:rPr lang="en-US" sz="2400">
                <a:solidFill>
                  <a:srgbClr val="000000"/>
                </a:solidFill>
              </a:rPr>
              <a:t>(</a:t>
            </a:r>
            <a:r>
              <a:rPr lang="en-US" sz="2400">
                <a:solidFill>
                  <a:srgbClr val="CC3300"/>
                </a:solidFill>
              </a:rPr>
              <a:t>'home'</a:t>
            </a:r>
            <a:r>
              <a:rPr lang="en-US" sz="2400">
                <a:solidFill>
                  <a:srgbClr val="000000"/>
                </a:solidFill>
              </a:rPr>
              <a:t>); </a:t>
            </a:r>
            <a:endParaRPr sz="2400">
              <a:solidFill>
                <a:srgbClr val="000000"/>
              </a:solidFill>
            </a:endParaRPr>
          </a:p>
          <a:p>
            <a:pPr indent="173736" lvl="1" marL="0" rtl="0" algn="l">
              <a:lnSpc>
                <a:spcPct val="172064"/>
              </a:lnSpc>
              <a:spcBef>
                <a:spcPts val="900"/>
              </a:spcBef>
              <a:spcAft>
                <a:spcPts val="0"/>
              </a:spcAft>
              <a:buClr>
                <a:srgbClr val="000000"/>
              </a:buClr>
              <a:buSzPct val="82333"/>
              <a:buFont typeface="Constantia"/>
              <a:buNone/>
            </a:pPr>
            <a:r>
              <a:rPr lang="en-US" sz="2400">
                <a:solidFill>
                  <a:srgbClr val="000000"/>
                </a:solidFill>
                <a:latin typeface="Constantia"/>
                <a:ea typeface="Constantia"/>
                <a:cs typeface="Constantia"/>
                <a:sym typeface="Constantia"/>
              </a:rPr>
              <a:t>}); </a:t>
            </a:r>
            <a:endParaRPr sz="2400"/>
          </a:p>
          <a:p>
            <a:pPr indent="173736" lvl="1" marL="0" rtl="0" algn="l">
              <a:lnSpc>
                <a:spcPct val="182186"/>
              </a:lnSpc>
              <a:spcBef>
                <a:spcPts val="900"/>
              </a:spcBef>
              <a:spcAft>
                <a:spcPts val="0"/>
              </a:spcAft>
              <a:buClr>
                <a:srgbClr val="000000"/>
              </a:buClr>
              <a:buSzPct val="82333"/>
              <a:buFont typeface="Constantia"/>
              <a:buNone/>
            </a:pPr>
            <a:r>
              <a:rPr i="1" lang="en-US" sz="2400">
                <a:solidFill>
                  <a:srgbClr val="000000"/>
                </a:solidFill>
                <a:latin typeface="Constantia"/>
                <a:ea typeface="Constantia"/>
                <a:cs typeface="Constantia"/>
                <a:sym typeface="Constantia"/>
              </a:rPr>
              <a:t>Example 3-19. Passing variables to views </a:t>
            </a:r>
            <a:endParaRPr i="0" sz="2400"/>
          </a:p>
          <a:p>
            <a:pPr indent="173736" lvl="1" marL="0" rtl="0" algn="l">
              <a:lnSpc>
                <a:spcPct val="172064"/>
              </a:lnSpc>
              <a:spcBef>
                <a:spcPts val="900"/>
              </a:spcBef>
              <a:spcAft>
                <a:spcPts val="0"/>
              </a:spcAft>
              <a:buClr>
                <a:srgbClr val="000088"/>
              </a:buClr>
              <a:buSzPct val="79166"/>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'tasks'</a:t>
            </a:r>
            <a:r>
              <a:rPr lang="en-US" sz="2400">
                <a:solidFill>
                  <a:srgbClr val="000000"/>
                </a:solidFill>
              </a:rPr>
              <a:t>, </a:t>
            </a:r>
            <a:r>
              <a:rPr b="1" lang="en-US" sz="2400">
                <a:solidFill>
                  <a:srgbClr val="006699"/>
                </a:solidFill>
              </a:rPr>
              <a:t>function </a:t>
            </a:r>
            <a:r>
              <a:rPr lang="en-US" sz="2400">
                <a:solidFill>
                  <a:srgbClr val="000000"/>
                </a:solidFill>
              </a:rPr>
              <a:t>() { </a:t>
            </a:r>
            <a:r>
              <a:rPr b="1" lang="en-US" sz="2400">
                <a:solidFill>
                  <a:srgbClr val="006699"/>
                </a:solidFill>
              </a:rPr>
              <a:t>return </a:t>
            </a:r>
            <a:r>
              <a:rPr lang="en-US" sz="2400">
                <a:solidFill>
                  <a:srgbClr val="000088"/>
                </a:solidFill>
              </a:rPr>
              <a:t>view</a:t>
            </a:r>
            <a:r>
              <a:rPr lang="en-US" sz="2400">
                <a:solidFill>
                  <a:srgbClr val="000000"/>
                </a:solidFill>
              </a:rPr>
              <a:t>(</a:t>
            </a:r>
            <a:r>
              <a:rPr lang="en-US" sz="2400">
                <a:solidFill>
                  <a:srgbClr val="CC3300"/>
                </a:solidFill>
                <a:latin typeface="Constantia"/>
                <a:ea typeface="Constantia"/>
                <a:cs typeface="Constantia"/>
                <a:sym typeface="Constantia"/>
              </a:rPr>
              <a:t>'tasks.index'</a:t>
            </a:r>
            <a:r>
              <a:rPr lang="en-US" sz="2400">
                <a:solidFill>
                  <a:srgbClr val="000000"/>
                </a:solidFill>
              </a:rPr>
              <a:t>) </a:t>
            </a:r>
            <a:endParaRPr sz="2400">
              <a:solidFill>
                <a:srgbClr val="000000"/>
              </a:solidFill>
            </a:endParaRPr>
          </a:p>
          <a:p>
            <a:pPr indent="173736" lvl="1" marL="0" rtl="0" algn="l">
              <a:lnSpc>
                <a:spcPct val="172064"/>
              </a:lnSpc>
              <a:spcBef>
                <a:spcPts val="0"/>
              </a:spcBef>
              <a:spcAft>
                <a:spcPts val="0"/>
              </a:spcAft>
              <a:buClr>
                <a:srgbClr val="555555"/>
              </a:buClr>
              <a:buSzPct val="82333"/>
              <a:buFont typeface="Constantia"/>
              <a:buNone/>
            </a:pPr>
            <a:r>
              <a:rPr lang="en-US" sz="2400">
                <a:solidFill>
                  <a:srgbClr val="555555"/>
                </a:solidFill>
                <a:latin typeface="Constantia"/>
                <a:ea typeface="Constantia"/>
                <a:cs typeface="Constantia"/>
                <a:sym typeface="Constantia"/>
              </a:rPr>
              <a:t>        -&gt;</a:t>
            </a:r>
            <a:r>
              <a:rPr lang="en-US" sz="2400">
                <a:solidFill>
                  <a:srgbClr val="330099"/>
                </a:solidFill>
              </a:rPr>
              <a:t>with</a:t>
            </a:r>
            <a:r>
              <a:rPr lang="en-US" sz="2400">
                <a:solidFill>
                  <a:srgbClr val="000000"/>
                </a:solidFill>
              </a:rPr>
              <a:t>(</a:t>
            </a:r>
            <a:r>
              <a:rPr lang="en-US" sz="2400">
                <a:solidFill>
                  <a:srgbClr val="CC3300"/>
                </a:solidFill>
              </a:rPr>
              <a:t>'tasks'</a:t>
            </a:r>
            <a:r>
              <a:rPr lang="en-US" sz="2400">
                <a:solidFill>
                  <a:srgbClr val="000000"/>
                </a:solidFill>
              </a:rPr>
              <a:t>, </a:t>
            </a:r>
            <a:r>
              <a:rPr lang="en-US" sz="2400">
                <a:solidFill>
                  <a:srgbClr val="000088"/>
                </a:solidFill>
              </a:rPr>
              <a:t>Task</a:t>
            </a:r>
            <a:r>
              <a:rPr lang="en-US" sz="2400">
                <a:solidFill>
                  <a:srgbClr val="555555"/>
                </a:solidFill>
                <a:latin typeface="Constantia"/>
                <a:ea typeface="Constantia"/>
                <a:cs typeface="Constantia"/>
                <a:sym typeface="Constantia"/>
              </a:rPr>
              <a:t>::</a:t>
            </a:r>
            <a:r>
              <a:rPr lang="en-US" sz="2400">
                <a:solidFill>
                  <a:srgbClr val="330099"/>
                </a:solidFill>
              </a:rPr>
              <a:t>all</a:t>
            </a:r>
            <a:r>
              <a:rPr lang="en-US" sz="2400">
                <a:solidFill>
                  <a:srgbClr val="000000"/>
                </a:solidFill>
              </a:rPr>
              <a:t>());</a:t>
            </a:r>
            <a:endParaRPr sz="2400">
              <a:solidFill>
                <a:srgbClr val="000000"/>
              </a:solidFill>
            </a:endParaRPr>
          </a:p>
          <a:p>
            <a:pPr indent="173736" lvl="1" marL="0" rtl="0" algn="l">
              <a:lnSpc>
                <a:spcPct val="172064"/>
              </a:lnSpc>
              <a:spcBef>
                <a:spcPts val="900"/>
              </a:spcBef>
              <a:spcAft>
                <a:spcPts val="0"/>
              </a:spcAft>
              <a:buClr>
                <a:srgbClr val="000000"/>
              </a:buClr>
              <a:buSzPct val="82333"/>
              <a:buFont typeface="Constantia"/>
              <a:buNone/>
            </a:pPr>
            <a:r>
              <a:rPr lang="en-US" sz="2400">
                <a:solidFill>
                  <a:srgbClr val="000000"/>
                </a:solidFill>
                <a:latin typeface="Constantia"/>
                <a:ea typeface="Constantia"/>
                <a:cs typeface="Constantia"/>
                <a:sym typeface="Constantia"/>
              </a:rPr>
              <a:t>}); </a:t>
            </a:r>
            <a:endParaRPr sz="2400"/>
          </a:p>
        </p:txBody>
      </p:sp>
      <p:sp>
        <p:nvSpPr>
          <p:cNvPr id="207" name="Google Shape;207;p25"/>
          <p:cNvSpPr txBox="1"/>
          <p:nvPr/>
        </p:nvSpPr>
        <p:spPr>
          <a:xfrm>
            <a:off x="457200" y="1682550"/>
            <a:ext cx="8360400" cy="1323600"/>
          </a:xfrm>
          <a:prstGeom prst="rect">
            <a:avLst/>
          </a:prstGeom>
          <a:noFill/>
          <a:ln>
            <a:noFill/>
          </a:ln>
        </p:spPr>
        <p:txBody>
          <a:bodyPr anchorCtr="0" anchor="ctr" bIns="91425" lIns="91425" spcFirstLastPara="1" rIns="91425" wrap="square" tIns="91425">
            <a:spAutoFit/>
          </a:bodyPr>
          <a:lstStyle/>
          <a:p>
            <a:pPr indent="-262128" lvl="0" marL="260604" rtl="0" algn="l">
              <a:spcBef>
                <a:spcPts val="0"/>
              </a:spcBef>
              <a:spcAft>
                <a:spcPts val="0"/>
              </a:spcAft>
              <a:buClr>
                <a:srgbClr val="92D050"/>
              </a:buClr>
              <a:buSzPts val="2000"/>
              <a:buFont typeface="Constantia"/>
              <a:buChar char="•"/>
            </a:pPr>
            <a:r>
              <a:rPr lang="en-US" sz="2000">
                <a:solidFill>
                  <a:srgbClr val="92D050"/>
                </a:solidFill>
              </a:rPr>
              <a:t>v</a:t>
            </a:r>
            <a:r>
              <a:rPr i="1" lang="en-US" sz="2000">
                <a:solidFill>
                  <a:srgbClr val="92D050"/>
                </a:solidFill>
              </a:rPr>
              <a:t>iews </a:t>
            </a:r>
            <a:r>
              <a:rPr lang="en-US" sz="2000">
                <a:solidFill>
                  <a:srgbClr val="92D050"/>
                </a:solidFill>
                <a:latin typeface="Constantia"/>
                <a:ea typeface="Constantia"/>
                <a:cs typeface="Constantia"/>
                <a:sym typeface="Constantia"/>
              </a:rPr>
              <a:t>(or templates) are files that describe what some particular output should look like. You might have views for JSON or XML or emails, but the most common views in a web framework output HTML.</a:t>
            </a:r>
            <a:endParaRPr sz="2000">
              <a:solidFill>
                <a:srgbClr val="92D050"/>
              </a:solidFill>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nvSpPr>
        <p:spPr>
          <a:xfrm>
            <a:off x="3294208" y="3078482"/>
            <a:ext cx="2555584" cy="7010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Controllers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Controllers </a:t>
            </a:r>
            <a:endParaRPr/>
          </a:p>
        </p:txBody>
      </p:sp>
      <p:sp>
        <p:nvSpPr>
          <p:cNvPr id="218" name="Google Shape;218;p27"/>
          <p:cNvSpPr txBox="1"/>
          <p:nvPr>
            <p:ph idx="1" type="body"/>
          </p:nvPr>
        </p:nvSpPr>
        <p:spPr>
          <a:xfrm>
            <a:off x="457200" y="1417650"/>
            <a:ext cx="8229600" cy="4950600"/>
          </a:xfrm>
          <a:prstGeom prst="rect">
            <a:avLst/>
          </a:prstGeom>
          <a:noFill/>
          <a:ln>
            <a:noFill/>
          </a:ln>
        </p:spPr>
        <p:txBody>
          <a:bodyPr anchorCtr="0" anchor="t" bIns="45700" lIns="45700" spcFirstLastPara="1" rIns="45700" wrap="square" tIns="45700">
            <a:normAutofit lnSpcReduction="20000"/>
          </a:bodyPr>
          <a:lstStyle/>
          <a:p>
            <a:pPr indent="-325754" lvl="0" marL="325754" rtl="0" algn="l">
              <a:lnSpc>
                <a:spcPct val="100000"/>
              </a:lnSpc>
              <a:spcBef>
                <a:spcPts val="0"/>
              </a:spcBef>
              <a:spcAft>
                <a:spcPts val="0"/>
              </a:spcAft>
              <a:buClr>
                <a:srgbClr val="92D050"/>
              </a:buClr>
              <a:buSzPts val="2470"/>
              <a:buFont typeface="Constantia"/>
              <a:buChar char="•"/>
            </a:pPr>
            <a:r>
              <a:rPr lang="en-US" sz="2470">
                <a:latin typeface="Constantia"/>
                <a:ea typeface="Constantia"/>
                <a:cs typeface="Constantia"/>
                <a:sym typeface="Constantia"/>
              </a:rPr>
              <a:t>Controllers are essentially classes that organize the logic of one or more routes together in one place. Controllers tend to group similar routes together, especially if your application is structured in a tradi‐ tionally CRUD-like format; in this case, a controller might handle all the actions that can be performed on a particular resource. </a:t>
            </a:r>
            <a:endParaRPr/>
          </a:p>
          <a:p>
            <a:pPr indent="217170" lvl="1" marL="0" rtl="0" algn="l">
              <a:lnSpc>
                <a:spcPct val="182186"/>
              </a:lnSpc>
              <a:spcBef>
                <a:spcPts val="1100"/>
              </a:spcBef>
              <a:spcAft>
                <a:spcPts val="0"/>
              </a:spcAft>
              <a:buClr>
                <a:srgbClr val="000000"/>
              </a:buClr>
              <a:buSzPts val="2470"/>
              <a:buFont typeface="Constantia"/>
              <a:buNone/>
            </a:pPr>
            <a:r>
              <a:rPr b="1" lang="en-US" sz="2470">
                <a:solidFill>
                  <a:srgbClr val="000000"/>
                </a:solidFill>
                <a:latin typeface="Constantia"/>
                <a:ea typeface="Constantia"/>
                <a:cs typeface="Constantia"/>
                <a:sym typeface="Constantia"/>
              </a:rPr>
              <a:t>Create a controller :</a:t>
            </a:r>
            <a:endParaRPr/>
          </a:p>
          <a:p>
            <a:pPr indent="217170" lvl="1" marL="0" rtl="0" algn="l">
              <a:lnSpc>
                <a:spcPct val="170040"/>
              </a:lnSpc>
              <a:spcBef>
                <a:spcPts val="0"/>
              </a:spcBef>
              <a:spcAft>
                <a:spcPts val="0"/>
              </a:spcAft>
              <a:buClr>
                <a:srgbClr val="000000"/>
              </a:buClr>
              <a:buSzPts val="2470"/>
              <a:buFont typeface="Palatino"/>
              <a:buNone/>
            </a:pPr>
            <a:r>
              <a:rPr lang="en-US" sz="2470">
                <a:solidFill>
                  <a:srgbClr val="000000"/>
                </a:solidFill>
                <a:latin typeface="Palatino"/>
                <a:ea typeface="Palatino"/>
                <a:cs typeface="Palatino"/>
                <a:sym typeface="Palatino"/>
              </a:rPr>
              <a:t>- php artisan make:controller &lt;</a:t>
            </a:r>
            <a:r>
              <a:rPr lang="en-US" sz="2400">
                <a:solidFill>
                  <a:srgbClr val="FF2600"/>
                </a:solidFill>
              </a:rPr>
              <a:t>name controller</a:t>
            </a:r>
            <a:r>
              <a:rPr lang="en-US" sz="2470">
                <a:solidFill>
                  <a:srgbClr val="000000"/>
                </a:solidFill>
                <a:latin typeface="Palatino"/>
                <a:ea typeface="Palatino"/>
                <a:cs typeface="Palatino"/>
                <a:sym typeface="Palatino"/>
              </a:rPr>
              <a:t>&gt;</a:t>
            </a:r>
            <a:endParaRPr/>
          </a:p>
          <a:p>
            <a:pPr indent="-325754" lvl="0" marL="325754" rtl="0" algn="l">
              <a:lnSpc>
                <a:spcPct val="170040"/>
              </a:lnSpc>
              <a:spcBef>
                <a:spcPts val="0"/>
              </a:spcBef>
              <a:spcAft>
                <a:spcPts val="0"/>
              </a:spcAft>
              <a:buClr>
                <a:srgbClr val="000000"/>
              </a:buClr>
              <a:buSzPts val="2400"/>
              <a:buFont typeface="Palatino"/>
              <a:buChar char="•"/>
            </a:pPr>
            <a:r>
              <a:rPr lang="en-US" u="sng"/>
              <a:t>Example</a:t>
            </a:r>
            <a:r>
              <a:rPr lang="en-US" sz="2470">
                <a:solidFill>
                  <a:srgbClr val="000000"/>
                </a:solidFill>
                <a:latin typeface="Palatino"/>
                <a:ea typeface="Palatino"/>
                <a:cs typeface="Palatino"/>
                <a:sym typeface="Palatino"/>
              </a:rPr>
              <a:t> : </a:t>
            </a:r>
            <a:endParaRPr/>
          </a:p>
          <a:p>
            <a:pPr indent="217170" lvl="1" marL="0" rtl="0" algn="l">
              <a:lnSpc>
                <a:spcPct val="170040"/>
              </a:lnSpc>
              <a:spcBef>
                <a:spcPts val="0"/>
              </a:spcBef>
              <a:spcAft>
                <a:spcPts val="0"/>
              </a:spcAft>
              <a:buClr>
                <a:srgbClr val="000000"/>
              </a:buClr>
              <a:buSzPts val="2470"/>
              <a:buFont typeface="Constantia"/>
              <a:buNone/>
            </a:pPr>
            <a:r>
              <a:rPr lang="en-US" sz="2470">
                <a:solidFill>
                  <a:srgbClr val="000000"/>
                </a:solidFill>
                <a:latin typeface="Constantia"/>
                <a:ea typeface="Constantia"/>
                <a:cs typeface="Constantia"/>
                <a:sym typeface="Constantia"/>
              </a:rPr>
              <a:t>  php artisan make:controller TasksController -r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457200" y="1349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Controller</a:t>
            </a:r>
            <a:endParaRPr/>
          </a:p>
        </p:txBody>
      </p:sp>
      <p:pic>
        <p:nvPicPr>
          <p:cNvPr descr="Screen Shot 2020-02-04 at 22.48.41.png" id="224" name="Google Shape;224;p28"/>
          <p:cNvPicPr preferRelativeResize="0"/>
          <p:nvPr/>
        </p:nvPicPr>
        <p:blipFill rotWithShape="1">
          <a:blip r:embed="rId3">
            <a:alphaModFix/>
          </a:blip>
          <a:srcRect b="0" l="0" r="0" t="0"/>
          <a:stretch/>
        </p:blipFill>
        <p:spPr>
          <a:xfrm>
            <a:off x="425450" y="1270000"/>
            <a:ext cx="8293100" cy="3287800"/>
          </a:xfrm>
          <a:prstGeom prst="rect">
            <a:avLst/>
          </a:prstGeom>
          <a:noFill/>
          <a:ln>
            <a:noFill/>
          </a:ln>
        </p:spPr>
      </p:pic>
      <p:sp>
        <p:nvSpPr>
          <p:cNvPr id="225" name="Google Shape;225;p28"/>
          <p:cNvSpPr txBox="1"/>
          <p:nvPr/>
        </p:nvSpPr>
        <p:spPr>
          <a:xfrm>
            <a:off x="457200" y="4387425"/>
            <a:ext cx="8229600" cy="2539800"/>
          </a:xfrm>
          <a:prstGeom prst="rect">
            <a:avLst/>
          </a:prstGeom>
          <a:noFill/>
          <a:ln>
            <a:noFill/>
          </a:ln>
        </p:spPr>
        <p:txBody>
          <a:bodyPr anchorCtr="0" anchor="t" bIns="45700" lIns="45700" spcFirstLastPara="1" rIns="45700" wrap="square" tIns="45700">
            <a:spAutoFit/>
          </a:bodyPr>
          <a:lstStyle/>
          <a:p>
            <a:pPr indent="0" lvl="0" marL="0" marR="0" rtl="0" algn="l">
              <a:lnSpc>
                <a:spcPct val="173076"/>
              </a:lnSpc>
              <a:spcBef>
                <a:spcPts val="0"/>
              </a:spcBef>
              <a:spcAft>
                <a:spcPts val="0"/>
              </a:spcAft>
              <a:buClr>
                <a:srgbClr val="35586C"/>
              </a:buClr>
              <a:buSzPts val="2600"/>
              <a:buFont typeface="Constantia"/>
              <a:buNone/>
            </a:pPr>
            <a:r>
              <a:rPr b="0" i="1" lang="en-US" sz="2600" u="none" cap="none" strike="noStrike">
                <a:solidFill>
                  <a:srgbClr val="35586C"/>
                </a:solidFill>
                <a:latin typeface="Constantia"/>
                <a:ea typeface="Constantia"/>
                <a:cs typeface="Constantia"/>
                <a:sym typeface="Constantia"/>
              </a:rPr>
              <a:t>// routes/web.php</a:t>
            </a:r>
            <a:endParaRPr/>
          </a:p>
          <a:p>
            <a:pPr indent="0" lvl="0" marL="0" marR="0" rtl="0" algn="l">
              <a:lnSpc>
                <a:spcPct val="173076"/>
              </a:lnSpc>
              <a:spcBef>
                <a:spcPts val="1200"/>
              </a:spcBef>
              <a:spcAft>
                <a:spcPts val="0"/>
              </a:spcAft>
              <a:buClr>
                <a:srgbClr val="555555"/>
              </a:buClr>
              <a:buSzPts val="2600"/>
              <a:buFont typeface="Constantia"/>
              <a:buNone/>
            </a:pPr>
            <a:r>
              <a:rPr b="0" i="0" lang="en-US" sz="2600" u="none" cap="none" strike="noStrike">
                <a:solidFill>
                  <a:srgbClr val="555555"/>
                </a:solidFill>
                <a:latin typeface="Constantia"/>
                <a:ea typeface="Constantia"/>
                <a:cs typeface="Constantia"/>
                <a:sym typeface="Constantia"/>
              </a:rPr>
              <a:t>&lt;?</a:t>
            </a:r>
            <a:r>
              <a:rPr b="0" i="0" lang="en-US" sz="2600" u="none" cap="none" strike="noStrike">
                <a:solidFill>
                  <a:srgbClr val="000088"/>
                </a:solidFill>
                <a:latin typeface="Constantia"/>
                <a:ea typeface="Constantia"/>
                <a:cs typeface="Constantia"/>
                <a:sym typeface="Constantia"/>
              </a:rPr>
              <a:t>php</a:t>
            </a:r>
            <a:br>
              <a:rPr b="0" i="0" lang="en-US" sz="2600" u="none" cap="none" strike="noStrike">
                <a:solidFill>
                  <a:srgbClr val="000088"/>
                </a:solidFill>
                <a:latin typeface="Constantia"/>
                <a:ea typeface="Constantia"/>
                <a:cs typeface="Constantia"/>
                <a:sym typeface="Constantia"/>
              </a:rPr>
            </a:br>
            <a:r>
              <a:rPr b="0" i="0" lang="en-US" sz="2600" u="none" cap="none" strike="noStrike">
                <a:solidFill>
                  <a:srgbClr val="000088"/>
                </a:solidFill>
                <a:latin typeface="Constantia"/>
                <a:ea typeface="Constantia"/>
                <a:cs typeface="Constantia"/>
                <a:sym typeface="Constantia"/>
              </a:rPr>
              <a:t>Route</a:t>
            </a:r>
            <a:r>
              <a:rPr b="0" i="0" lang="en-US" sz="2600" u="none" cap="none" strike="noStrike">
                <a:solidFill>
                  <a:srgbClr val="555555"/>
                </a:solidFill>
                <a:latin typeface="Constantia"/>
                <a:ea typeface="Constantia"/>
                <a:cs typeface="Constantia"/>
                <a:sym typeface="Constantia"/>
              </a:rPr>
              <a:t>::</a:t>
            </a:r>
            <a:r>
              <a:rPr b="0" i="0" lang="en-US" sz="2600" u="none" cap="none" strike="noStrike">
                <a:solidFill>
                  <a:srgbClr val="330099"/>
                </a:solidFill>
                <a:latin typeface="Constantia"/>
                <a:ea typeface="Constantia"/>
                <a:cs typeface="Constantia"/>
                <a:sym typeface="Constantia"/>
              </a:rPr>
              <a:t>get</a:t>
            </a:r>
            <a:r>
              <a:rPr b="0" i="0" lang="en-US" sz="2600" u="none" cap="none" strike="noStrike">
                <a:solidFill>
                  <a:srgbClr val="000000"/>
                </a:solidFill>
                <a:latin typeface="Constantia"/>
                <a:ea typeface="Constantia"/>
                <a:cs typeface="Constantia"/>
                <a:sym typeface="Constantia"/>
              </a:rPr>
              <a:t>(</a:t>
            </a:r>
            <a:r>
              <a:rPr b="0" i="0" lang="en-US" sz="2600" u="none" cap="none" strike="noStrike">
                <a:solidFill>
                  <a:srgbClr val="CC3300"/>
                </a:solidFill>
                <a:latin typeface="Constantia"/>
                <a:ea typeface="Constantia"/>
                <a:cs typeface="Constantia"/>
                <a:sym typeface="Constantia"/>
              </a:rPr>
              <a:t>'/tasks'</a:t>
            </a:r>
            <a:r>
              <a:rPr b="0" i="0" lang="en-US" sz="2600" u="none" cap="none" strike="noStrike">
                <a:solidFill>
                  <a:srgbClr val="000000"/>
                </a:solidFill>
                <a:latin typeface="Constantia"/>
                <a:ea typeface="Constantia"/>
                <a:cs typeface="Constantia"/>
                <a:sym typeface="Constantia"/>
              </a:rPr>
              <a:t>, </a:t>
            </a:r>
            <a:r>
              <a:rPr b="0" i="0" lang="en-US" sz="2600" u="none" cap="none" strike="noStrike">
                <a:solidFill>
                  <a:srgbClr val="CC3300"/>
                </a:solidFill>
                <a:latin typeface="Constantia"/>
                <a:ea typeface="Constantia"/>
                <a:cs typeface="Constantia"/>
                <a:sym typeface="Constantia"/>
              </a:rPr>
              <a:t>'TasksController@index'</a:t>
            </a:r>
            <a:r>
              <a:rPr b="0" i="0" lang="en-US" sz="2600" u="none" cap="none" strike="noStrike">
                <a:solidFill>
                  <a:srgbClr val="000000"/>
                </a:solidFill>
                <a:latin typeface="Constantia"/>
                <a:ea typeface="Constantia"/>
                <a:cs typeface="Constantia"/>
                <a:sym typeface="Constantia"/>
              </a:rPr>
              <a:t>);</a:t>
            </a:r>
            <a:br>
              <a:rPr b="0" i="0" lang="en-US" sz="2600" u="none" cap="none" strike="noStrike">
                <a:solidFill>
                  <a:srgbClr val="000000"/>
                </a:solidFill>
                <a:latin typeface="Constantia"/>
                <a:ea typeface="Constantia"/>
                <a:cs typeface="Constantia"/>
                <a:sym typeface="Constantia"/>
              </a:rPr>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Controller Namespacing </a:t>
            </a:r>
            <a:endParaRPr b="0" i="0" sz="1200" u="none" cap="none" strike="noStrike">
              <a:solidFill>
                <a:srgbClr val="00B0F0"/>
              </a:solidFill>
              <a:latin typeface="Arial"/>
              <a:ea typeface="Arial"/>
              <a:cs typeface="Arial"/>
              <a:sym typeface="Arial"/>
            </a:endParaRPr>
          </a:p>
        </p:txBody>
      </p:sp>
      <p:sp>
        <p:nvSpPr>
          <p:cNvPr id="231" name="Google Shape;231;p2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Namespaces are meant to deal with conflicting names of classes and also includes of class file all you have to do is just call an autoloader with a PHP PSR version declared in your composer. json. </a:t>
            </a:r>
            <a:endParaRPr/>
          </a:p>
          <a:p>
            <a:pPr indent="-260683" lvl="0" marL="260683" rtl="0" algn="l">
              <a:lnSpc>
                <a:spcPct val="184615"/>
              </a:lnSpc>
              <a:spcBef>
                <a:spcPts val="1200"/>
              </a:spcBef>
              <a:spcAft>
                <a:spcPts val="0"/>
              </a:spcAft>
              <a:buClr>
                <a:srgbClr val="92D050"/>
              </a:buClr>
              <a:buSzPts val="2600"/>
              <a:buFont typeface="Constantia"/>
              <a:buChar char="•"/>
            </a:pPr>
            <a:r>
              <a:rPr b="0" lang="en-US"/>
              <a:t>Declare name space : </a:t>
            </a:r>
            <a:br>
              <a:rPr b="0" lang="en-US"/>
            </a:br>
            <a:r>
              <a:rPr lang="en-US">
                <a:solidFill>
                  <a:srgbClr val="000000"/>
                </a:solidFill>
              </a:rPr>
              <a:t>namespace App\Http\Controllers\;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nvSpPr>
        <p:spPr>
          <a:xfrm>
            <a:off x="609600" y="2430777"/>
            <a:ext cx="8229600" cy="13106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A Quick Introduction to MVC, the HTTP Verbs, and REST</a:t>
            </a:r>
            <a:endParaRPr/>
          </a:p>
        </p:txBody>
      </p:sp>
      <p:sp>
        <p:nvSpPr>
          <p:cNvPr id="73" name="Google Shape;73;p3"/>
          <p:cNvSpPr txBox="1"/>
          <p:nvPr>
            <p:ph idx="4294967295" type="sldNum"/>
          </p:nvPr>
        </p:nvSpPr>
        <p:spPr>
          <a:xfrm>
            <a:off x="8940975" y="6153148"/>
            <a:ext cx="203021"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Getting User Input </a:t>
            </a:r>
            <a:endParaRPr b="0" i="0" sz="1200" u="none" cap="none" strike="noStrike">
              <a:solidFill>
                <a:srgbClr val="00B0F0"/>
              </a:solidFill>
              <a:latin typeface="Arial"/>
              <a:ea typeface="Arial"/>
              <a:cs typeface="Arial"/>
              <a:sym typeface="Arial"/>
            </a:endParaRPr>
          </a:p>
        </p:txBody>
      </p:sp>
      <p:sp>
        <p:nvSpPr>
          <p:cNvPr id="237" name="Google Shape;237;p3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There are some way to get input for user’s request.</a:t>
            </a:r>
            <a:endParaRPr/>
          </a:p>
          <a:p>
            <a:pPr indent="0" lvl="0" marL="0" rtl="0" algn="l">
              <a:lnSpc>
                <a:spcPct val="100000"/>
              </a:lnSpc>
              <a:spcBef>
                <a:spcPts val="700"/>
              </a:spcBef>
              <a:spcAft>
                <a:spcPts val="0"/>
              </a:spcAft>
              <a:buClr>
                <a:srgbClr val="92D050"/>
              </a:buClr>
              <a:buSzPts val="2600"/>
              <a:buFont typeface="Constantia"/>
              <a:buNone/>
            </a:pPr>
            <a:r>
              <a:t/>
            </a:r>
            <a:endParaRPr sz="2600">
              <a:latin typeface="Constantia"/>
              <a:ea typeface="Constantia"/>
              <a:cs typeface="Constantia"/>
              <a:sym typeface="Constantia"/>
            </a:endParaRPr>
          </a:p>
          <a:p>
            <a:pPr indent="-165100" lvl="0" marL="120315" rtl="0" algn="l">
              <a:lnSpc>
                <a:spcPct val="173076"/>
              </a:lnSpc>
              <a:spcBef>
                <a:spcPts val="1200"/>
              </a:spcBef>
              <a:spcAft>
                <a:spcPts val="0"/>
              </a:spcAft>
              <a:buClr>
                <a:srgbClr val="000088"/>
              </a:buClr>
              <a:buSzPts val="2600"/>
              <a:buFont typeface="Constantia"/>
              <a:buChar char="•"/>
            </a:pPr>
            <a:r>
              <a:rPr lang="en-US" sz="2600">
                <a:solidFill>
                  <a:srgbClr val="000088"/>
                </a:solidFill>
                <a:latin typeface="Constantia"/>
                <a:ea typeface="Constantia"/>
                <a:cs typeface="Constantia"/>
                <a:sym typeface="Constantia"/>
              </a:rPr>
              <a:t> request</a:t>
            </a:r>
            <a:r>
              <a:rPr lang="en-US">
                <a:solidFill>
                  <a:srgbClr val="000000"/>
                </a:solidFill>
              </a:rPr>
              <a:t>()</a:t>
            </a:r>
            <a:r>
              <a:rPr lang="en-US">
                <a:solidFill>
                  <a:srgbClr val="555555"/>
                </a:solidFill>
              </a:rPr>
              <a:t>-&gt; </a:t>
            </a:r>
            <a:r>
              <a:rPr lang="en-US">
                <a:solidFill>
                  <a:srgbClr val="FF2600"/>
                </a:solidFill>
              </a:rPr>
              <a:t>all</a:t>
            </a:r>
            <a:r>
              <a:rPr lang="en-US">
                <a:solidFill>
                  <a:srgbClr val="555555"/>
                </a:solidFill>
              </a:rPr>
              <a:t>();</a:t>
            </a:r>
            <a:endParaRPr>
              <a:solidFill>
                <a:srgbClr val="000000"/>
              </a:solidFill>
            </a:endParaRPr>
          </a:p>
          <a:p>
            <a:pPr indent="-165100" lvl="0" marL="120315" rtl="0" algn="l">
              <a:lnSpc>
                <a:spcPct val="173076"/>
              </a:lnSpc>
              <a:spcBef>
                <a:spcPts val="1200"/>
              </a:spcBef>
              <a:spcAft>
                <a:spcPts val="0"/>
              </a:spcAft>
              <a:buClr>
                <a:srgbClr val="000000"/>
              </a:buClr>
              <a:buSzPts val="2600"/>
              <a:buFont typeface="Constantia"/>
              <a:buChar char="•"/>
            </a:pPr>
            <a:r>
              <a:rPr lang="en-US">
                <a:solidFill>
                  <a:srgbClr val="000000"/>
                </a:solidFill>
              </a:rPr>
              <a:t> </a:t>
            </a:r>
            <a:r>
              <a:rPr lang="en-US" sz="2600">
                <a:solidFill>
                  <a:srgbClr val="000088"/>
                </a:solidFill>
                <a:latin typeface="Constantia"/>
                <a:ea typeface="Constantia"/>
                <a:cs typeface="Constantia"/>
                <a:sym typeface="Constantia"/>
              </a:rPr>
              <a:t>request</a:t>
            </a:r>
            <a:r>
              <a:rPr lang="en-US">
                <a:solidFill>
                  <a:srgbClr val="000000"/>
                </a:solidFill>
              </a:rPr>
              <a:t>()</a:t>
            </a:r>
            <a:r>
              <a:rPr lang="en-US">
                <a:solidFill>
                  <a:srgbClr val="555555"/>
                </a:solidFill>
              </a:rPr>
              <a:t>-&gt; </a:t>
            </a:r>
            <a:r>
              <a:rPr lang="en-US">
                <a:solidFill>
                  <a:srgbClr val="FF2600"/>
                </a:solidFill>
              </a:rPr>
              <a:t>only</a:t>
            </a:r>
            <a:r>
              <a:rPr lang="en-US">
                <a:solidFill>
                  <a:srgbClr val="555555"/>
                </a:solidFill>
              </a:rPr>
              <a:t>([‘</a:t>
            </a:r>
            <a:r>
              <a:rPr lang="en-US">
                <a:solidFill>
                  <a:srgbClr val="000000"/>
                </a:solidFill>
              </a:rPr>
              <a:t>name</a:t>
            </a:r>
            <a:r>
              <a:rPr lang="en-US">
                <a:solidFill>
                  <a:srgbClr val="555555"/>
                </a:solidFill>
              </a:rPr>
              <a:t>’, ‘</a:t>
            </a:r>
            <a:r>
              <a:rPr lang="en-US">
                <a:solidFill>
                  <a:srgbClr val="000000"/>
                </a:solidFill>
              </a:rPr>
              <a:t>age</a:t>
            </a:r>
            <a:r>
              <a:rPr lang="en-US">
                <a:solidFill>
                  <a:srgbClr val="555555"/>
                </a:solidFill>
              </a:rPr>
              <a:t>’]);</a:t>
            </a:r>
            <a:endParaRPr>
              <a:solidFill>
                <a:srgbClr val="000000"/>
              </a:solidFill>
            </a:endParaRPr>
          </a:p>
          <a:p>
            <a:pPr indent="-165100" lvl="0" marL="120315" rtl="0" algn="l">
              <a:lnSpc>
                <a:spcPct val="173076"/>
              </a:lnSpc>
              <a:spcBef>
                <a:spcPts val="1200"/>
              </a:spcBef>
              <a:spcAft>
                <a:spcPts val="0"/>
              </a:spcAft>
              <a:buClr>
                <a:srgbClr val="000000"/>
              </a:buClr>
              <a:buSzPts val="2600"/>
              <a:buFont typeface="Constantia"/>
              <a:buChar char="•"/>
            </a:pPr>
            <a:r>
              <a:rPr lang="en-US">
                <a:solidFill>
                  <a:srgbClr val="000000"/>
                </a:solidFill>
              </a:rPr>
              <a:t> </a:t>
            </a:r>
            <a:r>
              <a:rPr lang="en-US" sz="2600">
                <a:solidFill>
                  <a:srgbClr val="000088"/>
                </a:solidFill>
                <a:latin typeface="Constantia"/>
                <a:ea typeface="Constantia"/>
                <a:cs typeface="Constantia"/>
                <a:sym typeface="Constantia"/>
              </a:rPr>
              <a:t>request</a:t>
            </a:r>
            <a:r>
              <a:rPr lang="en-US">
                <a:solidFill>
                  <a:srgbClr val="000000"/>
                </a:solidFill>
              </a:rPr>
              <a:t>()</a:t>
            </a:r>
            <a:r>
              <a:rPr lang="en-US">
                <a:solidFill>
                  <a:srgbClr val="555555"/>
                </a:solidFill>
              </a:rPr>
              <a:t>-&gt;</a:t>
            </a:r>
            <a:r>
              <a:rPr lang="en-US">
                <a:solidFill>
                  <a:srgbClr val="FF2600"/>
                </a:solidFill>
              </a:rPr>
              <a:t>except</a:t>
            </a:r>
            <a:r>
              <a:rPr lang="en-US">
                <a:solidFill>
                  <a:srgbClr val="555555"/>
                </a:solidFill>
              </a:rPr>
              <a:t>([‘</a:t>
            </a:r>
            <a:r>
              <a:rPr lang="en-US">
                <a:solidFill>
                  <a:srgbClr val="000000"/>
                </a:solidFill>
              </a:rPr>
              <a:t>birthday</a:t>
            </a:r>
            <a:r>
              <a:rPr lang="en-US">
                <a:solidFill>
                  <a:srgbClr val="555555"/>
                </a:solidFill>
              </a:rPr>
              <a:t>’, ‘</a:t>
            </a:r>
            <a:r>
              <a:rPr lang="en-US">
                <a:solidFill>
                  <a:srgbClr val="000000"/>
                </a:solidFill>
              </a:rPr>
              <a:t>address</a:t>
            </a:r>
            <a:r>
              <a:rPr lang="en-US">
                <a:solidFill>
                  <a:srgbClr val="555555"/>
                </a:solidFil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288711" y="3078482"/>
            <a:ext cx="8566578" cy="14249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Injecting Dependencies into Controllers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90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B0F0"/>
              </a:buClr>
              <a:buSzPts val="3652"/>
              <a:buFont typeface="Arial"/>
              <a:buNone/>
            </a:pPr>
            <a:r>
              <a:rPr lang="en-US" sz="3652"/>
              <a:t>Injecting Dependencies into Controllers </a:t>
            </a:r>
            <a:endParaRPr b="0" i="0" sz="996" u="none" cap="none" strike="noStrike">
              <a:solidFill>
                <a:srgbClr val="00B0F0"/>
              </a:solidFill>
              <a:latin typeface="Arial"/>
              <a:ea typeface="Arial"/>
              <a:cs typeface="Arial"/>
              <a:sym typeface="Arial"/>
            </a:endParaRPr>
          </a:p>
        </p:txBody>
      </p:sp>
      <p:sp>
        <p:nvSpPr>
          <p:cNvPr id="248" name="Google Shape;248;p32"/>
          <p:cNvSpPr txBox="1"/>
          <p:nvPr>
            <p:ph idx="1" type="body"/>
          </p:nvPr>
        </p:nvSpPr>
        <p:spPr>
          <a:xfrm>
            <a:off x="457200" y="1600200"/>
            <a:ext cx="8229600" cy="5117100"/>
          </a:xfrm>
          <a:prstGeom prst="rect">
            <a:avLst/>
          </a:prstGeom>
          <a:noFill/>
          <a:ln>
            <a:noFill/>
          </a:ln>
        </p:spPr>
        <p:txBody>
          <a:bodyPr anchorCtr="0" anchor="t" bIns="45700" lIns="45700" spcFirstLastPara="1" rIns="45700" wrap="square" tIns="45700">
            <a:normAutofit fontScale="85000" lnSpcReduction="20000"/>
          </a:bodyPr>
          <a:lstStyle/>
          <a:p>
            <a:pPr indent="-237439" lvl="0" marL="260604" rtl="0" algn="l">
              <a:lnSpc>
                <a:spcPct val="100000"/>
              </a:lnSpc>
              <a:spcBef>
                <a:spcPts val="0"/>
              </a:spcBef>
              <a:spcAft>
                <a:spcPts val="0"/>
              </a:spcAft>
              <a:buClr>
                <a:srgbClr val="92D050"/>
              </a:buClr>
              <a:buSzPct val="100000"/>
              <a:buFont typeface="Arial"/>
              <a:buChar char="•"/>
            </a:pPr>
            <a:r>
              <a:rPr lang="en-US" sz="2432"/>
              <a:t>If you prefer to inject your dependencies, or if you want to use a service that doesn’t have a facade or a helper, you’ll need to find some way to bring instances of these classes into your controller. </a:t>
            </a:r>
            <a:endParaRPr/>
          </a:p>
          <a:p>
            <a:pPr indent="0" lvl="0" marL="0" rtl="0" algn="l">
              <a:lnSpc>
                <a:spcPct val="100000"/>
              </a:lnSpc>
              <a:spcBef>
                <a:spcPts val="500"/>
              </a:spcBef>
              <a:spcAft>
                <a:spcPts val="0"/>
              </a:spcAft>
              <a:buClr>
                <a:srgbClr val="92D050"/>
              </a:buClr>
              <a:buSzPct val="100000"/>
              <a:buFont typeface="Arial"/>
              <a:buNone/>
            </a:pPr>
            <a:r>
              <a:t/>
            </a:r>
            <a:endParaRPr sz="912"/>
          </a:p>
          <a:p>
            <a:pPr indent="173736" lvl="1" marL="0" rtl="0" algn="l">
              <a:lnSpc>
                <a:spcPct val="172064"/>
              </a:lnSpc>
              <a:spcBef>
                <a:spcPts val="0"/>
              </a:spcBef>
              <a:spcAft>
                <a:spcPts val="0"/>
              </a:spcAft>
              <a:buClr>
                <a:srgbClr val="35586C"/>
              </a:buClr>
              <a:buSzPct val="100000"/>
              <a:buFont typeface="Constantia"/>
              <a:buNone/>
            </a:pPr>
            <a:r>
              <a:rPr i="1" lang="en-US" sz="1976">
                <a:solidFill>
                  <a:srgbClr val="35586C"/>
                </a:solidFill>
                <a:latin typeface="Constantia"/>
                <a:ea typeface="Constantia"/>
                <a:cs typeface="Constantia"/>
                <a:sym typeface="Constantia"/>
              </a:rPr>
              <a:t>// TasksController.php</a:t>
            </a:r>
            <a:endParaRPr/>
          </a:p>
          <a:p>
            <a:pPr indent="173736" lvl="1" marL="0" rtl="0" algn="l">
              <a:lnSpc>
                <a:spcPct val="172064"/>
              </a:lnSpc>
              <a:spcBef>
                <a:spcPts val="900"/>
              </a:spcBef>
              <a:spcAft>
                <a:spcPts val="0"/>
              </a:spcAft>
              <a:buClr>
                <a:srgbClr val="555555"/>
              </a:buClr>
              <a:buSzPct val="100000"/>
              <a:buFont typeface="Constantia"/>
              <a:buNone/>
            </a:pPr>
            <a:r>
              <a:rPr lang="en-US" sz="1976">
                <a:solidFill>
                  <a:srgbClr val="555555"/>
                </a:solidFill>
                <a:latin typeface="Constantia"/>
                <a:ea typeface="Constantia"/>
                <a:cs typeface="Constantia"/>
                <a:sym typeface="Constantia"/>
              </a:rPr>
              <a:t>... </a:t>
            </a:r>
            <a:endParaRPr>
              <a:solidFill>
                <a:srgbClr val="000000"/>
              </a:solidFill>
            </a:endParaRPr>
          </a:p>
          <a:p>
            <a:pPr indent="173736" lvl="1" marL="0" rtl="0" algn="l">
              <a:lnSpc>
                <a:spcPct val="172064"/>
              </a:lnSpc>
              <a:spcBef>
                <a:spcPts val="900"/>
              </a:spcBef>
              <a:spcAft>
                <a:spcPts val="0"/>
              </a:spcAft>
              <a:buClr>
                <a:srgbClr val="006699"/>
              </a:buClr>
              <a:buSzPct val="79166"/>
              <a:buFont typeface="Constantia"/>
              <a:buNone/>
            </a:pPr>
            <a:r>
              <a:rPr b="1" lang="en-US" sz="2400">
                <a:solidFill>
                  <a:srgbClr val="006699"/>
                </a:solidFill>
              </a:rPr>
              <a:t>public function </a:t>
            </a:r>
            <a:r>
              <a:rPr lang="en-US" sz="2400">
                <a:solidFill>
                  <a:srgbClr val="CC00FF"/>
                </a:solidFill>
              </a:rPr>
              <a:t>store</a:t>
            </a:r>
            <a:r>
              <a:rPr lang="en-US" sz="2400">
                <a:solidFill>
                  <a:srgbClr val="000000"/>
                </a:solidFill>
              </a:rPr>
              <a:t>(</a:t>
            </a:r>
            <a:r>
              <a:rPr lang="en-US" sz="2400">
                <a:solidFill>
                  <a:srgbClr val="000088"/>
                </a:solidFill>
                <a:latin typeface="Constantia"/>
                <a:ea typeface="Constantia"/>
                <a:cs typeface="Constantia"/>
                <a:sym typeface="Constantia"/>
              </a:rPr>
              <a:t>\Illuminate\Http\Request </a:t>
            </a:r>
            <a:r>
              <a:rPr lang="en-US" sz="2400">
                <a:solidFill>
                  <a:srgbClr val="003333"/>
                </a:solidFill>
              </a:rPr>
              <a:t>$request</a:t>
            </a:r>
            <a:r>
              <a:rPr lang="en-US" sz="2400">
                <a:solidFill>
                  <a:srgbClr val="000000"/>
                </a:solidFill>
              </a:rPr>
              <a:t>) { </a:t>
            </a:r>
            <a:endParaRPr sz="2400">
              <a:solidFill>
                <a:srgbClr val="000000"/>
              </a:solidFill>
            </a:endParaRPr>
          </a:p>
          <a:p>
            <a:pPr indent="347472" lvl="2" marL="0" rtl="0" algn="l">
              <a:lnSpc>
                <a:spcPct val="172064"/>
              </a:lnSpc>
              <a:spcBef>
                <a:spcPts val="900"/>
              </a:spcBef>
              <a:spcAft>
                <a:spcPts val="0"/>
              </a:spcAft>
              <a:buClr>
                <a:srgbClr val="000000"/>
              </a:buClr>
              <a:buSzPct val="79166"/>
              <a:buFont typeface="Constantia"/>
              <a:buNone/>
            </a:pPr>
            <a:r>
              <a:rPr lang="en-US" sz="2400">
                <a:solidFill>
                  <a:srgbClr val="000000"/>
                </a:solidFill>
              </a:rPr>
              <a:t>$data = </a:t>
            </a:r>
            <a:r>
              <a:rPr lang="en-US" sz="2400">
                <a:solidFill>
                  <a:srgbClr val="003333"/>
                </a:solidFill>
              </a:rPr>
              <a:t>$request</a:t>
            </a:r>
            <a:r>
              <a:rPr lang="en-US" sz="2400">
                <a:solidFill>
                  <a:srgbClr val="555555"/>
                </a:solidFill>
              </a:rPr>
              <a:t>-&gt;</a:t>
            </a:r>
            <a:r>
              <a:rPr lang="en-US" sz="2400">
                <a:solidFill>
                  <a:srgbClr val="330099"/>
                </a:solidFill>
              </a:rPr>
              <a:t>only</a:t>
            </a:r>
            <a:r>
              <a:rPr lang="en-US" sz="2400">
                <a:solidFill>
                  <a:srgbClr val="000000"/>
                </a:solidFill>
              </a:rPr>
              <a:t>([</a:t>
            </a:r>
            <a:r>
              <a:rPr lang="en-US" sz="2400">
                <a:solidFill>
                  <a:srgbClr val="000088"/>
                </a:solidFill>
                <a:latin typeface="Constantia"/>
                <a:ea typeface="Constantia"/>
                <a:cs typeface="Constantia"/>
                <a:sym typeface="Constantia"/>
              </a:rPr>
              <a:t>'title'</a:t>
            </a:r>
            <a:r>
              <a:rPr lang="en-US" sz="2400">
                <a:solidFill>
                  <a:srgbClr val="000000"/>
                </a:solidFill>
              </a:rPr>
              <a:t>, </a:t>
            </a:r>
            <a:r>
              <a:rPr lang="en-US" sz="2400">
                <a:solidFill>
                  <a:srgbClr val="000088"/>
                </a:solidFill>
                <a:latin typeface="Constantia"/>
                <a:ea typeface="Constantia"/>
                <a:cs typeface="Constantia"/>
                <a:sym typeface="Constantia"/>
              </a:rPr>
              <a:t>‘description'</a:t>
            </a:r>
            <a:r>
              <a:rPr lang="en-US" sz="2400">
                <a:solidFill>
                  <a:srgbClr val="000000"/>
                </a:solidFill>
              </a:rPr>
              <a:t>]);</a:t>
            </a:r>
            <a:endParaRPr sz="2400">
              <a:solidFill>
                <a:srgbClr val="000000"/>
              </a:solidFill>
            </a:endParaRPr>
          </a:p>
          <a:p>
            <a:pPr indent="347472" lvl="2" marL="0" rtl="0" algn="l">
              <a:lnSpc>
                <a:spcPct val="178947"/>
              </a:lnSpc>
              <a:spcBef>
                <a:spcPts val="900"/>
              </a:spcBef>
              <a:spcAft>
                <a:spcPts val="0"/>
              </a:spcAft>
              <a:buClr>
                <a:srgbClr val="000088"/>
              </a:buClr>
              <a:buSzPct val="79166"/>
              <a:buFont typeface="Constantia"/>
              <a:buNone/>
            </a:pPr>
            <a:r>
              <a:rPr lang="en-US" sz="2400">
                <a:solidFill>
                  <a:srgbClr val="000088"/>
                </a:solidFill>
              </a:rPr>
              <a:t>Task</a:t>
            </a:r>
            <a:r>
              <a:rPr lang="en-US" sz="2400">
                <a:solidFill>
                  <a:srgbClr val="555555"/>
                </a:solidFill>
              </a:rPr>
              <a:t>::</a:t>
            </a:r>
            <a:r>
              <a:rPr lang="en-US" sz="2400">
                <a:solidFill>
                  <a:srgbClr val="330099"/>
                </a:solidFill>
              </a:rPr>
              <a:t>create</a:t>
            </a:r>
            <a:r>
              <a:rPr lang="en-US" sz="2400">
                <a:solidFill>
                  <a:srgbClr val="000000"/>
                </a:solidFill>
              </a:rPr>
              <a:t>($data); </a:t>
            </a:r>
            <a:endParaRPr sz="2400">
              <a:solidFill>
                <a:srgbClr val="000000"/>
              </a:solidFill>
            </a:endParaRPr>
          </a:p>
          <a:p>
            <a:pPr indent="347472" lvl="2" marL="0" rtl="0" algn="l">
              <a:lnSpc>
                <a:spcPct val="172064"/>
              </a:lnSpc>
              <a:spcBef>
                <a:spcPts val="900"/>
              </a:spcBef>
              <a:spcAft>
                <a:spcPts val="0"/>
              </a:spcAft>
              <a:buClr>
                <a:srgbClr val="006699"/>
              </a:buClr>
              <a:buSzPct val="79166"/>
              <a:buFont typeface="Constantia"/>
              <a:buNone/>
            </a:pPr>
            <a:r>
              <a:rPr b="1" lang="en-US" sz="2400">
                <a:solidFill>
                  <a:srgbClr val="006699"/>
                </a:solidFill>
              </a:rPr>
              <a:t>return </a:t>
            </a:r>
            <a:r>
              <a:rPr lang="en-US" sz="2400">
                <a:solidFill>
                  <a:srgbClr val="000088"/>
                </a:solidFill>
              </a:rPr>
              <a:t>redirect</a:t>
            </a:r>
            <a:r>
              <a:rPr lang="en-US" sz="2400">
                <a:solidFill>
                  <a:srgbClr val="000000"/>
                </a:solidFill>
              </a:rPr>
              <a:t>(</a:t>
            </a:r>
            <a:r>
              <a:rPr lang="en-US" sz="2400">
                <a:solidFill>
                  <a:srgbClr val="CC3300"/>
                </a:solidFill>
                <a:latin typeface="Constantia"/>
                <a:ea typeface="Constantia"/>
                <a:cs typeface="Constantia"/>
                <a:sym typeface="Constantia"/>
              </a:rPr>
              <a:t>'tasks'</a:t>
            </a:r>
            <a:r>
              <a:rPr lang="en-US" sz="2400">
                <a:solidFill>
                  <a:srgbClr val="000000"/>
                </a:solidFill>
              </a:rPr>
              <a:t>); </a:t>
            </a:r>
            <a:endParaRPr sz="2400">
              <a:solidFill>
                <a:srgbClr val="000000"/>
              </a:solidFill>
            </a:endParaRPr>
          </a:p>
          <a:p>
            <a:pPr indent="173736" lvl="1" marL="0" rtl="0" algn="l">
              <a:lnSpc>
                <a:spcPct val="172064"/>
              </a:lnSpc>
              <a:spcBef>
                <a:spcPts val="900"/>
              </a:spcBef>
              <a:spcAft>
                <a:spcPts val="0"/>
              </a:spcAft>
              <a:buClr>
                <a:srgbClr val="000000"/>
              </a:buClr>
              <a:buSzPct val="82333"/>
              <a:buFont typeface="Constantia"/>
              <a:buNone/>
            </a:pPr>
            <a:r>
              <a:rPr lang="en-US" sz="2400">
                <a:solidFill>
                  <a:srgbClr val="000000"/>
                </a:solidFill>
                <a:latin typeface="Constantia"/>
                <a:ea typeface="Constantia"/>
                <a:cs typeface="Constantia"/>
                <a:sym typeface="Constantia"/>
              </a:rPr>
              <a:t>}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Resource Controllers </a:t>
            </a:r>
            <a:endParaRPr/>
          </a:p>
        </p:txBody>
      </p:sp>
      <p:sp>
        <p:nvSpPr>
          <p:cNvPr id="254" name="Google Shape;254;p3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Laravel has some conventions for all of the routes of a traditional REST/CRUD controller (called a “resource controller” in Laravel); additionally, it comes with a generator out of the box and a convenience route definition that allows you to bind an entire resource controller at once. </a:t>
            </a:r>
            <a:endParaRPr/>
          </a:p>
          <a:p>
            <a:pPr indent="0" lvl="0" marL="0" rtl="0" algn="l">
              <a:lnSpc>
                <a:spcPct val="100000"/>
              </a:lnSpc>
              <a:spcBef>
                <a:spcPts val="700"/>
              </a:spcBef>
              <a:spcAft>
                <a:spcPts val="0"/>
              </a:spcAft>
              <a:buClr>
                <a:srgbClr val="92D050"/>
              </a:buClr>
              <a:buSzPts val="2600"/>
              <a:buFont typeface="Constantia"/>
              <a:buNone/>
            </a:pPr>
            <a:r>
              <a:t/>
            </a:r>
            <a:endParaRPr sz="2600">
              <a:latin typeface="Constantia"/>
              <a:ea typeface="Constantia"/>
              <a:cs typeface="Constantia"/>
              <a:sym typeface="Constantia"/>
            </a:endParaRPr>
          </a:p>
          <a:p>
            <a:pPr indent="228600" lvl="1" marL="0" rtl="0" algn="l">
              <a:lnSpc>
                <a:spcPct val="175000"/>
              </a:lnSpc>
              <a:spcBef>
                <a:spcPts val="0"/>
              </a:spcBef>
              <a:spcAft>
                <a:spcPts val="0"/>
              </a:spcAft>
              <a:buClr>
                <a:srgbClr val="000000"/>
              </a:buClr>
              <a:buSzPts val="2400"/>
              <a:buFont typeface="Constantia"/>
              <a:buNone/>
            </a:pPr>
            <a:r>
              <a:rPr lang="en-US" sz="2400">
                <a:solidFill>
                  <a:srgbClr val="000000"/>
                </a:solidFill>
                <a:latin typeface="Constantia"/>
                <a:ea typeface="Constantia"/>
                <a:cs typeface="Constantia"/>
                <a:sym typeface="Constantia"/>
              </a:rPr>
              <a:t>php artisan make:controller &lt;</a:t>
            </a:r>
            <a:r>
              <a:rPr lang="en-US" sz="2400">
                <a:solidFill>
                  <a:srgbClr val="FF2600"/>
                </a:solidFill>
              </a:rPr>
              <a:t>NameController</a:t>
            </a:r>
            <a:r>
              <a:rPr lang="en-US" sz="2400">
                <a:solidFill>
                  <a:srgbClr val="000000"/>
                </a:solidFill>
                <a:latin typeface="Constantia"/>
                <a:ea typeface="Constantia"/>
                <a:cs typeface="Constantia"/>
                <a:sym typeface="Constantia"/>
              </a:rPr>
              <a:t>&gt; --resource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57200" y="147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Binding a resource controller </a:t>
            </a:r>
            <a:endParaRPr b="0" i="0" sz="1200" u="none" cap="none" strike="noStrike">
              <a:solidFill>
                <a:srgbClr val="00B0F0"/>
              </a:solidFill>
              <a:latin typeface="Arial"/>
              <a:ea typeface="Arial"/>
              <a:cs typeface="Arial"/>
              <a:sym typeface="Arial"/>
            </a:endParaRPr>
          </a:p>
        </p:txBody>
      </p:sp>
      <p:sp>
        <p:nvSpPr>
          <p:cNvPr id="260" name="Google Shape;260;p34"/>
          <p:cNvSpPr txBox="1"/>
          <p:nvPr>
            <p:ph idx="1" type="body"/>
          </p:nvPr>
        </p:nvSpPr>
        <p:spPr>
          <a:xfrm>
            <a:off x="457200" y="1293366"/>
            <a:ext cx="8229600" cy="5118349"/>
          </a:xfrm>
          <a:prstGeom prst="rect">
            <a:avLst/>
          </a:prstGeom>
          <a:noFill/>
          <a:ln>
            <a:noFill/>
          </a:ln>
        </p:spPr>
        <p:txBody>
          <a:bodyPr anchorCtr="0" anchor="t" bIns="45700" lIns="45700" spcFirstLastPara="1" rIns="45700" wrap="square" tIns="45700">
            <a:normAutofit/>
          </a:bodyPr>
          <a:lstStyle/>
          <a:p>
            <a:pPr indent="0" lvl="0" marL="0" rtl="0" algn="l">
              <a:lnSpc>
                <a:spcPct val="175000"/>
              </a:lnSpc>
              <a:spcBef>
                <a:spcPts val="0"/>
              </a:spcBef>
              <a:spcAft>
                <a:spcPts val="0"/>
              </a:spcAft>
              <a:buClr>
                <a:srgbClr val="35586C"/>
              </a:buClr>
              <a:buSzPts val="2400"/>
              <a:buFont typeface="Constantia"/>
              <a:buNone/>
            </a:pPr>
            <a:r>
              <a:rPr i="1" lang="en-US" sz="2400">
                <a:solidFill>
                  <a:srgbClr val="35586C"/>
                </a:solidFill>
                <a:latin typeface="Constantia"/>
                <a:ea typeface="Constantia"/>
                <a:cs typeface="Constantia"/>
                <a:sym typeface="Constantia"/>
              </a:rPr>
              <a:t>// routes/web.php</a:t>
            </a:r>
            <a:endParaRPr/>
          </a:p>
          <a:p>
            <a:pPr indent="0" lvl="0" marL="0" rtl="0" algn="l">
              <a:lnSpc>
                <a:spcPct val="175000"/>
              </a:lnSpc>
              <a:spcBef>
                <a:spcPts val="0"/>
              </a:spcBef>
              <a:spcAft>
                <a:spcPts val="0"/>
              </a:spcAft>
              <a:buClr>
                <a:srgbClr val="000088"/>
              </a:buClr>
              <a:buSzPts val="2400"/>
              <a:buFont typeface="Constantia"/>
              <a:buNone/>
            </a:pPr>
            <a:r>
              <a:rPr lang="en-US" sz="2400">
                <a:solidFill>
                  <a:srgbClr val="000088"/>
                </a:solidFill>
              </a:rPr>
              <a:t>Route</a:t>
            </a:r>
            <a:r>
              <a:rPr lang="en-US" sz="2400">
                <a:solidFill>
                  <a:srgbClr val="555555"/>
                </a:solidFill>
              </a:rPr>
              <a:t>::</a:t>
            </a:r>
            <a:r>
              <a:rPr lang="en-US" sz="2400">
                <a:solidFill>
                  <a:srgbClr val="330099"/>
                </a:solidFill>
              </a:rPr>
              <a:t>resource</a:t>
            </a:r>
            <a:r>
              <a:rPr lang="en-US" sz="2400">
                <a:solidFill>
                  <a:srgbClr val="000000"/>
                </a:solidFill>
              </a:rPr>
              <a:t>(</a:t>
            </a:r>
            <a:r>
              <a:rPr lang="en-US" sz="2400">
                <a:solidFill>
                  <a:srgbClr val="CC3300"/>
                </a:solidFill>
                <a:latin typeface="Constantia"/>
                <a:ea typeface="Constantia"/>
                <a:cs typeface="Constantia"/>
                <a:sym typeface="Constantia"/>
              </a:rPr>
              <a:t>'tasks'</a:t>
            </a:r>
            <a:r>
              <a:rPr lang="en-US" sz="2400">
                <a:solidFill>
                  <a:srgbClr val="000000"/>
                </a:solidFill>
              </a:rPr>
              <a:t>, </a:t>
            </a:r>
            <a:r>
              <a:rPr lang="en-US" sz="2400">
                <a:solidFill>
                  <a:srgbClr val="CC3300"/>
                </a:solidFill>
                <a:latin typeface="Constantia"/>
                <a:ea typeface="Constantia"/>
                <a:cs typeface="Constantia"/>
                <a:sym typeface="Constantia"/>
              </a:rPr>
              <a:t>‘TasksController'</a:t>
            </a:r>
            <a:r>
              <a:rPr lang="en-US" sz="2400">
                <a:solidFill>
                  <a:srgbClr val="000000"/>
                </a:solidFill>
              </a:rPr>
              <a:t>);</a:t>
            </a:r>
            <a:endParaRPr sz="2400">
              <a:solidFill>
                <a:srgbClr val="000000"/>
              </a:solidFill>
            </a:endParaRPr>
          </a:p>
          <a:p>
            <a:pPr indent="0" lvl="0" marL="0" rtl="0" algn="l">
              <a:lnSpc>
                <a:spcPct val="131250"/>
              </a:lnSpc>
              <a:spcBef>
                <a:spcPts val="0"/>
              </a:spcBef>
              <a:spcAft>
                <a:spcPts val="0"/>
              </a:spcAft>
              <a:buClr>
                <a:srgbClr val="CC3300"/>
              </a:buClr>
              <a:buSzPts val="3200"/>
              <a:buFont typeface="Constantia"/>
              <a:buNone/>
            </a:pPr>
            <a:r>
              <a:t/>
            </a:r>
            <a:endParaRPr>
              <a:solidFill>
                <a:srgbClr val="000000"/>
              </a:solidFill>
            </a:endParaRPr>
          </a:p>
        </p:txBody>
      </p:sp>
      <p:pic>
        <p:nvPicPr>
          <p:cNvPr descr="Screen Shot 2020-02-04 at 23.29.22.png" id="261" name="Google Shape;261;p34"/>
          <p:cNvPicPr preferRelativeResize="0"/>
          <p:nvPr/>
        </p:nvPicPr>
        <p:blipFill rotWithShape="1">
          <a:blip r:embed="rId3">
            <a:alphaModFix/>
          </a:blip>
          <a:srcRect b="0" l="0" r="0" t="0"/>
          <a:stretch/>
        </p:blipFill>
        <p:spPr>
          <a:xfrm>
            <a:off x="330200" y="2614075"/>
            <a:ext cx="8483600" cy="3886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Model Binding </a:t>
            </a:r>
            <a:endParaRPr b="0" i="0" sz="1200" u="none" cap="none" strike="noStrike">
              <a:solidFill>
                <a:srgbClr val="00B0F0"/>
              </a:solidFill>
              <a:latin typeface="Arial"/>
              <a:ea typeface="Arial"/>
              <a:cs typeface="Arial"/>
              <a:sym typeface="Arial"/>
            </a:endParaRPr>
          </a:p>
        </p:txBody>
      </p:sp>
      <p:sp>
        <p:nvSpPr>
          <p:cNvPr id="267" name="Google Shape;267;p35"/>
          <p:cNvSpPr txBox="1"/>
          <p:nvPr>
            <p:ph idx="1" type="body"/>
          </p:nvPr>
        </p:nvSpPr>
        <p:spPr>
          <a:xfrm>
            <a:off x="457200" y="1600200"/>
            <a:ext cx="8229600" cy="4831800"/>
          </a:xfrm>
          <a:prstGeom prst="rect">
            <a:avLst/>
          </a:prstGeom>
          <a:noFill/>
          <a:ln>
            <a:noFill/>
          </a:ln>
        </p:spPr>
        <p:txBody>
          <a:bodyPr anchorCtr="0" anchor="t" bIns="45700" lIns="45700" spcFirstLastPara="1" rIns="45700" wrap="square" tIns="45700">
            <a:normAutofit fontScale="62500"/>
          </a:bodyPr>
          <a:lstStyle/>
          <a:p>
            <a:pPr indent="0" lvl="0" marL="0" rtl="0" algn="l">
              <a:lnSpc>
                <a:spcPct val="181741"/>
              </a:lnSpc>
              <a:spcBef>
                <a:spcPts val="0"/>
              </a:spcBef>
              <a:spcAft>
                <a:spcPts val="0"/>
              </a:spcAft>
              <a:buClr>
                <a:srgbClr val="000000"/>
              </a:buClr>
              <a:buSzPct val="62263"/>
              <a:buFont typeface="Constantia"/>
              <a:buNone/>
            </a:pPr>
            <a:r>
              <a:rPr b="1" lang="en-US" sz="3800">
                <a:solidFill>
                  <a:srgbClr val="000000"/>
                </a:solidFill>
                <a:latin typeface="Constantia"/>
                <a:ea typeface="Constantia"/>
                <a:cs typeface="Constantia"/>
                <a:sym typeface="Constantia"/>
              </a:rPr>
              <a:t>- php artisan route:list </a:t>
            </a:r>
            <a:endParaRPr b="0" sz="3800"/>
          </a:p>
          <a:p>
            <a:pPr indent="-180881" lvl="0" marL="237222" rtl="0" algn="l">
              <a:lnSpc>
                <a:spcPct val="181741"/>
              </a:lnSpc>
              <a:spcBef>
                <a:spcPts val="1000"/>
              </a:spcBef>
              <a:spcAft>
                <a:spcPts val="0"/>
              </a:spcAft>
              <a:buClr>
                <a:srgbClr val="92D050"/>
              </a:buClr>
              <a:buSzPct val="100000"/>
              <a:buFont typeface="Constantia"/>
              <a:buChar char="•"/>
            </a:pPr>
            <a:r>
              <a:rPr b="1" lang="en-US" sz="2366">
                <a:latin typeface="Constantia"/>
                <a:ea typeface="Constantia"/>
                <a:cs typeface="Constantia"/>
                <a:sym typeface="Constantia"/>
              </a:rPr>
              <a:t>Laravel provides a feature that simplifies this pattern called </a:t>
            </a:r>
            <a:r>
              <a:rPr i="1" lang="en-US">
                <a:latin typeface="Constantia"/>
                <a:ea typeface="Constantia"/>
                <a:cs typeface="Constantia"/>
                <a:sym typeface="Constantia"/>
              </a:rPr>
              <a:t>route model binding</a:t>
            </a:r>
            <a:r>
              <a:rPr b="1" lang="en-US" sz="2366">
                <a:latin typeface="Constantia"/>
                <a:ea typeface="Constantia"/>
                <a:cs typeface="Constantia"/>
                <a:sym typeface="Constantia"/>
              </a:rPr>
              <a:t>. This allows you to define that a particular parameter name (e.g., {conference}) will indicate to the route resolver that it should look up an Eloquent database record with that ID and then pass it in as the parameter </a:t>
            </a:r>
            <a:r>
              <a:rPr i="1" lang="en-US">
                <a:latin typeface="Constantia"/>
                <a:ea typeface="Constantia"/>
                <a:cs typeface="Constantia"/>
                <a:sym typeface="Constantia"/>
              </a:rPr>
              <a:t>instead </a:t>
            </a:r>
            <a:r>
              <a:rPr b="1" lang="en-US" sz="2366">
                <a:latin typeface="Constantia"/>
                <a:ea typeface="Constantia"/>
                <a:cs typeface="Constantia"/>
                <a:sym typeface="Constantia"/>
              </a:rPr>
              <a:t>of just passing the ID. </a:t>
            </a:r>
            <a:endParaRPr>
              <a:latin typeface="Constantia"/>
              <a:ea typeface="Constantia"/>
              <a:cs typeface="Constantia"/>
              <a:sym typeface="Constantia"/>
            </a:endParaRPr>
          </a:p>
          <a:p>
            <a:pPr indent="208025" lvl="1" marL="0" rtl="0" algn="l">
              <a:lnSpc>
                <a:spcPct val="179820"/>
              </a:lnSpc>
              <a:spcBef>
                <a:spcPts val="1000"/>
              </a:spcBef>
              <a:spcAft>
                <a:spcPts val="0"/>
              </a:spcAft>
              <a:buClr>
                <a:srgbClr val="000088"/>
              </a:buClr>
              <a:buSzPct val="58823"/>
              <a:buFont typeface="Constantia"/>
              <a:buNone/>
            </a:pPr>
            <a:r>
              <a:rPr lang="en-US" sz="3400">
                <a:solidFill>
                  <a:srgbClr val="000088"/>
                </a:solidFill>
              </a:rPr>
              <a:t>Route</a:t>
            </a:r>
            <a:r>
              <a:rPr lang="en-US" sz="3400">
                <a:solidFill>
                  <a:srgbClr val="555555"/>
                </a:solidFill>
              </a:rPr>
              <a:t>::</a:t>
            </a:r>
            <a:r>
              <a:rPr lang="en-US" sz="3400">
                <a:solidFill>
                  <a:srgbClr val="330099"/>
                </a:solidFill>
              </a:rPr>
              <a:t>get</a:t>
            </a:r>
            <a:r>
              <a:rPr lang="en-US" sz="3400">
                <a:solidFill>
                  <a:srgbClr val="000000"/>
                </a:solidFill>
              </a:rPr>
              <a:t>(</a:t>
            </a:r>
            <a:r>
              <a:rPr lang="en-US" sz="3400">
                <a:solidFill>
                  <a:srgbClr val="CC3300"/>
                </a:solidFill>
                <a:latin typeface="Constantia"/>
                <a:ea typeface="Constantia"/>
                <a:cs typeface="Constantia"/>
                <a:sym typeface="Constantia"/>
              </a:rPr>
              <a:t>'conferences/{id}'</a:t>
            </a:r>
            <a:r>
              <a:rPr lang="en-US" sz="3400">
                <a:solidFill>
                  <a:srgbClr val="000000"/>
                </a:solidFill>
              </a:rPr>
              <a:t>, </a:t>
            </a:r>
            <a:r>
              <a:rPr b="1" lang="en-US" sz="3400">
                <a:solidFill>
                  <a:srgbClr val="006699"/>
                </a:solidFill>
              </a:rPr>
              <a:t>function </a:t>
            </a:r>
            <a:r>
              <a:rPr lang="en-US" sz="3400">
                <a:solidFill>
                  <a:srgbClr val="000000"/>
                </a:solidFill>
              </a:rPr>
              <a:t>(</a:t>
            </a:r>
            <a:r>
              <a:rPr lang="en-US" sz="3400">
                <a:solidFill>
                  <a:srgbClr val="003333"/>
                </a:solidFill>
              </a:rPr>
              <a:t>$id</a:t>
            </a:r>
            <a:r>
              <a:rPr lang="en-US" sz="3400">
                <a:solidFill>
                  <a:srgbClr val="000000"/>
                </a:solidFill>
              </a:rPr>
              <a:t>) { </a:t>
            </a:r>
            <a:endParaRPr sz="3400">
              <a:solidFill>
                <a:srgbClr val="000000"/>
              </a:solidFill>
            </a:endParaRPr>
          </a:p>
          <a:p>
            <a:pPr indent="624078" lvl="3" marL="0" rtl="0" algn="l">
              <a:lnSpc>
                <a:spcPct val="180000"/>
              </a:lnSpc>
              <a:spcBef>
                <a:spcPts val="1000"/>
              </a:spcBef>
              <a:spcAft>
                <a:spcPts val="0"/>
              </a:spcAft>
              <a:buClr>
                <a:srgbClr val="003333"/>
              </a:buClr>
              <a:buSzPct val="58823"/>
              <a:buFont typeface="Constantia"/>
              <a:buNone/>
            </a:pPr>
            <a:r>
              <a:rPr lang="en-US" sz="3400">
                <a:solidFill>
                  <a:srgbClr val="003333"/>
                </a:solidFill>
              </a:rPr>
              <a:t>$conference </a:t>
            </a:r>
            <a:r>
              <a:rPr lang="en-US" sz="3400">
                <a:solidFill>
                  <a:srgbClr val="555555"/>
                </a:solidFill>
              </a:rPr>
              <a:t>= </a:t>
            </a:r>
            <a:r>
              <a:rPr lang="en-US" sz="3400">
                <a:solidFill>
                  <a:srgbClr val="000088"/>
                </a:solidFill>
              </a:rPr>
              <a:t>Conference</a:t>
            </a:r>
            <a:r>
              <a:rPr lang="en-US" sz="3400">
                <a:solidFill>
                  <a:srgbClr val="555555"/>
                </a:solidFill>
              </a:rPr>
              <a:t>::</a:t>
            </a:r>
            <a:r>
              <a:rPr lang="en-US" sz="3400">
                <a:solidFill>
                  <a:srgbClr val="330099"/>
                </a:solidFill>
              </a:rPr>
              <a:t>findOrFail</a:t>
            </a:r>
            <a:r>
              <a:rPr lang="en-US" sz="3400">
                <a:solidFill>
                  <a:srgbClr val="000000"/>
                </a:solidFill>
              </a:rPr>
              <a:t>(</a:t>
            </a:r>
            <a:r>
              <a:rPr lang="en-US" sz="3400">
                <a:solidFill>
                  <a:srgbClr val="003333"/>
                </a:solidFill>
              </a:rPr>
              <a:t>$id</a:t>
            </a:r>
            <a:r>
              <a:rPr lang="en-US" sz="3400">
                <a:solidFill>
                  <a:srgbClr val="000000"/>
                </a:solidFill>
              </a:rPr>
              <a:t>); </a:t>
            </a:r>
            <a:endParaRPr sz="3400">
              <a:solidFill>
                <a:srgbClr val="000000"/>
              </a:solidFill>
            </a:endParaRPr>
          </a:p>
          <a:p>
            <a:pPr indent="208025" lvl="1" marL="0" rtl="0" algn="l">
              <a:lnSpc>
                <a:spcPct val="179820"/>
              </a:lnSpc>
              <a:spcBef>
                <a:spcPts val="1000"/>
              </a:spcBef>
              <a:spcAft>
                <a:spcPts val="0"/>
              </a:spcAft>
              <a:buClr>
                <a:srgbClr val="000000"/>
              </a:buClr>
              <a:buSzPct val="58882"/>
              <a:buFont typeface="Constantia"/>
              <a:buNone/>
            </a:pPr>
            <a:r>
              <a:rPr lang="en-US" sz="3400">
                <a:solidFill>
                  <a:srgbClr val="000000"/>
                </a:solidFill>
                <a:latin typeface="Constantia"/>
                <a:ea typeface="Constantia"/>
                <a:cs typeface="Constantia"/>
                <a:sym typeface="Constantia"/>
              </a:rPr>
              <a:t>}); </a:t>
            </a:r>
            <a:endParaRPr sz="3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Route Model Binding </a:t>
            </a:r>
            <a:endParaRPr b="0" i="0" sz="1200" u="none" cap="none" strike="noStrike">
              <a:solidFill>
                <a:srgbClr val="00B0F0"/>
              </a:solidFill>
              <a:latin typeface="Arial"/>
              <a:ea typeface="Arial"/>
              <a:cs typeface="Arial"/>
              <a:sym typeface="Arial"/>
            </a:endParaRPr>
          </a:p>
        </p:txBody>
      </p:sp>
      <p:sp>
        <p:nvSpPr>
          <p:cNvPr id="273" name="Google Shape;273;p3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Using an implicit route model binding </a:t>
            </a:r>
            <a:endParaRPr/>
          </a:p>
          <a:p>
            <a:pPr indent="0" lvl="0" marL="0" rtl="0" algn="l">
              <a:lnSpc>
                <a:spcPct val="100000"/>
              </a:lnSpc>
              <a:spcBef>
                <a:spcPts val="700"/>
              </a:spcBef>
              <a:spcAft>
                <a:spcPts val="0"/>
              </a:spcAft>
              <a:buClr>
                <a:srgbClr val="92D050"/>
              </a:buClr>
              <a:buSzPts val="2600"/>
              <a:buFont typeface="Constantia"/>
              <a:buNone/>
            </a:pPr>
            <a:r>
              <a:t/>
            </a:r>
            <a:endParaRPr sz="2600">
              <a:latin typeface="Constantia"/>
              <a:ea typeface="Constantia"/>
              <a:cs typeface="Constantia"/>
              <a:sym typeface="Constantia"/>
            </a:endParaRPr>
          </a:p>
          <a:p>
            <a:pPr indent="0" lvl="0" marL="0" rtl="0" algn="l">
              <a:lnSpc>
                <a:spcPct val="173076"/>
              </a:lnSpc>
              <a:spcBef>
                <a:spcPts val="1200"/>
              </a:spcBef>
              <a:spcAft>
                <a:spcPts val="0"/>
              </a:spcAft>
              <a:buClr>
                <a:srgbClr val="000088"/>
              </a:buClr>
              <a:buSzPts val="26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'conferences/{conference}'</a:t>
            </a:r>
            <a:r>
              <a:rPr lang="en-US" sz="2400">
                <a:solidFill>
                  <a:srgbClr val="000000"/>
                </a:solidFill>
              </a:rPr>
              <a:t>, </a:t>
            </a:r>
            <a:r>
              <a:rPr b="1" lang="en-US" sz="2400">
                <a:solidFill>
                  <a:srgbClr val="006699"/>
                </a:solidFill>
              </a:rPr>
              <a:t>function </a:t>
            </a:r>
            <a:r>
              <a:rPr lang="en-US" sz="2400">
                <a:solidFill>
                  <a:srgbClr val="000000"/>
                </a:solidFill>
              </a:rPr>
              <a:t>(</a:t>
            </a:r>
            <a:r>
              <a:rPr lang="en-US" sz="2400">
                <a:solidFill>
                  <a:srgbClr val="000088"/>
                </a:solidFill>
              </a:rPr>
              <a:t>Conference </a:t>
            </a:r>
            <a:r>
              <a:rPr lang="en-US" sz="2400">
                <a:solidFill>
                  <a:srgbClr val="003333"/>
                </a:solidFill>
              </a:rPr>
              <a:t>$conference</a:t>
            </a:r>
            <a:r>
              <a:rPr lang="en-US" sz="2400">
                <a:solidFill>
                  <a:srgbClr val="000000"/>
                </a:solidFill>
              </a:rPr>
              <a:t>) { </a:t>
            </a:r>
            <a:endParaRPr sz="2400">
              <a:solidFill>
                <a:srgbClr val="000000"/>
              </a:solidFill>
            </a:endParaRPr>
          </a:p>
          <a:p>
            <a:pPr indent="457200" lvl="2" marL="0" rtl="0" algn="l">
              <a:lnSpc>
                <a:spcPct val="173076"/>
              </a:lnSpc>
              <a:spcBef>
                <a:spcPts val="1200"/>
              </a:spcBef>
              <a:spcAft>
                <a:spcPts val="0"/>
              </a:spcAft>
              <a:buClr>
                <a:srgbClr val="006699"/>
              </a:buClr>
              <a:buSzPts val="2600"/>
              <a:buFont typeface="Constantia"/>
              <a:buNone/>
            </a:pPr>
            <a:r>
              <a:rPr b="1" lang="en-US" sz="2400">
                <a:solidFill>
                  <a:srgbClr val="006699"/>
                </a:solidFill>
              </a:rPr>
              <a:t>return </a:t>
            </a:r>
            <a:r>
              <a:rPr lang="en-US" sz="2400">
                <a:solidFill>
                  <a:srgbClr val="000088"/>
                </a:solidFill>
              </a:rPr>
              <a:t>view</a:t>
            </a:r>
            <a:r>
              <a:rPr lang="en-US" sz="2400">
                <a:solidFill>
                  <a:srgbClr val="000000"/>
                </a:solidFill>
              </a:rPr>
              <a:t>(</a:t>
            </a:r>
            <a:r>
              <a:rPr lang="en-US" sz="2400">
                <a:solidFill>
                  <a:srgbClr val="CC3300"/>
                </a:solidFill>
                <a:latin typeface="Constantia"/>
                <a:ea typeface="Constantia"/>
                <a:cs typeface="Constantia"/>
                <a:sym typeface="Constantia"/>
              </a:rPr>
              <a:t>'conferences.show'</a:t>
            </a:r>
            <a:r>
              <a:rPr lang="en-US" sz="2400">
                <a:solidFill>
                  <a:srgbClr val="000000"/>
                </a:solidFill>
              </a:rPr>
              <a:t>)</a:t>
            </a:r>
            <a:r>
              <a:rPr lang="en-US" sz="2400">
                <a:solidFill>
                  <a:srgbClr val="555555"/>
                </a:solidFill>
              </a:rPr>
              <a:t>-&gt;</a:t>
            </a:r>
            <a:r>
              <a:rPr lang="en-US" sz="2400">
                <a:solidFill>
                  <a:srgbClr val="330099"/>
                </a:solidFill>
              </a:rPr>
              <a:t>with</a:t>
            </a:r>
            <a:r>
              <a:rPr lang="en-US" sz="2400">
                <a:solidFill>
                  <a:srgbClr val="000000"/>
                </a:solidFill>
              </a:rPr>
              <a:t>(</a:t>
            </a:r>
            <a:r>
              <a:rPr lang="en-US" sz="2400">
                <a:solidFill>
                  <a:srgbClr val="CC3300"/>
                </a:solidFill>
                <a:latin typeface="Constantia"/>
                <a:ea typeface="Constantia"/>
                <a:cs typeface="Constantia"/>
                <a:sym typeface="Constantia"/>
              </a:rPr>
              <a:t>'conference'</a:t>
            </a:r>
            <a:r>
              <a:rPr lang="en-US" sz="2400">
                <a:solidFill>
                  <a:srgbClr val="000000"/>
                </a:solidFill>
              </a:rPr>
              <a:t>, </a:t>
            </a:r>
            <a:r>
              <a:rPr lang="en-US" sz="2400">
                <a:solidFill>
                  <a:srgbClr val="003333"/>
                </a:solidFill>
              </a:rPr>
              <a:t>$conference</a:t>
            </a:r>
            <a:r>
              <a:rPr lang="en-US" sz="2400">
                <a:solidFill>
                  <a:srgbClr val="000000"/>
                </a:solidFill>
              </a:rPr>
              <a:t>); </a:t>
            </a:r>
            <a:endParaRPr sz="2400">
              <a:solidFill>
                <a:srgbClr val="000000"/>
              </a:solidFill>
            </a:endParaRPr>
          </a:p>
          <a:p>
            <a:pPr indent="0" lvl="0" marL="0" rtl="0" algn="l">
              <a:lnSpc>
                <a:spcPct val="173076"/>
              </a:lnSpc>
              <a:spcBef>
                <a:spcPts val="1200"/>
              </a:spcBef>
              <a:spcAft>
                <a:spcPts val="0"/>
              </a:spcAft>
              <a:buClr>
                <a:srgbClr val="000000"/>
              </a:buClr>
              <a:buSzPts val="2600"/>
              <a:buFont typeface="Constantia"/>
              <a:buNone/>
            </a:pPr>
            <a:r>
              <a:rPr lang="en-US" sz="2600">
                <a:solidFill>
                  <a:srgbClr val="000000"/>
                </a:solidFill>
                <a:latin typeface="Constantia"/>
                <a:ea typeface="Constantia"/>
                <a:cs typeface="Constantia"/>
                <a:sym typeface="Constantia"/>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nvSpPr>
        <p:spPr>
          <a:xfrm>
            <a:off x="2095112" y="3078482"/>
            <a:ext cx="4953776" cy="10058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Form Method Spoofing  </a:t>
            </a:r>
            <a:endParaRPr b="0" i="0" sz="1200" u="none" cap="none" strike="noStrike">
              <a:solidFill>
                <a:srgbClr val="000000"/>
              </a:solidFill>
              <a:latin typeface="Impact"/>
              <a:ea typeface="Impact"/>
              <a:cs typeface="Impact"/>
              <a:sym typeface="Impac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Form Method Spoofing  </a:t>
            </a:r>
            <a:endParaRPr/>
          </a:p>
        </p:txBody>
      </p:sp>
      <p:sp>
        <p:nvSpPr>
          <p:cNvPr id="284" name="Google Shape;284;p38"/>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Sometimes you need to manually define which HTTP verb a form should send as. HTML forms only allow for GET or POST, so if you want any other sort of verb, you’ll need to specify that yourself. </a:t>
            </a:r>
            <a:br>
              <a:rPr lang="en-US" sz="2600">
                <a:latin typeface="Constantia"/>
                <a:ea typeface="Constantia"/>
                <a:cs typeface="Constantia"/>
                <a:sym typeface="Constantia"/>
              </a:rPr>
            </a:br>
            <a:endParaRPr/>
          </a:p>
        </p:txBody>
      </p:sp>
      <p:pic>
        <p:nvPicPr>
          <p:cNvPr descr="Screen Shot 2020-05-08 at 16.14.38.png" id="285" name="Google Shape;285;p38"/>
          <p:cNvPicPr preferRelativeResize="0"/>
          <p:nvPr/>
        </p:nvPicPr>
        <p:blipFill rotWithShape="1">
          <a:blip r:embed="rId3">
            <a:alphaModFix/>
          </a:blip>
          <a:srcRect b="0" l="0" r="0" t="0"/>
          <a:stretch/>
        </p:blipFill>
        <p:spPr>
          <a:xfrm>
            <a:off x="700249" y="3614202"/>
            <a:ext cx="8494551" cy="18551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nvSpPr>
        <p:spPr>
          <a:xfrm>
            <a:off x="2771536" y="3078482"/>
            <a:ext cx="3600928" cy="10058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CSRF Protection  </a:t>
            </a:r>
            <a:endParaRPr b="0" i="0" sz="1200" u="none" cap="none" strike="noStrike">
              <a:solidFill>
                <a:srgbClr val="000000"/>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What Is MVC? </a:t>
            </a:r>
            <a:endParaRPr b="0" i="0" sz="1200" u="none" cap="none" strike="noStrike">
              <a:solidFill>
                <a:srgbClr val="00B0F0"/>
              </a:solidFill>
              <a:latin typeface="Arial"/>
              <a:ea typeface="Arial"/>
              <a:cs typeface="Arial"/>
              <a:sym typeface="Arial"/>
            </a:endParaRPr>
          </a:p>
        </p:txBody>
      </p:sp>
      <p:pic>
        <p:nvPicPr>
          <p:cNvPr descr="Screen Shot 2020-02-02 at 21.50.58.png" id="79" name="Google Shape;79;p4"/>
          <p:cNvPicPr preferRelativeResize="0"/>
          <p:nvPr/>
        </p:nvPicPr>
        <p:blipFill rotWithShape="1">
          <a:blip r:embed="rId3">
            <a:alphaModFix/>
          </a:blip>
          <a:srcRect b="0" l="0" r="0" t="0"/>
          <a:stretch/>
        </p:blipFill>
        <p:spPr>
          <a:xfrm>
            <a:off x="374650" y="2044700"/>
            <a:ext cx="8394700" cy="3200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CSRF Protection  </a:t>
            </a:r>
            <a:endParaRPr/>
          </a:p>
        </p:txBody>
      </p:sp>
      <p:sp>
        <p:nvSpPr>
          <p:cNvPr id="296" name="Google Shape;296;p4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A cross-site request forgery is when one website pretends to be another. The goal is for someone to hijack your users’ access to your website, by submitting forms from </a:t>
            </a:r>
            <a:r>
              <a:rPr i="1" lang="en-US"/>
              <a:t>their </a:t>
            </a:r>
            <a:r>
              <a:rPr lang="en-US" sz="2600">
                <a:latin typeface="Constantia"/>
                <a:ea typeface="Constantia"/>
                <a:cs typeface="Constantia"/>
                <a:sym typeface="Constantia"/>
              </a:rPr>
              <a:t>website to </a:t>
            </a:r>
            <a:r>
              <a:rPr i="1" lang="en-US"/>
              <a:t>your </a:t>
            </a:r>
            <a:r>
              <a:rPr lang="en-US" sz="2600">
                <a:latin typeface="Constantia"/>
                <a:ea typeface="Constantia"/>
                <a:cs typeface="Constantia"/>
                <a:sym typeface="Constantia"/>
              </a:rPr>
              <a:t>website via the logged-in user’s browser. </a:t>
            </a:r>
            <a:endParaRPr/>
          </a:p>
        </p:txBody>
      </p:sp>
      <p:pic>
        <p:nvPicPr>
          <p:cNvPr descr="Screen Shot 2020-05-08 at 16.32.09.png" id="297" name="Google Shape;297;p40"/>
          <p:cNvPicPr preferRelativeResize="0"/>
          <p:nvPr/>
        </p:nvPicPr>
        <p:blipFill rotWithShape="1">
          <a:blip r:embed="rId3">
            <a:alphaModFix/>
          </a:blip>
          <a:srcRect b="0" l="0" r="0" t="0"/>
          <a:stretch/>
        </p:blipFill>
        <p:spPr>
          <a:xfrm>
            <a:off x="0" y="4078999"/>
            <a:ext cx="9144001" cy="20471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nvSpPr>
        <p:spPr>
          <a:xfrm>
            <a:off x="3450192" y="3078482"/>
            <a:ext cx="2243616" cy="10058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Redirects </a:t>
            </a:r>
            <a:endParaRPr b="0" i="0" sz="1200" u="none" cap="none" strike="noStrike">
              <a:solidFill>
                <a:srgbClr val="000000"/>
              </a:solidFill>
              <a:latin typeface="Impact"/>
              <a:ea typeface="Impact"/>
              <a:cs typeface="Impact"/>
              <a:sym typeface="Impac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Redirects </a:t>
            </a:r>
            <a:endParaRPr b="0" i="0" sz="1200" u="none" cap="none" strike="noStrike">
              <a:solidFill>
                <a:srgbClr val="00B0F0"/>
              </a:solidFill>
              <a:latin typeface="Arial"/>
              <a:ea typeface="Arial"/>
              <a:cs typeface="Arial"/>
              <a:sym typeface="Arial"/>
            </a:endParaRPr>
          </a:p>
        </p:txBody>
      </p:sp>
      <p:sp>
        <p:nvSpPr>
          <p:cNvPr id="308" name="Google Shape;308;p42"/>
          <p:cNvSpPr txBox="1"/>
          <p:nvPr>
            <p:ph idx="1" type="body"/>
          </p:nvPr>
        </p:nvSpPr>
        <p:spPr>
          <a:xfrm>
            <a:off x="457200" y="1267717"/>
            <a:ext cx="8229600" cy="4858446"/>
          </a:xfrm>
          <a:prstGeom prst="rect">
            <a:avLst/>
          </a:prstGeom>
          <a:noFill/>
          <a:ln>
            <a:noFill/>
          </a:ln>
        </p:spPr>
        <p:txBody>
          <a:bodyPr anchorCtr="0" anchor="t" bIns="45700" lIns="45700" spcFirstLastPara="1" rIns="45700" wrap="square" tIns="45700">
            <a:normAutofit fontScale="47500"/>
          </a:bodyPr>
          <a:lstStyle/>
          <a:p>
            <a:pPr indent="0" lvl="0" marL="0" rtl="0" algn="l">
              <a:lnSpc>
                <a:spcPct val="208444"/>
              </a:lnSpc>
              <a:spcBef>
                <a:spcPts val="0"/>
              </a:spcBef>
              <a:spcAft>
                <a:spcPts val="0"/>
              </a:spcAft>
              <a:buClr>
                <a:srgbClr val="000000"/>
              </a:buClr>
              <a:buSzPct val="99946"/>
              <a:buFont typeface="Constantia"/>
              <a:buNone/>
            </a:pPr>
            <a:r>
              <a:rPr b="1" lang="en-US" sz="1871">
                <a:solidFill>
                  <a:srgbClr val="000000"/>
                </a:solidFill>
                <a:latin typeface="Constantia"/>
                <a:ea typeface="Constantia"/>
                <a:cs typeface="Constantia"/>
                <a:sym typeface="Constantia"/>
              </a:rPr>
              <a:t>- </a:t>
            </a:r>
            <a:r>
              <a:rPr b="1" lang="en-US" sz="2400">
                <a:solidFill>
                  <a:srgbClr val="000000"/>
                </a:solidFill>
                <a:latin typeface="Constantia"/>
                <a:ea typeface="Constantia"/>
                <a:cs typeface="Constantia"/>
                <a:sym typeface="Constantia"/>
              </a:rPr>
              <a:t>redirect()-&gt;to(</a:t>
            </a:r>
            <a:r>
              <a:rPr b="1" lang="en-US" sz="2400">
                <a:solidFill>
                  <a:srgbClr val="FF2600"/>
                </a:solidFill>
                <a:latin typeface="Constantia"/>
                <a:ea typeface="Constantia"/>
                <a:cs typeface="Constantia"/>
                <a:sym typeface="Constantia"/>
              </a:rPr>
              <a:t>path</a:t>
            </a:r>
            <a:r>
              <a:rPr b="1" lang="en-US" sz="2400">
                <a:solidFill>
                  <a:srgbClr val="000000"/>
                </a:solidFill>
                <a:latin typeface="Constantia"/>
                <a:ea typeface="Constantia"/>
                <a:cs typeface="Constantia"/>
                <a:sym typeface="Constantia"/>
              </a:rPr>
              <a:t>) </a:t>
            </a:r>
            <a:endParaRPr b="0" sz="2400"/>
          </a:p>
          <a:p>
            <a:pPr indent="0" lvl="0" marL="0" rtl="0" algn="l">
              <a:lnSpc>
                <a:spcPct val="171031"/>
              </a:lnSpc>
              <a:spcBef>
                <a:spcPts val="800"/>
              </a:spcBef>
              <a:spcAft>
                <a:spcPts val="0"/>
              </a:spcAft>
              <a:buClr>
                <a:srgbClr val="000088"/>
              </a:buClr>
              <a:buSzPct val="750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'redirect'</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164592" lvl="1" marL="0" rtl="0" algn="l">
              <a:lnSpc>
                <a:spcPct val="171031"/>
              </a:lnSpc>
              <a:spcBef>
                <a:spcPts val="800"/>
              </a:spcBef>
              <a:spcAft>
                <a:spcPts val="0"/>
              </a:spcAft>
              <a:buClr>
                <a:srgbClr val="006699"/>
              </a:buClr>
              <a:buSzPct val="75000"/>
              <a:buFont typeface="Constantia"/>
              <a:buNone/>
            </a:pPr>
            <a:r>
              <a:rPr b="1" lang="en-US" sz="2400">
                <a:solidFill>
                  <a:srgbClr val="006699"/>
                </a:solidFill>
              </a:rPr>
              <a:t>return </a:t>
            </a:r>
            <a:r>
              <a:rPr lang="en-US" sz="2400">
                <a:solidFill>
                  <a:srgbClr val="000088"/>
                </a:solidFill>
              </a:rPr>
              <a:t>redirect</a:t>
            </a:r>
            <a:r>
              <a:rPr lang="en-US" sz="2400">
                <a:solidFill>
                  <a:srgbClr val="000000"/>
                </a:solidFill>
              </a:rPr>
              <a:t>()</a:t>
            </a:r>
            <a:r>
              <a:rPr lang="en-US" sz="2400">
                <a:solidFill>
                  <a:srgbClr val="555555"/>
                </a:solidFill>
              </a:rPr>
              <a:t>-&gt;</a:t>
            </a:r>
            <a:r>
              <a:rPr lang="en-US" sz="2400">
                <a:solidFill>
                  <a:srgbClr val="330099"/>
                </a:solidFill>
              </a:rPr>
              <a:t>to</a:t>
            </a:r>
            <a:r>
              <a:rPr lang="en-US" sz="2400">
                <a:solidFill>
                  <a:srgbClr val="000000"/>
                </a:solidFill>
              </a:rPr>
              <a:t>(</a:t>
            </a:r>
            <a:r>
              <a:rPr lang="en-US" sz="2400">
                <a:solidFill>
                  <a:srgbClr val="CC3300"/>
                </a:solidFill>
                <a:latin typeface="Constantia"/>
                <a:ea typeface="Constantia"/>
                <a:cs typeface="Constantia"/>
                <a:sym typeface="Constantia"/>
              </a:rPr>
              <a:t>'home'</a:t>
            </a:r>
            <a:r>
              <a:rPr lang="en-US" sz="2400">
                <a:solidFill>
                  <a:srgbClr val="000000"/>
                </a:solidFill>
              </a:rPr>
              <a:t>); </a:t>
            </a:r>
            <a:endParaRPr sz="2400">
              <a:solidFill>
                <a:srgbClr val="000000"/>
              </a:solidFill>
            </a:endParaRPr>
          </a:p>
          <a:p>
            <a:pPr indent="0" lvl="0" marL="0" rtl="0" algn="l">
              <a:lnSpc>
                <a:spcPct val="177777"/>
              </a:lnSpc>
              <a:spcBef>
                <a:spcPts val="800"/>
              </a:spcBef>
              <a:spcAft>
                <a:spcPts val="0"/>
              </a:spcAft>
              <a:buClr>
                <a:srgbClr val="000000"/>
              </a:buClr>
              <a:buSzPct val="75000"/>
              <a:buFont typeface="Constantia"/>
              <a:buNone/>
            </a:pPr>
            <a:r>
              <a:rPr lang="en-US" sz="2400">
                <a:solidFill>
                  <a:srgbClr val="000000"/>
                </a:solidFill>
              </a:rPr>
              <a:t>}); </a:t>
            </a:r>
            <a:endParaRPr sz="2400">
              <a:solidFill>
                <a:srgbClr val="000000"/>
              </a:solidFill>
            </a:endParaRPr>
          </a:p>
          <a:p>
            <a:pPr indent="0" lvl="0" marL="0" rtl="0" algn="l">
              <a:lnSpc>
                <a:spcPct val="208444"/>
              </a:lnSpc>
              <a:spcBef>
                <a:spcPts val="800"/>
              </a:spcBef>
              <a:spcAft>
                <a:spcPts val="0"/>
              </a:spcAft>
              <a:buClr>
                <a:srgbClr val="000000"/>
              </a:buClr>
              <a:buSzPct val="77958"/>
              <a:buFont typeface="Constantia"/>
              <a:buNone/>
            </a:pPr>
            <a:r>
              <a:rPr b="1" lang="en-US" sz="2400">
                <a:solidFill>
                  <a:srgbClr val="000000"/>
                </a:solidFill>
                <a:latin typeface="Constantia"/>
                <a:ea typeface="Constantia"/>
                <a:cs typeface="Constantia"/>
                <a:sym typeface="Constantia"/>
              </a:rPr>
              <a:t>- redirect()-&gt;route(‘</a:t>
            </a:r>
            <a:r>
              <a:rPr b="1" lang="en-US" sz="2400">
                <a:solidFill>
                  <a:srgbClr val="FF2600"/>
                </a:solidFill>
                <a:latin typeface="Constantia"/>
                <a:ea typeface="Constantia"/>
                <a:cs typeface="Constantia"/>
                <a:sym typeface="Constantia"/>
              </a:rPr>
              <a:t>name route</a:t>
            </a:r>
            <a:r>
              <a:rPr b="1" lang="en-US" sz="2400">
                <a:solidFill>
                  <a:srgbClr val="000000"/>
                </a:solidFill>
                <a:latin typeface="Constantia"/>
                <a:ea typeface="Constantia"/>
                <a:cs typeface="Constantia"/>
                <a:sym typeface="Constantia"/>
              </a:rPr>
              <a:t>’) </a:t>
            </a:r>
            <a:endParaRPr b="0" sz="2400"/>
          </a:p>
          <a:p>
            <a:pPr indent="0" lvl="0" marL="0" rtl="0" algn="l">
              <a:lnSpc>
                <a:spcPct val="208444"/>
              </a:lnSpc>
              <a:spcBef>
                <a:spcPts val="800"/>
              </a:spcBef>
              <a:spcAft>
                <a:spcPts val="0"/>
              </a:spcAft>
              <a:buClr>
                <a:srgbClr val="000088"/>
              </a:buClr>
              <a:buSzPct val="750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b="1" lang="en-US" sz="2400">
                <a:solidFill>
                  <a:srgbClr val="000000"/>
                </a:solidFill>
                <a:latin typeface="Constantia"/>
                <a:ea typeface="Constantia"/>
                <a:cs typeface="Constantia"/>
                <a:sym typeface="Constantia"/>
              </a:rPr>
              <a:t>('redirect', </a:t>
            </a:r>
            <a:r>
              <a:rPr lang="en-US" sz="2400">
                <a:solidFill>
                  <a:srgbClr val="006699"/>
                </a:solidFill>
              </a:rPr>
              <a:t>function </a:t>
            </a:r>
            <a:r>
              <a:rPr b="1" lang="en-US" sz="2400">
                <a:solidFill>
                  <a:srgbClr val="000000"/>
                </a:solidFill>
                <a:latin typeface="Constantia"/>
                <a:ea typeface="Constantia"/>
                <a:cs typeface="Constantia"/>
                <a:sym typeface="Constantia"/>
              </a:rPr>
              <a:t>() {</a:t>
            </a:r>
            <a:endParaRPr sz="2400"/>
          </a:p>
          <a:p>
            <a:pPr indent="164592" lvl="1" marL="0" rtl="0" algn="l">
              <a:lnSpc>
                <a:spcPct val="208444"/>
              </a:lnSpc>
              <a:spcBef>
                <a:spcPts val="800"/>
              </a:spcBef>
              <a:spcAft>
                <a:spcPts val="0"/>
              </a:spcAft>
              <a:buClr>
                <a:srgbClr val="006699"/>
              </a:buClr>
              <a:buSzPct val="75000"/>
              <a:buFont typeface="Constantia"/>
              <a:buNone/>
            </a:pPr>
            <a:r>
              <a:rPr lang="en-US" sz="2400">
                <a:solidFill>
                  <a:srgbClr val="006699"/>
                </a:solidFill>
              </a:rPr>
              <a:t>return </a:t>
            </a:r>
            <a:r>
              <a:rPr lang="en-US" sz="2400">
                <a:solidFill>
                  <a:srgbClr val="000088"/>
                </a:solidFill>
              </a:rPr>
              <a:t>redirect</a:t>
            </a:r>
            <a:r>
              <a:rPr b="1" lang="en-US" sz="2400">
                <a:solidFill>
                  <a:srgbClr val="000000"/>
                </a:solidFill>
                <a:latin typeface="Constantia"/>
                <a:ea typeface="Constantia"/>
                <a:cs typeface="Constantia"/>
                <a:sym typeface="Constantia"/>
              </a:rPr>
              <a:t>()</a:t>
            </a:r>
            <a:r>
              <a:rPr lang="en-US" sz="2400">
                <a:solidFill>
                  <a:srgbClr val="555555"/>
                </a:solidFill>
              </a:rPr>
              <a:t>-&gt;</a:t>
            </a:r>
            <a:r>
              <a:rPr lang="en-US" sz="2400">
                <a:solidFill>
                  <a:srgbClr val="330099"/>
                </a:solidFill>
              </a:rPr>
              <a:t>route</a:t>
            </a:r>
            <a:r>
              <a:rPr b="1" lang="en-US" sz="2400">
                <a:solidFill>
                  <a:srgbClr val="000000"/>
                </a:solidFill>
                <a:latin typeface="Constantia"/>
                <a:ea typeface="Constantia"/>
                <a:cs typeface="Constantia"/>
                <a:sym typeface="Constantia"/>
              </a:rPr>
              <a:t>('conferences.index'); </a:t>
            </a:r>
            <a:endParaRPr sz="2400"/>
          </a:p>
          <a:p>
            <a:pPr indent="0" lvl="0" marL="0" rtl="0" algn="l">
              <a:lnSpc>
                <a:spcPct val="171031"/>
              </a:lnSpc>
              <a:spcBef>
                <a:spcPts val="800"/>
              </a:spcBef>
              <a:spcAft>
                <a:spcPts val="0"/>
              </a:spcAft>
              <a:buClr>
                <a:srgbClr val="000000"/>
              </a:buClr>
              <a:buSzPct val="77958"/>
              <a:buFont typeface="Constantia"/>
              <a:buNone/>
            </a:pPr>
            <a:r>
              <a:rPr lang="en-US" sz="2400">
                <a:solidFill>
                  <a:srgbClr val="000000"/>
                </a:solidFill>
                <a:latin typeface="Constantia"/>
                <a:ea typeface="Constantia"/>
                <a:cs typeface="Constantia"/>
                <a:sym typeface="Constantia"/>
              </a:rPr>
              <a:t>}); </a:t>
            </a:r>
            <a:endParaRPr sz="2400"/>
          </a:p>
          <a:p>
            <a:pPr indent="0" lvl="0" marL="0" rtl="0" algn="l">
              <a:lnSpc>
                <a:spcPct val="171031"/>
              </a:lnSpc>
              <a:spcBef>
                <a:spcPts val="800"/>
              </a:spcBef>
              <a:spcAft>
                <a:spcPts val="0"/>
              </a:spcAft>
              <a:buClr>
                <a:srgbClr val="000000"/>
              </a:buClr>
              <a:buSzPct val="77958"/>
              <a:buFont typeface="Constantia"/>
              <a:buNone/>
            </a:pPr>
            <a:r>
              <a:rPr b="1" lang="en-US" sz="2400">
                <a:solidFill>
                  <a:srgbClr val="000000"/>
                </a:solidFill>
                <a:latin typeface="Constantia"/>
                <a:ea typeface="Constantia"/>
                <a:cs typeface="Constantia"/>
                <a:sym typeface="Constantia"/>
              </a:rPr>
              <a:t>- Redirect route with param : </a:t>
            </a:r>
            <a:endParaRPr sz="2400"/>
          </a:p>
          <a:p>
            <a:pPr indent="0" lvl="0" marL="0" rtl="0" algn="l">
              <a:lnSpc>
                <a:spcPct val="171031"/>
              </a:lnSpc>
              <a:spcBef>
                <a:spcPts val="800"/>
              </a:spcBef>
              <a:spcAft>
                <a:spcPts val="0"/>
              </a:spcAft>
              <a:buClr>
                <a:srgbClr val="000088"/>
              </a:buClr>
              <a:buSzPct val="750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'redirect'</a:t>
            </a:r>
            <a:r>
              <a:rPr lang="en-US" sz="2400">
                <a:solidFill>
                  <a:srgbClr val="000000"/>
                </a:solidFill>
              </a:rPr>
              <a:t>, </a:t>
            </a:r>
            <a:r>
              <a:rPr b="1" lang="en-US" sz="2400">
                <a:solidFill>
                  <a:srgbClr val="006699"/>
                </a:solidFill>
              </a:rPr>
              <a:t>function </a:t>
            </a:r>
            <a:r>
              <a:rPr lang="en-US" sz="2400">
                <a:solidFill>
                  <a:srgbClr val="000000"/>
                </a:solidFill>
              </a:rPr>
              <a:t>() {</a:t>
            </a:r>
            <a:br>
              <a:rPr lang="en-US" sz="2400">
                <a:solidFill>
                  <a:srgbClr val="000000"/>
                </a:solidFill>
              </a:rPr>
            </a:br>
            <a:r>
              <a:rPr b="1" lang="en-US" sz="2400">
                <a:solidFill>
                  <a:srgbClr val="006699"/>
                </a:solidFill>
              </a:rPr>
              <a:t>return </a:t>
            </a:r>
            <a:r>
              <a:rPr lang="en-US" sz="2400">
                <a:solidFill>
                  <a:srgbClr val="000088"/>
                </a:solidFill>
              </a:rPr>
              <a:t>redirect</a:t>
            </a:r>
            <a:r>
              <a:rPr lang="en-US" sz="2400">
                <a:solidFill>
                  <a:srgbClr val="000000"/>
                </a:solidFill>
              </a:rPr>
              <a:t>()</a:t>
            </a:r>
            <a:r>
              <a:rPr lang="en-US" sz="2400">
                <a:solidFill>
                  <a:srgbClr val="555555"/>
                </a:solidFill>
              </a:rPr>
              <a:t>-&gt;</a:t>
            </a:r>
            <a:r>
              <a:rPr lang="en-US" sz="2400">
                <a:solidFill>
                  <a:srgbClr val="330099"/>
                </a:solidFill>
              </a:rPr>
              <a:t>route</a:t>
            </a:r>
            <a:r>
              <a:rPr lang="en-US" sz="2400">
                <a:solidFill>
                  <a:srgbClr val="000000"/>
                </a:solidFill>
              </a:rPr>
              <a:t>(</a:t>
            </a:r>
            <a:r>
              <a:rPr lang="en-US" sz="2400">
                <a:solidFill>
                  <a:srgbClr val="CC3300"/>
                </a:solidFill>
                <a:latin typeface="Constantia"/>
                <a:ea typeface="Constantia"/>
                <a:cs typeface="Constantia"/>
                <a:sym typeface="Constantia"/>
              </a:rPr>
              <a:t>'conferences.show'</a:t>
            </a:r>
            <a:r>
              <a:rPr lang="en-US" sz="2400">
                <a:solidFill>
                  <a:srgbClr val="000000"/>
                </a:solidFill>
              </a:rPr>
              <a:t>, [</a:t>
            </a:r>
            <a:r>
              <a:rPr lang="en-US" sz="2400">
                <a:solidFill>
                  <a:srgbClr val="CC3300"/>
                </a:solidFill>
                <a:latin typeface="Constantia"/>
                <a:ea typeface="Constantia"/>
                <a:cs typeface="Constantia"/>
                <a:sym typeface="Constantia"/>
              </a:rPr>
              <a:t>'conference' </a:t>
            </a:r>
            <a:r>
              <a:rPr lang="en-US" sz="2400">
                <a:solidFill>
                  <a:srgbClr val="555555"/>
                </a:solidFill>
              </a:rPr>
              <a:t>=&gt; </a:t>
            </a:r>
            <a:r>
              <a:rPr lang="en-US" sz="2400">
                <a:solidFill>
                  <a:srgbClr val="FF6600"/>
                </a:solidFill>
              </a:rPr>
              <a:t>99</a:t>
            </a:r>
            <a:r>
              <a:rPr lang="en-US" sz="2400">
                <a:solidFill>
                  <a:srgbClr val="000000"/>
                </a:solidFill>
              </a:rPr>
              <a:t>]); </a:t>
            </a:r>
            <a:endParaRPr sz="2400">
              <a:solidFill>
                <a:srgbClr val="000000"/>
              </a:solidFill>
            </a:endParaRPr>
          </a:p>
          <a:p>
            <a:pPr indent="0" lvl="0" marL="0" rtl="0" algn="l">
              <a:lnSpc>
                <a:spcPct val="171031"/>
              </a:lnSpc>
              <a:spcBef>
                <a:spcPts val="800"/>
              </a:spcBef>
              <a:spcAft>
                <a:spcPts val="0"/>
              </a:spcAft>
              <a:buClr>
                <a:srgbClr val="000000"/>
              </a:buClr>
              <a:buSzPct val="77958"/>
              <a:buFont typeface="Constantia"/>
              <a:buNone/>
            </a:pPr>
            <a:r>
              <a:rPr lang="en-US" sz="2400">
                <a:solidFill>
                  <a:srgbClr val="000000"/>
                </a:solidFill>
                <a:latin typeface="Constantia"/>
                <a:ea typeface="Constantia"/>
                <a:cs typeface="Constantia"/>
                <a:sym typeface="Constantia"/>
              </a:rPr>
              <a:t>});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457200" y="274638"/>
            <a:ext cx="8229600" cy="899767"/>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Redirects </a:t>
            </a:r>
            <a:endParaRPr b="0" i="0" sz="1200" u="none" cap="none" strike="noStrike">
              <a:solidFill>
                <a:srgbClr val="00B0F0"/>
              </a:solidFill>
              <a:latin typeface="Arial"/>
              <a:ea typeface="Arial"/>
              <a:cs typeface="Arial"/>
              <a:sym typeface="Arial"/>
            </a:endParaRPr>
          </a:p>
        </p:txBody>
      </p:sp>
      <p:sp>
        <p:nvSpPr>
          <p:cNvPr id="314" name="Google Shape;314;p43"/>
          <p:cNvSpPr txBox="1"/>
          <p:nvPr>
            <p:ph idx="1" type="body"/>
          </p:nvPr>
        </p:nvSpPr>
        <p:spPr>
          <a:xfrm>
            <a:off x="457200" y="1147117"/>
            <a:ext cx="8229600" cy="5204967"/>
          </a:xfrm>
          <a:prstGeom prst="rect">
            <a:avLst/>
          </a:prstGeom>
          <a:noFill/>
          <a:ln>
            <a:noFill/>
          </a:ln>
        </p:spPr>
        <p:txBody>
          <a:bodyPr anchorCtr="0" anchor="t" bIns="45700" lIns="45700" spcFirstLastPara="1" rIns="45700" wrap="square" tIns="45700">
            <a:noAutofit/>
          </a:bodyPr>
          <a:lstStyle/>
          <a:p>
            <a:pPr indent="0" lvl="0" marL="0" rtl="0" algn="l">
              <a:lnSpc>
                <a:spcPct val="207697"/>
              </a:lnSpc>
              <a:spcBef>
                <a:spcPts val="0"/>
              </a:spcBef>
              <a:spcAft>
                <a:spcPts val="0"/>
              </a:spcAft>
              <a:buClr>
                <a:srgbClr val="000000"/>
              </a:buClr>
              <a:buSzPts val="1637"/>
              <a:buFont typeface="Constantia"/>
              <a:buNone/>
            </a:pPr>
            <a:r>
              <a:rPr b="1" lang="en-US" sz="2400">
                <a:solidFill>
                  <a:srgbClr val="000000"/>
                </a:solidFill>
                <a:latin typeface="Constantia"/>
                <a:ea typeface="Constantia"/>
                <a:cs typeface="Constantia"/>
                <a:sym typeface="Constantia"/>
              </a:rPr>
              <a:t>- redirect()-&gt;back() </a:t>
            </a:r>
            <a:endParaRPr b="0" sz="2400"/>
          </a:p>
          <a:p>
            <a:pPr indent="144018" lvl="1" marL="0" rtl="0" algn="l">
              <a:lnSpc>
                <a:spcPct val="171044"/>
              </a:lnSpc>
              <a:spcBef>
                <a:spcPts val="700"/>
              </a:spcBef>
              <a:spcAft>
                <a:spcPts val="0"/>
              </a:spcAft>
              <a:buClr>
                <a:srgbClr val="000000"/>
              </a:buClr>
              <a:buSzPts val="1637"/>
              <a:buFont typeface="Constantia"/>
              <a:buNone/>
            </a:pPr>
            <a:r>
              <a:rPr lang="en-US" sz="2400">
                <a:solidFill>
                  <a:srgbClr val="000000"/>
                </a:solidFill>
                <a:latin typeface="Constantia"/>
                <a:ea typeface="Constantia"/>
                <a:cs typeface="Constantia"/>
                <a:sym typeface="Constantia"/>
              </a:rPr>
              <a:t>=&gt;redirect, which simply redirects the user to whatever page they came from </a:t>
            </a:r>
            <a:endParaRPr sz="2400"/>
          </a:p>
          <a:p>
            <a:pPr indent="0" lvl="0" marL="0" rtl="0" algn="l">
              <a:lnSpc>
                <a:spcPct val="207697"/>
              </a:lnSpc>
              <a:spcBef>
                <a:spcPts val="700"/>
              </a:spcBef>
              <a:spcAft>
                <a:spcPts val="0"/>
              </a:spcAft>
              <a:buClr>
                <a:srgbClr val="000000"/>
              </a:buClr>
              <a:buSzPts val="1637"/>
              <a:buFont typeface="Constantia"/>
              <a:buNone/>
            </a:pPr>
            <a:r>
              <a:rPr b="1" lang="en-US" sz="2400">
                <a:solidFill>
                  <a:srgbClr val="000000"/>
                </a:solidFill>
                <a:latin typeface="Constantia"/>
                <a:ea typeface="Constantia"/>
                <a:cs typeface="Constantia"/>
                <a:sym typeface="Constantia"/>
              </a:rPr>
              <a:t>- redirect()-&gt;with() </a:t>
            </a:r>
            <a:endParaRPr b="0" sz="2400"/>
          </a:p>
          <a:p>
            <a:pPr indent="0" lvl="0" marL="0" rtl="0" algn="l">
              <a:lnSpc>
                <a:spcPct val="171044"/>
              </a:lnSpc>
              <a:spcBef>
                <a:spcPts val="700"/>
              </a:spcBef>
              <a:spcAft>
                <a:spcPts val="0"/>
              </a:spcAft>
              <a:buClr>
                <a:srgbClr val="000088"/>
              </a:buClr>
              <a:buSzPts val="1600"/>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'redirect-with-array'</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144018" lvl="1" marL="0" rtl="0" algn="l">
              <a:lnSpc>
                <a:spcPct val="171044"/>
              </a:lnSpc>
              <a:spcBef>
                <a:spcPts val="700"/>
              </a:spcBef>
              <a:spcAft>
                <a:spcPts val="0"/>
              </a:spcAft>
              <a:buClr>
                <a:srgbClr val="006699"/>
              </a:buClr>
              <a:buSzPts val="1600"/>
              <a:buFont typeface="Constantia"/>
              <a:buNone/>
            </a:pPr>
            <a:r>
              <a:rPr b="1" lang="en-US" sz="2400">
                <a:solidFill>
                  <a:srgbClr val="006699"/>
                </a:solidFill>
              </a:rPr>
              <a:t>return </a:t>
            </a:r>
            <a:r>
              <a:rPr lang="en-US" sz="2400">
                <a:solidFill>
                  <a:srgbClr val="000088"/>
                </a:solidFill>
              </a:rPr>
              <a:t>redirect</a:t>
            </a:r>
            <a:r>
              <a:rPr lang="en-US" sz="2400">
                <a:solidFill>
                  <a:srgbClr val="000000"/>
                </a:solidFill>
              </a:rPr>
              <a:t>(</a:t>
            </a:r>
            <a:r>
              <a:rPr lang="en-US" sz="2400">
                <a:solidFill>
                  <a:srgbClr val="CC3300"/>
                </a:solidFill>
                <a:latin typeface="Constantia"/>
                <a:ea typeface="Constantia"/>
                <a:cs typeface="Constantia"/>
                <a:sym typeface="Constantia"/>
              </a:rPr>
              <a:t>'dashboard'</a:t>
            </a:r>
            <a:r>
              <a:rPr lang="en-US" sz="2400">
                <a:solidFill>
                  <a:srgbClr val="000000"/>
                </a:solidFill>
              </a:rPr>
              <a:t>)</a:t>
            </a:r>
            <a:r>
              <a:rPr lang="en-US" sz="2400">
                <a:solidFill>
                  <a:srgbClr val="555555"/>
                </a:solidFill>
              </a:rPr>
              <a:t>-&gt;</a:t>
            </a:r>
            <a:r>
              <a:rPr lang="en-US" sz="2400">
                <a:solidFill>
                  <a:srgbClr val="330099"/>
                </a:solidFill>
              </a:rPr>
              <a:t>with</a:t>
            </a:r>
            <a:r>
              <a:rPr lang="en-US" sz="2400">
                <a:solidFill>
                  <a:srgbClr val="000000"/>
                </a:solidFill>
              </a:rPr>
              <a:t>([</a:t>
            </a:r>
            <a:r>
              <a:rPr lang="en-US" sz="2400">
                <a:solidFill>
                  <a:srgbClr val="CC3300"/>
                </a:solidFill>
                <a:latin typeface="Constantia"/>
                <a:ea typeface="Constantia"/>
                <a:cs typeface="Constantia"/>
                <a:sym typeface="Constantia"/>
              </a:rPr>
              <a:t>'error'</a:t>
            </a:r>
            <a:r>
              <a:rPr lang="en-US" sz="2400">
                <a:solidFill>
                  <a:srgbClr val="000000"/>
                </a:solidFill>
              </a:rPr>
              <a:t>=&gt;</a:t>
            </a:r>
            <a:r>
              <a:rPr lang="en-US" sz="2400">
                <a:solidFill>
                  <a:srgbClr val="000000"/>
                </a:solidFill>
              </a:rPr>
              <a:t> </a:t>
            </a:r>
            <a:r>
              <a:rPr b="1" lang="en-US" sz="2400">
                <a:solidFill>
                  <a:srgbClr val="006699"/>
                </a:solidFill>
              </a:rPr>
              <a:t>true]</a:t>
            </a:r>
            <a:r>
              <a:rPr lang="en-US" sz="2400">
                <a:solidFill>
                  <a:srgbClr val="000000"/>
                </a:solidFill>
              </a:rPr>
              <a:t>)  </a:t>
            </a:r>
            <a:endParaRPr sz="2400">
              <a:solidFill>
                <a:srgbClr val="000000"/>
              </a:solidFill>
            </a:endParaRPr>
          </a:p>
          <a:p>
            <a:pPr indent="0" lvl="0" marL="0" rtl="0" algn="l">
              <a:lnSpc>
                <a:spcPct val="171044"/>
              </a:lnSpc>
              <a:spcBef>
                <a:spcPts val="700"/>
              </a:spcBef>
              <a:spcAft>
                <a:spcPts val="0"/>
              </a:spcAft>
              <a:buClr>
                <a:srgbClr val="000000"/>
              </a:buClr>
              <a:buSzPts val="1637"/>
              <a:buFont typeface="Constantia"/>
              <a:buNone/>
            </a:pPr>
            <a:r>
              <a:rPr lang="en-US" sz="2400">
                <a:solidFill>
                  <a:srgbClr val="000000"/>
                </a:solidFill>
                <a:latin typeface="Constantia"/>
                <a:ea typeface="Constantia"/>
                <a:cs typeface="Constantia"/>
                <a:sym typeface="Constantia"/>
              </a:rPr>
              <a:t>}); </a:t>
            </a:r>
            <a:endParaRPr sz="2400"/>
          </a:p>
          <a:p>
            <a:pPr indent="0" lvl="0" marL="0" rtl="0" algn="l">
              <a:lnSpc>
                <a:spcPct val="171044"/>
              </a:lnSpc>
              <a:spcBef>
                <a:spcPts val="700"/>
              </a:spcBef>
              <a:spcAft>
                <a:spcPts val="0"/>
              </a:spcAft>
              <a:buClr>
                <a:srgbClr val="000000"/>
              </a:buClr>
              <a:buSzPts val="1637"/>
              <a:buFont typeface="Constantia"/>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2c0ac210b_0_1"/>
          <p:cNvSpPr txBox="1"/>
          <p:nvPr>
            <p:ph type="title"/>
          </p:nvPr>
        </p:nvSpPr>
        <p:spPr>
          <a:xfrm>
            <a:off x="457200" y="274638"/>
            <a:ext cx="8229600" cy="11430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Clr>
                <a:srgbClr val="00B0F0"/>
              </a:buClr>
              <a:buSzPts val="4400"/>
              <a:buFont typeface="Arial"/>
              <a:buNone/>
            </a:pPr>
            <a:r>
              <a:rPr lang="en-US"/>
              <a:t>Redirects</a:t>
            </a:r>
            <a:endParaRPr/>
          </a:p>
        </p:txBody>
      </p:sp>
      <p:sp>
        <p:nvSpPr>
          <p:cNvPr id="320" name="Google Shape;320;ge2c0ac210b_0_1"/>
          <p:cNvSpPr txBox="1"/>
          <p:nvPr>
            <p:ph idx="1" type="body"/>
          </p:nvPr>
        </p:nvSpPr>
        <p:spPr>
          <a:xfrm>
            <a:off x="457200" y="1600200"/>
            <a:ext cx="8229600" cy="4526100"/>
          </a:xfrm>
          <a:prstGeom prst="rect">
            <a:avLst/>
          </a:prstGeom>
        </p:spPr>
        <p:txBody>
          <a:bodyPr anchorCtr="0" anchor="t" bIns="45700" lIns="45700" spcFirstLastPara="1" rIns="45700" wrap="square" tIns="45700">
            <a:normAutofit fontScale="77500" lnSpcReduction="20000"/>
          </a:bodyPr>
          <a:lstStyle/>
          <a:p>
            <a:pPr indent="0" lvl="0" marL="0" rtl="0" algn="l">
              <a:spcBef>
                <a:spcPts val="0"/>
              </a:spcBef>
              <a:spcAft>
                <a:spcPts val="0"/>
              </a:spcAft>
              <a:buClr>
                <a:schemeClr val="dk1"/>
              </a:buClr>
              <a:buSzPct val="68208"/>
              <a:buFont typeface="Constantia"/>
              <a:buNone/>
            </a:pPr>
            <a:r>
              <a:rPr b="1" lang="en-US" sz="2400">
                <a:solidFill>
                  <a:schemeClr val="dk1"/>
                </a:solidFill>
                <a:latin typeface="Constantia"/>
                <a:ea typeface="Constantia"/>
                <a:cs typeface="Constantia"/>
                <a:sym typeface="Constantia"/>
              </a:rPr>
              <a:t>- Redirect with form input </a:t>
            </a:r>
            <a:endParaRPr sz="2400"/>
          </a:p>
          <a:p>
            <a:pPr indent="0" lvl="0" marL="0" rtl="0" algn="l">
              <a:lnSpc>
                <a:spcPct val="175000"/>
              </a:lnSpc>
              <a:spcBef>
                <a:spcPts val="700"/>
              </a:spcBef>
              <a:spcAft>
                <a:spcPts val="0"/>
              </a:spcAft>
              <a:buClr>
                <a:srgbClr val="000088"/>
              </a:buClr>
              <a:buSzPct val="66666"/>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chemeClr val="dk1"/>
                </a:solidFill>
              </a:rPr>
              <a:t>(</a:t>
            </a:r>
            <a:r>
              <a:rPr lang="en-US" sz="2400">
                <a:solidFill>
                  <a:srgbClr val="CC3300"/>
                </a:solidFill>
              </a:rPr>
              <a:t>'form'</a:t>
            </a:r>
            <a:r>
              <a:rPr lang="en-US" sz="2400">
                <a:solidFill>
                  <a:schemeClr val="dk1"/>
                </a:solidFill>
              </a:rPr>
              <a:t>, </a:t>
            </a:r>
            <a:r>
              <a:rPr b="1" lang="en-US" sz="2400"/>
              <a:t>function </a:t>
            </a:r>
            <a:r>
              <a:rPr lang="en-US" sz="2400">
                <a:solidFill>
                  <a:schemeClr val="dk1"/>
                </a:solidFill>
              </a:rPr>
              <a:t>() { </a:t>
            </a:r>
            <a:r>
              <a:rPr b="1" lang="en-US" sz="2400"/>
              <a:t>return </a:t>
            </a:r>
            <a:r>
              <a:rPr lang="en-US" sz="2400">
                <a:solidFill>
                  <a:srgbClr val="000088"/>
                </a:solidFill>
              </a:rPr>
              <a:t>view</a:t>
            </a:r>
            <a:r>
              <a:rPr lang="en-US" sz="2400">
                <a:solidFill>
                  <a:schemeClr val="dk1"/>
                </a:solidFill>
              </a:rPr>
              <a:t>(</a:t>
            </a:r>
            <a:r>
              <a:rPr lang="en-US" sz="2400">
                <a:solidFill>
                  <a:srgbClr val="CC3300"/>
                </a:solidFill>
              </a:rPr>
              <a:t>'form'</a:t>
            </a:r>
            <a:r>
              <a:rPr lang="en-US" sz="2400">
                <a:solidFill>
                  <a:schemeClr val="dk1"/>
                </a:solidFill>
              </a:rPr>
              <a:t>); </a:t>
            </a:r>
            <a:endParaRPr sz="2400">
              <a:solidFill>
                <a:schemeClr val="dk1"/>
              </a:solidFill>
            </a:endParaRPr>
          </a:p>
          <a:p>
            <a:pPr indent="0" lvl="0" marL="0" rtl="0" algn="l">
              <a:lnSpc>
                <a:spcPct val="171044"/>
              </a:lnSpc>
              <a:spcBef>
                <a:spcPts val="700"/>
              </a:spcBef>
              <a:spcAft>
                <a:spcPts val="0"/>
              </a:spcAft>
              <a:buClr>
                <a:schemeClr val="dk1"/>
              </a:buClr>
              <a:buSzPct val="68208"/>
              <a:buFont typeface="Constantia"/>
              <a:buNone/>
            </a:pPr>
            <a:r>
              <a:rPr lang="en-US" sz="2400">
                <a:solidFill>
                  <a:schemeClr val="dk1"/>
                </a:solidFill>
                <a:latin typeface="Constantia"/>
                <a:ea typeface="Constantia"/>
                <a:cs typeface="Constantia"/>
                <a:sym typeface="Constantia"/>
              </a:rPr>
              <a:t>}); </a:t>
            </a:r>
            <a:endParaRPr sz="2400"/>
          </a:p>
          <a:p>
            <a:pPr indent="0" lvl="0" marL="0" rtl="0" algn="l">
              <a:lnSpc>
                <a:spcPct val="175000"/>
              </a:lnSpc>
              <a:spcBef>
                <a:spcPts val="700"/>
              </a:spcBef>
              <a:spcAft>
                <a:spcPts val="0"/>
              </a:spcAft>
              <a:buClr>
                <a:srgbClr val="000088"/>
              </a:buClr>
              <a:buSzPct val="66666"/>
              <a:buFont typeface="Constantia"/>
              <a:buNone/>
            </a:pPr>
            <a:r>
              <a:rPr lang="en-US" sz="2400">
                <a:solidFill>
                  <a:srgbClr val="000088"/>
                </a:solidFill>
              </a:rPr>
              <a:t>Route</a:t>
            </a:r>
            <a:r>
              <a:rPr lang="en-US" sz="2400">
                <a:solidFill>
                  <a:srgbClr val="555555"/>
                </a:solidFill>
              </a:rPr>
              <a:t>::</a:t>
            </a:r>
            <a:r>
              <a:rPr lang="en-US" sz="2400">
                <a:solidFill>
                  <a:srgbClr val="330099"/>
                </a:solidFill>
              </a:rPr>
              <a:t>post</a:t>
            </a:r>
            <a:r>
              <a:rPr lang="en-US" sz="2400">
                <a:solidFill>
                  <a:schemeClr val="dk1"/>
                </a:solidFill>
              </a:rPr>
              <a:t>(</a:t>
            </a:r>
            <a:r>
              <a:rPr lang="en-US" sz="2400">
                <a:solidFill>
                  <a:srgbClr val="CC3300"/>
                </a:solidFill>
              </a:rPr>
              <a:t>'form'</a:t>
            </a:r>
            <a:r>
              <a:rPr lang="en-US" sz="2400">
                <a:solidFill>
                  <a:schemeClr val="dk1"/>
                </a:solidFill>
              </a:rPr>
              <a:t>, </a:t>
            </a:r>
            <a:r>
              <a:rPr b="1" lang="en-US" sz="2400"/>
              <a:t>function </a:t>
            </a:r>
            <a:r>
              <a:rPr lang="en-US" sz="2400">
                <a:solidFill>
                  <a:schemeClr val="dk1"/>
                </a:solidFill>
              </a:rPr>
              <a:t>() { </a:t>
            </a:r>
            <a:endParaRPr sz="2400">
              <a:solidFill>
                <a:schemeClr val="dk1"/>
              </a:solidFill>
            </a:endParaRPr>
          </a:p>
          <a:p>
            <a:pPr indent="144018" lvl="1" marL="0" rtl="0" algn="l">
              <a:lnSpc>
                <a:spcPct val="175000"/>
              </a:lnSpc>
              <a:spcBef>
                <a:spcPts val="700"/>
              </a:spcBef>
              <a:spcAft>
                <a:spcPts val="0"/>
              </a:spcAft>
              <a:buClr>
                <a:srgbClr val="006699"/>
              </a:buClr>
              <a:buSzPct val="66666"/>
              <a:buFont typeface="Constantia"/>
              <a:buNone/>
            </a:pPr>
            <a:r>
              <a:rPr b="1" lang="en-US" sz="2400"/>
              <a:t>return </a:t>
            </a:r>
            <a:r>
              <a:rPr lang="en-US" sz="2400">
                <a:solidFill>
                  <a:srgbClr val="000088"/>
                </a:solidFill>
              </a:rPr>
              <a:t>redirect</a:t>
            </a:r>
            <a:r>
              <a:rPr lang="en-US" sz="2400">
                <a:solidFill>
                  <a:schemeClr val="dk1"/>
                </a:solidFill>
              </a:rPr>
              <a:t>(</a:t>
            </a:r>
            <a:r>
              <a:rPr lang="en-US" sz="2400">
                <a:solidFill>
                  <a:srgbClr val="CC3300"/>
                </a:solidFill>
              </a:rPr>
              <a:t>'form'</a:t>
            </a:r>
            <a:r>
              <a:rPr lang="en-US" sz="2400">
                <a:solidFill>
                  <a:schemeClr val="dk1"/>
                </a:solidFill>
              </a:rPr>
              <a:t>) </a:t>
            </a:r>
            <a:endParaRPr sz="2400">
              <a:solidFill>
                <a:schemeClr val="dk1"/>
              </a:solidFill>
            </a:endParaRPr>
          </a:p>
          <a:p>
            <a:pPr indent="144018" lvl="1" marL="0" rtl="0" algn="l">
              <a:lnSpc>
                <a:spcPct val="171044"/>
              </a:lnSpc>
              <a:spcBef>
                <a:spcPts val="700"/>
              </a:spcBef>
              <a:spcAft>
                <a:spcPts val="0"/>
              </a:spcAft>
              <a:buClr>
                <a:srgbClr val="555555"/>
              </a:buClr>
              <a:buSzPct val="66666"/>
              <a:buFont typeface="Constantia"/>
              <a:buNone/>
            </a:pPr>
            <a:r>
              <a:rPr lang="en-US" sz="2400">
                <a:solidFill>
                  <a:srgbClr val="555555"/>
                </a:solidFill>
              </a:rPr>
              <a:t>-&gt;</a:t>
            </a:r>
            <a:r>
              <a:rPr lang="en-US" sz="2400">
                <a:solidFill>
                  <a:srgbClr val="330099"/>
                </a:solidFill>
              </a:rPr>
              <a:t>withInput</a:t>
            </a:r>
            <a:r>
              <a:rPr lang="en-US" sz="2400">
                <a:solidFill>
                  <a:schemeClr val="dk1"/>
                </a:solidFill>
              </a:rPr>
              <a:t>()</a:t>
            </a:r>
            <a:br>
              <a:rPr lang="en-US" sz="2400">
                <a:solidFill>
                  <a:schemeClr val="dk1"/>
                </a:solidFill>
              </a:rPr>
            </a:br>
            <a:r>
              <a:rPr lang="en-US" sz="2400">
                <a:solidFill>
                  <a:srgbClr val="555555"/>
                </a:solidFill>
              </a:rPr>
              <a:t>-&gt;</a:t>
            </a:r>
            <a:r>
              <a:rPr lang="en-US" sz="2400">
                <a:solidFill>
                  <a:srgbClr val="330099"/>
                </a:solidFill>
              </a:rPr>
              <a:t>with</a:t>
            </a:r>
            <a:r>
              <a:rPr lang="en-US" sz="2400">
                <a:solidFill>
                  <a:schemeClr val="dk1"/>
                </a:solidFill>
              </a:rPr>
              <a:t>([</a:t>
            </a:r>
            <a:r>
              <a:rPr lang="en-US" sz="2400">
                <a:solidFill>
                  <a:srgbClr val="CC3300"/>
                </a:solidFill>
                <a:latin typeface="Constantia"/>
                <a:ea typeface="Constantia"/>
                <a:cs typeface="Constantia"/>
                <a:sym typeface="Constantia"/>
              </a:rPr>
              <a:t>'error' </a:t>
            </a:r>
            <a:r>
              <a:rPr lang="en-US" sz="2400">
                <a:solidFill>
                  <a:srgbClr val="555555"/>
                </a:solidFill>
              </a:rPr>
              <a:t>=&gt; </a:t>
            </a:r>
            <a:r>
              <a:rPr b="1" lang="en-US" sz="2400">
                <a:solidFill>
                  <a:srgbClr val="006699"/>
                </a:solidFill>
              </a:rPr>
              <a:t>true</a:t>
            </a:r>
            <a:r>
              <a:rPr lang="en-US" sz="2400">
                <a:solidFill>
                  <a:schemeClr val="dk1"/>
                </a:solidFill>
              </a:rPr>
              <a:t>, </a:t>
            </a:r>
            <a:r>
              <a:rPr lang="en-US" sz="2400">
                <a:solidFill>
                  <a:srgbClr val="CC3300"/>
                </a:solidFill>
                <a:latin typeface="Constantia"/>
                <a:ea typeface="Constantia"/>
                <a:cs typeface="Constantia"/>
                <a:sym typeface="Constantia"/>
              </a:rPr>
              <a:t>'message' </a:t>
            </a:r>
            <a:r>
              <a:rPr lang="en-US" sz="2400">
                <a:solidFill>
                  <a:srgbClr val="555555"/>
                </a:solidFill>
              </a:rPr>
              <a:t>=&gt; </a:t>
            </a:r>
            <a:r>
              <a:rPr lang="en-US" sz="2400">
                <a:solidFill>
                  <a:srgbClr val="CC3300"/>
                </a:solidFill>
                <a:latin typeface="Constantia"/>
                <a:ea typeface="Constantia"/>
                <a:cs typeface="Constantia"/>
                <a:sym typeface="Constantia"/>
              </a:rPr>
              <a:t>'Whoops!'</a:t>
            </a:r>
            <a:r>
              <a:rPr lang="en-US" sz="2400">
                <a:solidFill>
                  <a:schemeClr val="dk1"/>
                </a:solidFill>
              </a:rPr>
              <a:t>]); </a:t>
            </a:r>
            <a:endParaRPr sz="2400">
              <a:solidFill>
                <a:schemeClr val="dk1"/>
              </a:solidFill>
            </a:endParaRPr>
          </a:p>
          <a:p>
            <a:pPr indent="0" lvl="0" marL="0" rtl="0" algn="l">
              <a:lnSpc>
                <a:spcPct val="171044"/>
              </a:lnSpc>
              <a:spcBef>
                <a:spcPts val="700"/>
              </a:spcBef>
              <a:spcAft>
                <a:spcPts val="0"/>
              </a:spcAft>
              <a:buClr>
                <a:schemeClr val="dk1"/>
              </a:buClr>
              <a:buSzPct val="68208"/>
              <a:buFont typeface="Constantia"/>
              <a:buNone/>
            </a:pPr>
            <a:r>
              <a:rPr lang="en-US" sz="2400">
                <a:solidFill>
                  <a:schemeClr val="dk1"/>
                </a:solidFill>
                <a:latin typeface="Constantia"/>
                <a:ea typeface="Constantia"/>
                <a:cs typeface="Constantia"/>
                <a:sym typeface="Constantia"/>
              </a:rPr>
              <a:t>}); </a:t>
            </a:r>
            <a:endParaRPr sz="2400"/>
          </a:p>
          <a:p>
            <a:pPr indent="0" lvl="0" marL="0" rtl="0" algn="l">
              <a:spcBef>
                <a:spcPts val="7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Summary</a:t>
            </a:r>
            <a:endParaRPr/>
          </a:p>
        </p:txBody>
      </p:sp>
      <p:pic>
        <p:nvPicPr>
          <p:cNvPr descr="image45.png" id="326" name="Google Shape;326;p44"/>
          <p:cNvPicPr preferRelativeResize="0"/>
          <p:nvPr/>
        </p:nvPicPr>
        <p:blipFill rotWithShape="1">
          <a:blip r:embed="rId3">
            <a:alphaModFix/>
          </a:blip>
          <a:srcRect b="0" l="0" r="0" t="0"/>
          <a:stretch/>
        </p:blipFill>
        <p:spPr>
          <a:xfrm>
            <a:off x="6934200" y="76200"/>
            <a:ext cx="1397665" cy="1578687"/>
          </a:xfrm>
          <a:prstGeom prst="rect">
            <a:avLst/>
          </a:prstGeom>
          <a:noFill/>
          <a:ln>
            <a:noFill/>
          </a:ln>
        </p:spPr>
      </p:pic>
      <p:sp>
        <p:nvSpPr>
          <p:cNvPr id="327" name="Google Shape;327;p44"/>
          <p:cNvSpPr txBox="1"/>
          <p:nvPr>
            <p:ph idx="4294967295" type="sldNum"/>
          </p:nvPr>
        </p:nvSpPr>
        <p:spPr>
          <a:xfrm>
            <a:off x="8842092" y="6153148"/>
            <a:ext cx="301904"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
        <p:nvSpPr>
          <p:cNvPr id="328" name="Google Shape;328;p44"/>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A Quick Introduction to MVC, the HTTP Verbs, and REST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Route Definitions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Route Groups </a:t>
            </a:r>
            <a:endParaRPr sz="1200"/>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Signing a Route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Views </a:t>
            </a:r>
            <a:endParaRPr/>
          </a:p>
        </p:txBody>
      </p:sp>
      <p:sp>
        <p:nvSpPr>
          <p:cNvPr id="329" name="Google Shape;329;p44"/>
          <p:cNvSpPr txBox="1"/>
          <p:nvPr/>
        </p:nvSpPr>
        <p:spPr>
          <a:xfrm>
            <a:off x="4851400" y="1600200"/>
            <a:ext cx="4038600" cy="4525963"/>
          </a:xfrm>
          <a:prstGeom prst="rect">
            <a:avLst/>
          </a:prstGeom>
          <a:noFill/>
          <a:ln>
            <a:noFill/>
          </a:ln>
        </p:spPr>
        <p:txBody>
          <a:bodyPr anchorCtr="0" anchor="t" bIns="45700" lIns="45700" spcFirstLastPara="1" rIns="45700" wrap="square" tIns="45700">
            <a:normAutofit/>
          </a:bodyPr>
          <a:lstStyle/>
          <a:p>
            <a:pPr indent="-269875" lvl="0" marL="269875" marR="0" rtl="0" algn="l">
              <a:lnSpc>
                <a:spcPct val="100000"/>
              </a:lnSpc>
              <a:spcBef>
                <a:spcPts val="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Controllers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Route Model Binding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Form Method Spoofing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CSRF Protection </a:t>
            </a:r>
            <a:endParaRPr/>
          </a:p>
          <a:p>
            <a:pPr indent="-269875" lvl="0" marL="269875" marR="0" rtl="0" algn="l">
              <a:lnSpc>
                <a:spcPct val="100000"/>
              </a:lnSpc>
              <a:spcBef>
                <a:spcPts val="1400"/>
              </a:spcBef>
              <a:spcAft>
                <a:spcPts val="0"/>
              </a:spcAft>
              <a:buClr>
                <a:srgbClr val="579D1C"/>
              </a:buClr>
              <a:buSzPts val="2210"/>
              <a:buFont typeface="Constantia"/>
              <a:buChar char="●"/>
            </a:pPr>
            <a:r>
              <a:rPr b="0" i="0" lang="en-US" sz="2600" u="none" cap="none" strike="noStrike">
                <a:solidFill>
                  <a:srgbClr val="579D1C"/>
                </a:solidFill>
                <a:latin typeface="Constantia"/>
                <a:ea typeface="Constantia"/>
                <a:cs typeface="Constantia"/>
                <a:sym typeface="Constantia"/>
              </a:rPr>
              <a:t>Redirects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idx="4294967295" type="ctr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The End</a:t>
            </a:r>
            <a:endParaRPr/>
          </a:p>
        </p:txBody>
      </p:sp>
      <p:sp>
        <p:nvSpPr>
          <p:cNvPr id="335" name="Google Shape;335;p45"/>
          <p:cNvSpPr txBox="1"/>
          <p:nvPr>
            <p:ph idx="4294967295" type="subTitle"/>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What Is MVC? </a:t>
            </a:r>
            <a:endParaRPr b="0" i="0" sz="1200" u="none" cap="none" strike="noStrike">
              <a:solidFill>
                <a:srgbClr val="00B0F0"/>
              </a:solidFill>
              <a:latin typeface="Arial"/>
              <a:ea typeface="Arial"/>
              <a:cs typeface="Arial"/>
              <a:sym typeface="Arial"/>
            </a:endParaRPr>
          </a:p>
        </p:txBody>
      </p:sp>
      <p:sp>
        <p:nvSpPr>
          <p:cNvPr id="85" name="Google Shape;85;p5"/>
          <p:cNvSpPr txBox="1"/>
          <p:nvPr>
            <p:ph idx="1" type="body"/>
          </p:nvPr>
        </p:nvSpPr>
        <p:spPr>
          <a:xfrm>
            <a:off x="323428" y="1265138"/>
            <a:ext cx="8497144" cy="5140822"/>
          </a:xfrm>
          <a:prstGeom prst="rect">
            <a:avLst/>
          </a:prstGeom>
          <a:noFill/>
          <a:ln>
            <a:noFill/>
          </a:ln>
        </p:spPr>
        <p:txBody>
          <a:bodyPr anchorCtr="0" anchor="t" bIns="45700" lIns="45700" spcFirstLastPara="1" rIns="45700" wrap="square" tIns="45700">
            <a:normAutofit/>
          </a:bodyPr>
          <a:lstStyle/>
          <a:p>
            <a:pPr indent="-277749" lvl="0" marL="277749" rtl="0" algn="l">
              <a:lnSpc>
                <a:spcPct val="100000"/>
              </a:lnSpc>
              <a:spcBef>
                <a:spcPts val="0"/>
              </a:spcBef>
              <a:spcAft>
                <a:spcPts val="0"/>
              </a:spcAft>
              <a:buClr>
                <a:srgbClr val="92D050"/>
              </a:buClr>
              <a:buSzPts val="2106"/>
              <a:buFont typeface="Constantia"/>
              <a:buChar char="•"/>
            </a:pPr>
            <a:r>
              <a:rPr lang="en-US" sz="2106">
                <a:latin typeface="Constantia"/>
                <a:ea typeface="Constantia"/>
                <a:cs typeface="Constantia"/>
                <a:sym typeface="Constantia"/>
              </a:rPr>
              <a:t>In MVC, you have three primary concepts: </a:t>
            </a:r>
            <a:endParaRPr/>
          </a:p>
          <a:p>
            <a:pPr indent="-281538" lvl="1" marL="693018" rtl="0" algn="l">
              <a:lnSpc>
                <a:spcPct val="100000"/>
              </a:lnSpc>
              <a:spcBef>
                <a:spcPts val="500"/>
              </a:spcBef>
              <a:spcAft>
                <a:spcPts val="0"/>
              </a:spcAft>
              <a:buClr>
                <a:srgbClr val="92D050"/>
              </a:buClr>
              <a:buSzPts val="2106"/>
              <a:buFont typeface="Constantia"/>
              <a:buAutoNum type="arabicPeriod"/>
            </a:pPr>
            <a:r>
              <a:rPr i="1" lang="en-US" sz="2106">
                <a:latin typeface="Constantia"/>
                <a:ea typeface="Constantia"/>
                <a:cs typeface="Constantia"/>
                <a:sym typeface="Constantia"/>
              </a:rPr>
              <a:t>model </a:t>
            </a:r>
            <a:endParaRPr/>
          </a:p>
          <a:p>
            <a:pPr indent="-277749" lvl="2" marL="1018413" rtl="0" algn="l">
              <a:lnSpc>
                <a:spcPct val="100000"/>
              </a:lnSpc>
              <a:spcBef>
                <a:spcPts val="500"/>
              </a:spcBef>
              <a:spcAft>
                <a:spcPts val="0"/>
              </a:spcAft>
              <a:buClr>
                <a:srgbClr val="92D050"/>
              </a:buClr>
              <a:buSzPts val="2106"/>
              <a:buFont typeface="Constantia"/>
              <a:buChar char="•"/>
            </a:pPr>
            <a:r>
              <a:rPr lang="en-US" sz="2106">
                <a:latin typeface="Constantia"/>
                <a:ea typeface="Constantia"/>
                <a:cs typeface="Constantia"/>
                <a:sym typeface="Constantia"/>
              </a:rPr>
              <a:t>Represents an individual database table (or a record from that table)—think “Company” or “Dog.” </a:t>
            </a:r>
            <a:endParaRPr sz="972"/>
          </a:p>
          <a:p>
            <a:pPr indent="-281538" lvl="1" marL="693018" rtl="0" algn="l">
              <a:lnSpc>
                <a:spcPct val="100000"/>
              </a:lnSpc>
              <a:spcBef>
                <a:spcPts val="500"/>
              </a:spcBef>
              <a:spcAft>
                <a:spcPts val="0"/>
              </a:spcAft>
              <a:buClr>
                <a:srgbClr val="92D050"/>
              </a:buClr>
              <a:buSzPts val="2106"/>
              <a:buFont typeface="Constantia"/>
              <a:buAutoNum type="arabicPeriod"/>
            </a:pPr>
            <a:r>
              <a:rPr i="1" lang="en-US" sz="2106">
                <a:latin typeface="Constantia"/>
                <a:ea typeface="Constantia"/>
                <a:cs typeface="Constantia"/>
                <a:sym typeface="Constantia"/>
              </a:rPr>
              <a:t>view </a:t>
            </a:r>
            <a:endParaRPr/>
          </a:p>
          <a:p>
            <a:pPr indent="-277749" lvl="2" marL="1018413" rtl="0" algn="l">
              <a:lnSpc>
                <a:spcPct val="100000"/>
              </a:lnSpc>
              <a:spcBef>
                <a:spcPts val="500"/>
              </a:spcBef>
              <a:spcAft>
                <a:spcPts val="0"/>
              </a:spcAft>
              <a:buClr>
                <a:srgbClr val="92D050"/>
              </a:buClr>
              <a:buSzPts val="2106"/>
              <a:buFont typeface="Constantia"/>
              <a:buChar char="•"/>
            </a:pPr>
            <a:r>
              <a:rPr lang="en-US" sz="2106">
                <a:latin typeface="Constantia"/>
                <a:ea typeface="Constantia"/>
                <a:cs typeface="Constantia"/>
                <a:sym typeface="Constantia"/>
              </a:rPr>
              <a:t>Represents the template that outputs your data to the end user—think “the login page template with this given set of HTML and CSS and JavaScript.” </a:t>
            </a:r>
            <a:endParaRPr/>
          </a:p>
          <a:p>
            <a:pPr indent="-281538" lvl="1" marL="693018" rtl="0" algn="l">
              <a:lnSpc>
                <a:spcPct val="100000"/>
              </a:lnSpc>
              <a:spcBef>
                <a:spcPts val="500"/>
              </a:spcBef>
              <a:spcAft>
                <a:spcPts val="0"/>
              </a:spcAft>
              <a:buClr>
                <a:srgbClr val="92D050"/>
              </a:buClr>
              <a:buSzPts val="2106"/>
              <a:buFont typeface="Constantia"/>
              <a:buAutoNum type="arabicPeriod"/>
            </a:pPr>
            <a:r>
              <a:rPr i="1" lang="en-US" sz="2106">
                <a:latin typeface="Constantia"/>
                <a:ea typeface="Constantia"/>
                <a:cs typeface="Constantia"/>
                <a:sym typeface="Constantia"/>
              </a:rPr>
              <a:t>controller </a:t>
            </a:r>
            <a:endParaRPr i="0" sz="972"/>
          </a:p>
          <a:p>
            <a:pPr indent="-277749" lvl="2" marL="1018413" rtl="0" algn="l">
              <a:lnSpc>
                <a:spcPct val="100000"/>
              </a:lnSpc>
              <a:spcBef>
                <a:spcPts val="500"/>
              </a:spcBef>
              <a:spcAft>
                <a:spcPts val="0"/>
              </a:spcAft>
              <a:buClr>
                <a:srgbClr val="92D050"/>
              </a:buClr>
              <a:buSzPts val="2106"/>
              <a:buFont typeface="Constantia"/>
              <a:buChar char="•"/>
            </a:pPr>
            <a:r>
              <a:rPr lang="en-US" sz="2106">
                <a:latin typeface="Constantia"/>
                <a:ea typeface="Constantia"/>
                <a:cs typeface="Constantia"/>
                <a:sym typeface="Constantia"/>
              </a:rPr>
              <a:t>Like a traffic cop, takes HTTP requests from the browser, gets the right data out of the database and other storage mechanisms, validates user input, and eventu‐ ally sends a response back to the user.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The HTTP Verbs </a:t>
            </a:r>
            <a:endParaRPr/>
          </a:p>
        </p:txBody>
      </p:sp>
      <p:sp>
        <p:nvSpPr>
          <p:cNvPr id="91" name="Google Shape;91;p6"/>
          <p:cNvSpPr txBox="1"/>
          <p:nvPr>
            <p:ph idx="4294967295" type="sldNum"/>
          </p:nvPr>
        </p:nvSpPr>
        <p:spPr>
          <a:xfrm>
            <a:off x="8940975" y="6153148"/>
            <a:ext cx="203021"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Screen Shot 2020-02-02 at 22.00.38.png" id="92" name="Google Shape;92;p6"/>
          <p:cNvPicPr preferRelativeResize="0"/>
          <p:nvPr/>
        </p:nvPicPr>
        <p:blipFill rotWithShape="1">
          <a:blip r:embed="rId3">
            <a:alphaModFix/>
          </a:blip>
          <a:srcRect b="0" l="0" r="0" t="0"/>
          <a:stretch/>
        </p:blipFill>
        <p:spPr>
          <a:xfrm>
            <a:off x="374650" y="1847850"/>
            <a:ext cx="8394700" cy="377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What Is REST? </a:t>
            </a:r>
            <a:endParaRPr b="0" i="0" sz="1200" u="none" cap="none" strike="noStrike">
              <a:solidFill>
                <a:srgbClr val="00B0F0"/>
              </a:solidFill>
              <a:latin typeface="Arial"/>
              <a:ea typeface="Arial"/>
              <a:cs typeface="Arial"/>
              <a:sym typeface="Arial"/>
            </a:endParaRPr>
          </a:p>
        </p:txBody>
      </p:sp>
      <p:sp>
        <p:nvSpPr>
          <p:cNvPr id="98" name="Google Shape;98;p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REST, or REpresentational State Transfer, is an architectural style for providing standards between computer systems on the web, making it easier for systems to communicate with each other. REST-compliant systems, often called RESTful systems, are characterized by how they are stateless and separate the concerns of client and server.</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nvSpPr>
        <p:spPr>
          <a:xfrm>
            <a:off x="609600" y="2735577"/>
            <a:ext cx="8229600" cy="7010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Route Definitions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3900"/>
              <a:buFont typeface="Arial"/>
              <a:buNone/>
            </a:pPr>
            <a:r>
              <a:rPr lang="en-US" sz="3900"/>
              <a:t>Route Definitions  </a:t>
            </a:r>
            <a:endParaRPr/>
          </a:p>
        </p:txBody>
      </p:sp>
      <p:sp>
        <p:nvSpPr>
          <p:cNvPr id="109" name="Google Shape;109;p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fontScale="70000" lnSpcReduction="10000"/>
          </a:bodyPr>
          <a:lstStyle/>
          <a:p>
            <a:pPr indent="-216385" lvl="1" marL="690721" rtl="0" algn="l">
              <a:lnSpc>
                <a:spcPct val="100000"/>
              </a:lnSpc>
              <a:spcBef>
                <a:spcPts val="0"/>
              </a:spcBef>
              <a:spcAft>
                <a:spcPts val="0"/>
              </a:spcAft>
              <a:buClr>
                <a:srgbClr val="F3A447"/>
              </a:buClr>
              <a:buSzPct val="85000"/>
              <a:buFont typeface="Constantia"/>
              <a:buChar char="●"/>
            </a:pPr>
            <a:r>
              <a:rPr lang="en-US" sz="2470">
                <a:solidFill>
                  <a:srgbClr val="579D1C"/>
                </a:solidFill>
                <a:latin typeface="Constantia"/>
                <a:ea typeface="Constantia"/>
                <a:cs typeface="Constantia"/>
                <a:sym typeface="Constantia"/>
              </a:rPr>
              <a:t>You will define your web routes in </a:t>
            </a:r>
            <a:r>
              <a:rPr i="1" lang="en-US"/>
              <a:t>routes/web.php </a:t>
            </a:r>
            <a:r>
              <a:rPr lang="en-US" sz="2470">
                <a:solidFill>
                  <a:srgbClr val="579D1C"/>
                </a:solidFill>
                <a:latin typeface="Constantia"/>
                <a:ea typeface="Constantia"/>
                <a:cs typeface="Constantia"/>
                <a:sym typeface="Constantia"/>
              </a:rPr>
              <a:t>and your API routes in </a:t>
            </a:r>
            <a:r>
              <a:rPr i="1" lang="en-US"/>
              <a:t>routes/api.php</a:t>
            </a:r>
            <a:r>
              <a:rPr lang="en-US" sz="2470">
                <a:solidFill>
                  <a:srgbClr val="579D1C"/>
                </a:solidFill>
                <a:latin typeface="Constantia"/>
                <a:ea typeface="Constantia"/>
                <a:cs typeface="Constantia"/>
                <a:sym typeface="Constantia"/>
              </a:rPr>
              <a:t>. </a:t>
            </a:r>
            <a:endParaRPr sz="1140"/>
          </a:p>
          <a:p>
            <a:pPr indent="-216385" lvl="1" marL="690721" rtl="0" algn="l">
              <a:lnSpc>
                <a:spcPct val="100000"/>
              </a:lnSpc>
              <a:spcBef>
                <a:spcPts val="1300"/>
              </a:spcBef>
              <a:spcAft>
                <a:spcPts val="0"/>
              </a:spcAft>
              <a:buClr>
                <a:srgbClr val="F3A447"/>
              </a:buClr>
              <a:buSzPct val="85000"/>
              <a:buFont typeface="Constantia"/>
              <a:buChar char="●"/>
            </a:pPr>
            <a:r>
              <a:rPr lang="en-US" sz="2470">
                <a:solidFill>
                  <a:srgbClr val="579D1C"/>
                </a:solidFill>
                <a:latin typeface="Constantia"/>
                <a:ea typeface="Constantia"/>
                <a:cs typeface="Constantia"/>
                <a:sym typeface="Constantia"/>
              </a:rPr>
              <a:t>The simplest way to define a route is to match a path (e.g., </a:t>
            </a:r>
            <a:r>
              <a:rPr lang="en-US" sz="1266"/>
              <a:t>/</a:t>
            </a:r>
            <a:r>
              <a:rPr lang="en-US" sz="2470">
                <a:solidFill>
                  <a:srgbClr val="579D1C"/>
                </a:solidFill>
                <a:latin typeface="Constantia"/>
                <a:ea typeface="Constantia"/>
                <a:cs typeface="Constantia"/>
                <a:sym typeface="Constantia"/>
              </a:rPr>
              <a:t>) with a closure, as seen in below. </a:t>
            </a:r>
            <a:endParaRPr sz="1140"/>
          </a:p>
          <a:p>
            <a:pPr indent="0" lvl="0" marL="0" rtl="0" algn="l">
              <a:lnSpc>
                <a:spcPct val="228070"/>
              </a:lnSpc>
              <a:spcBef>
                <a:spcPts val="0"/>
              </a:spcBef>
              <a:spcAft>
                <a:spcPts val="0"/>
              </a:spcAft>
              <a:buClr>
                <a:srgbClr val="35586C"/>
              </a:buClr>
              <a:buSzPct val="100000"/>
              <a:buFont typeface="Times"/>
              <a:buNone/>
            </a:pPr>
            <a:r>
              <a:t/>
            </a:r>
            <a:endParaRPr sz="1140"/>
          </a:p>
          <a:p>
            <a:pPr indent="-216385" lvl="1" marL="690721" rtl="0" algn="l">
              <a:lnSpc>
                <a:spcPct val="100000"/>
              </a:lnSpc>
              <a:spcBef>
                <a:spcPts val="1300"/>
              </a:spcBef>
              <a:spcAft>
                <a:spcPts val="0"/>
              </a:spcAft>
              <a:buClr>
                <a:srgbClr val="F3A447"/>
              </a:buClr>
              <a:buSzPct val="85000"/>
              <a:buFont typeface="Constantia"/>
              <a:buChar char="‣"/>
            </a:pPr>
            <a:r>
              <a:rPr lang="en-US" sz="2470">
                <a:solidFill>
                  <a:srgbClr val="579D1C"/>
                </a:solidFill>
                <a:latin typeface="Constantia"/>
                <a:ea typeface="Constantia"/>
                <a:cs typeface="Constantia"/>
                <a:sym typeface="Constantia"/>
              </a:rPr>
              <a:t> </a:t>
            </a:r>
            <a:r>
              <a:rPr i="1" lang="en-US">
                <a:solidFill>
                  <a:srgbClr val="535353"/>
                </a:solidFill>
              </a:rPr>
              <a:t>// routes/web.php</a:t>
            </a:r>
            <a:br>
              <a:rPr i="1" lang="en-US">
                <a:solidFill>
                  <a:srgbClr val="535353"/>
                </a:solidFill>
              </a:rPr>
            </a:br>
            <a:endParaRPr i="1">
              <a:solidFill>
                <a:srgbClr val="535353"/>
              </a:solidFill>
            </a:endParaRPr>
          </a:p>
          <a:p>
            <a:pPr indent="868680" lvl="4" marL="0" rtl="0" algn="l">
              <a:lnSpc>
                <a:spcPct val="175438"/>
              </a:lnSpc>
              <a:spcBef>
                <a:spcPts val="1100"/>
              </a:spcBef>
              <a:spcAft>
                <a:spcPts val="0"/>
              </a:spcAft>
              <a:buClr>
                <a:srgbClr val="000088"/>
              </a:buClr>
              <a:buSzPct val="91666"/>
              <a:buFont typeface="Constantia"/>
              <a:buNone/>
            </a:pPr>
            <a:r>
              <a:rPr lang="en-US" sz="2400">
                <a:solidFill>
                  <a:srgbClr val="000088"/>
                </a:solidFill>
              </a:rPr>
              <a:t>Route::method(‘url’, function());</a:t>
            </a:r>
            <a:endParaRPr sz="2400">
              <a:solidFill>
                <a:srgbClr val="000088"/>
              </a:solidFill>
            </a:endParaRPr>
          </a:p>
          <a:p>
            <a:pPr indent="868680" lvl="4" marL="0" rtl="0" algn="l">
              <a:lnSpc>
                <a:spcPct val="175438"/>
              </a:lnSpc>
              <a:spcBef>
                <a:spcPts val="1100"/>
              </a:spcBef>
              <a:spcAft>
                <a:spcPts val="0"/>
              </a:spcAft>
              <a:buClr>
                <a:srgbClr val="000088"/>
              </a:buClr>
              <a:buSzPct val="91666"/>
              <a:buFont typeface="Constantia"/>
              <a:buNone/>
            </a:pPr>
            <a:r>
              <a:rPr lang="en-US" sz="2400">
                <a:solidFill>
                  <a:srgbClr val="000088"/>
                </a:solidFill>
              </a:rPr>
              <a:t>Route</a:t>
            </a:r>
            <a:r>
              <a:rPr lang="en-US" sz="2400">
                <a:solidFill>
                  <a:srgbClr val="555555"/>
                </a:solidFill>
              </a:rPr>
              <a:t>::</a:t>
            </a:r>
            <a:r>
              <a:rPr lang="en-US" sz="2400">
                <a:solidFill>
                  <a:srgbClr val="330099"/>
                </a:solidFill>
              </a:rPr>
              <a:t>get</a:t>
            </a:r>
            <a:r>
              <a:rPr lang="en-US" sz="2400">
                <a:solidFill>
                  <a:srgbClr val="000000"/>
                </a:solidFill>
              </a:rPr>
              <a:t>(</a:t>
            </a:r>
            <a:r>
              <a:rPr lang="en-US" sz="2400">
                <a:solidFill>
                  <a:srgbClr val="CC3300"/>
                </a:solidFill>
                <a:latin typeface="Constantia"/>
                <a:ea typeface="Constantia"/>
                <a:cs typeface="Constantia"/>
                <a:sym typeface="Constantia"/>
              </a:rPr>
              <a:t>'/'</a:t>
            </a:r>
            <a:r>
              <a:rPr lang="en-US" sz="2400">
                <a:solidFill>
                  <a:srgbClr val="000000"/>
                </a:solidFill>
              </a:rPr>
              <a:t>, </a:t>
            </a:r>
            <a:r>
              <a:rPr b="1" lang="en-US" sz="2400">
                <a:solidFill>
                  <a:srgbClr val="006699"/>
                </a:solidFill>
              </a:rPr>
              <a:t>function </a:t>
            </a:r>
            <a:r>
              <a:rPr lang="en-US" sz="2400">
                <a:solidFill>
                  <a:srgbClr val="000000"/>
                </a:solidFill>
              </a:rPr>
              <a:t>() { </a:t>
            </a:r>
            <a:endParaRPr sz="2400">
              <a:solidFill>
                <a:srgbClr val="000000"/>
              </a:solidFill>
            </a:endParaRPr>
          </a:p>
          <a:p>
            <a:pPr indent="1303019" lvl="6" marL="0" rtl="0" algn="l">
              <a:lnSpc>
                <a:spcPct val="175438"/>
              </a:lnSpc>
              <a:spcBef>
                <a:spcPts val="1100"/>
              </a:spcBef>
              <a:spcAft>
                <a:spcPts val="0"/>
              </a:spcAft>
              <a:buClr>
                <a:srgbClr val="006699"/>
              </a:buClr>
              <a:buSzPct val="91666"/>
              <a:buFont typeface="Constantia"/>
              <a:buNone/>
            </a:pPr>
            <a:r>
              <a:rPr b="1" lang="en-US" sz="2400">
                <a:solidFill>
                  <a:srgbClr val="006699"/>
                </a:solidFill>
              </a:rPr>
              <a:t>return </a:t>
            </a:r>
            <a:r>
              <a:rPr lang="en-US" sz="2400">
                <a:solidFill>
                  <a:srgbClr val="CC3300"/>
                </a:solidFill>
                <a:latin typeface="Constantia"/>
                <a:ea typeface="Constantia"/>
                <a:cs typeface="Constantia"/>
                <a:sym typeface="Constantia"/>
              </a:rPr>
              <a:t>'Hello, World!'</a:t>
            </a:r>
            <a:r>
              <a:rPr lang="en-US" sz="2400">
                <a:solidFill>
                  <a:srgbClr val="000000"/>
                </a:solidFill>
              </a:rPr>
              <a:t>; </a:t>
            </a:r>
            <a:endParaRPr sz="2400">
              <a:solidFill>
                <a:srgbClr val="000000"/>
              </a:solidFill>
            </a:endParaRPr>
          </a:p>
          <a:p>
            <a:pPr indent="868680" lvl="4" marL="0" rtl="0" algn="l">
              <a:lnSpc>
                <a:spcPct val="175438"/>
              </a:lnSpc>
              <a:spcBef>
                <a:spcPts val="1100"/>
              </a:spcBef>
              <a:spcAft>
                <a:spcPts val="0"/>
              </a:spcAft>
              <a:buClr>
                <a:srgbClr val="000000"/>
              </a:buClr>
              <a:buSzPct val="95000"/>
              <a:buFont typeface="Constantia"/>
              <a:buNone/>
            </a:pPr>
            <a:r>
              <a:rPr lang="en-US" sz="2400">
                <a:solidFill>
                  <a:srgbClr val="000000"/>
                </a:solidFill>
                <a:latin typeface="Constantia"/>
                <a:ea typeface="Constantia"/>
                <a:cs typeface="Constantia"/>
                <a:sym typeface="Constantia"/>
              </a:rPr>
              <a:t>}); </a:t>
            </a:r>
            <a:endParaRPr sz="2400"/>
          </a:p>
        </p:txBody>
      </p:sp>
      <p:sp>
        <p:nvSpPr>
          <p:cNvPr id="110" name="Google Shape;110;p9"/>
          <p:cNvSpPr txBox="1"/>
          <p:nvPr>
            <p:ph idx="4294967295" type="sldNum"/>
          </p:nvPr>
        </p:nvSpPr>
        <p:spPr>
          <a:xfrm>
            <a:off x="8940975" y="6153148"/>
            <a:ext cx="203021"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